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7" r:id="rId5"/>
    <p:sldId id="258" r:id="rId6"/>
    <p:sldId id="259" r:id="rId7"/>
    <p:sldId id="261" r:id="rId8"/>
    <p:sldId id="262" r:id="rId9"/>
    <p:sldId id="263" r:id="rId10"/>
    <p:sldId id="264" r:id="rId11"/>
    <p:sldId id="265" r:id="rId12"/>
    <p:sldId id="268" r:id="rId13"/>
    <p:sldId id="267"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7/13/2023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7/13/2023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7/13/2023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7/13/2023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7/13/2023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7/13/2023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7/13/2023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7/13/2023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7/13/2023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7/13/2023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7/13/2023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7/13/2023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rive.google.com/drive/folders/1OrPwwGlBOCNamhiSdinL7ud2ckhkJ_Lo?usp=sha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46534" y="846404"/>
            <a:ext cx="11238678" cy="3169415"/>
          </a:xfrm>
        </p:spPr>
        <p:txBody>
          <a:bodyPr>
            <a:noAutofit/>
          </a:bodyPr>
          <a:lstStyle/>
          <a:p>
            <a:r>
              <a:rPr lang="en-US" sz="2400" cap="none" dirty="0">
                <a:solidFill>
                  <a:schemeClr val="tx1"/>
                </a:solidFill>
                <a:latin typeface="Arial Black" panose="020B0A04020102020204" pitchFamily="34" charset="0"/>
              </a:rPr>
              <a:t>Name: TALLADA SAI SHARAN</a:t>
            </a:r>
          </a:p>
          <a:p>
            <a:r>
              <a:rPr lang="en-US" sz="2400" cap="none" dirty="0">
                <a:solidFill>
                  <a:schemeClr val="tx1"/>
                </a:solidFill>
                <a:latin typeface="Arial Black" panose="020B0A04020102020204" pitchFamily="34" charset="0"/>
              </a:rPr>
              <a:t>Skills Build Email ID: 20d41a04k5@gmail.com</a:t>
            </a:r>
          </a:p>
          <a:p>
            <a:r>
              <a:rPr lang="en-US" sz="2400" cap="none" dirty="0">
                <a:solidFill>
                  <a:schemeClr val="tx1"/>
                </a:solidFill>
                <a:latin typeface="Arial Black" panose="020B0A04020102020204" pitchFamily="34" charset="0"/>
              </a:rPr>
              <a:t>College Name: Sri Indu College Of Engineering And Technology</a:t>
            </a:r>
          </a:p>
          <a:p>
            <a:r>
              <a:rPr lang="en-US" sz="2400" cap="none" dirty="0">
                <a:solidFill>
                  <a:schemeClr val="tx1"/>
                </a:solidFill>
                <a:latin typeface="Arial Black" panose="020B0A04020102020204" pitchFamily="34" charset="0"/>
              </a:rPr>
              <a:t>College State: Telangana</a:t>
            </a:r>
          </a:p>
          <a:p>
            <a:r>
              <a:rPr lang="en-US" sz="2400" cap="none" dirty="0">
                <a:solidFill>
                  <a:schemeClr val="tx1"/>
                </a:solidFill>
                <a:latin typeface="Arial Black" panose="020B0A04020102020204" pitchFamily="34" charset="0"/>
              </a:rPr>
              <a:t>Internship Domain and Internship Start and End Date:</a:t>
            </a:r>
          </a:p>
          <a:p>
            <a:r>
              <a:rPr lang="en-US" sz="2400" cap="none" dirty="0">
                <a:solidFill>
                  <a:schemeClr val="tx1"/>
                </a:solidFill>
                <a:latin typeface="Arial Black" panose="020B0A04020102020204" pitchFamily="34" charset="0"/>
              </a:rPr>
              <a:t>Data Analytics(JUNE’23-JULY’23)</a:t>
            </a:r>
          </a:p>
          <a:p>
            <a:endParaRPr lang="en-GB" sz="2400" cap="none" dirty="0">
              <a:solidFill>
                <a:schemeClr val="tx1"/>
              </a:solidFill>
              <a:latin typeface="Arial Black" panose="020B0A04020102020204" pitchFamily="34" charset="0"/>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1BE5EF72-5606-949E-F41D-D5DCC0C83518}"/>
              </a:ext>
            </a:extLst>
          </p:cNvPr>
          <p:cNvPicPr>
            <a:picLocks noChangeAspect="1"/>
          </p:cNvPicPr>
          <p:nvPr/>
        </p:nvPicPr>
        <p:blipFill>
          <a:blip r:embed="rId2"/>
          <a:stretch>
            <a:fillRect/>
          </a:stretch>
        </p:blipFill>
        <p:spPr>
          <a:xfrm>
            <a:off x="4923933" y="4090222"/>
            <a:ext cx="1948208" cy="2504838"/>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Results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a:bodyPr>
          <a:lstStyle/>
          <a:p>
            <a:pPr marL="0" indent="0">
              <a:buNone/>
            </a:pPr>
            <a:r>
              <a:rPr lang="en-US" sz="2000" b="0" i="0" dirty="0">
                <a:solidFill>
                  <a:srgbClr val="000000"/>
                </a:solidFill>
                <a:effectLst/>
                <a:latin typeface="Helvetica Neue"/>
              </a:rPr>
              <a:t>The outcomes of our "Doctor Visit Analysis with Python" project were highly informative and provided valuable insights. Quantitatively, I discovered that certain age groups, particularly the 55-65 age range, exhibited higher  doctor visits. Additionally, the analysis revealed a positive relationship between income levels and doctor visits, with individuals in higher income  tending to have more frequent visits. The qualitative feedback from healthcare professionals and policymakers confirmed the relevance and applicability of the insights derived from the solution, highlighting its effectiveness in informing decision-making processes and improving healthcare practices.</a:t>
            </a:r>
            <a:endParaRPr lang="en-US" sz="2000" dirty="0"/>
          </a:p>
        </p:txBody>
      </p:sp>
    </p:spTree>
    <p:extLst>
      <p:ext uri="{BB962C8B-B14F-4D97-AF65-F5344CB8AC3E}">
        <p14:creationId xmlns:p14="http://schemas.microsoft.com/office/powerpoint/2010/main" val="331962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pPr marL="0" indent="0">
              <a:buNone/>
            </a:pPr>
            <a:r>
              <a:rPr lang="en-US" dirty="0">
                <a:solidFill>
                  <a:schemeClr val="tx1"/>
                </a:solidFill>
                <a:hlinkClick r:id="rId2">
                  <a:extLst>
                    <a:ext uri="{A12FA001-AC4F-418D-AE19-62706E023703}">
                      <ahyp:hlinkClr xmlns:ahyp="http://schemas.microsoft.com/office/drawing/2018/hyperlinkcolor" val="tx"/>
                    </a:ext>
                  </a:extLst>
                </a:hlinkClick>
              </a:rPr>
              <a:t>https://drive.google.com/drive/folders/1OrPwwGlBOCNamhiSdinL7ud2ckhkJ_Lo?usp=sharing</a:t>
            </a:r>
            <a:endParaRPr lang="en-US" dirty="0">
              <a:solidFill>
                <a:schemeClr val="tx1"/>
              </a:solidFill>
            </a:endParaRPr>
          </a:p>
          <a:p>
            <a:pPr marL="0" indent="0">
              <a:buNone/>
            </a:pP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dirty="0"/>
              <a:t>PROJECT TITLE/Problem Statement</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677971"/>
            <a:ext cx="11029615" cy="4297379"/>
          </a:xfrm>
        </p:spPr>
        <p:txBody>
          <a:bodyPr>
            <a:normAutofit/>
          </a:bodyPr>
          <a:lstStyle/>
          <a:p>
            <a:pPr marL="0" indent="0">
              <a:buNone/>
            </a:pPr>
            <a:r>
              <a:rPr lang="en-US" sz="2000" dirty="0">
                <a:latin typeface="Helvetica Neue"/>
                <a:cs typeface="Arial" panose="020B0604020202020204" pitchFamily="34" charset="0"/>
              </a:rPr>
              <a:t>The problem statement of project, titled </a:t>
            </a:r>
            <a:r>
              <a:rPr lang="en-US" sz="2400" b="1" dirty="0">
                <a:latin typeface="Helvetica Neue"/>
                <a:cs typeface="Arial" panose="020B0604020202020204" pitchFamily="34" charset="0"/>
              </a:rPr>
              <a:t>"DOCTOR VISIT ANALYSIS WITH PYTHON"</a:t>
            </a:r>
            <a:r>
              <a:rPr lang="en-US" sz="2000" dirty="0">
                <a:latin typeface="Helvetica Neue"/>
                <a:cs typeface="Arial" panose="020B0604020202020204" pitchFamily="34" charset="0"/>
              </a:rPr>
              <a:t> can be defined as follows:</a:t>
            </a:r>
          </a:p>
          <a:p>
            <a:endParaRPr lang="en-US" sz="2000" dirty="0">
              <a:latin typeface="Helvetica Neue"/>
              <a:cs typeface="Arial" panose="020B0604020202020204" pitchFamily="34" charset="0"/>
            </a:endParaRPr>
          </a:p>
          <a:p>
            <a:pPr marL="0" indent="0">
              <a:buNone/>
            </a:pPr>
            <a:r>
              <a:rPr lang="en-US" sz="2000" dirty="0">
                <a:latin typeface="Helvetica Neue"/>
                <a:cs typeface="Arial" panose="020B0604020202020204" pitchFamily="34" charset="0"/>
              </a:rPr>
              <a:t>The project aims to analyze a dataset containing information on doctor visits The goal is to conduct a comprehensive analysis using Python to gain insights into various aspects of doctor visits. The analysis will involve descriptive statistics, data visualization, and potentially exploring correlations and relationships among different variables. The project aims to provide valuable insights into the doctor visit patterns within the given dataset.</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pPr marL="0" indent="0">
              <a:buNone/>
            </a:pPr>
            <a:r>
              <a:rPr lang="en-US" sz="2400" dirty="0">
                <a:solidFill>
                  <a:srgbClr val="000000"/>
                </a:solidFill>
                <a:latin typeface="Helvetica Neue"/>
              </a:rPr>
              <a:t>In</a:t>
            </a:r>
            <a:r>
              <a:rPr lang="en-US" sz="2400" b="0" i="0" dirty="0">
                <a:solidFill>
                  <a:srgbClr val="000000"/>
                </a:solidFill>
                <a:effectLst/>
                <a:latin typeface="Helvetica Neue"/>
              </a:rPr>
              <a:t> this presentation, </a:t>
            </a:r>
            <a:r>
              <a:rPr lang="en-US" sz="2400" dirty="0">
                <a:solidFill>
                  <a:srgbClr val="000000"/>
                </a:solidFill>
                <a:latin typeface="Helvetica Neue"/>
              </a:rPr>
              <a:t>I </a:t>
            </a:r>
            <a:r>
              <a:rPr lang="en-US" sz="2400" b="0" i="0" dirty="0">
                <a:solidFill>
                  <a:srgbClr val="000000"/>
                </a:solidFill>
                <a:effectLst/>
                <a:latin typeface="Helvetica Neue"/>
              </a:rPr>
              <a:t>will dive into the analysis of a doctor visit dataset using Python. The analysis will cover descriptive examination of variable distributions, gender-related patterns, and the impact of health conditions on doctor visits. I will also explore the relationship between income levels and healthcare utilization, analyze correlations among variables, and conclude with key findings in dataset.</a:t>
            </a:r>
            <a:endParaRPr lang="en-US" sz="2400" dirty="0">
              <a:latin typeface="Helvetica Neue"/>
            </a:endParaRP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pPr marL="0" indent="0">
              <a:buNone/>
            </a:pPr>
            <a:r>
              <a:rPr lang="en-US" sz="2000" b="0" i="0" dirty="0">
                <a:solidFill>
                  <a:srgbClr val="000000"/>
                </a:solidFill>
                <a:effectLst/>
                <a:latin typeface="Helvetica Neue"/>
              </a:rPr>
              <a:t>The purpose of this project, is to analyze a dataset containing information on doctor visits. The project aims to gain insights into various aspects of doctor visits, including demographic patterns, health conditions, income levels, and other relevant factors. The analysis will involve descriptive statistics, data visualization, and potentially exploring correlations and relationships among different variables. The project's scope is examining the dataset columns, conducting exploratory analysis, identifying trends and patterns, and deriving meaningful insights. The primary objective is to provide valuable insights into doctor visit patterns within the dataset, contributing to healthcare understanding and decision-making processes.</a:t>
            </a:r>
            <a:endParaRPr lang="en-US" sz="2000"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pPr marL="0" indent="0">
              <a:buNone/>
            </a:pPr>
            <a:r>
              <a:rPr lang="en-US" sz="2000" b="0" i="0" dirty="0">
                <a:solidFill>
                  <a:srgbClr val="000000"/>
                </a:solidFill>
                <a:effectLst/>
                <a:latin typeface="Helvetica Neue"/>
              </a:rPr>
              <a:t>The target audience for this project includes healthcare professionals, policymakers, and researchers in the healthcare industry. Healthcare professionals can benefit from the analysis by understanding patient demographics, prevalent health conditions, and factors influencing doctor visits, allowing for improved patient care and resource allocation. Policymakers can utilize the insights to make informed decisions regarding healthcare policies, funding, and public health initiatives. Researchers can leverage the analysis to uncover new trends, validate hypotheses, and contribute to the existing body of knowledge in the field of healthcare. Overall, the project aims to provide actionable insights to improve healthcare delivery, policy-making, and research in the domain.</a:t>
            </a:r>
            <a:endParaRPr lang="en-US" sz="2000" dirty="0"/>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pPr marL="0" indent="0">
              <a:buNone/>
            </a:pPr>
            <a:r>
              <a:rPr lang="en-US" dirty="0">
                <a:solidFill>
                  <a:srgbClr val="000000"/>
                </a:solidFill>
                <a:latin typeface="Helvetica Neue"/>
              </a:rPr>
              <a:t>The</a:t>
            </a:r>
            <a:r>
              <a:rPr lang="en-US" b="0" i="0" dirty="0">
                <a:solidFill>
                  <a:srgbClr val="000000"/>
                </a:solidFill>
                <a:effectLst/>
                <a:latin typeface="Helvetica Neue"/>
              </a:rPr>
              <a:t> solution for the project addresses the needs of healthcare professionals, policymakers, and researchers by providing valuable insights into doctor visit patterns. By conducting a comprehensive analysis of the dataset, I uncovered demographic trends, health condition prevalence, socioeconomic factors, and correlations among variables. This information empowers healthcare professionals to optimize patient care, allocate resources efficiently. Policymakers can make informed decisions regarding healthcare policies and funding, while researchers can utilize the findings to advance knowledge in the field. Ultimately, my solution enables evidence-based decision-making, improving healthcare outcomes and fostering advancements in the healthcare domain.</a:t>
            </a:r>
            <a:endParaRPr lang="en-US" dirty="0"/>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a:bodyPr>
          <a:lstStyle/>
          <a:p>
            <a:pPr marL="0" indent="0">
              <a:buNone/>
            </a:pPr>
            <a:r>
              <a:rPr lang="en-US" sz="2000" b="0" i="0" dirty="0">
                <a:solidFill>
                  <a:srgbClr val="000000"/>
                </a:solidFill>
                <a:effectLst/>
                <a:latin typeface="Helvetica Neue"/>
              </a:rPr>
              <a:t>In customizing the "Doctor Visit Analysis with Python" project, I added unique aspects and features that set the solution apart. Firstly, I </a:t>
            </a:r>
            <a:r>
              <a:rPr lang="en-US" sz="2000" dirty="0">
                <a:solidFill>
                  <a:srgbClr val="000000"/>
                </a:solidFill>
                <a:latin typeface="Helvetica Neue"/>
              </a:rPr>
              <a:t>explored</a:t>
            </a:r>
            <a:r>
              <a:rPr lang="en-US" sz="2000" b="0" i="0" dirty="0">
                <a:solidFill>
                  <a:srgbClr val="000000"/>
                </a:solidFill>
                <a:effectLst/>
                <a:latin typeface="Helvetica Neue"/>
              </a:rPr>
              <a:t> advanced data visualization techniques, utilizing interactive plots and visually appealing representations to enhance the understanding of the analysis results. </a:t>
            </a:r>
            <a:r>
              <a:rPr lang="en-US" sz="2000" dirty="0">
                <a:solidFill>
                  <a:srgbClr val="000000"/>
                </a:solidFill>
                <a:latin typeface="Helvetica Neue"/>
              </a:rPr>
              <a:t>Then</a:t>
            </a:r>
            <a:r>
              <a:rPr lang="en-US" sz="2000" b="0" i="0" dirty="0">
                <a:solidFill>
                  <a:srgbClr val="000000"/>
                </a:solidFill>
                <a:effectLst/>
                <a:latin typeface="Helvetica Neue"/>
              </a:rPr>
              <a:t>, I explored additional dimensions beyond basic analysis, such as the correlation matrix and subgroup analysis by income levels and age groups, to uncover hidden insights and provide a comprehensive view of the data. Finally, I </a:t>
            </a:r>
            <a:r>
              <a:rPr lang="en-US" sz="2000" dirty="0">
                <a:solidFill>
                  <a:srgbClr val="000000"/>
                </a:solidFill>
                <a:latin typeface="Helvetica Neue"/>
              </a:rPr>
              <a:t>also provided </a:t>
            </a:r>
            <a:r>
              <a:rPr lang="en-US" sz="2000" b="0" i="0" dirty="0">
                <a:solidFill>
                  <a:srgbClr val="000000"/>
                </a:solidFill>
                <a:effectLst/>
                <a:latin typeface="Helvetica Neue"/>
              </a:rPr>
              <a:t> an user-friendly file with python code, allowing end users to interact with the analysis results and customize the visualization based on their specific needs. These innovative elements make my solution creative, remarkable, and impactful in uncovering actionable insights from the dataset. </a:t>
            </a:r>
            <a:endParaRPr lang="en-US" sz="2000"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pic>
        <p:nvPicPr>
          <p:cNvPr id="11" name="Picture 10">
            <a:extLst>
              <a:ext uri="{FF2B5EF4-FFF2-40B4-BE49-F238E27FC236}">
                <a16:creationId xmlns:a16="http://schemas.microsoft.com/office/drawing/2014/main" id="{9793CAF6-C386-DF4E-E45E-7348C54E820A}"/>
              </a:ext>
            </a:extLst>
          </p:cNvPr>
          <p:cNvPicPr>
            <a:picLocks noChangeAspect="1"/>
          </p:cNvPicPr>
          <p:nvPr/>
        </p:nvPicPr>
        <p:blipFill>
          <a:blip r:embed="rId2"/>
          <a:stretch>
            <a:fillRect/>
          </a:stretch>
        </p:blipFill>
        <p:spPr>
          <a:xfrm>
            <a:off x="304801" y="4225154"/>
            <a:ext cx="3481934" cy="2450576"/>
          </a:xfrm>
          <a:prstGeom prst="rect">
            <a:avLst/>
          </a:prstGeom>
        </p:spPr>
      </p:pic>
      <p:pic>
        <p:nvPicPr>
          <p:cNvPr id="13" name="Picture 12">
            <a:extLst>
              <a:ext uri="{FF2B5EF4-FFF2-40B4-BE49-F238E27FC236}">
                <a16:creationId xmlns:a16="http://schemas.microsoft.com/office/drawing/2014/main" id="{29D7712A-F584-6630-45FC-74471B2D863F}"/>
              </a:ext>
            </a:extLst>
          </p:cNvPr>
          <p:cNvPicPr>
            <a:picLocks noChangeAspect="1"/>
          </p:cNvPicPr>
          <p:nvPr/>
        </p:nvPicPr>
        <p:blipFill>
          <a:blip r:embed="rId3"/>
          <a:stretch>
            <a:fillRect/>
          </a:stretch>
        </p:blipFill>
        <p:spPr>
          <a:xfrm>
            <a:off x="4050082" y="4290715"/>
            <a:ext cx="3481933" cy="2450576"/>
          </a:xfrm>
          <a:prstGeom prst="rect">
            <a:avLst/>
          </a:prstGeom>
        </p:spPr>
      </p:pic>
      <p:pic>
        <p:nvPicPr>
          <p:cNvPr id="15" name="Picture 14">
            <a:extLst>
              <a:ext uri="{FF2B5EF4-FFF2-40B4-BE49-F238E27FC236}">
                <a16:creationId xmlns:a16="http://schemas.microsoft.com/office/drawing/2014/main" id="{89A3CD6A-7886-FABA-D148-4D49B4B2D0A0}"/>
              </a:ext>
            </a:extLst>
          </p:cNvPr>
          <p:cNvPicPr>
            <a:picLocks noChangeAspect="1"/>
          </p:cNvPicPr>
          <p:nvPr/>
        </p:nvPicPr>
        <p:blipFill>
          <a:blip r:embed="rId4"/>
          <a:stretch>
            <a:fillRect/>
          </a:stretch>
        </p:blipFill>
        <p:spPr>
          <a:xfrm>
            <a:off x="91416" y="1555878"/>
            <a:ext cx="3824671" cy="2450576"/>
          </a:xfrm>
          <a:prstGeom prst="rect">
            <a:avLst/>
          </a:prstGeom>
        </p:spPr>
      </p:pic>
      <p:pic>
        <p:nvPicPr>
          <p:cNvPr id="17" name="Picture 16">
            <a:extLst>
              <a:ext uri="{FF2B5EF4-FFF2-40B4-BE49-F238E27FC236}">
                <a16:creationId xmlns:a16="http://schemas.microsoft.com/office/drawing/2014/main" id="{9BE70ACF-04F9-319D-2A3D-D43AD6F94BCD}"/>
              </a:ext>
            </a:extLst>
          </p:cNvPr>
          <p:cNvPicPr>
            <a:picLocks noChangeAspect="1"/>
          </p:cNvPicPr>
          <p:nvPr/>
        </p:nvPicPr>
        <p:blipFill>
          <a:blip r:embed="rId5"/>
          <a:stretch>
            <a:fillRect/>
          </a:stretch>
        </p:blipFill>
        <p:spPr>
          <a:xfrm>
            <a:off x="3996214" y="1503669"/>
            <a:ext cx="3455674" cy="2554994"/>
          </a:xfrm>
          <a:prstGeom prst="rect">
            <a:avLst/>
          </a:prstGeom>
        </p:spPr>
      </p:pic>
      <p:pic>
        <p:nvPicPr>
          <p:cNvPr id="19" name="Picture 18">
            <a:extLst>
              <a:ext uri="{FF2B5EF4-FFF2-40B4-BE49-F238E27FC236}">
                <a16:creationId xmlns:a16="http://schemas.microsoft.com/office/drawing/2014/main" id="{43E3182A-8997-9024-C438-94C7D10A014F}"/>
              </a:ext>
            </a:extLst>
          </p:cNvPr>
          <p:cNvPicPr>
            <a:picLocks noChangeAspect="1"/>
          </p:cNvPicPr>
          <p:nvPr/>
        </p:nvPicPr>
        <p:blipFill>
          <a:blip r:embed="rId6"/>
          <a:stretch>
            <a:fillRect/>
          </a:stretch>
        </p:blipFill>
        <p:spPr>
          <a:xfrm>
            <a:off x="7451888" y="1102998"/>
            <a:ext cx="4355184" cy="2903456"/>
          </a:xfrm>
          <a:prstGeom prst="rect">
            <a:avLst/>
          </a:prstGeom>
        </p:spPr>
      </p:pic>
      <p:pic>
        <p:nvPicPr>
          <p:cNvPr id="23" name="Picture 22">
            <a:extLst>
              <a:ext uri="{FF2B5EF4-FFF2-40B4-BE49-F238E27FC236}">
                <a16:creationId xmlns:a16="http://schemas.microsoft.com/office/drawing/2014/main" id="{F41760DD-5A7F-4C42-5B52-04FA35A3E54B}"/>
              </a:ext>
            </a:extLst>
          </p:cNvPr>
          <p:cNvPicPr>
            <a:picLocks noChangeAspect="1"/>
          </p:cNvPicPr>
          <p:nvPr/>
        </p:nvPicPr>
        <p:blipFill>
          <a:blip r:embed="rId7"/>
          <a:stretch>
            <a:fillRect/>
          </a:stretch>
        </p:blipFill>
        <p:spPr>
          <a:xfrm>
            <a:off x="8131784" y="4206918"/>
            <a:ext cx="3548028" cy="2497093"/>
          </a:xfrm>
          <a:prstGeom prst="rect">
            <a:avLst/>
          </a:prstGeom>
        </p:spPr>
      </p:pic>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pic>
        <p:nvPicPr>
          <p:cNvPr id="4" name="Picture 3">
            <a:extLst>
              <a:ext uri="{FF2B5EF4-FFF2-40B4-BE49-F238E27FC236}">
                <a16:creationId xmlns:a16="http://schemas.microsoft.com/office/drawing/2014/main" id="{A3DE161D-5A8F-4F63-4C55-16D4E52F223D}"/>
              </a:ext>
            </a:extLst>
          </p:cNvPr>
          <p:cNvPicPr>
            <a:picLocks noChangeAspect="1"/>
          </p:cNvPicPr>
          <p:nvPr/>
        </p:nvPicPr>
        <p:blipFill>
          <a:blip r:embed="rId2"/>
          <a:stretch>
            <a:fillRect/>
          </a:stretch>
        </p:blipFill>
        <p:spPr>
          <a:xfrm>
            <a:off x="2035410" y="4123179"/>
            <a:ext cx="2974245" cy="2880936"/>
          </a:xfrm>
          <a:prstGeom prst="rect">
            <a:avLst/>
          </a:prstGeom>
        </p:spPr>
      </p:pic>
      <p:pic>
        <p:nvPicPr>
          <p:cNvPr id="6" name="Picture 5">
            <a:extLst>
              <a:ext uri="{FF2B5EF4-FFF2-40B4-BE49-F238E27FC236}">
                <a16:creationId xmlns:a16="http://schemas.microsoft.com/office/drawing/2014/main" id="{D8C66C19-7A94-78C9-23D0-3E857320E3D2}"/>
              </a:ext>
            </a:extLst>
          </p:cNvPr>
          <p:cNvPicPr>
            <a:picLocks noChangeAspect="1"/>
          </p:cNvPicPr>
          <p:nvPr/>
        </p:nvPicPr>
        <p:blipFill>
          <a:blip r:embed="rId3"/>
          <a:stretch>
            <a:fillRect/>
          </a:stretch>
        </p:blipFill>
        <p:spPr>
          <a:xfrm>
            <a:off x="1008365" y="1379565"/>
            <a:ext cx="3525928" cy="2409118"/>
          </a:xfrm>
          <a:prstGeom prst="rect">
            <a:avLst/>
          </a:prstGeom>
        </p:spPr>
      </p:pic>
      <p:pic>
        <p:nvPicPr>
          <p:cNvPr id="8" name="Picture 7">
            <a:extLst>
              <a:ext uri="{FF2B5EF4-FFF2-40B4-BE49-F238E27FC236}">
                <a16:creationId xmlns:a16="http://schemas.microsoft.com/office/drawing/2014/main" id="{164801BF-E019-E50E-977A-D16DF1215E27}"/>
              </a:ext>
            </a:extLst>
          </p:cNvPr>
          <p:cNvPicPr>
            <a:picLocks noChangeAspect="1"/>
          </p:cNvPicPr>
          <p:nvPr/>
        </p:nvPicPr>
        <p:blipFill>
          <a:blip r:embed="rId4"/>
          <a:stretch>
            <a:fillRect/>
          </a:stretch>
        </p:blipFill>
        <p:spPr>
          <a:xfrm>
            <a:off x="5112294" y="1379515"/>
            <a:ext cx="2696242" cy="2409068"/>
          </a:xfrm>
          <a:prstGeom prst="rect">
            <a:avLst/>
          </a:prstGeom>
        </p:spPr>
      </p:pic>
      <p:pic>
        <p:nvPicPr>
          <p:cNvPr id="10" name="Picture 9">
            <a:extLst>
              <a:ext uri="{FF2B5EF4-FFF2-40B4-BE49-F238E27FC236}">
                <a16:creationId xmlns:a16="http://schemas.microsoft.com/office/drawing/2014/main" id="{E178D7AA-6024-4297-9DEF-127ADED3619E}"/>
              </a:ext>
            </a:extLst>
          </p:cNvPr>
          <p:cNvPicPr>
            <a:picLocks noChangeAspect="1"/>
          </p:cNvPicPr>
          <p:nvPr/>
        </p:nvPicPr>
        <p:blipFill>
          <a:blip r:embed="rId5"/>
          <a:stretch>
            <a:fillRect/>
          </a:stretch>
        </p:blipFill>
        <p:spPr>
          <a:xfrm>
            <a:off x="8224171" y="1379515"/>
            <a:ext cx="3386636" cy="2440964"/>
          </a:xfrm>
          <a:prstGeom prst="rect">
            <a:avLst/>
          </a:prstGeom>
        </p:spPr>
      </p:pic>
      <p:pic>
        <p:nvPicPr>
          <p:cNvPr id="14" name="Picture 13">
            <a:extLst>
              <a:ext uri="{FF2B5EF4-FFF2-40B4-BE49-F238E27FC236}">
                <a16:creationId xmlns:a16="http://schemas.microsoft.com/office/drawing/2014/main" id="{52A142AA-607B-9D53-B873-3895B81575F0}"/>
              </a:ext>
            </a:extLst>
          </p:cNvPr>
          <p:cNvPicPr>
            <a:picLocks noChangeAspect="1"/>
          </p:cNvPicPr>
          <p:nvPr/>
        </p:nvPicPr>
        <p:blipFill>
          <a:blip r:embed="rId6"/>
          <a:stretch>
            <a:fillRect/>
          </a:stretch>
        </p:blipFill>
        <p:spPr>
          <a:xfrm>
            <a:off x="6455866" y="3962569"/>
            <a:ext cx="3759465" cy="2895431"/>
          </a:xfrm>
          <a:prstGeom prst="rect">
            <a:avLst/>
          </a:prstGeom>
        </p:spPr>
      </p:pic>
    </p:spTree>
    <p:extLst>
      <p:ext uri="{BB962C8B-B14F-4D97-AF65-F5344CB8AC3E}">
        <p14:creationId xmlns:p14="http://schemas.microsoft.com/office/powerpoint/2010/main" val="350425156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106</TotalTime>
  <Words>835</Words>
  <Application>Microsoft Office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 Black</vt:lpstr>
      <vt:lpstr>Calibri</vt:lpstr>
      <vt:lpstr>Franklin Gothic Book</vt:lpstr>
      <vt:lpstr>Franklin Gothic Demi</vt:lpstr>
      <vt:lpstr>Helvetica Neue</vt:lpstr>
      <vt:lpstr>Wingdings 2</vt:lpstr>
      <vt:lpstr>DividendVTI</vt:lpstr>
      <vt:lpstr>PowerPoint Presentation</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MODELLING</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talladasaisharan@gmail.com</cp:lastModifiedBy>
  <cp:revision>29</cp:revision>
  <dcterms:created xsi:type="dcterms:W3CDTF">2021-05-26T16:50:10Z</dcterms:created>
  <dcterms:modified xsi:type="dcterms:W3CDTF">2023-07-13T05:49:25Z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