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67" r:id="rId2"/>
    <p:sldId id="266" r:id="rId3"/>
    <p:sldId id="278" r:id="rId4"/>
    <p:sldId id="268" r:id="rId5"/>
    <p:sldId id="269" r:id="rId6"/>
    <p:sldId id="270" r:id="rId7"/>
    <p:sldId id="271" r:id="rId8"/>
    <p:sldId id="273" r:id="rId9"/>
    <p:sldId id="276" r:id="rId10"/>
    <p:sldId id="279" r:id="rId11"/>
    <p:sldId id="280" r:id="rId12"/>
    <p:sldId id="289" r:id="rId13"/>
    <p:sldId id="288" r:id="rId14"/>
    <p:sldId id="281" r:id="rId15"/>
    <p:sldId id="282" r:id="rId16"/>
    <p:sldId id="283" r:id="rId17"/>
    <p:sldId id="284" r:id="rId18"/>
    <p:sldId id="286"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81B0E-2AE8-434F-B858-BFF966170CEB}"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6457A-EEB9-47D4-8CC6-31E8BC15BF01}" type="slidenum">
              <a:rPr lang="en-IN" smtClean="0"/>
              <a:t>‹#›</a:t>
            </a:fld>
            <a:endParaRPr lang="en-IN"/>
          </a:p>
        </p:txBody>
      </p:sp>
    </p:spTree>
    <p:extLst>
      <p:ext uri="{BB962C8B-B14F-4D97-AF65-F5344CB8AC3E}">
        <p14:creationId xmlns:p14="http://schemas.microsoft.com/office/powerpoint/2010/main" val="230221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70860-F9DC-8E46-4798-367B10011B51}"/>
              </a:ext>
            </a:extLst>
          </p:cNvPr>
          <p:cNvSpPr txBox="1"/>
          <p:nvPr/>
        </p:nvSpPr>
        <p:spPr>
          <a:xfrm>
            <a:off x="3039035" y="2809539"/>
            <a:ext cx="6113930"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Fake News Detection Using Python</a:t>
            </a:r>
            <a:endParaRPr lang="en-IN" sz="3200" dirty="0"/>
          </a:p>
        </p:txBody>
      </p:sp>
      <p:sp>
        <p:nvSpPr>
          <p:cNvPr id="4" name="TextBox 3">
            <a:extLst>
              <a:ext uri="{FF2B5EF4-FFF2-40B4-BE49-F238E27FC236}">
                <a16:creationId xmlns:a16="http://schemas.microsoft.com/office/drawing/2014/main" id="{5B284B54-EBC9-899B-F1C1-1E047AE85FB5}"/>
              </a:ext>
            </a:extLst>
          </p:cNvPr>
          <p:cNvSpPr txBox="1"/>
          <p:nvPr/>
        </p:nvSpPr>
        <p:spPr>
          <a:xfrm>
            <a:off x="2374524" y="702359"/>
            <a:ext cx="9091335" cy="1508105"/>
          </a:xfrm>
          <a:prstGeom prst="rect">
            <a:avLst/>
          </a:prstGeom>
          <a:noFill/>
        </p:spPr>
        <p:txBody>
          <a:bodyPr wrap="square" rtlCol="0">
            <a:spAutoFit/>
          </a:bodyPr>
          <a:lstStyle/>
          <a:p>
            <a:pPr algn="ctr"/>
            <a:r>
              <a:rPr lang="en-US" sz="3200" b="1" dirty="0">
                <a:solidFill>
                  <a:schemeClr val="tx1"/>
                </a:solidFill>
                <a:latin typeface="Times New Roman"/>
                <a:cs typeface="Times New Roman"/>
              </a:rPr>
              <a:t>SRI INDU COLLEGE OF ENGINEERING AND  TECHNOLOGY</a:t>
            </a:r>
            <a:br>
              <a:rPr lang="en-US" sz="2400" dirty="0">
                <a:solidFill>
                  <a:schemeClr val="tx1"/>
                </a:solidFill>
                <a:latin typeface="Times New Roman"/>
              </a:rPr>
            </a:br>
            <a:r>
              <a:rPr lang="en-US" sz="1600" dirty="0">
                <a:solidFill>
                  <a:schemeClr val="tx1"/>
                </a:solidFill>
                <a:latin typeface="Times New Roman"/>
                <a:cs typeface="Times New Roman"/>
              </a:rPr>
              <a:t>DEPARTMENT OF ELECTRONICS AND COMMUNICATION ENGINEERING </a:t>
            </a:r>
            <a:br>
              <a:rPr lang="en-US" sz="1600" dirty="0">
                <a:solidFill>
                  <a:schemeClr val="tx1"/>
                </a:solidFill>
                <a:latin typeface="Times New Roman"/>
                <a:cs typeface="Times New Roman"/>
              </a:rPr>
            </a:br>
            <a:r>
              <a:rPr lang="en-US" sz="1200" dirty="0">
                <a:solidFill>
                  <a:schemeClr val="tx1"/>
                </a:solidFill>
                <a:latin typeface="Times New Roman"/>
                <a:cs typeface="Times New Roman"/>
              </a:rPr>
              <a:t>BATCH:2020-2024 </a:t>
            </a:r>
            <a:endParaRPr lang="en-IN" dirty="0"/>
          </a:p>
        </p:txBody>
      </p:sp>
      <p:pic>
        <p:nvPicPr>
          <p:cNvPr id="6" name="Picture 5">
            <a:extLst>
              <a:ext uri="{FF2B5EF4-FFF2-40B4-BE49-F238E27FC236}">
                <a16:creationId xmlns:a16="http://schemas.microsoft.com/office/drawing/2014/main" id="{BA695AD6-F697-6F94-1C29-E7E73FC39B0F}"/>
              </a:ext>
            </a:extLst>
          </p:cNvPr>
          <p:cNvPicPr>
            <a:picLocks noChangeAspect="1"/>
          </p:cNvPicPr>
          <p:nvPr/>
        </p:nvPicPr>
        <p:blipFill>
          <a:blip r:embed="rId2"/>
          <a:stretch>
            <a:fillRect/>
          </a:stretch>
        </p:blipFill>
        <p:spPr>
          <a:xfrm>
            <a:off x="951994" y="702359"/>
            <a:ext cx="1341236" cy="1272650"/>
          </a:xfrm>
          <a:prstGeom prst="rect">
            <a:avLst/>
          </a:prstGeom>
        </p:spPr>
      </p:pic>
      <p:sp>
        <p:nvSpPr>
          <p:cNvPr id="7" name="TextBox 6">
            <a:extLst>
              <a:ext uri="{FF2B5EF4-FFF2-40B4-BE49-F238E27FC236}">
                <a16:creationId xmlns:a16="http://schemas.microsoft.com/office/drawing/2014/main" id="{A5F3DE13-8380-489C-E675-6A38D4B45C81}"/>
              </a:ext>
            </a:extLst>
          </p:cNvPr>
          <p:cNvSpPr txBox="1"/>
          <p:nvPr/>
        </p:nvSpPr>
        <p:spPr>
          <a:xfrm>
            <a:off x="7646332" y="4485833"/>
            <a:ext cx="4018921" cy="2476640"/>
          </a:xfrm>
          <a:prstGeom prst="rect">
            <a:avLst/>
          </a:prstGeom>
          <a:noFill/>
        </p:spPr>
        <p:txBody>
          <a:bodyPr wrap="none" rtlCol="0">
            <a:spAutoFit/>
          </a:bodyPr>
          <a:lstStyle/>
          <a:p>
            <a:pPr algn="l">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Team Members: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Tallada Sai Sharan - 20D41A04K5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Katta Sri Lakshmi Prasanna - 21D45A0420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Shaik Mohammed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Aleemuddin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- 20D41A04J4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Allamla</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Srikanth - 18D41A0409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a:p>
            <a:endParaRPr lang="en-IN" sz="1600" dirty="0"/>
          </a:p>
        </p:txBody>
      </p:sp>
    </p:spTree>
    <p:extLst>
      <p:ext uri="{BB962C8B-B14F-4D97-AF65-F5344CB8AC3E}">
        <p14:creationId xmlns:p14="http://schemas.microsoft.com/office/powerpoint/2010/main" val="91055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79DFA-AFE5-A9AB-E573-1125FE898F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9670C9-2B0A-49F6-2051-90E15CAA74BF}"/>
              </a:ext>
            </a:extLst>
          </p:cNvPr>
          <p:cNvSpPr txBox="1"/>
          <p:nvPr/>
        </p:nvSpPr>
        <p:spPr>
          <a:xfrm>
            <a:off x="928254" y="1134171"/>
            <a:ext cx="10335491" cy="2677656"/>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Model Evaluation:</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Evaluating model performance using accuracy scores and classification reports.</a:t>
            </a:r>
          </a:p>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Model Testing:</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Implementing a function for manual testing of news articles.</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Providing predictions for each classifier.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24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F31C3-270E-E1C9-AD54-C092228FF2A6}"/>
              </a:ext>
            </a:extLst>
          </p:cNvPr>
          <p:cNvSpPr txBox="1"/>
          <p:nvPr/>
        </p:nvSpPr>
        <p:spPr>
          <a:xfrm>
            <a:off x="1031846" y="989901"/>
            <a:ext cx="9915787" cy="4708981"/>
          </a:xfrm>
          <a:prstGeom prst="rect">
            <a:avLst/>
          </a:prstGeom>
          <a:noFill/>
        </p:spPr>
        <p:txBody>
          <a:bodyPr wrap="square" rtlCol="0">
            <a:spAutoFit/>
          </a:bodyPr>
          <a:lstStyle/>
          <a:p>
            <a:r>
              <a:rPr lang="en-US" sz="4400" b="1" dirty="0"/>
              <a:t>Essential Python Code :</a:t>
            </a:r>
            <a:br>
              <a:rPr lang="en-US" sz="4400" b="1" dirty="0"/>
            </a:br>
            <a:br>
              <a:rPr lang="en-US" sz="2800" b="1" dirty="0"/>
            </a:br>
            <a:br>
              <a:rPr lang="en-US" sz="2800" b="1" dirty="0"/>
            </a:br>
            <a:r>
              <a:rPr lang="en-US" sz="3600" dirty="0" err="1"/>
              <a:t>df_fake</a:t>
            </a:r>
            <a:r>
              <a:rPr lang="en-US" sz="3600" dirty="0"/>
              <a:t> = </a:t>
            </a:r>
            <a:r>
              <a:rPr lang="en-US" sz="3600" dirty="0" err="1"/>
              <a:t>pd.read_csv</a:t>
            </a:r>
            <a:r>
              <a:rPr lang="en-US" sz="3600" dirty="0"/>
              <a:t>("Fake.csv")</a:t>
            </a:r>
            <a:r>
              <a:rPr lang="en-US" sz="3600" dirty="0" err="1"/>
              <a:t>df_true</a:t>
            </a:r>
            <a:r>
              <a:rPr lang="en-US" sz="3600" dirty="0"/>
              <a:t> = </a:t>
            </a:r>
            <a:r>
              <a:rPr lang="en-US" sz="3600" dirty="0" err="1"/>
              <a:t>pd.read_csv</a:t>
            </a:r>
            <a:r>
              <a:rPr lang="en-US" sz="3600" dirty="0"/>
              <a:t>("True.csv")</a:t>
            </a:r>
            <a:br>
              <a:rPr lang="en-US" sz="3600" dirty="0"/>
            </a:br>
            <a:br>
              <a:rPr lang="en-US" sz="3600" dirty="0"/>
            </a:br>
            <a:r>
              <a:rPr lang="en-US" sz="3600" dirty="0" err="1"/>
              <a:t>df_fake.head</a:t>
            </a:r>
            <a:r>
              <a:rPr lang="en-US" sz="3600" dirty="0"/>
              <a:t>()</a:t>
            </a:r>
            <a:br>
              <a:rPr lang="en-US" sz="2800" dirty="0"/>
            </a:br>
            <a:br>
              <a:rPr lang="en-US" sz="2800" dirty="0"/>
            </a:br>
            <a:endParaRPr lang="en-IN" sz="2800" dirty="0"/>
          </a:p>
        </p:txBody>
      </p:sp>
    </p:spTree>
    <p:extLst>
      <p:ext uri="{BB962C8B-B14F-4D97-AF65-F5344CB8AC3E}">
        <p14:creationId xmlns:p14="http://schemas.microsoft.com/office/powerpoint/2010/main" val="300120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5F639-2E27-1D05-F7DC-34E645547479}"/>
              </a:ext>
            </a:extLst>
          </p:cNvPr>
          <p:cNvSpPr txBox="1"/>
          <p:nvPr/>
        </p:nvSpPr>
        <p:spPr>
          <a:xfrm>
            <a:off x="830510" y="947956"/>
            <a:ext cx="10201013" cy="4154984"/>
          </a:xfrm>
          <a:prstGeom prst="rect">
            <a:avLst/>
          </a:prstGeom>
          <a:noFill/>
        </p:spPr>
        <p:txBody>
          <a:bodyPr wrap="square" rtlCol="0">
            <a:spAutoFit/>
          </a:bodyPr>
          <a:lstStyle/>
          <a:p>
            <a:r>
              <a:rPr lang="en-IN" sz="2400" dirty="0"/>
              <a:t>def </a:t>
            </a:r>
            <a:r>
              <a:rPr lang="en-IN" sz="2400" dirty="0" err="1"/>
              <a:t>wordopt</a:t>
            </a:r>
            <a:r>
              <a:rPr lang="en-IN" sz="2400" dirty="0"/>
              <a:t>(text):    </a:t>
            </a:r>
          </a:p>
          <a:p>
            <a:r>
              <a:rPr lang="en-IN" sz="2400" dirty="0"/>
              <a:t>text = </a:t>
            </a:r>
            <a:r>
              <a:rPr lang="en-IN" sz="2400" dirty="0" err="1"/>
              <a:t>text.lower</a:t>
            </a:r>
            <a:r>
              <a:rPr lang="en-IN" sz="2400" dirty="0"/>
              <a:t>()    </a:t>
            </a:r>
          </a:p>
          <a:p>
            <a:r>
              <a:rPr lang="en-IN" sz="2400" dirty="0"/>
              <a:t>text = </a:t>
            </a:r>
            <a:r>
              <a:rPr lang="en-IN" sz="2400" dirty="0" err="1"/>
              <a:t>re.sub</a:t>
            </a:r>
            <a:r>
              <a:rPr lang="en-IN" sz="2400" dirty="0"/>
              <a:t>('\[.*?\]', '', text)   </a:t>
            </a:r>
          </a:p>
          <a:p>
            <a:r>
              <a:rPr lang="en-IN" sz="2400" dirty="0"/>
              <a:t>text = </a:t>
            </a:r>
            <a:r>
              <a:rPr lang="en-IN" sz="2400" dirty="0" err="1"/>
              <a:t>re.sub</a:t>
            </a:r>
            <a:r>
              <a:rPr lang="en-IN" sz="2400" dirty="0"/>
              <a:t>("\\W"," ",text)    </a:t>
            </a:r>
          </a:p>
          <a:p>
            <a:r>
              <a:rPr lang="en-IN" sz="2400" dirty="0"/>
              <a:t>text = </a:t>
            </a:r>
            <a:r>
              <a:rPr lang="en-IN" sz="2400" dirty="0" err="1"/>
              <a:t>re.sub</a:t>
            </a:r>
            <a:r>
              <a:rPr lang="en-IN" sz="2400" dirty="0"/>
              <a:t>('https?://\S+|www\.\S+', '', text)    </a:t>
            </a:r>
          </a:p>
          <a:p>
            <a:r>
              <a:rPr lang="en-IN" sz="2400" dirty="0"/>
              <a:t>text = </a:t>
            </a:r>
            <a:r>
              <a:rPr lang="en-IN" sz="2400" dirty="0" err="1"/>
              <a:t>re.sub</a:t>
            </a:r>
            <a:r>
              <a:rPr lang="en-IN" sz="2400" dirty="0"/>
              <a:t>('&lt;.*?&gt;+', '', text)    </a:t>
            </a:r>
          </a:p>
          <a:p>
            <a:r>
              <a:rPr lang="en-IN" sz="2400" dirty="0"/>
              <a:t>text = </a:t>
            </a:r>
            <a:r>
              <a:rPr lang="en-IN" sz="2400" dirty="0" err="1"/>
              <a:t>re.sub</a:t>
            </a:r>
            <a:r>
              <a:rPr lang="en-IN" sz="2400" dirty="0"/>
              <a:t>('[%s]' % </a:t>
            </a:r>
            <a:r>
              <a:rPr lang="en-IN" sz="2400" dirty="0" err="1"/>
              <a:t>re.escape</a:t>
            </a:r>
            <a:r>
              <a:rPr lang="en-IN" sz="2400" dirty="0"/>
              <a:t>(</a:t>
            </a:r>
            <a:r>
              <a:rPr lang="en-IN" sz="2400" dirty="0" err="1"/>
              <a:t>string.punctuation</a:t>
            </a:r>
            <a:r>
              <a:rPr lang="en-IN" sz="2400" dirty="0"/>
              <a:t>), '', text)    </a:t>
            </a:r>
          </a:p>
          <a:p>
            <a:r>
              <a:rPr lang="en-IN" sz="2400" dirty="0"/>
              <a:t>text = </a:t>
            </a:r>
            <a:r>
              <a:rPr lang="en-IN" sz="2400" dirty="0" err="1"/>
              <a:t>re.sub</a:t>
            </a:r>
            <a:r>
              <a:rPr lang="en-IN" sz="2400" dirty="0"/>
              <a:t>('\n', '', text)    text = </a:t>
            </a:r>
            <a:r>
              <a:rPr lang="en-IN" sz="2400" dirty="0" err="1"/>
              <a:t>re.sub</a:t>
            </a:r>
            <a:r>
              <a:rPr lang="en-IN" sz="2400" dirty="0"/>
              <a:t>('\w*\d\w*', '', text)    </a:t>
            </a:r>
          </a:p>
          <a:p>
            <a:r>
              <a:rPr lang="en-IN" sz="2400" dirty="0"/>
              <a:t>return text</a:t>
            </a:r>
          </a:p>
          <a:p>
            <a:endParaRPr lang="en-IN" sz="2400" dirty="0"/>
          </a:p>
          <a:p>
            <a:r>
              <a:rPr lang="en-US" sz="2400" dirty="0" err="1"/>
              <a:t>df</a:t>
            </a:r>
            <a:r>
              <a:rPr lang="en-US" sz="2400" dirty="0"/>
              <a:t>["text"] = </a:t>
            </a:r>
            <a:r>
              <a:rPr lang="en-US" sz="2400" dirty="0" err="1"/>
              <a:t>df</a:t>
            </a:r>
            <a:r>
              <a:rPr lang="en-US" sz="2400" dirty="0"/>
              <a:t>["text"].apply(</a:t>
            </a:r>
            <a:r>
              <a:rPr lang="en-US" sz="2400" dirty="0" err="1"/>
              <a:t>wordopt</a:t>
            </a:r>
            <a:r>
              <a:rPr lang="en-US" sz="2400" dirty="0"/>
              <a:t>)</a:t>
            </a:r>
            <a:endParaRPr lang="en-IN" sz="2400" dirty="0"/>
          </a:p>
        </p:txBody>
      </p:sp>
    </p:spTree>
    <p:extLst>
      <p:ext uri="{BB962C8B-B14F-4D97-AF65-F5344CB8AC3E}">
        <p14:creationId xmlns:p14="http://schemas.microsoft.com/office/powerpoint/2010/main" val="22610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EF0EE-DE65-C3B5-564F-B9FDAC9D1425}"/>
              </a:ext>
            </a:extLst>
          </p:cNvPr>
          <p:cNvSpPr txBox="1"/>
          <p:nvPr/>
        </p:nvSpPr>
        <p:spPr>
          <a:xfrm>
            <a:off x="1140903" y="973123"/>
            <a:ext cx="10226180" cy="4524315"/>
          </a:xfrm>
          <a:prstGeom prst="rect">
            <a:avLst/>
          </a:prstGeom>
          <a:noFill/>
        </p:spPr>
        <p:txBody>
          <a:bodyPr wrap="square" rtlCol="0">
            <a:spAutoFit/>
          </a:bodyPr>
          <a:lstStyle/>
          <a:p>
            <a:r>
              <a:rPr lang="en-US" sz="3200" dirty="0"/>
              <a:t>x = </a:t>
            </a:r>
            <a:r>
              <a:rPr lang="en-US" sz="3200" dirty="0" err="1"/>
              <a:t>df</a:t>
            </a:r>
            <a:r>
              <a:rPr lang="en-US" sz="3200" dirty="0"/>
              <a:t>["text"]y = </a:t>
            </a:r>
            <a:r>
              <a:rPr lang="en-US" sz="3200" dirty="0" err="1"/>
              <a:t>df</a:t>
            </a:r>
            <a:r>
              <a:rPr lang="en-US" sz="3200" dirty="0"/>
              <a:t>["class"]</a:t>
            </a:r>
            <a:br>
              <a:rPr lang="en-US" sz="3200" dirty="0"/>
            </a:br>
            <a:br>
              <a:rPr lang="en-US" sz="3200" dirty="0"/>
            </a:br>
            <a:r>
              <a:rPr lang="en-US" sz="3200" dirty="0" err="1"/>
              <a:t>x_train</a:t>
            </a:r>
            <a:r>
              <a:rPr lang="en-US" sz="3200" dirty="0"/>
              <a:t>, </a:t>
            </a:r>
            <a:r>
              <a:rPr lang="en-US" sz="3200" dirty="0" err="1"/>
              <a:t>x_test</a:t>
            </a:r>
            <a:r>
              <a:rPr lang="en-US" sz="3200" dirty="0"/>
              <a:t>, </a:t>
            </a:r>
            <a:r>
              <a:rPr lang="en-US" sz="3200" dirty="0" err="1"/>
              <a:t>y_train</a:t>
            </a:r>
            <a:r>
              <a:rPr lang="en-US" sz="3200" dirty="0"/>
              <a:t>, </a:t>
            </a:r>
            <a:r>
              <a:rPr lang="en-US" sz="3200" dirty="0" err="1"/>
              <a:t>y_test</a:t>
            </a:r>
            <a:r>
              <a:rPr lang="en-US" sz="3200" dirty="0"/>
              <a:t> = </a:t>
            </a:r>
            <a:r>
              <a:rPr lang="en-US" sz="3200" dirty="0" err="1"/>
              <a:t>train_test_split</a:t>
            </a:r>
            <a:r>
              <a:rPr lang="en-US" sz="3200" dirty="0"/>
              <a:t>(x, y, </a:t>
            </a:r>
            <a:r>
              <a:rPr lang="en-US" sz="3200" dirty="0" err="1"/>
              <a:t>test_size</a:t>
            </a:r>
            <a:r>
              <a:rPr lang="en-US" sz="3200" dirty="0"/>
              <a:t>=0.25)</a:t>
            </a:r>
            <a:br>
              <a:rPr lang="en-US" sz="3200" dirty="0"/>
            </a:br>
            <a:br>
              <a:rPr lang="en-US" sz="3200" dirty="0"/>
            </a:br>
            <a:r>
              <a:rPr lang="en-US" sz="3200" dirty="0"/>
              <a:t>from </a:t>
            </a:r>
            <a:r>
              <a:rPr lang="en-US" sz="3200" dirty="0" err="1"/>
              <a:t>sklearn.feature_extraction.text</a:t>
            </a:r>
            <a:r>
              <a:rPr lang="en-US" sz="3200" dirty="0"/>
              <a:t> import </a:t>
            </a:r>
            <a:r>
              <a:rPr lang="en-US" sz="3200" dirty="0" err="1"/>
              <a:t>TfidfVectorizervectorization</a:t>
            </a:r>
            <a:r>
              <a:rPr lang="en-US" sz="3200" dirty="0"/>
              <a:t> = </a:t>
            </a:r>
            <a:r>
              <a:rPr lang="en-US" sz="3200" dirty="0" err="1"/>
              <a:t>TfidfVectorizer</a:t>
            </a:r>
            <a:r>
              <a:rPr lang="en-US" sz="3200" dirty="0"/>
              <a:t>()</a:t>
            </a:r>
            <a:r>
              <a:rPr lang="en-US" sz="3200" dirty="0" err="1"/>
              <a:t>xv_train</a:t>
            </a:r>
            <a:r>
              <a:rPr lang="en-US" sz="3200" dirty="0"/>
              <a:t> = </a:t>
            </a:r>
            <a:r>
              <a:rPr lang="en-US" sz="3200" dirty="0" err="1"/>
              <a:t>vectorization.fit_transform</a:t>
            </a:r>
            <a:r>
              <a:rPr lang="en-US" sz="3200" dirty="0"/>
              <a:t>(</a:t>
            </a:r>
            <a:r>
              <a:rPr lang="en-US" sz="3200" dirty="0" err="1"/>
              <a:t>x_train</a:t>
            </a:r>
            <a:r>
              <a:rPr lang="en-US" sz="3200" dirty="0"/>
              <a:t>)</a:t>
            </a:r>
            <a:r>
              <a:rPr lang="en-US" sz="3200" dirty="0" err="1"/>
              <a:t>xv_test</a:t>
            </a:r>
            <a:r>
              <a:rPr lang="en-US" sz="3200" dirty="0"/>
              <a:t> = </a:t>
            </a:r>
            <a:r>
              <a:rPr lang="en-US" sz="3200" dirty="0" err="1"/>
              <a:t>vectorization.transform</a:t>
            </a:r>
            <a:r>
              <a:rPr lang="en-US" sz="3200" dirty="0"/>
              <a:t>(</a:t>
            </a:r>
            <a:r>
              <a:rPr lang="en-US" sz="3200" dirty="0" err="1"/>
              <a:t>x_test</a:t>
            </a:r>
            <a:r>
              <a:rPr lang="en-US" sz="3200" dirty="0"/>
              <a:t>)</a:t>
            </a:r>
            <a:endParaRPr lang="en-IN" sz="3200" dirty="0"/>
          </a:p>
        </p:txBody>
      </p:sp>
    </p:spTree>
    <p:extLst>
      <p:ext uri="{BB962C8B-B14F-4D97-AF65-F5344CB8AC3E}">
        <p14:creationId xmlns:p14="http://schemas.microsoft.com/office/powerpoint/2010/main" val="127393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A388D-3107-53B7-49CF-F5A480767D16}"/>
              </a:ext>
            </a:extLst>
          </p:cNvPr>
          <p:cNvSpPr txBox="1"/>
          <p:nvPr/>
        </p:nvSpPr>
        <p:spPr>
          <a:xfrm>
            <a:off x="956345" y="939567"/>
            <a:ext cx="10192624" cy="4524315"/>
          </a:xfrm>
          <a:prstGeom prst="rect">
            <a:avLst/>
          </a:prstGeom>
          <a:noFill/>
        </p:spPr>
        <p:txBody>
          <a:bodyPr wrap="square" rtlCol="0">
            <a:spAutoFit/>
          </a:bodyPr>
          <a:lstStyle/>
          <a:p>
            <a:r>
              <a:rPr lang="en-IN" sz="3600" b="1" dirty="0"/>
              <a:t>Logistic Regression</a:t>
            </a:r>
            <a:br>
              <a:rPr lang="en-IN" sz="3600" dirty="0"/>
            </a:br>
            <a:br>
              <a:rPr lang="en-IN" sz="3600" dirty="0"/>
            </a:br>
            <a:r>
              <a:rPr lang="en-IN" sz="3600" dirty="0"/>
              <a:t>from </a:t>
            </a:r>
            <a:r>
              <a:rPr lang="en-IN" sz="3600" dirty="0" err="1"/>
              <a:t>sklearn.linear_model</a:t>
            </a:r>
            <a:r>
              <a:rPr lang="en-IN" sz="3600" dirty="0"/>
              <a:t> import </a:t>
            </a:r>
            <a:r>
              <a:rPr lang="en-IN" sz="3600" dirty="0" err="1"/>
              <a:t>LogisticRegressionLR</a:t>
            </a:r>
            <a:r>
              <a:rPr lang="en-IN" sz="3600" dirty="0"/>
              <a:t> = </a:t>
            </a:r>
            <a:r>
              <a:rPr lang="en-IN" sz="3600" dirty="0" err="1"/>
              <a:t>LogisticRegression</a:t>
            </a:r>
            <a:r>
              <a:rPr lang="en-IN" sz="3600" dirty="0"/>
              <a:t>()</a:t>
            </a:r>
            <a:r>
              <a:rPr lang="en-IN" sz="3600" dirty="0" err="1"/>
              <a:t>LR.fit</a:t>
            </a:r>
            <a:r>
              <a:rPr lang="en-IN" sz="3600" dirty="0"/>
              <a:t>(</a:t>
            </a:r>
            <a:r>
              <a:rPr lang="en-IN" sz="3600" dirty="0" err="1"/>
              <a:t>xv_train,y_train</a:t>
            </a:r>
            <a:r>
              <a:rPr lang="en-IN" sz="3600" dirty="0"/>
              <a:t>)</a:t>
            </a:r>
            <a:br>
              <a:rPr lang="en-IN" sz="3600" dirty="0"/>
            </a:br>
            <a:br>
              <a:rPr lang="en-IN" sz="3600" dirty="0"/>
            </a:br>
            <a:r>
              <a:rPr lang="en-US" sz="3600" dirty="0" err="1"/>
              <a:t>pred_lr</a:t>
            </a:r>
            <a:r>
              <a:rPr lang="en-US" sz="3600" dirty="0"/>
              <a:t>=</a:t>
            </a:r>
            <a:r>
              <a:rPr lang="en-US" sz="3600" dirty="0" err="1"/>
              <a:t>LR.predict</a:t>
            </a:r>
            <a:r>
              <a:rPr lang="en-US" sz="3600" dirty="0"/>
              <a:t>(</a:t>
            </a:r>
            <a:r>
              <a:rPr lang="en-US" sz="3600" dirty="0" err="1"/>
              <a:t>xv_test</a:t>
            </a:r>
            <a:r>
              <a:rPr lang="en-US" sz="3600" dirty="0"/>
              <a:t>)</a:t>
            </a:r>
            <a:br>
              <a:rPr lang="en-US" sz="3600" dirty="0"/>
            </a:br>
            <a:br>
              <a:rPr lang="en-US" sz="3600" dirty="0"/>
            </a:br>
            <a:r>
              <a:rPr lang="en-US" sz="3600" dirty="0" err="1"/>
              <a:t>LR.score</a:t>
            </a:r>
            <a:r>
              <a:rPr lang="en-US" sz="3600" dirty="0"/>
              <a:t>(</a:t>
            </a:r>
            <a:r>
              <a:rPr lang="en-US" sz="3600" dirty="0" err="1"/>
              <a:t>xv_test</a:t>
            </a:r>
            <a:r>
              <a:rPr lang="en-US" sz="3600" dirty="0"/>
              <a:t>, </a:t>
            </a:r>
            <a:r>
              <a:rPr lang="en-US" sz="3600" dirty="0" err="1"/>
              <a:t>y_test</a:t>
            </a:r>
            <a:r>
              <a:rPr lang="en-US" sz="3600" dirty="0"/>
              <a:t>)</a:t>
            </a:r>
            <a:endParaRPr lang="en-IN" sz="3600" dirty="0"/>
          </a:p>
        </p:txBody>
      </p:sp>
    </p:spTree>
    <p:extLst>
      <p:ext uri="{BB962C8B-B14F-4D97-AF65-F5344CB8AC3E}">
        <p14:creationId xmlns:p14="http://schemas.microsoft.com/office/powerpoint/2010/main" val="274636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A9CEC-8F10-3E5D-9F00-BCDCD3111B4C}"/>
              </a:ext>
            </a:extLst>
          </p:cNvPr>
          <p:cNvSpPr txBox="1"/>
          <p:nvPr/>
        </p:nvSpPr>
        <p:spPr>
          <a:xfrm>
            <a:off x="981512" y="906011"/>
            <a:ext cx="10544961" cy="4524315"/>
          </a:xfrm>
          <a:prstGeom prst="rect">
            <a:avLst/>
          </a:prstGeom>
          <a:noFill/>
        </p:spPr>
        <p:txBody>
          <a:bodyPr wrap="square" rtlCol="0">
            <a:spAutoFit/>
          </a:bodyPr>
          <a:lstStyle/>
          <a:p>
            <a:r>
              <a:rPr lang="en-IN" sz="3600" b="1" dirty="0"/>
              <a:t>Decision Tree Classifier</a:t>
            </a:r>
            <a:br>
              <a:rPr lang="en-IN" sz="3600" dirty="0"/>
            </a:br>
            <a:br>
              <a:rPr lang="en-IN" sz="3600" dirty="0"/>
            </a:br>
            <a:r>
              <a:rPr lang="en-IN" sz="3600" dirty="0"/>
              <a:t>from </a:t>
            </a:r>
            <a:r>
              <a:rPr lang="en-IN" sz="3600" dirty="0" err="1"/>
              <a:t>sklearn.tree</a:t>
            </a:r>
            <a:r>
              <a:rPr lang="en-IN" sz="3600" dirty="0"/>
              <a:t> import </a:t>
            </a:r>
            <a:r>
              <a:rPr lang="en-IN" sz="3600" dirty="0" err="1"/>
              <a:t>DecisionTreeClassifierDT</a:t>
            </a:r>
            <a:r>
              <a:rPr lang="en-IN" sz="3600" dirty="0"/>
              <a:t> = </a:t>
            </a:r>
            <a:r>
              <a:rPr lang="en-IN" sz="3600" dirty="0" err="1"/>
              <a:t>DecisionTreeClassifier</a:t>
            </a:r>
            <a:r>
              <a:rPr lang="en-IN" sz="3600" dirty="0"/>
              <a:t>()</a:t>
            </a:r>
            <a:r>
              <a:rPr lang="en-IN" sz="3600" dirty="0" err="1"/>
              <a:t>DT.fit</a:t>
            </a:r>
            <a:r>
              <a:rPr lang="en-IN" sz="3600" dirty="0"/>
              <a:t>(</a:t>
            </a:r>
            <a:r>
              <a:rPr lang="en-IN" sz="3600" dirty="0" err="1"/>
              <a:t>xv_train</a:t>
            </a:r>
            <a:r>
              <a:rPr lang="en-IN" sz="3600" dirty="0"/>
              <a:t>, </a:t>
            </a:r>
            <a:r>
              <a:rPr lang="en-IN" sz="3600" dirty="0" err="1"/>
              <a:t>y_train</a:t>
            </a:r>
            <a:r>
              <a:rPr lang="en-IN" sz="3600" dirty="0"/>
              <a:t>)</a:t>
            </a:r>
            <a:br>
              <a:rPr lang="en-IN" sz="3600" dirty="0"/>
            </a:br>
            <a:br>
              <a:rPr lang="en-IN" sz="3600" dirty="0"/>
            </a:br>
            <a:r>
              <a:rPr lang="en-US" sz="3600" dirty="0" err="1"/>
              <a:t>pred_dt</a:t>
            </a:r>
            <a:r>
              <a:rPr lang="en-US" sz="3600" dirty="0"/>
              <a:t> = </a:t>
            </a:r>
            <a:r>
              <a:rPr lang="en-US" sz="3600" dirty="0" err="1"/>
              <a:t>DT.predict</a:t>
            </a:r>
            <a:r>
              <a:rPr lang="en-US" sz="3600" dirty="0"/>
              <a:t>(</a:t>
            </a:r>
            <a:r>
              <a:rPr lang="en-US" sz="3600" dirty="0" err="1"/>
              <a:t>xv_test</a:t>
            </a:r>
            <a:r>
              <a:rPr lang="en-US" sz="3600" dirty="0"/>
              <a:t>)</a:t>
            </a:r>
            <a:br>
              <a:rPr lang="en-US" sz="3600" dirty="0"/>
            </a:br>
            <a:br>
              <a:rPr lang="en-US" sz="3600" dirty="0"/>
            </a:br>
            <a:r>
              <a:rPr lang="en-US" sz="3600" dirty="0" err="1"/>
              <a:t>DT.score</a:t>
            </a:r>
            <a:r>
              <a:rPr lang="en-US" sz="3600" dirty="0"/>
              <a:t>(</a:t>
            </a:r>
            <a:r>
              <a:rPr lang="en-US" sz="3600" dirty="0" err="1"/>
              <a:t>xv_test</a:t>
            </a:r>
            <a:r>
              <a:rPr lang="en-US" sz="3600" dirty="0"/>
              <a:t>, </a:t>
            </a:r>
            <a:r>
              <a:rPr lang="en-US" sz="3600" dirty="0" err="1"/>
              <a:t>y_test</a:t>
            </a:r>
            <a:r>
              <a:rPr lang="en-US" sz="3600" dirty="0"/>
              <a:t>)</a:t>
            </a:r>
            <a:endParaRPr lang="en-IN" sz="3600" dirty="0"/>
          </a:p>
        </p:txBody>
      </p:sp>
    </p:spTree>
    <p:extLst>
      <p:ext uri="{BB962C8B-B14F-4D97-AF65-F5344CB8AC3E}">
        <p14:creationId xmlns:p14="http://schemas.microsoft.com/office/powerpoint/2010/main" val="62403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B90B5-6432-39A9-C471-8D282256B6D4}"/>
              </a:ext>
            </a:extLst>
          </p:cNvPr>
          <p:cNvSpPr txBox="1"/>
          <p:nvPr/>
        </p:nvSpPr>
        <p:spPr>
          <a:xfrm>
            <a:off x="805343" y="1073791"/>
            <a:ext cx="10536573" cy="4524315"/>
          </a:xfrm>
          <a:prstGeom prst="rect">
            <a:avLst/>
          </a:prstGeom>
          <a:noFill/>
        </p:spPr>
        <p:txBody>
          <a:bodyPr wrap="square" rtlCol="0">
            <a:spAutoFit/>
          </a:bodyPr>
          <a:lstStyle/>
          <a:p>
            <a:r>
              <a:rPr lang="en-IN" sz="3200" b="1" dirty="0"/>
              <a:t>Gradient Boosting Classifier</a:t>
            </a:r>
            <a:br>
              <a:rPr lang="en-IN" sz="3200" dirty="0"/>
            </a:br>
            <a:br>
              <a:rPr lang="en-IN" sz="3200" dirty="0"/>
            </a:br>
            <a:r>
              <a:rPr lang="en-IN" sz="3200" dirty="0"/>
              <a:t>from </a:t>
            </a:r>
            <a:r>
              <a:rPr lang="en-IN" sz="3200" dirty="0" err="1"/>
              <a:t>sklearn.ensemble</a:t>
            </a:r>
            <a:r>
              <a:rPr lang="en-IN" sz="3200" dirty="0"/>
              <a:t> import </a:t>
            </a:r>
            <a:r>
              <a:rPr lang="en-IN" sz="3200" dirty="0" err="1"/>
              <a:t>GradientBoostingClassifierGBC</a:t>
            </a:r>
            <a:r>
              <a:rPr lang="en-IN" sz="3200" dirty="0"/>
              <a:t> = </a:t>
            </a:r>
            <a:r>
              <a:rPr lang="en-IN" sz="3200" dirty="0" err="1"/>
              <a:t>GradientBoostingClassifier</a:t>
            </a:r>
            <a:r>
              <a:rPr lang="en-IN" sz="3200" dirty="0"/>
              <a:t>(</a:t>
            </a:r>
            <a:r>
              <a:rPr lang="en-IN" sz="3200" dirty="0" err="1"/>
              <a:t>random_state</a:t>
            </a:r>
            <a:r>
              <a:rPr lang="en-IN" sz="3200" dirty="0"/>
              <a:t>=0)</a:t>
            </a:r>
            <a:r>
              <a:rPr lang="en-IN" sz="3200" dirty="0" err="1"/>
              <a:t>GBC.fit</a:t>
            </a:r>
            <a:r>
              <a:rPr lang="en-IN" sz="3200" dirty="0"/>
              <a:t>(</a:t>
            </a:r>
            <a:r>
              <a:rPr lang="en-IN" sz="3200" dirty="0" err="1"/>
              <a:t>xv_train</a:t>
            </a:r>
            <a:r>
              <a:rPr lang="en-IN" sz="3200" dirty="0"/>
              <a:t>, </a:t>
            </a:r>
            <a:r>
              <a:rPr lang="en-IN" sz="3200" dirty="0" err="1"/>
              <a:t>y_train</a:t>
            </a:r>
            <a:r>
              <a:rPr lang="en-IN" sz="3200" dirty="0"/>
              <a:t>)</a:t>
            </a:r>
            <a:br>
              <a:rPr lang="en-IN" sz="3200" dirty="0"/>
            </a:br>
            <a:br>
              <a:rPr lang="en-IN" sz="3200" dirty="0"/>
            </a:br>
            <a:r>
              <a:rPr lang="en-US" sz="3200" dirty="0" err="1"/>
              <a:t>pred_gbc</a:t>
            </a:r>
            <a:r>
              <a:rPr lang="en-US" sz="3200" dirty="0"/>
              <a:t> = </a:t>
            </a:r>
            <a:r>
              <a:rPr lang="en-US" sz="3200" dirty="0" err="1"/>
              <a:t>GBC.predict</a:t>
            </a:r>
            <a:r>
              <a:rPr lang="en-US" sz="3200" dirty="0"/>
              <a:t>(</a:t>
            </a:r>
            <a:r>
              <a:rPr lang="en-US" sz="3200" dirty="0" err="1"/>
              <a:t>xv_test</a:t>
            </a:r>
            <a:r>
              <a:rPr lang="en-US" sz="3200" dirty="0"/>
              <a:t>)</a:t>
            </a:r>
            <a:br>
              <a:rPr lang="en-US" sz="3200" dirty="0"/>
            </a:br>
            <a:br>
              <a:rPr lang="en-US" sz="3200" dirty="0"/>
            </a:br>
            <a:r>
              <a:rPr lang="en-US" sz="3200" dirty="0" err="1"/>
              <a:t>GBC.score</a:t>
            </a:r>
            <a:r>
              <a:rPr lang="en-US" sz="3200" dirty="0"/>
              <a:t>(</a:t>
            </a:r>
            <a:r>
              <a:rPr lang="en-US" sz="3200" dirty="0" err="1"/>
              <a:t>xv_test</a:t>
            </a:r>
            <a:r>
              <a:rPr lang="en-US" sz="3200" dirty="0"/>
              <a:t>, </a:t>
            </a:r>
            <a:r>
              <a:rPr lang="en-US" sz="3200" dirty="0" err="1"/>
              <a:t>y_test</a:t>
            </a:r>
            <a:r>
              <a:rPr lang="en-US" sz="3200" dirty="0"/>
              <a:t>)</a:t>
            </a:r>
            <a:endParaRPr lang="en-IN" sz="3200" dirty="0"/>
          </a:p>
        </p:txBody>
      </p:sp>
    </p:spTree>
    <p:extLst>
      <p:ext uri="{BB962C8B-B14F-4D97-AF65-F5344CB8AC3E}">
        <p14:creationId xmlns:p14="http://schemas.microsoft.com/office/powerpoint/2010/main" val="382391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46018-5E5C-9B0A-13F2-EF4CAC7ADF74}"/>
              </a:ext>
            </a:extLst>
          </p:cNvPr>
          <p:cNvSpPr txBox="1"/>
          <p:nvPr/>
        </p:nvSpPr>
        <p:spPr>
          <a:xfrm>
            <a:off x="998290" y="939567"/>
            <a:ext cx="10008066" cy="4524315"/>
          </a:xfrm>
          <a:prstGeom prst="rect">
            <a:avLst/>
          </a:prstGeom>
          <a:noFill/>
        </p:spPr>
        <p:txBody>
          <a:bodyPr wrap="square" rtlCol="0">
            <a:spAutoFit/>
          </a:bodyPr>
          <a:lstStyle/>
          <a:p>
            <a:r>
              <a:rPr lang="en-IN" sz="3200" b="1" dirty="0"/>
              <a:t>Random Forest Classifier</a:t>
            </a:r>
            <a:br>
              <a:rPr lang="en-IN" sz="3200" dirty="0"/>
            </a:br>
            <a:br>
              <a:rPr lang="en-IN" sz="3200" dirty="0"/>
            </a:br>
            <a:r>
              <a:rPr lang="en-IN" sz="3200" dirty="0"/>
              <a:t>from </a:t>
            </a:r>
            <a:r>
              <a:rPr lang="en-IN" sz="3200" dirty="0" err="1"/>
              <a:t>sklearn.ensemble</a:t>
            </a:r>
            <a:r>
              <a:rPr lang="en-IN" sz="3200" dirty="0"/>
              <a:t> import </a:t>
            </a:r>
            <a:r>
              <a:rPr lang="en-IN" sz="3200" dirty="0" err="1"/>
              <a:t>RandomForestClassifierRFC</a:t>
            </a:r>
            <a:r>
              <a:rPr lang="en-IN" sz="3200" dirty="0"/>
              <a:t> = </a:t>
            </a:r>
            <a:r>
              <a:rPr lang="en-IN" sz="3200" dirty="0" err="1"/>
              <a:t>RandomForestClassifier</a:t>
            </a:r>
            <a:r>
              <a:rPr lang="en-IN" sz="3200" dirty="0"/>
              <a:t>(</a:t>
            </a:r>
            <a:r>
              <a:rPr lang="en-IN" sz="3200" dirty="0" err="1"/>
              <a:t>random_state</a:t>
            </a:r>
            <a:r>
              <a:rPr lang="en-IN" sz="3200" dirty="0"/>
              <a:t>=0)</a:t>
            </a:r>
            <a:r>
              <a:rPr lang="en-IN" sz="3200" dirty="0" err="1"/>
              <a:t>RFC.fit</a:t>
            </a:r>
            <a:r>
              <a:rPr lang="en-IN" sz="3200" dirty="0"/>
              <a:t>(</a:t>
            </a:r>
            <a:r>
              <a:rPr lang="en-IN" sz="3200" dirty="0" err="1"/>
              <a:t>xv_train</a:t>
            </a:r>
            <a:r>
              <a:rPr lang="en-IN" sz="3200" dirty="0"/>
              <a:t>, </a:t>
            </a:r>
            <a:r>
              <a:rPr lang="en-IN" sz="3200" dirty="0" err="1"/>
              <a:t>y_train</a:t>
            </a:r>
            <a:r>
              <a:rPr lang="en-IN" sz="3200" dirty="0"/>
              <a:t>)</a:t>
            </a:r>
            <a:br>
              <a:rPr lang="en-IN" sz="3200" dirty="0"/>
            </a:br>
            <a:br>
              <a:rPr lang="en-IN" sz="3200" dirty="0"/>
            </a:br>
            <a:r>
              <a:rPr lang="en-US" sz="3200" dirty="0" err="1"/>
              <a:t>pred_rfc</a:t>
            </a:r>
            <a:r>
              <a:rPr lang="en-US" sz="3200" dirty="0"/>
              <a:t> = </a:t>
            </a:r>
            <a:r>
              <a:rPr lang="en-US" sz="3200" dirty="0" err="1"/>
              <a:t>RFC.predict</a:t>
            </a:r>
            <a:r>
              <a:rPr lang="en-US" sz="3200" dirty="0"/>
              <a:t>(</a:t>
            </a:r>
            <a:r>
              <a:rPr lang="en-US" sz="3200" dirty="0" err="1"/>
              <a:t>xv_test</a:t>
            </a:r>
            <a:r>
              <a:rPr lang="en-US" sz="3200" dirty="0"/>
              <a:t>)</a:t>
            </a:r>
            <a:br>
              <a:rPr lang="en-US" sz="3200" dirty="0"/>
            </a:br>
            <a:br>
              <a:rPr lang="en-US" sz="3200" dirty="0"/>
            </a:br>
            <a:r>
              <a:rPr lang="en-US" sz="3200" dirty="0" err="1"/>
              <a:t>RFC.score</a:t>
            </a:r>
            <a:r>
              <a:rPr lang="en-US" sz="3200" dirty="0"/>
              <a:t>(</a:t>
            </a:r>
            <a:r>
              <a:rPr lang="en-US" sz="3200" dirty="0" err="1"/>
              <a:t>xv_test</a:t>
            </a:r>
            <a:r>
              <a:rPr lang="en-US" sz="3200" dirty="0"/>
              <a:t>, </a:t>
            </a:r>
            <a:r>
              <a:rPr lang="en-US" sz="3200" dirty="0" err="1"/>
              <a:t>y_test</a:t>
            </a:r>
            <a:r>
              <a:rPr lang="en-US" sz="3200" dirty="0"/>
              <a:t>)</a:t>
            </a:r>
            <a:endParaRPr lang="en-IN" sz="3200" dirty="0"/>
          </a:p>
        </p:txBody>
      </p:sp>
    </p:spTree>
    <p:extLst>
      <p:ext uri="{BB962C8B-B14F-4D97-AF65-F5344CB8AC3E}">
        <p14:creationId xmlns:p14="http://schemas.microsoft.com/office/powerpoint/2010/main" val="55346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A5D300-BE5C-9D26-D85A-58D709655B2E}"/>
              </a:ext>
            </a:extLst>
          </p:cNvPr>
          <p:cNvSpPr txBox="1"/>
          <p:nvPr/>
        </p:nvSpPr>
        <p:spPr>
          <a:xfrm>
            <a:off x="847288" y="922789"/>
            <a:ext cx="10544962" cy="4893647"/>
          </a:xfrm>
          <a:prstGeom prst="rect">
            <a:avLst/>
          </a:prstGeom>
          <a:noFill/>
        </p:spPr>
        <p:txBody>
          <a:bodyPr wrap="square" rtlCol="0">
            <a:spAutoFit/>
          </a:bodyPr>
          <a:lstStyle/>
          <a:p>
            <a:r>
              <a:rPr lang="en-US" sz="2400" b="1" dirty="0"/>
              <a:t>Model Testing :</a:t>
            </a:r>
            <a:br>
              <a:rPr lang="en-US" sz="2400" dirty="0"/>
            </a:br>
            <a:br>
              <a:rPr lang="en-US" sz="2400" dirty="0"/>
            </a:br>
            <a:r>
              <a:rPr lang="en-US" sz="2400" dirty="0"/>
              <a:t>news = ‘SEATTLE/WASHINGTON (Reuters) - President Donald Trump called on the U.S. Postal Service’</a:t>
            </a:r>
          </a:p>
          <a:p>
            <a:r>
              <a:rPr lang="en-US" sz="2400" dirty="0" err="1"/>
              <a:t>manual_testing</a:t>
            </a:r>
            <a:r>
              <a:rPr lang="en-US" sz="2400" dirty="0"/>
              <a:t>(news)</a:t>
            </a:r>
            <a:br>
              <a:rPr lang="en-US" sz="2400" dirty="0"/>
            </a:br>
            <a:br>
              <a:rPr lang="en-US" sz="2400" dirty="0"/>
            </a:br>
            <a:br>
              <a:rPr lang="en-US" sz="2400" dirty="0"/>
            </a:br>
            <a:r>
              <a:rPr lang="en-US" sz="2400" b="1" dirty="0"/>
              <a:t>Final Predicted Output :</a:t>
            </a:r>
          </a:p>
          <a:p>
            <a:br>
              <a:rPr lang="en-US" sz="2400" dirty="0"/>
            </a:br>
            <a:r>
              <a:rPr lang="en-US" sz="2400" dirty="0"/>
              <a:t>LR Prediction: Not A Fake News </a:t>
            </a:r>
          </a:p>
          <a:p>
            <a:r>
              <a:rPr lang="en-US" sz="2400" dirty="0"/>
              <a:t>DT Prediction: Not A Fake News </a:t>
            </a:r>
          </a:p>
          <a:p>
            <a:r>
              <a:rPr lang="en-US" sz="2400" dirty="0"/>
              <a:t>GBC Prediction: Not A Fake News </a:t>
            </a:r>
          </a:p>
          <a:p>
            <a:r>
              <a:rPr lang="en-US" sz="2400" dirty="0"/>
              <a:t>RFC Prediction: Not A Fake News</a:t>
            </a:r>
            <a:endParaRPr lang="en-IN" sz="2400" dirty="0"/>
          </a:p>
        </p:txBody>
      </p:sp>
    </p:spTree>
    <p:extLst>
      <p:ext uri="{BB962C8B-B14F-4D97-AF65-F5344CB8AC3E}">
        <p14:creationId xmlns:p14="http://schemas.microsoft.com/office/powerpoint/2010/main" val="257168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929ED-6C96-F503-AE8B-BDE8080E84ED}"/>
              </a:ext>
            </a:extLst>
          </p:cNvPr>
          <p:cNvSpPr txBox="1"/>
          <p:nvPr/>
        </p:nvSpPr>
        <p:spPr>
          <a:xfrm>
            <a:off x="683300" y="2119557"/>
            <a:ext cx="10825399" cy="2739211"/>
          </a:xfrm>
          <a:prstGeom prst="rect">
            <a:avLst/>
          </a:prstGeom>
          <a:noFill/>
        </p:spPr>
        <p:txBody>
          <a:bodyPr wrap="none" rtlCol="0">
            <a:spAutoFit/>
          </a:bodyPr>
          <a:lstStyle/>
          <a:p>
            <a:pPr algn="just"/>
            <a:r>
              <a:rPr lang="en-US" sz="2800" b="1" dirty="0">
                <a:latin typeface="Times New Roman" panose="02020603050405020304" pitchFamily="18" charset="0"/>
                <a:cs typeface="Times New Roman" panose="02020603050405020304" pitchFamily="18" charset="0"/>
              </a:rPr>
              <a:t>Conclusion:</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Fake News Detection system developed in Python demonstrates the effectiveness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of machine learning in discerning between genuine and fake news articles. The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combination of various classifiers enhances the robustness of the system, contributing </a:t>
            </a:r>
          </a:p>
          <a:p>
            <a:pPr algn="just"/>
            <a:r>
              <a:rPr lang="en-US" sz="2400" dirty="0">
                <a:latin typeface="Times New Roman" panose="02020603050405020304" pitchFamily="18" charset="0"/>
                <a:cs typeface="Times New Roman" panose="02020603050405020304" pitchFamily="18" charset="0"/>
              </a:rPr>
              <a:t>to a more reliable means of identifying misinformation in news content.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89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3027-8F4A-ACB0-D008-18BE43E85534}"/>
              </a:ext>
            </a:extLst>
          </p:cNvPr>
          <p:cNvSpPr txBox="1"/>
          <p:nvPr/>
        </p:nvSpPr>
        <p:spPr>
          <a:xfrm>
            <a:off x="3379775" y="906865"/>
            <a:ext cx="5432449" cy="563231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Contents:</a:t>
            </a:r>
          </a:p>
          <a:p>
            <a:endParaRPr lang="en-US" sz="36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Existing System</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Proposed System</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The Model Architecture</a:t>
            </a:r>
          </a:p>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521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61327-DF49-1FAE-7713-2C21588DA351}"/>
              </a:ext>
            </a:extLst>
          </p:cNvPr>
          <p:cNvSpPr txBox="1"/>
          <p:nvPr/>
        </p:nvSpPr>
        <p:spPr>
          <a:xfrm>
            <a:off x="4334460" y="3044279"/>
            <a:ext cx="3523080"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46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7CD1F-176A-D45F-DED6-CE2BA81932DE}"/>
              </a:ext>
            </a:extLst>
          </p:cNvPr>
          <p:cNvSpPr txBox="1"/>
          <p:nvPr/>
        </p:nvSpPr>
        <p:spPr>
          <a:xfrm>
            <a:off x="715653" y="887821"/>
            <a:ext cx="10475467" cy="52130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p>
          <a:p>
            <a:endParaRPr lang="en-US" sz="2800" b="1"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a Fake News Detection system using Python. With the rise of misinformation, detecting fake news becomes crucial for maintaining the integrity of information sources. The system employs machine learning techniques to classify news articles as either fake or genuine. In today's digital age, the proliferation of fake news has become a significant concern. This project addresses the need for an automated system to distinguish between genuine and fake news articles efficiently and accurately. By leveraging Python and machine learning algorithms, the proposed system offers a comprehensive solution to combat the spread of misinformation. Through data preprocessing, feature extraction, model training, and evaluation, the system ensures robust performance in identifying deceptive news content. The incorporation of various classifiers, including logistic regression, decision tree, gradient boosting, and random forest, enhances the system's accuracy and reliability. Ultimately, the Fake News Detection system serves as a valuable tool in promoting media literacy and safeguarding the authenticity of information sources in the digital landscape.</a:t>
            </a:r>
          </a:p>
        </p:txBody>
      </p:sp>
    </p:spTree>
    <p:extLst>
      <p:ext uri="{BB962C8B-B14F-4D97-AF65-F5344CB8AC3E}">
        <p14:creationId xmlns:p14="http://schemas.microsoft.com/office/powerpoint/2010/main" val="325233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843A1-7819-24B1-7654-EFC67FC7653D}"/>
              </a:ext>
            </a:extLst>
          </p:cNvPr>
          <p:cNvSpPr txBox="1"/>
          <p:nvPr/>
        </p:nvSpPr>
        <p:spPr>
          <a:xfrm>
            <a:off x="906542" y="2028616"/>
            <a:ext cx="10378915" cy="280076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r>
              <a:rPr lang="en-US" sz="3200" b="1"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The proliferation of fake news has become a significant concern in today's digital age. This project addresses the need for an automated system to distinguish between genuine and fake news articles. The use of Python, along with machine learning algorithms, allows for efficient classification based on textual content.</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95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9DE78-7123-7B66-3202-8345B04B8E26}"/>
              </a:ext>
            </a:extLst>
          </p:cNvPr>
          <p:cNvSpPr txBox="1"/>
          <p:nvPr/>
        </p:nvSpPr>
        <p:spPr>
          <a:xfrm>
            <a:off x="729755" y="2028616"/>
            <a:ext cx="10538462" cy="2800767"/>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Existing System</a:t>
            </a:r>
            <a:r>
              <a:rPr lang="en-US" sz="3200" b="1"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Currently, there is a lack of automated tools to effectively identify fake news.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Traditional fact-checking methods are time-consuming and may not scale well.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proposed system aims to fill this gap by leveraging machine learning to analyze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and classify news articles more rapidly and accurately.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82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79402-A920-DC97-2935-9F4C97A5476E}"/>
              </a:ext>
            </a:extLst>
          </p:cNvPr>
          <p:cNvSpPr txBox="1"/>
          <p:nvPr/>
        </p:nvSpPr>
        <p:spPr>
          <a:xfrm>
            <a:off x="774496" y="1921435"/>
            <a:ext cx="10641649" cy="317009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proposed system utilizes Python and machine learning algorithms for Fake News Detection. It incorporates logistic regression, decision tree classification, gradient boosting, and random forest classifiers. The system processes textual data, extracts features using TF-IDF vectorization, and trains models to classify news articles as fake or genuine.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70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4A95B61-AB55-8A88-2266-B9310F69995C}"/>
              </a:ext>
            </a:extLst>
          </p:cNvPr>
          <p:cNvSpPr/>
          <p:nvPr/>
        </p:nvSpPr>
        <p:spPr>
          <a:xfrm>
            <a:off x="1389528" y="1324220"/>
            <a:ext cx="1966631"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000" b="1" i="0" dirty="0">
                <a:solidFill>
                  <a:schemeClr val="bg1"/>
                </a:solidFill>
                <a:effectLst/>
                <a:latin typeface="Georgia" panose="02040502050405020303" pitchFamily="18" charset="0"/>
              </a:rPr>
              <a:t>Data Importing</a:t>
            </a:r>
            <a:endParaRPr lang="en-IN"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8F540A41-F5F5-3D4D-2D60-4E4D50683E09}"/>
              </a:ext>
            </a:extLst>
          </p:cNvPr>
          <p:cNvSpPr/>
          <p:nvPr/>
        </p:nvSpPr>
        <p:spPr>
          <a:xfrm>
            <a:off x="5154705" y="1304357"/>
            <a:ext cx="1966631"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i="0" dirty="0">
                <a:solidFill>
                  <a:schemeClr val="bg1"/>
                </a:solidFill>
                <a:effectLst/>
                <a:latin typeface="Georgia" panose="02040502050405020303" pitchFamily="18" charset="0"/>
              </a:rPr>
              <a:t>Data Preprocessing</a:t>
            </a:r>
            <a:endParaRPr lang="en-IN" sz="1700" b="1" dirty="0">
              <a:ln w="0"/>
              <a:solidFill>
                <a:schemeClr val="bg1"/>
              </a:solidFill>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A3AD94E0-3206-451B-16F1-88299A02BF08}"/>
              </a:ext>
            </a:extLst>
          </p:cNvPr>
          <p:cNvSpPr/>
          <p:nvPr/>
        </p:nvSpPr>
        <p:spPr>
          <a:xfrm>
            <a:off x="8624046" y="1324219"/>
            <a:ext cx="2093264"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i="0" dirty="0">
                <a:solidFill>
                  <a:schemeClr val="bg1"/>
                </a:solidFill>
                <a:effectLst/>
                <a:latin typeface="Georgia" panose="02040502050405020303" pitchFamily="18" charset="0"/>
              </a:rPr>
              <a:t>Text Processing</a:t>
            </a:r>
            <a:endParaRPr lang="en-IN" b="1" dirty="0">
              <a:ln w="0"/>
              <a:solidFill>
                <a:schemeClr val="bg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365EA0DC-1E4D-F9CB-FBCA-69BDD0B71952}"/>
              </a:ext>
            </a:extLst>
          </p:cNvPr>
          <p:cNvSpPr/>
          <p:nvPr/>
        </p:nvSpPr>
        <p:spPr>
          <a:xfrm>
            <a:off x="5154705" y="5096145"/>
            <a:ext cx="1966632"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i="0" dirty="0">
                <a:solidFill>
                  <a:schemeClr val="bg1"/>
                </a:solidFill>
                <a:effectLst/>
                <a:latin typeface="Georgia" panose="02040502050405020303" pitchFamily="18" charset="0"/>
              </a:rPr>
              <a:t>Model Evaluation</a:t>
            </a:r>
            <a:endParaRPr lang="en-IN" b="1" dirty="0">
              <a:ln w="0"/>
              <a:solidFill>
                <a:schemeClr val="bg1"/>
              </a:solidFill>
              <a:effectLst>
                <a:outerShdw blurRad="38100" dist="19050" dir="2700000" algn="tl" rotWithShape="0">
                  <a:schemeClr val="dk1">
                    <a:alpha val="40000"/>
                  </a:schemeClr>
                </a:outerShdw>
              </a:effectLst>
            </a:endParaRPr>
          </a:p>
        </p:txBody>
      </p:sp>
      <p:sp>
        <p:nvSpPr>
          <p:cNvPr id="6" name="Rectangle: Rounded Corners 5">
            <a:extLst>
              <a:ext uri="{FF2B5EF4-FFF2-40B4-BE49-F238E27FC236}">
                <a16:creationId xmlns:a16="http://schemas.microsoft.com/office/drawing/2014/main" id="{CF3F1590-6999-7981-22B7-8231225CB028}"/>
              </a:ext>
            </a:extLst>
          </p:cNvPr>
          <p:cNvSpPr/>
          <p:nvPr/>
        </p:nvSpPr>
        <p:spPr>
          <a:xfrm>
            <a:off x="1389526" y="5096146"/>
            <a:ext cx="1966633"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i="0" dirty="0">
                <a:solidFill>
                  <a:schemeClr val="bg1"/>
                </a:solidFill>
                <a:effectLst/>
                <a:latin typeface="Georgia" panose="02040502050405020303" pitchFamily="18" charset="0"/>
              </a:rPr>
              <a:t>Model Testing</a:t>
            </a:r>
            <a:endParaRPr lang="en-IN" b="1" dirty="0">
              <a:ln w="0"/>
              <a:solidFill>
                <a:schemeClr val="bg1"/>
              </a:solidFill>
              <a:effectLst>
                <a:outerShdw blurRad="38100" dist="19050" dir="2700000" algn="tl" rotWithShape="0">
                  <a:schemeClr val="dk1">
                    <a:alpha val="40000"/>
                  </a:schemeClr>
                </a:outerShdw>
              </a:effectLst>
            </a:endParaRPr>
          </a:p>
        </p:txBody>
      </p:sp>
      <p:sp>
        <p:nvSpPr>
          <p:cNvPr id="7" name="Arrow: Right 6">
            <a:extLst>
              <a:ext uri="{FF2B5EF4-FFF2-40B4-BE49-F238E27FC236}">
                <a16:creationId xmlns:a16="http://schemas.microsoft.com/office/drawing/2014/main" id="{49273651-5DB5-036A-1E31-E425804CA39C}"/>
              </a:ext>
            </a:extLst>
          </p:cNvPr>
          <p:cNvSpPr/>
          <p:nvPr/>
        </p:nvSpPr>
        <p:spPr>
          <a:xfrm>
            <a:off x="3854260" y="1651430"/>
            <a:ext cx="802343"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57AB107-78A8-BD02-FC51-F4FDEDD24C46}"/>
              </a:ext>
            </a:extLst>
          </p:cNvPr>
          <p:cNvSpPr txBox="1"/>
          <p:nvPr/>
        </p:nvSpPr>
        <p:spPr>
          <a:xfrm>
            <a:off x="775926" y="781137"/>
            <a:ext cx="2627642"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D4437CD3-489C-4FC5-BFDD-6B90B268AE0E}"/>
              </a:ext>
            </a:extLst>
          </p:cNvPr>
          <p:cNvSpPr/>
          <p:nvPr/>
        </p:nvSpPr>
        <p:spPr>
          <a:xfrm>
            <a:off x="8624046" y="5091783"/>
            <a:ext cx="2093264"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i="0" dirty="0">
                <a:solidFill>
                  <a:schemeClr val="bg1"/>
                </a:solidFill>
                <a:effectLst/>
                <a:latin typeface="Georgia" panose="02040502050405020303" pitchFamily="18" charset="0"/>
              </a:rPr>
              <a:t>Model Training</a:t>
            </a:r>
            <a:endParaRPr lang="en-IN" b="1" dirty="0">
              <a:ln w="0"/>
              <a:solidFill>
                <a:schemeClr val="bg1"/>
              </a:solidFill>
              <a:effectLst>
                <a:outerShdw blurRad="38100" dist="19050" dir="2700000" algn="tl" rotWithShape="0">
                  <a:schemeClr val="dk1">
                    <a:alpha val="40000"/>
                  </a:schemeClr>
                </a:outerShdw>
              </a:effectLst>
            </a:endParaRPr>
          </a:p>
        </p:txBody>
      </p:sp>
      <p:sp>
        <p:nvSpPr>
          <p:cNvPr id="13" name="Arrow: Right 12">
            <a:extLst>
              <a:ext uri="{FF2B5EF4-FFF2-40B4-BE49-F238E27FC236}">
                <a16:creationId xmlns:a16="http://schemas.microsoft.com/office/drawing/2014/main" id="{0CB9456A-7F92-6E96-58BE-63F50024E4F7}"/>
              </a:ext>
            </a:extLst>
          </p:cNvPr>
          <p:cNvSpPr/>
          <p:nvPr/>
        </p:nvSpPr>
        <p:spPr>
          <a:xfrm rot="10800000">
            <a:off x="3854259" y="5418995"/>
            <a:ext cx="802343"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0B34C0A-42A3-3682-EBA5-F4EA7C692D2B}"/>
              </a:ext>
            </a:extLst>
          </p:cNvPr>
          <p:cNvSpPr/>
          <p:nvPr/>
        </p:nvSpPr>
        <p:spPr>
          <a:xfrm>
            <a:off x="7514100" y="1651430"/>
            <a:ext cx="802343"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883B3CCD-DF0F-CE74-A070-3174BDFC8F61}"/>
              </a:ext>
            </a:extLst>
          </p:cNvPr>
          <p:cNvSpPr/>
          <p:nvPr/>
        </p:nvSpPr>
        <p:spPr>
          <a:xfrm rot="10800000">
            <a:off x="7514100" y="5418994"/>
            <a:ext cx="802343"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AFCFD419-BCA7-F8D9-1DA9-99C4A20362B4}"/>
              </a:ext>
            </a:extLst>
          </p:cNvPr>
          <p:cNvSpPr/>
          <p:nvPr/>
        </p:nvSpPr>
        <p:spPr>
          <a:xfrm rot="5400000">
            <a:off x="9503331" y="2593321"/>
            <a:ext cx="334694"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D4A70C7-866B-16A8-E262-D8B1CF6B635D}"/>
              </a:ext>
            </a:extLst>
          </p:cNvPr>
          <p:cNvSpPr/>
          <p:nvPr/>
        </p:nvSpPr>
        <p:spPr>
          <a:xfrm>
            <a:off x="8624046" y="3208001"/>
            <a:ext cx="2093264" cy="10847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i="0" dirty="0">
                <a:solidFill>
                  <a:schemeClr val="bg1"/>
                </a:solidFill>
                <a:effectLst/>
                <a:latin typeface="Georgia" panose="02040502050405020303" pitchFamily="18" charset="0"/>
              </a:rPr>
              <a:t>Feature Extraction</a:t>
            </a:r>
            <a:endParaRPr lang="en-IN" b="1" dirty="0">
              <a:ln w="0"/>
              <a:solidFill>
                <a:schemeClr val="bg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041D7597-895A-966C-7167-799715BA2C59}"/>
              </a:ext>
            </a:extLst>
          </p:cNvPr>
          <p:cNvSpPr/>
          <p:nvPr/>
        </p:nvSpPr>
        <p:spPr>
          <a:xfrm rot="5400000">
            <a:off x="9503331" y="4473909"/>
            <a:ext cx="334694" cy="430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48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52E85-0E69-AB5F-BF96-0F5BED9C42A0}"/>
              </a:ext>
            </a:extLst>
          </p:cNvPr>
          <p:cNvSpPr txBox="1"/>
          <p:nvPr/>
        </p:nvSpPr>
        <p:spPr>
          <a:xfrm>
            <a:off x="805872" y="1567186"/>
            <a:ext cx="10580253" cy="3416320"/>
          </a:xfrm>
          <a:prstGeom prst="rect">
            <a:avLst/>
          </a:prstGeom>
          <a:noFill/>
        </p:spPr>
        <p:txBody>
          <a:bodyPr wrap="square" rtlCol="0">
            <a:spAutoFit/>
          </a:bodyPr>
          <a:lstStyle/>
          <a:p>
            <a:pPr algn="just" fontAlgn="base"/>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Importing:</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Importing fake and true news datasets using pandas.</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Creating a target feature "class" and merging the datasets.</a:t>
            </a:r>
          </a:p>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Preprocessing:</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Removing unnecessary columns (title, subject, date).</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Shuffling the </a:t>
            </a:r>
            <a:r>
              <a:rPr lang="en-US" sz="2400" b="0" i="0" dirty="0" err="1">
                <a:effectLst/>
                <a:latin typeface="Times New Roman" panose="02020603050405020304" pitchFamily="18" charset="0"/>
                <a:cs typeface="Times New Roman" panose="02020603050405020304" pitchFamily="18" charset="0"/>
              </a:rPr>
              <a:t>dataframe</a:t>
            </a:r>
            <a:r>
              <a:rPr lang="en-US" sz="2400" b="0" i="0" dirty="0">
                <a:effectLst/>
                <a:latin typeface="Times New Roman" panose="02020603050405020304" pitchFamily="18" charset="0"/>
                <a:cs typeface="Times New Roman" panose="02020603050405020304" pitchFamily="18" charset="0"/>
              </a:rPr>
              <a:t> for randomness.</a:t>
            </a:r>
          </a:p>
        </p:txBody>
      </p:sp>
      <p:sp>
        <p:nvSpPr>
          <p:cNvPr id="3" name="TextBox 2">
            <a:extLst>
              <a:ext uri="{FF2B5EF4-FFF2-40B4-BE49-F238E27FC236}">
                <a16:creationId xmlns:a16="http://schemas.microsoft.com/office/drawing/2014/main" id="{AFC7E40C-2687-4A10-0783-22D445B48B3F}"/>
              </a:ext>
            </a:extLst>
          </p:cNvPr>
          <p:cNvSpPr txBox="1"/>
          <p:nvPr/>
        </p:nvSpPr>
        <p:spPr>
          <a:xfrm>
            <a:off x="805872" y="851680"/>
            <a:ext cx="3978269" cy="523220"/>
          </a:xfrm>
          <a:prstGeom prst="rect">
            <a:avLst/>
          </a:prstGeom>
          <a:noFill/>
        </p:spPr>
        <p:txBody>
          <a:bodyPr wrap="none" rtlCol="0">
            <a:spAutoFit/>
          </a:bodyPr>
          <a:lstStyle/>
          <a:p>
            <a:pPr algn="ctr"/>
            <a:r>
              <a:rPr lang="en-IN" sz="2800" b="1" i="0" dirty="0">
                <a:effectLst/>
                <a:latin typeface="Times New Roman" panose="02020603050405020304" pitchFamily="18" charset="0"/>
                <a:cs typeface="Times New Roman" panose="02020603050405020304" pitchFamily="18" charset="0"/>
              </a:rPr>
              <a:t>The Model Architecture:</a:t>
            </a:r>
          </a:p>
        </p:txBody>
      </p:sp>
    </p:spTree>
    <p:extLst>
      <p:ext uri="{BB962C8B-B14F-4D97-AF65-F5344CB8AC3E}">
        <p14:creationId xmlns:p14="http://schemas.microsoft.com/office/powerpoint/2010/main" val="253932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199A1-5F03-6F20-86CF-FB612A3F66EA}"/>
              </a:ext>
            </a:extLst>
          </p:cNvPr>
          <p:cNvSpPr txBox="1"/>
          <p:nvPr/>
        </p:nvSpPr>
        <p:spPr>
          <a:xfrm>
            <a:off x="928254" y="1134171"/>
            <a:ext cx="10335491" cy="4893647"/>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Text Processing:</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Defining a function to process text data, including lowercasing, removing special characters, URLs, and punctuation.</a:t>
            </a:r>
          </a:p>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Feature Extraction:</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Splitting the dataset into dependent (x) and independent (y) variables.</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Using TF-IDF vectorization to convert text to numerical vectors.</a:t>
            </a:r>
          </a:p>
          <a:p>
            <a:pPr marL="342900" indent="-342900" algn="just"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Model Training:</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Implementing logistic regression, decision tree, gradient boosting, and random forest classifiers.</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Training the models on the training dataset.</a:t>
            </a:r>
          </a:p>
        </p:txBody>
      </p:sp>
    </p:spTree>
    <p:extLst>
      <p:ext uri="{BB962C8B-B14F-4D97-AF65-F5344CB8AC3E}">
        <p14:creationId xmlns:p14="http://schemas.microsoft.com/office/powerpoint/2010/main" val="3992577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231</TotalTime>
  <Words>1193</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Garamond</vt:lpstr>
      <vt:lpstr>Georgia</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Sharan Tallada</dc:creator>
  <cp:lastModifiedBy>Sai Sharan Tallada</cp:lastModifiedBy>
  <cp:revision>39</cp:revision>
  <dcterms:created xsi:type="dcterms:W3CDTF">2023-10-09T13:10:20Z</dcterms:created>
  <dcterms:modified xsi:type="dcterms:W3CDTF">2024-03-21T07:50:17Z</dcterms:modified>
</cp:coreProperties>
</file>