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6"/>
  </p:notesMasterIdLst>
  <p:sldIdLst>
    <p:sldId id="258" r:id="rId5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4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01F7-D383-46E2-92C6-D031FEE82A5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1A652-6391-41EB-A4AE-2C4FCCF6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8D2E-89F1-D476-8A61-4E1DA74F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D4365-B7FD-A9E8-3F3B-7B5687657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9D936-ECBD-0D74-C98E-DB1FCC983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1C97-18E2-F28D-8263-D06DB9826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A652-6391-41EB-A4AE-2C4FCCF6D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191" y="4632965"/>
            <a:ext cx="23835485" cy="10654659"/>
          </a:xfrm>
        </p:spPr>
        <p:txBody>
          <a:bodyPr anchor="b"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191" y="15287616"/>
            <a:ext cx="23835485" cy="275654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197" y="15361878"/>
            <a:ext cx="23835481" cy="1813562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9191" y="2194560"/>
            <a:ext cx="23835485" cy="11650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9195" y="17175440"/>
            <a:ext cx="23835478" cy="1579878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191" y="4632960"/>
            <a:ext cx="23835485" cy="6339840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9191" y="11704320"/>
            <a:ext cx="23835485" cy="7559040"/>
          </a:xfrm>
        </p:spPr>
        <p:txBody>
          <a:bodyPr anchor="ctr">
            <a:normAutofit/>
          </a:bodyPr>
          <a:lstStyle>
            <a:lvl1pPr marL="0" indent="0">
              <a:buNone/>
              <a:defRPr sz="576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074" y="4632960"/>
            <a:ext cx="21603776" cy="7434797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5213439" y="12067757"/>
            <a:ext cx="19660172" cy="109495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4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9191" y="13922102"/>
            <a:ext cx="23835485" cy="5364480"/>
          </a:xfrm>
        </p:spPr>
        <p:txBody>
          <a:bodyPr anchor="ctr">
            <a:normAutofit/>
          </a:bodyPr>
          <a:lstStyle>
            <a:lvl1pPr marL="0" indent="0">
              <a:buNone/>
              <a:defRPr sz="576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26031" y="3108011"/>
            <a:ext cx="2165728" cy="610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90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98886" y="8364120"/>
            <a:ext cx="2165728" cy="610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90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12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190" y="9997443"/>
            <a:ext cx="23835488" cy="5290176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191" y="15287619"/>
            <a:ext cx="23835485" cy="2753280"/>
          </a:xfrm>
        </p:spPr>
        <p:txBody>
          <a:bodyPr anchor="t"/>
          <a:lstStyle>
            <a:lvl1pPr marL="0" indent="0" algn="l">
              <a:buNone/>
              <a:defRPr sz="6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27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04" y="6339840"/>
            <a:ext cx="795861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62110" y="8534400"/>
            <a:ext cx="7905902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88615" y="6339840"/>
            <a:ext cx="7929914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460111" y="8534400"/>
            <a:ext cx="7958416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241701" y="6339840"/>
            <a:ext cx="7918769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9241701" y="8534400"/>
            <a:ext cx="7918769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63202" y="6827520"/>
            <a:ext cx="0" cy="126796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02908" y="6827520"/>
            <a:ext cx="0" cy="1269402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110" y="13603037"/>
            <a:ext cx="7940203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62110" y="7071360"/>
            <a:ext cx="7940203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62110" y="15447080"/>
            <a:ext cx="7940203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04051" y="13603037"/>
            <a:ext cx="7914478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504047" y="7071360"/>
            <a:ext cx="7914478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00394" y="15447077"/>
            <a:ext cx="7924961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241701" y="13603037"/>
            <a:ext cx="7918769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9241698" y="7071360"/>
            <a:ext cx="7918769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9241368" y="15447070"/>
            <a:ext cx="7929256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63202" y="6827520"/>
            <a:ext cx="0" cy="126796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802908" y="6827520"/>
            <a:ext cx="0" cy="1269402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27217" y="1376686"/>
            <a:ext cx="4733255" cy="1864360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10" y="2474256"/>
            <a:ext cx="20047723" cy="17546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197" y="9157551"/>
            <a:ext cx="23835481" cy="6130070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191" y="15287619"/>
            <a:ext cx="23835485" cy="2753280"/>
          </a:xfrm>
        </p:spPr>
        <p:txBody>
          <a:bodyPr anchor="t"/>
          <a:lstStyle>
            <a:lvl1pPr marL="0" indent="0" algn="l">
              <a:buNone/>
              <a:defRPr sz="6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22" y="6593845"/>
            <a:ext cx="11873207" cy="1342644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1112" y="6579499"/>
            <a:ext cx="11873214" cy="13440784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20" y="6096000"/>
            <a:ext cx="11873203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722" y="8046720"/>
            <a:ext cx="11873207" cy="1197356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1115" y="6096000"/>
            <a:ext cx="1187320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1115" y="8046720"/>
            <a:ext cx="11873207" cy="1197356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188" y="4632960"/>
            <a:ext cx="9185263" cy="4632960"/>
          </a:xfrm>
        </p:spPr>
        <p:txBody>
          <a:bodyPr anchor="b"/>
          <a:lstStyle>
            <a:lvl1pPr algn="l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31" y="4632960"/>
            <a:ext cx="14032847" cy="14630400"/>
          </a:xfrm>
        </p:spPr>
        <p:txBody>
          <a:bodyPr anchor="ctr">
            <a:normAutofit/>
          </a:bodyPr>
          <a:lstStyle>
            <a:lvl1pPr>
              <a:defRPr sz="6400"/>
            </a:lvl1pPr>
            <a:lvl2pPr>
              <a:defRPr sz="5760"/>
            </a:lvl2pPr>
            <a:lvl3pPr>
              <a:defRPr sz="5120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9188" y="10013701"/>
            <a:ext cx="9185263" cy="9265917"/>
          </a:xfrm>
        </p:spPr>
        <p:txBody>
          <a:bodyPr/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362" y="5933414"/>
            <a:ext cx="13754426" cy="5039386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768663" y="3657600"/>
            <a:ext cx="8643330" cy="14630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9188" y="11704320"/>
            <a:ext cx="13733021" cy="4389120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2677955" y="5364480"/>
            <a:ext cx="10149840" cy="9022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20483395" y="-1463040"/>
            <a:ext cx="5760720" cy="51206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2677955" y="19507200"/>
            <a:ext cx="3566160" cy="31699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54357" y="8534400"/>
            <a:ext cx="15087600" cy="13411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3023237" y="9265920"/>
            <a:ext cx="8503920" cy="75590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7884318" y="0"/>
            <a:ext cx="2468880" cy="3518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4956" y="1448698"/>
            <a:ext cx="25399368" cy="4481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20" y="6569362"/>
            <a:ext cx="24161954" cy="1342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7180082" y="5806337"/>
            <a:ext cx="3169917" cy="82317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3211967" y="10397055"/>
            <a:ext cx="12351344" cy="823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7959153" y="946357"/>
            <a:ext cx="2263727" cy="2456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963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1463062" rtl="0" eaLnBrk="1" latinLnBrk="0" hangingPunct="1">
        <a:spcBef>
          <a:spcPct val="0"/>
        </a:spcBef>
        <a:buNone/>
        <a:defRPr sz="134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99" indent="-1097299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377478" indent="-914416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7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657664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120726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583789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046854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509917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0972982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436045" indent="-731533" algn="l" defTabSz="1463062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62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128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90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259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322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387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450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515" algn="l" defTabSz="1463062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D62D-E9BF-A043-BED6-00811A7DA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C028C-CB58-BE79-9590-2C08C38A942D}"/>
              </a:ext>
            </a:extLst>
          </p:cNvPr>
          <p:cNvSpPr/>
          <p:nvPr/>
        </p:nvSpPr>
        <p:spPr>
          <a:xfrm>
            <a:off x="14805955" y="3853312"/>
            <a:ext cx="17139051" cy="128458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 dirty="0">
              <a:latin typeface="Lucida Sans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C113F-A3C2-E50A-C9A8-65EC65A6301E}"/>
              </a:ext>
            </a:extLst>
          </p:cNvPr>
          <p:cNvSpPr txBox="1"/>
          <p:nvPr/>
        </p:nvSpPr>
        <p:spPr>
          <a:xfrm>
            <a:off x="6670452" y="849787"/>
            <a:ext cx="1807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Process Analytics of human-AI collaboration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64C78-CB85-A2EE-AFB1-7D0A596A275E}"/>
              </a:ext>
            </a:extLst>
          </p:cNvPr>
          <p:cNvSpPr/>
          <p:nvPr/>
        </p:nvSpPr>
        <p:spPr>
          <a:xfrm>
            <a:off x="1190841" y="3701217"/>
            <a:ext cx="13069574" cy="90309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 dirty="0"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54FCA-74B4-C3AE-7551-2A3373C4B69C}"/>
              </a:ext>
            </a:extLst>
          </p:cNvPr>
          <p:cNvSpPr/>
          <p:nvPr/>
        </p:nvSpPr>
        <p:spPr>
          <a:xfrm>
            <a:off x="1196175" y="13134288"/>
            <a:ext cx="13046263" cy="8012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 dirty="0">
              <a:latin typeface="Lucida Sans" panose="020B0602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A55CB-2C6C-D4E9-9B7F-49BF1055EFFD}"/>
              </a:ext>
            </a:extLst>
          </p:cNvPr>
          <p:cNvSpPr/>
          <p:nvPr/>
        </p:nvSpPr>
        <p:spPr>
          <a:xfrm>
            <a:off x="14846022" y="17094856"/>
            <a:ext cx="17121634" cy="40514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AF1E-8561-FBDD-08CD-DF9B0EF4CE1E}"/>
              </a:ext>
            </a:extLst>
          </p:cNvPr>
          <p:cNvSpPr txBox="1"/>
          <p:nvPr/>
        </p:nvSpPr>
        <p:spPr>
          <a:xfrm>
            <a:off x="2196609" y="4045886"/>
            <a:ext cx="11424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EEB78-C44C-801C-B92C-897F113ED3DF}"/>
              </a:ext>
            </a:extLst>
          </p:cNvPr>
          <p:cNvSpPr txBox="1"/>
          <p:nvPr/>
        </p:nvSpPr>
        <p:spPr>
          <a:xfrm>
            <a:off x="2119509" y="13548066"/>
            <a:ext cx="11212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  <a:latin typeface="Lucida Sans" panose="020B0602030504020204" pitchFamily="34" charset="0"/>
              </a:rPr>
              <a:t>DISCUSSION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070B0-B02C-279A-A04B-428236DEA1AF}"/>
              </a:ext>
            </a:extLst>
          </p:cNvPr>
          <p:cNvSpPr/>
          <p:nvPr/>
        </p:nvSpPr>
        <p:spPr>
          <a:xfrm>
            <a:off x="2196608" y="4669835"/>
            <a:ext cx="11424183" cy="180535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5EF74-5DC8-1AA5-337B-95DCFD4109DC}"/>
              </a:ext>
            </a:extLst>
          </p:cNvPr>
          <p:cNvSpPr/>
          <p:nvPr/>
        </p:nvSpPr>
        <p:spPr>
          <a:xfrm>
            <a:off x="2196609" y="7400684"/>
            <a:ext cx="11372374" cy="502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B953A-C552-1CC8-29EE-037A365317C2}"/>
              </a:ext>
            </a:extLst>
          </p:cNvPr>
          <p:cNvSpPr/>
          <p:nvPr/>
        </p:nvSpPr>
        <p:spPr>
          <a:xfrm>
            <a:off x="1892301" y="14379509"/>
            <a:ext cx="11754082" cy="6471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90D6E-7454-34F6-8B49-5890580126D7}"/>
              </a:ext>
            </a:extLst>
          </p:cNvPr>
          <p:cNvSpPr/>
          <p:nvPr/>
        </p:nvSpPr>
        <p:spPr>
          <a:xfrm>
            <a:off x="15952794" y="18008480"/>
            <a:ext cx="14879745" cy="21483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942A2A3-5CEB-4AFD-E38E-86FCF4705B2A}"/>
              </a:ext>
            </a:extLst>
          </p:cNvPr>
          <p:cNvSpPr txBox="1"/>
          <p:nvPr/>
        </p:nvSpPr>
        <p:spPr>
          <a:xfrm>
            <a:off x="-2340487" y="1762637"/>
            <a:ext cx="3609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Mentor: Dr.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Xiao</a:t>
            </a:r>
            <a:r>
              <a:rPr lang="en-US" sz="1600" dirty="0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; Team: Tallapaneni Venkateshwara Chowdary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EDC6050-DA68-4BB7-8EB9-07CFFA19A032}"/>
              </a:ext>
            </a:extLst>
          </p:cNvPr>
          <p:cNvSpPr txBox="1"/>
          <p:nvPr/>
        </p:nvSpPr>
        <p:spPr>
          <a:xfrm>
            <a:off x="1190842" y="2480826"/>
            <a:ext cx="26188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83">
              <a:defRPr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project will apply various process mining techniques on an anonymized dataset of human-AI collaboration, to reveal and compare interaction patterns. The reason for taking up this project is due to the lack of empirical research on human-AI interaction in an educational setting which can help provide actionable decisions that an organization building AI tools for the educational setting can take.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E2FE3DCE-F8CD-C840-3D3C-0441B44C4A3B}"/>
              </a:ext>
            </a:extLst>
          </p:cNvPr>
          <p:cNvSpPr txBox="1"/>
          <p:nvPr/>
        </p:nvSpPr>
        <p:spPr>
          <a:xfrm>
            <a:off x="22805149" y="21337836"/>
            <a:ext cx="56754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4" dirty="0">
                <a:latin typeface="Lucida Sans" panose="020B0602030504020204" pitchFamily="34" charset="0"/>
              </a:rPr>
              <a:t>May 7</a:t>
            </a:r>
            <a:r>
              <a:rPr lang="en-US" sz="2134" baseline="30000" dirty="0">
                <a:latin typeface="Lucida Sans" panose="020B0602030504020204" pitchFamily="34" charset="0"/>
              </a:rPr>
              <a:t>th</a:t>
            </a:r>
            <a:r>
              <a:rPr lang="en-US" sz="2134" dirty="0">
                <a:latin typeface="Lucida Sans" panose="020B0602030504020204" pitchFamily="34" charset="0"/>
              </a:rPr>
              <a:t>,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4843D-080D-2259-F5A3-D3B688C04241}"/>
              </a:ext>
            </a:extLst>
          </p:cNvPr>
          <p:cNvSpPr txBox="1"/>
          <p:nvPr/>
        </p:nvSpPr>
        <p:spPr>
          <a:xfrm>
            <a:off x="2776590" y="4898386"/>
            <a:ext cx="10530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Study human-AI interactions and uncover valuable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the lack of empirical research in human-AI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Focus: Educational setting, examining AI assistance in essay 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Provide insights for organizations developing AI tools for education.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CCF6-6F9F-7849-8294-D9487A815F21}"/>
              </a:ext>
            </a:extLst>
          </p:cNvPr>
          <p:cNvSpPr txBox="1"/>
          <p:nvPr/>
        </p:nvSpPr>
        <p:spPr>
          <a:xfrm>
            <a:off x="2287039" y="6677359"/>
            <a:ext cx="11281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BFE97-C06F-8613-75C4-294EE5C59807}"/>
              </a:ext>
            </a:extLst>
          </p:cNvPr>
          <p:cNvSpPr txBox="1"/>
          <p:nvPr/>
        </p:nvSpPr>
        <p:spPr>
          <a:xfrm>
            <a:off x="2690983" y="7855321"/>
            <a:ext cx="10547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Empirical research using an anonymized dataset of trace data from 47 students' essays.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types of AI assistance used during essay 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based on prompts submitted to ChatGPT.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from a foreign educational institution with specific restrictions on AI responses.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80F76A-997B-2D6F-B8C6-C15CA98DD6CD}"/>
              </a:ext>
            </a:extLst>
          </p:cNvPr>
          <p:cNvSpPr txBox="1"/>
          <p:nvPr/>
        </p:nvSpPr>
        <p:spPr>
          <a:xfrm>
            <a:off x="16406588" y="4162748"/>
            <a:ext cx="13069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</a:p>
        </p:txBody>
      </p:sp>
      <p:pic>
        <p:nvPicPr>
          <p:cNvPr id="43" name="Picture 42" descr="a bar plot showing the types of ai assistances used">
            <a:extLst>
              <a:ext uri="{FF2B5EF4-FFF2-40B4-BE49-F238E27FC236}">
                <a16:creationId xmlns:a16="http://schemas.microsoft.com/office/drawing/2014/main" id="{A8C6C4FF-6A10-B2F1-CD39-2DC6A82AD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42" y="4848215"/>
            <a:ext cx="15125897" cy="361188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0411F12-C352-B9B3-4947-02A12C1FFA89}"/>
              </a:ext>
            </a:extLst>
          </p:cNvPr>
          <p:cNvSpPr/>
          <p:nvPr/>
        </p:nvSpPr>
        <p:spPr>
          <a:xfrm>
            <a:off x="17192522" y="8804417"/>
            <a:ext cx="11497708" cy="218082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0C3AC8-6937-34BA-6A6B-047751B0A377}"/>
              </a:ext>
            </a:extLst>
          </p:cNvPr>
          <p:cNvSpPr txBox="1"/>
          <p:nvPr/>
        </p:nvSpPr>
        <p:spPr>
          <a:xfrm>
            <a:off x="17550581" y="9039799"/>
            <a:ext cx="10618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AI Assistance:</a:t>
            </a:r>
          </a:p>
          <a:p>
            <a:r>
              <a:rPr lang="en-US" sz="20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Ask_GPT</a:t>
            </a: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 usage; functions like standard ChatGPT interactions.</a:t>
            </a:r>
          </a:p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Dictionary:</a:t>
            </a:r>
          </a:p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usage; provides synonyms and alternative phrases.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81275-6C7C-5AE4-4757-B99D452C3043}"/>
              </a:ext>
            </a:extLst>
          </p:cNvPr>
          <p:cNvSpPr txBox="1"/>
          <p:nvPr/>
        </p:nvSpPr>
        <p:spPr>
          <a:xfrm>
            <a:off x="2755256" y="14755483"/>
            <a:ext cx="1037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11827"/>
                </a:solidFill>
                <a:latin typeface="__Inter_d65c78"/>
              </a:rPr>
              <a:t>Individual AI Assistance Types:</a:t>
            </a:r>
            <a:endParaRPr lang="en-US" sz="20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F89D43-FB0C-116C-7440-DF7EC40A5873}"/>
              </a:ext>
            </a:extLst>
          </p:cNvPr>
          <p:cNvSpPr txBox="1"/>
          <p:nvPr/>
        </p:nvSpPr>
        <p:spPr>
          <a:xfrm>
            <a:off x="2652230" y="15688984"/>
            <a:ext cx="10461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1" dirty="0">
                <a:solidFill>
                  <a:srgbClr val="111827"/>
                </a:solidFill>
                <a:latin typeface="__Inter_d65c78"/>
              </a:rPr>
              <a:t>DICTIONARY: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Primarily used by foreign students for English translations and synonyms.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Enhances vocabulary by providing alternatives for words like "screaming" and "fear."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Helps students explore phrases such as "rising action" and "Monday morning," enriching their writing.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FDAB0F-BBDD-0BBC-17DA-FDA54258BF59}"/>
              </a:ext>
            </a:extLst>
          </p:cNvPr>
          <p:cNvSpPr txBox="1"/>
          <p:nvPr/>
        </p:nvSpPr>
        <p:spPr>
          <a:xfrm>
            <a:off x="2611199" y="17817103"/>
            <a:ext cx="1059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1" dirty="0" err="1">
                <a:solidFill>
                  <a:srgbClr val="111827"/>
                </a:solidFill>
                <a:latin typeface="__Inter_d65c78"/>
              </a:rPr>
              <a:t>Ask_GPT</a:t>
            </a:r>
            <a:r>
              <a:rPr lang="en-US" sz="2000" b="1" dirty="0">
                <a:solidFill>
                  <a:srgbClr val="111827"/>
                </a:solidFill>
                <a:latin typeface="__Inter_d65c78"/>
              </a:rPr>
              <a:t>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Functions as a translation tool, offering sentence-level translations for better context.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Used for inspiration and brainstorming; e.g., a student asked, "How can I write a good title?"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Provides insights into specific topics; e.g., a student inquired, "Why no internet?" to develop essay points.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Valuable for grammar assistance; students ask questions like "How to use past tense?"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E101D9-5FB5-9C68-2A35-4128B9175038}"/>
              </a:ext>
            </a:extLst>
          </p:cNvPr>
          <p:cNvSpPr txBox="1"/>
          <p:nvPr/>
        </p:nvSpPr>
        <p:spPr>
          <a:xfrm>
            <a:off x="16103638" y="17247831"/>
            <a:ext cx="14393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TAKE AWAY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87E4CA-2143-2CD9-366E-14753AAFD36E}"/>
              </a:ext>
            </a:extLst>
          </p:cNvPr>
          <p:cNvSpPr txBox="1"/>
          <p:nvPr/>
        </p:nvSpPr>
        <p:spPr>
          <a:xfrm>
            <a:off x="16369517" y="18319946"/>
            <a:ext cx="13693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  ChatGPT is helpful in educational settings with restrictions.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  Insights for AI tool development: focus on grammar checking, brainstorming, and dictionaries.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 AI has the potential to significantly improve students' academic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Both Dictionary and </a:t>
            </a:r>
            <a:r>
              <a:rPr lang="en-US" sz="2000" dirty="0" err="1">
                <a:solidFill>
                  <a:srgbClr val="374151"/>
                </a:solidFill>
                <a:latin typeface="__Inter_d65c78"/>
              </a:rPr>
              <a:t>Ask_GPT</a:t>
            </a:r>
            <a:r>
              <a:rPr lang="en-US" sz="2000" dirty="0">
                <a:solidFill>
                  <a:srgbClr val="374151"/>
                </a:solidFill>
                <a:latin typeface="__Inter_d65c78"/>
              </a:rPr>
              <a:t> features significantly aid students in writing processes.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__Inter_d65c78"/>
              </a:rPr>
              <a:t>Provide support through translation, inspiration, and grammar assistance.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__Inter_d65c78"/>
            </a:endParaRPr>
          </a:p>
        </p:txBody>
      </p:sp>
      <p:pic>
        <p:nvPicPr>
          <p:cNvPr id="14" name="Picture 13" descr="A screenshot of a chat tool&#10;&#10;AI-generated content may be incorrect.">
            <a:extLst>
              <a:ext uri="{FF2B5EF4-FFF2-40B4-BE49-F238E27FC236}">
                <a16:creationId xmlns:a16="http://schemas.microsoft.com/office/drawing/2014/main" id="{A8E0C725-F6FC-EEAF-D615-2511227B9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5" y="9801371"/>
            <a:ext cx="5966776" cy="2200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03F46C-BE5C-C1CE-E214-619C1CF283F8}"/>
              </a:ext>
            </a:extLst>
          </p:cNvPr>
          <p:cNvSpPr txBox="1"/>
          <p:nvPr/>
        </p:nvSpPr>
        <p:spPr>
          <a:xfrm>
            <a:off x="9360041" y="9912443"/>
            <a:ext cx="3607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28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what the interface used by the students looks like.</a:t>
            </a:r>
          </a:p>
          <a:p>
            <a:pPr indent="-1428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see the restriction placed on the ChatGPT in action from the picture</a:t>
            </a:r>
          </a:p>
        </p:txBody>
      </p:sp>
      <p:pic>
        <p:nvPicPr>
          <p:cNvPr id="23" name="Picture 2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D77DD78-728C-A64A-2BB7-961584F78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42" y="11248183"/>
            <a:ext cx="9147565" cy="33158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68E272-A6A9-2D0A-874F-629205D16636}"/>
              </a:ext>
            </a:extLst>
          </p:cNvPr>
          <p:cNvSpPr/>
          <p:nvPr/>
        </p:nvSpPr>
        <p:spPr>
          <a:xfrm>
            <a:off x="15706642" y="14755484"/>
            <a:ext cx="15125898" cy="15430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pic>
        <p:nvPicPr>
          <p:cNvPr id="27" name="Picture 26" descr="A grid of small black and white squares&#10;&#10;AI-generated content may be incorrect.">
            <a:extLst>
              <a:ext uri="{FF2B5EF4-FFF2-40B4-BE49-F238E27FC236}">
                <a16:creationId xmlns:a16="http://schemas.microsoft.com/office/drawing/2014/main" id="{455D4A4D-ACE8-4C5C-A3EB-1E3F594E1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121" y="11230461"/>
            <a:ext cx="5595418" cy="1543025"/>
          </a:xfrm>
          <a:prstGeom prst="rect">
            <a:avLst/>
          </a:prstGeom>
        </p:spPr>
      </p:pic>
      <p:pic>
        <p:nvPicPr>
          <p:cNvPr id="29" name="Picture 2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BF5489B-89B8-C8A6-9673-AD697D1B7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121" y="12964135"/>
            <a:ext cx="5561769" cy="16401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EBBDC1-4B07-2663-766E-4D30F565B33D}"/>
              </a:ext>
            </a:extLst>
          </p:cNvPr>
          <p:cNvSpPr txBox="1"/>
          <p:nvPr/>
        </p:nvSpPr>
        <p:spPr>
          <a:xfrm>
            <a:off x="15791514" y="14884863"/>
            <a:ext cx="14057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interesting part of this project is this network graph which shows the step-by-step actions taken by students along with the frequencies of those transitions along with these network graph we have are transition matrices showing the same information but in a more non-graphical form.</a:t>
            </a:r>
          </a:p>
        </p:txBody>
      </p:sp>
    </p:spTree>
    <p:extLst>
      <p:ext uri="{BB962C8B-B14F-4D97-AF65-F5344CB8AC3E}">
        <p14:creationId xmlns:p14="http://schemas.microsoft.com/office/powerpoint/2010/main" val="374285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39E86D4D5EF4B8A3F86EEADEEE09A" ma:contentTypeVersion="5" ma:contentTypeDescription="Create a new document." ma:contentTypeScope="" ma:versionID="d1a33867b0388266964d4847b0b16313">
  <xsd:schema xmlns:xsd="http://www.w3.org/2001/XMLSchema" xmlns:xs="http://www.w3.org/2001/XMLSchema" xmlns:p="http://schemas.microsoft.com/office/2006/metadata/properties" xmlns:ns3="d2627233-7731-4bff-9482-12d2f0c7729f" targetNamespace="http://schemas.microsoft.com/office/2006/metadata/properties" ma:root="true" ma:fieldsID="dcfd283d8eedff335428fac864ad6550" ns3:_="">
    <xsd:import namespace="d2627233-7731-4bff-9482-12d2f0c7729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27233-7731-4bff-9482-12d2f0c7729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ED426-A419-4A1F-A7E9-4E52CCDF2DAD}">
  <ds:schemaRefs>
    <ds:schemaRef ds:uri="http://schemas.microsoft.com/office/2006/documentManagement/types"/>
    <ds:schemaRef ds:uri="d2627233-7731-4bff-9482-12d2f0c7729f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06780A-6400-4266-9235-12B53ABCF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966D72-A3AF-416E-8B8F-DB7E1862A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27233-7731-4bff-9482-12d2f0c77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11049</TotalTime>
  <Words>485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__Inter_d65c78</vt:lpstr>
      <vt:lpstr>Aptos</vt:lpstr>
      <vt:lpstr>Arial</vt:lpstr>
      <vt:lpstr>Calibri</vt:lpstr>
      <vt:lpstr>Century Gothic</vt:lpstr>
      <vt:lpstr>Lucida Sans</vt:lpstr>
      <vt:lpstr>Verdana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Tallapaneni, Venkateshwara Chowdary - (tallapaneniv)</dc:creator>
  <cp:lastModifiedBy>Tallapaneni, Venkateshwara Chowdary - (tallapaneniv)</cp:lastModifiedBy>
  <cp:revision>14</cp:revision>
  <dcterms:created xsi:type="dcterms:W3CDTF">2024-12-04T02:47:46Z</dcterms:created>
  <dcterms:modified xsi:type="dcterms:W3CDTF">2025-05-07T14:51:09Z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0x01010095A39E86D4D5EF4B8A3F86EEADEEE09A</vt:lpwstr>
  </property>
</Properties>
</file>