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734175" cy="9853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14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059A9D-1343-48DE-A95E-3ACCC2E7CF89}" type="datetimeFigureOut">
              <a:rPr lang="en-GB" smtClean="0"/>
              <a:pPr/>
              <a:t>26/05/2015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0478AB-6D8E-47A8-ABC1-51AEBE1A490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59A9D-1343-48DE-A95E-3ACCC2E7CF89}" type="datetimeFigureOut">
              <a:rPr lang="en-GB" smtClean="0"/>
              <a:pPr/>
              <a:t>26/05/2015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478AB-6D8E-47A8-ABC1-51AEBE1A490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2051"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2052" name="Text Box 5"/>
          <p:cNvSpPr txBox="1">
            <a:spLocks noChangeArrowheads="1"/>
          </p:cNvSpPr>
          <p:nvPr/>
        </p:nvSpPr>
        <p:spPr bwMode="auto">
          <a:xfrm>
            <a:off x="0" y="260350"/>
            <a:ext cx="7451725" cy="338138"/>
          </a:xfrm>
          <a:prstGeom prst="rect">
            <a:avLst/>
          </a:prstGeom>
          <a:noFill/>
          <a:ln w="9525">
            <a:noFill/>
            <a:miter lim="800000"/>
            <a:headEnd/>
            <a:tailEnd/>
          </a:ln>
        </p:spPr>
        <p:txBody>
          <a:bodyPr>
            <a:spAutoFit/>
          </a:bodyPr>
          <a:lstStyle/>
          <a:p>
            <a:pPr eaLnBrk="0" hangingPunct="0"/>
            <a:r>
              <a:rPr lang="en-US" sz="1600" b="1" dirty="0">
                <a:solidFill>
                  <a:srgbClr val="CA0A20"/>
                </a:solidFill>
              </a:rPr>
              <a:t>Year 10:</a:t>
            </a:r>
            <a:r>
              <a:rPr lang="en-US" sz="1600" dirty="0"/>
              <a:t> Subject: IGCSE</a:t>
            </a:r>
            <a:r>
              <a:rPr lang="en-US" sz="1600" dirty="0">
                <a:solidFill>
                  <a:schemeClr val="bg2"/>
                </a:solidFill>
              </a:rPr>
              <a:t> </a:t>
            </a:r>
            <a:r>
              <a:rPr lang="en-US" sz="1600" dirty="0"/>
              <a:t>Design &amp; Technology Examination </a:t>
            </a:r>
            <a:r>
              <a:rPr lang="en-US" sz="1600" dirty="0" smtClean="0"/>
              <a:t>2016</a:t>
            </a:r>
            <a:endParaRPr lang="en-US" sz="1600" dirty="0"/>
          </a:p>
        </p:txBody>
      </p:sp>
      <p:sp>
        <p:nvSpPr>
          <p:cNvPr id="2053" name="Line 6"/>
          <p:cNvSpPr>
            <a:spLocks noChangeShapeType="1"/>
          </p:cNvSpPr>
          <p:nvPr/>
        </p:nvSpPr>
        <p:spPr bwMode="auto">
          <a:xfrm>
            <a:off x="0" y="692150"/>
            <a:ext cx="9144000" cy="0"/>
          </a:xfrm>
          <a:prstGeom prst="line">
            <a:avLst/>
          </a:prstGeom>
          <a:noFill/>
          <a:ln w="38100">
            <a:solidFill>
              <a:schemeClr val="tx1"/>
            </a:solidFill>
            <a:round/>
            <a:headEnd/>
            <a:tailEnd/>
          </a:ln>
        </p:spPr>
        <p:txBody>
          <a:bodyPr wrap="none" anchor="ctr"/>
          <a:lstStyle/>
          <a:p>
            <a:endParaRPr lang="en-GB"/>
          </a:p>
        </p:txBody>
      </p:sp>
      <p:sp>
        <p:nvSpPr>
          <p:cNvPr id="2054" name="Text Box 7"/>
          <p:cNvSpPr txBox="1">
            <a:spLocks noChangeArrowheads="1"/>
          </p:cNvSpPr>
          <p:nvPr/>
        </p:nvSpPr>
        <p:spPr bwMode="auto">
          <a:xfrm>
            <a:off x="107950" y="836613"/>
            <a:ext cx="8785225" cy="5688012"/>
          </a:xfrm>
          <a:prstGeom prst="rect">
            <a:avLst/>
          </a:prstGeom>
          <a:noFill/>
          <a:ln w="9525">
            <a:noFill/>
            <a:miter lim="800000"/>
            <a:headEnd/>
            <a:tailEnd/>
          </a:ln>
        </p:spPr>
        <p:txBody>
          <a:bodyPr/>
          <a:lstStyle/>
          <a:p>
            <a:pPr eaLnBrk="0" hangingPunct="0">
              <a:spcBef>
                <a:spcPct val="50000"/>
              </a:spcBef>
            </a:pPr>
            <a:r>
              <a:rPr lang="en-GB" sz="1000" b="1" dirty="0"/>
              <a:t>Course Over View</a:t>
            </a:r>
          </a:p>
          <a:p>
            <a:pPr eaLnBrk="0" hangingPunct="0">
              <a:spcBef>
                <a:spcPct val="50000"/>
              </a:spcBef>
            </a:pPr>
            <a:r>
              <a:rPr lang="en-GB" sz="1000" b="1" dirty="0"/>
              <a:t>Specification/Course Title:	Cambridge IGCSE Design &amp; Technology (0445)</a:t>
            </a:r>
            <a:endParaRPr lang="en-GB" sz="1000" dirty="0"/>
          </a:p>
          <a:p>
            <a:pPr eaLnBrk="0" hangingPunct="0">
              <a:spcBef>
                <a:spcPct val="50000"/>
              </a:spcBef>
            </a:pPr>
            <a:r>
              <a:rPr lang="en-GB" sz="1000" b="1" dirty="0"/>
              <a:t>How the course will be Assessed.</a:t>
            </a:r>
          </a:p>
          <a:p>
            <a:pPr eaLnBrk="0" hangingPunct="0">
              <a:spcBef>
                <a:spcPct val="50000"/>
              </a:spcBef>
            </a:pPr>
            <a:r>
              <a:rPr lang="en-GB" sz="1000" dirty="0"/>
              <a:t>The Assessment is in three parts.</a:t>
            </a:r>
          </a:p>
          <a:p>
            <a:pPr marL="1143000" lvl="2" indent="-228600" eaLnBrk="0" hangingPunct="0">
              <a:spcBef>
                <a:spcPct val="50000"/>
              </a:spcBef>
              <a:buFontTx/>
              <a:buChar char="•"/>
            </a:pPr>
            <a:r>
              <a:rPr lang="en-GB" sz="1000" dirty="0"/>
              <a:t>Exam Paper 1 (1hr 15 min.)	Designing		25%</a:t>
            </a:r>
          </a:p>
          <a:p>
            <a:pPr marL="1143000" lvl="2" indent="-228600" eaLnBrk="0" hangingPunct="0">
              <a:spcBef>
                <a:spcPct val="50000"/>
              </a:spcBef>
              <a:buFontTx/>
              <a:buChar char="•"/>
            </a:pPr>
            <a:r>
              <a:rPr lang="en-GB" sz="1000" dirty="0"/>
              <a:t>Exam Paper 2 (1hr.)	</a:t>
            </a:r>
            <a:r>
              <a:rPr lang="en-GB" sz="1000" dirty="0" smtClean="0"/>
              <a:t>Systems &amp;  Control</a:t>
            </a:r>
            <a:r>
              <a:rPr lang="en-GB" sz="1000" dirty="0"/>
              <a:t>	25%</a:t>
            </a:r>
          </a:p>
          <a:p>
            <a:pPr marL="1143000" lvl="2" indent="-228600" eaLnBrk="0" hangingPunct="0">
              <a:spcBef>
                <a:spcPct val="50000"/>
              </a:spcBef>
              <a:buFontTx/>
              <a:buChar char="•"/>
            </a:pPr>
            <a:r>
              <a:rPr lang="en-GB" sz="1000" dirty="0"/>
              <a:t>Assessed Task (2 terms.)	Design &amp; Make Project 	50%</a:t>
            </a:r>
            <a:endParaRPr lang="en-GB" sz="1000" b="1" dirty="0"/>
          </a:p>
          <a:p>
            <a:pPr eaLnBrk="0" hangingPunct="0">
              <a:spcBef>
                <a:spcPct val="50000"/>
              </a:spcBef>
            </a:pPr>
            <a:r>
              <a:rPr lang="en-GB" sz="1000" b="1" dirty="0"/>
              <a:t>What happens and when</a:t>
            </a:r>
          </a:p>
          <a:p>
            <a:pPr eaLnBrk="0" hangingPunct="0">
              <a:spcBef>
                <a:spcPct val="50000"/>
              </a:spcBef>
            </a:pPr>
            <a:endParaRPr lang="en-GB" sz="1000" b="1" dirty="0"/>
          </a:p>
          <a:p>
            <a:pPr eaLnBrk="0" hangingPunct="0">
              <a:spcBef>
                <a:spcPct val="50000"/>
              </a:spcBef>
            </a:pPr>
            <a:endParaRPr lang="en-GB" sz="1000" b="1" dirty="0"/>
          </a:p>
          <a:p>
            <a:pPr eaLnBrk="0" hangingPunct="0">
              <a:spcBef>
                <a:spcPct val="50000"/>
              </a:spcBef>
            </a:pPr>
            <a:endParaRPr lang="en-GB" sz="1000" b="1" dirty="0"/>
          </a:p>
          <a:p>
            <a:pPr algn="just" eaLnBrk="0" hangingPunct="0">
              <a:spcBef>
                <a:spcPct val="50000"/>
              </a:spcBef>
            </a:pPr>
            <a:r>
              <a:rPr lang="en-GB" sz="1000" b="1" dirty="0"/>
              <a:t>The Focussed Tasks </a:t>
            </a:r>
            <a:r>
              <a:rPr lang="en-GB" sz="1000" u="sng" dirty="0"/>
              <a:t>do not</a:t>
            </a:r>
            <a:r>
              <a:rPr lang="en-GB" sz="1000" dirty="0"/>
              <a:t> contribute to your final grade but they do give an accurate indication of your progress, effort and probable final grade.  The information that you gather during the completion of the Focussed Tasks can be used in your research for the Assessed Task.</a:t>
            </a:r>
          </a:p>
          <a:p>
            <a:pPr eaLnBrk="0" hangingPunct="0">
              <a:spcBef>
                <a:spcPct val="50000"/>
              </a:spcBef>
            </a:pPr>
            <a:r>
              <a:rPr lang="en-GB" sz="1000" b="1" dirty="0"/>
              <a:t>What’s a Focussed Task:</a:t>
            </a:r>
          </a:p>
          <a:p>
            <a:pPr algn="just" eaLnBrk="0" hangingPunct="0">
              <a:spcBef>
                <a:spcPct val="50000"/>
              </a:spcBef>
            </a:pPr>
            <a:r>
              <a:rPr lang="en-GB" sz="1000" dirty="0"/>
              <a:t>It is a short Design &amp; Make Project or group of lessons where you will learn the skills or knowledge required to pass the exam.  The Design &amp; Make tasks will be presented and assessed like mini versions of the Assessed Task.  The information you gather during each task will be used for the final Exams and the Assessed Task.</a:t>
            </a:r>
          </a:p>
          <a:p>
            <a:pPr algn="just" eaLnBrk="0" hangingPunct="0">
              <a:spcBef>
                <a:spcPct val="50000"/>
              </a:spcBef>
            </a:pPr>
            <a:r>
              <a:rPr lang="en-GB" sz="1000" dirty="0"/>
              <a:t>Pupils will complete a series of Focussed Tasks at the start of the course.  These tasks are marked and you will get detailed feedback on each one.  This information will tell you what are your strengths and weaknesses and how to maximise your skills and knowledge in this subject.  At the end of the series of tasks there will be a short period of revision and then you will then sit the Year 10 Exam.  This will be a past exam paper and will be done under full examination conditions.  You will experience what it will be like to take the actual exam at the end of the course.</a:t>
            </a:r>
          </a:p>
          <a:p>
            <a:pPr eaLnBrk="0" hangingPunct="0"/>
            <a:endParaRPr lang="en-GB" sz="1000" dirty="0"/>
          </a:p>
          <a:p>
            <a:pPr algn="just" eaLnBrk="0" hangingPunct="0"/>
            <a:r>
              <a:rPr lang="en-GB" sz="1000" dirty="0"/>
              <a:t>The Assessed Task is a large scale Design &amp; Make Project that is started from the summer term of Year 10 and concluded in February of Year 11.  There are a series on assessment interval where you must submit work for assessment.  </a:t>
            </a:r>
            <a:r>
              <a:rPr lang="en-GB" sz="1000" u="sng" dirty="0"/>
              <a:t>Failure to meet those deadlines will mean that final grade will be determined by what was submitted before the deadline.  Missing the deadline generally means no mark.  Therefore, no grade!</a:t>
            </a:r>
            <a:r>
              <a:rPr lang="en-GB" sz="1000" b="1" dirty="0"/>
              <a:t> </a:t>
            </a:r>
          </a:p>
          <a:p>
            <a:pPr algn="just" eaLnBrk="0" hangingPunct="0"/>
            <a:endParaRPr lang="en-GB" sz="1000" b="1" dirty="0"/>
          </a:p>
          <a:p>
            <a:pPr algn="just" eaLnBrk="0" hangingPunct="0"/>
            <a:r>
              <a:rPr lang="en-GB" sz="1000" b="1" dirty="0"/>
              <a:t>When will the course will be Assessed?  Your progress will be assessed and monitored continually.  Your final grade is based on the Assessed Task &amp; the final 2 Exams</a:t>
            </a:r>
            <a:endParaRPr lang="en-GB" sz="1000" dirty="0"/>
          </a:p>
          <a:p>
            <a:pPr eaLnBrk="0" hangingPunct="0"/>
            <a:endParaRPr lang="en-GB" sz="1000" u="sng" dirty="0"/>
          </a:p>
        </p:txBody>
      </p:sp>
      <p:grpSp>
        <p:nvGrpSpPr>
          <p:cNvPr id="2" name="Group 1"/>
          <p:cNvGrpSpPr>
            <a:grpSpLocks/>
          </p:cNvGrpSpPr>
          <p:nvPr/>
        </p:nvGrpSpPr>
        <p:grpSpPr bwMode="auto">
          <a:xfrm>
            <a:off x="77788" y="2671763"/>
            <a:ext cx="8928100" cy="647700"/>
            <a:chOff x="87313" y="3640138"/>
            <a:chExt cx="9036050" cy="647700"/>
          </a:xfrm>
        </p:grpSpPr>
        <p:sp>
          <p:nvSpPr>
            <p:cNvPr id="2056" name="Rectangle 55"/>
            <p:cNvSpPr>
              <a:spLocks noChangeArrowheads="1"/>
            </p:cNvSpPr>
            <p:nvPr/>
          </p:nvSpPr>
          <p:spPr bwMode="auto">
            <a:xfrm>
              <a:off x="87313" y="3640138"/>
              <a:ext cx="8928100" cy="360362"/>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2057" name="Text Box 8"/>
            <p:cNvSpPr txBox="1">
              <a:spLocks noChangeArrowheads="1"/>
            </p:cNvSpPr>
            <p:nvPr/>
          </p:nvSpPr>
          <p:spPr bwMode="auto">
            <a:xfrm>
              <a:off x="87313" y="3689350"/>
              <a:ext cx="9036050" cy="311150"/>
            </a:xfrm>
            <a:prstGeom prst="rect">
              <a:avLst/>
            </a:prstGeom>
            <a:noFill/>
            <a:ln w="9525">
              <a:noFill/>
              <a:miter lim="800000"/>
              <a:headEnd/>
              <a:tailEnd/>
            </a:ln>
          </p:spPr>
          <p:txBody>
            <a:bodyPr/>
            <a:lstStyle/>
            <a:p>
              <a:pPr eaLnBrk="0" hangingPunct="0">
                <a:spcBef>
                  <a:spcPct val="50000"/>
                </a:spcBef>
              </a:pPr>
              <a:r>
                <a:rPr lang="en-GB" sz="1000" b="1" dirty="0"/>
                <a:t>September </a:t>
              </a:r>
              <a:r>
                <a:rPr lang="en-GB" sz="1000" b="1" dirty="0" smtClean="0"/>
                <a:t>2014 </a:t>
              </a:r>
              <a:r>
                <a:rPr lang="en-GB" sz="1000" b="1" dirty="0"/>
                <a:t>	</a:t>
              </a:r>
              <a:r>
                <a:rPr lang="en-GB" sz="1000" b="1" dirty="0" smtClean="0"/>
                <a:t>	</a:t>
              </a:r>
              <a:r>
                <a:rPr lang="en-GB" sz="1000" b="1" dirty="0"/>
                <a:t>	May </a:t>
              </a:r>
              <a:r>
                <a:rPr lang="en-GB" sz="1000" b="1" dirty="0" smtClean="0"/>
                <a:t>2015</a:t>
              </a:r>
              <a:r>
                <a:rPr lang="en-GB" sz="1000" b="1" dirty="0"/>
                <a:t>			                   February </a:t>
              </a:r>
              <a:r>
                <a:rPr lang="en-GB" sz="1000" b="1" dirty="0" smtClean="0"/>
                <a:t>2016</a:t>
              </a:r>
              <a:r>
                <a:rPr lang="en-GB" sz="1000" b="1" dirty="0"/>
                <a:t>	                        May </a:t>
              </a:r>
              <a:r>
                <a:rPr lang="en-GB" sz="1000" b="1" dirty="0" smtClean="0"/>
                <a:t>2016</a:t>
              </a:r>
              <a:endParaRPr lang="en-US" sz="1000" dirty="0"/>
            </a:p>
          </p:txBody>
        </p:sp>
        <p:sp>
          <p:nvSpPr>
            <p:cNvPr id="2058" name="Rectangle 56"/>
            <p:cNvSpPr>
              <a:spLocks noChangeArrowheads="1"/>
            </p:cNvSpPr>
            <p:nvPr/>
          </p:nvSpPr>
          <p:spPr bwMode="auto">
            <a:xfrm>
              <a:off x="87313" y="4000500"/>
              <a:ext cx="2843212" cy="287338"/>
            </a:xfrm>
            <a:prstGeom prst="rect">
              <a:avLst/>
            </a:prstGeom>
            <a:solidFill>
              <a:srgbClr val="00FF00"/>
            </a:solidFill>
            <a:ln w="9525">
              <a:solidFill>
                <a:schemeClr val="tx1"/>
              </a:solidFill>
              <a:miter lim="800000"/>
              <a:headEnd/>
              <a:tailEnd/>
            </a:ln>
          </p:spPr>
          <p:txBody>
            <a:bodyPr wrap="none" anchor="ctr"/>
            <a:lstStyle/>
            <a:p>
              <a:endParaRPr lang="en-GB"/>
            </a:p>
          </p:txBody>
        </p:sp>
        <p:sp>
          <p:nvSpPr>
            <p:cNvPr id="2059" name="Line 57"/>
            <p:cNvSpPr>
              <a:spLocks noChangeShapeType="1"/>
            </p:cNvSpPr>
            <p:nvPr/>
          </p:nvSpPr>
          <p:spPr bwMode="auto">
            <a:xfrm>
              <a:off x="1238250" y="3784600"/>
              <a:ext cx="1657350" cy="0"/>
            </a:xfrm>
            <a:prstGeom prst="line">
              <a:avLst/>
            </a:prstGeom>
            <a:noFill/>
            <a:ln w="38100">
              <a:solidFill>
                <a:schemeClr val="tx1"/>
              </a:solidFill>
              <a:round/>
              <a:headEnd/>
              <a:tailEnd type="triangle" w="med" len="med"/>
            </a:ln>
          </p:spPr>
          <p:txBody>
            <a:bodyPr/>
            <a:lstStyle/>
            <a:p>
              <a:endParaRPr lang="en-GB"/>
            </a:p>
          </p:txBody>
        </p:sp>
        <p:sp>
          <p:nvSpPr>
            <p:cNvPr id="2060" name="Text Box 58"/>
            <p:cNvSpPr txBox="1">
              <a:spLocks noChangeArrowheads="1"/>
            </p:cNvSpPr>
            <p:nvPr/>
          </p:nvSpPr>
          <p:spPr bwMode="auto">
            <a:xfrm>
              <a:off x="374650" y="4000500"/>
              <a:ext cx="2055813" cy="274638"/>
            </a:xfrm>
            <a:prstGeom prst="rect">
              <a:avLst/>
            </a:prstGeom>
            <a:noFill/>
            <a:ln w="9525">
              <a:noFill/>
              <a:miter lim="800000"/>
              <a:headEnd/>
              <a:tailEnd/>
            </a:ln>
          </p:spPr>
          <p:txBody>
            <a:bodyPr wrap="none">
              <a:spAutoFit/>
            </a:bodyPr>
            <a:lstStyle/>
            <a:p>
              <a:r>
                <a:rPr lang="en-GB" sz="1200" b="1"/>
                <a:t>Focussed Learning Tasks</a:t>
              </a:r>
              <a:endParaRPr lang="en-US" sz="1200" b="1"/>
            </a:p>
          </p:txBody>
        </p:sp>
        <p:sp>
          <p:nvSpPr>
            <p:cNvPr id="2061" name="Rectangle 59"/>
            <p:cNvSpPr>
              <a:spLocks noChangeArrowheads="1"/>
            </p:cNvSpPr>
            <p:nvPr/>
          </p:nvSpPr>
          <p:spPr bwMode="auto">
            <a:xfrm>
              <a:off x="2895600" y="4000500"/>
              <a:ext cx="863600" cy="287338"/>
            </a:xfrm>
            <a:prstGeom prst="rect">
              <a:avLst/>
            </a:prstGeom>
            <a:solidFill>
              <a:srgbClr val="00FFFF"/>
            </a:solidFill>
            <a:ln w="9525">
              <a:solidFill>
                <a:schemeClr val="tx1"/>
              </a:solidFill>
              <a:miter lim="800000"/>
              <a:headEnd/>
              <a:tailEnd/>
            </a:ln>
          </p:spPr>
          <p:txBody>
            <a:bodyPr wrap="none" anchor="ctr"/>
            <a:lstStyle/>
            <a:p>
              <a:endParaRPr lang="en-GB"/>
            </a:p>
          </p:txBody>
        </p:sp>
        <p:sp>
          <p:nvSpPr>
            <p:cNvPr id="2062" name="Text Box 60"/>
            <p:cNvSpPr txBox="1">
              <a:spLocks noChangeArrowheads="1"/>
            </p:cNvSpPr>
            <p:nvPr/>
          </p:nvSpPr>
          <p:spPr bwMode="auto">
            <a:xfrm>
              <a:off x="2895600" y="4000500"/>
              <a:ext cx="901700" cy="274638"/>
            </a:xfrm>
            <a:prstGeom prst="rect">
              <a:avLst/>
            </a:prstGeom>
            <a:noFill/>
            <a:ln w="9525">
              <a:noFill/>
              <a:miter lim="800000"/>
              <a:headEnd/>
              <a:tailEnd/>
            </a:ln>
          </p:spPr>
          <p:txBody>
            <a:bodyPr wrap="none">
              <a:spAutoFit/>
            </a:bodyPr>
            <a:lstStyle/>
            <a:p>
              <a:r>
                <a:rPr lang="en-GB" sz="1200" b="1"/>
                <a:t>Y10 Exam</a:t>
              </a:r>
              <a:endParaRPr lang="en-US" sz="1200" b="1"/>
            </a:p>
          </p:txBody>
        </p:sp>
        <p:sp>
          <p:nvSpPr>
            <p:cNvPr id="2063" name="Rectangle 61"/>
            <p:cNvSpPr>
              <a:spLocks noChangeArrowheads="1"/>
            </p:cNvSpPr>
            <p:nvPr/>
          </p:nvSpPr>
          <p:spPr bwMode="auto">
            <a:xfrm>
              <a:off x="3760788" y="4000500"/>
              <a:ext cx="3454400" cy="287338"/>
            </a:xfrm>
            <a:prstGeom prst="rect">
              <a:avLst/>
            </a:prstGeom>
            <a:solidFill>
              <a:srgbClr val="FFFF00"/>
            </a:solidFill>
            <a:ln w="9525">
              <a:solidFill>
                <a:schemeClr val="tx1"/>
              </a:solidFill>
              <a:miter lim="800000"/>
              <a:headEnd/>
              <a:tailEnd/>
            </a:ln>
          </p:spPr>
          <p:txBody>
            <a:bodyPr wrap="none" anchor="ctr"/>
            <a:lstStyle/>
            <a:p>
              <a:endParaRPr lang="en-GB"/>
            </a:p>
          </p:txBody>
        </p:sp>
        <p:sp>
          <p:nvSpPr>
            <p:cNvPr id="2064" name="Text Box 62"/>
            <p:cNvSpPr txBox="1">
              <a:spLocks noChangeArrowheads="1"/>
            </p:cNvSpPr>
            <p:nvPr/>
          </p:nvSpPr>
          <p:spPr bwMode="auto">
            <a:xfrm>
              <a:off x="4695825" y="4000500"/>
              <a:ext cx="1281113" cy="274638"/>
            </a:xfrm>
            <a:prstGeom prst="rect">
              <a:avLst/>
            </a:prstGeom>
            <a:noFill/>
            <a:ln w="9525">
              <a:noFill/>
              <a:miter lim="800000"/>
              <a:headEnd/>
              <a:tailEnd/>
            </a:ln>
          </p:spPr>
          <p:txBody>
            <a:bodyPr wrap="none">
              <a:spAutoFit/>
            </a:bodyPr>
            <a:lstStyle/>
            <a:p>
              <a:r>
                <a:rPr lang="en-GB" sz="1200" b="1"/>
                <a:t>Assessed Task</a:t>
              </a:r>
              <a:endParaRPr lang="en-US" sz="1200" b="1"/>
            </a:p>
          </p:txBody>
        </p:sp>
        <p:sp>
          <p:nvSpPr>
            <p:cNvPr id="2065" name="Rectangle 63"/>
            <p:cNvSpPr>
              <a:spLocks noChangeArrowheads="1"/>
            </p:cNvSpPr>
            <p:nvPr/>
          </p:nvSpPr>
          <p:spPr bwMode="auto">
            <a:xfrm>
              <a:off x="7215188" y="4000500"/>
              <a:ext cx="1800225" cy="287338"/>
            </a:xfrm>
            <a:prstGeom prst="rect">
              <a:avLst/>
            </a:prstGeom>
            <a:solidFill>
              <a:srgbClr val="FF9900"/>
            </a:solidFill>
            <a:ln w="9525">
              <a:solidFill>
                <a:schemeClr val="tx1"/>
              </a:solidFill>
              <a:miter lim="800000"/>
              <a:headEnd/>
              <a:tailEnd/>
            </a:ln>
          </p:spPr>
          <p:txBody>
            <a:bodyPr wrap="none" anchor="ctr"/>
            <a:lstStyle/>
            <a:p>
              <a:endParaRPr lang="en-GB"/>
            </a:p>
          </p:txBody>
        </p:sp>
        <p:sp>
          <p:nvSpPr>
            <p:cNvPr id="2066" name="Text Box 64"/>
            <p:cNvSpPr txBox="1">
              <a:spLocks noChangeArrowheads="1"/>
            </p:cNvSpPr>
            <p:nvPr/>
          </p:nvSpPr>
          <p:spPr bwMode="auto">
            <a:xfrm>
              <a:off x="7359650" y="4000500"/>
              <a:ext cx="1631950" cy="274638"/>
            </a:xfrm>
            <a:prstGeom prst="rect">
              <a:avLst/>
            </a:prstGeom>
            <a:noFill/>
            <a:ln w="9525">
              <a:noFill/>
              <a:miter lim="800000"/>
              <a:headEnd/>
              <a:tailEnd/>
            </a:ln>
          </p:spPr>
          <p:txBody>
            <a:bodyPr wrap="none">
              <a:spAutoFit/>
            </a:bodyPr>
            <a:lstStyle/>
            <a:p>
              <a:r>
                <a:rPr lang="en-GB" sz="1200" b="1"/>
                <a:t>Structured Revision</a:t>
              </a:r>
              <a:endParaRPr lang="en-US" sz="1200" b="1"/>
            </a:p>
          </p:txBody>
        </p:sp>
        <p:sp>
          <p:nvSpPr>
            <p:cNvPr id="2067" name="Line 171"/>
            <p:cNvSpPr>
              <a:spLocks noChangeShapeType="1"/>
            </p:cNvSpPr>
            <p:nvPr/>
          </p:nvSpPr>
          <p:spPr bwMode="auto">
            <a:xfrm>
              <a:off x="4062505" y="3784600"/>
              <a:ext cx="1914433" cy="0"/>
            </a:xfrm>
            <a:prstGeom prst="line">
              <a:avLst/>
            </a:prstGeom>
            <a:noFill/>
            <a:ln w="38100">
              <a:solidFill>
                <a:schemeClr val="tx1"/>
              </a:solidFill>
              <a:round/>
              <a:headEnd/>
              <a:tailEnd type="triangle" w="med" len="med"/>
            </a:ln>
          </p:spPr>
          <p:txBody>
            <a:bodyPr/>
            <a:lstStyle/>
            <a:p>
              <a:endParaRPr lang="en-GB"/>
            </a:p>
          </p:txBody>
        </p:sp>
        <p:sp>
          <p:nvSpPr>
            <p:cNvPr id="2068" name="Line 172"/>
            <p:cNvSpPr>
              <a:spLocks noChangeShapeType="1"/>
            </p:cNvSpPr>
            <p:nvPr/>
          </p:nvSpPr>
          <p:spPr bwMode="auto">
            <a:xfrm>
              <a:off x="7478132" y="3792970"/>
              <a:ext cx="736006" cy="0"/>
            </a:xfrm>
            <a:prstGeom prst="line">
              <a:avLst/>
            </a:prstGeom>
            <a:noFill/>
            <a:ln w="38100">
              <a:solidFill>
                <a:schemeClr val="tx1"/>
              </a:solidFill>
              <a:round/>
              <a:headEnd/>
              <a:tailEnd type="triangle" w="med" len="med"/>
            </a:ln>
          </p:spPr>
          <p:txBody>
            <a:bodyPr/>
            <a:lstStyle/>
            <a:p>
              <a:endParaRPr lang="en-GB"/>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3075" name="Text Box 5"/>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3076" name="Text Box 6"/>
          <p:cNvSpPr txBox="1">
            <a:spLocks noChangeArrowheads="1"/>
          </p:cNvSpPr>
          <p:nvPr/>
        </p:nvSpPr>
        <p:spPr bwMode="auto">
          <a:xfrm>
            <a:off x="0" y="260350"/>
            <a:ext cx="7451725" cy="336550"/>
          </a:xfrm>
          <a:prstGeom prst="rect">
            <a:avLst/>
          </a:prstGeom>
          <a:noFill/>
          <a:ln w="9525">
            <a:noFill/>
            <a:miter lim="800000"/>
            <a:headEnd/>
            <a:tailEnd/>
          </a:ln>
        </p:spPr>
        <p:txBody>
          <a:bodyPr>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2016</a:t>
            </a:r>
            <a:endParaRPr lang="en-US" sz="1600" dirty="0"/>
          </a:p>
        </p:txBody>
      </p:sp>
      <p:sp>
        <p:nvSpPr>
          <p:cNvPr id="3077" name="Line 7"/>
          <p:cNvSpPr>
            <a:spLocks noChangeShapeType="1"/>
          </p:cNvSpPr>
          <p:nvPr/>
        </p:nvSpPr>
        <p:spPr bwMode="auto">
          <a:xfrm>
            <a:off x="0" y="692150"/>
            <a:ext cx="9144000" cy="0"/>
          </a:xfrm>
          <a:prstGeom prst="line">
            <a:avLst/>
          </a:prstGeom>
          <a:noFill/>
          <a:ln w="38100">
            <a:solidFill>
              <a:schemeClr val="tx1"/>
            </a:solidFill>
            <a:round/>
            <a:headEnd/>
            <a:tailEnd/>
          </a:ln>
        </p:spPr>
        <p:txBody>
          <a:bodyPr wrap="none" anchor="ctr"/>
          <a:lstStyle/>
          <a:p>
            <a:endParaRPr lang="en-GB"/>
          </a:p>
        </p:txBody>
      </p:sp>
      <p:sp>
        <p:nvSpPr>
          <p:cNvPr id="3078" name="Text Box 8"/>
          <p:cNvSpPr txBox="1">
            <a:spLocks noChangeArrowheads="1"/>
          </p:cNvSpPr>
          <p:nvPr/>
        </p:nvSpPr>
        <p:spPr bwMode="auto">
          <a:xfrm>
            <a:off x="107950" y="836613"/>
            <a:ext cx="9036050" cy="288925"/>
          </a:xfrm>
          <a:prstGeom prst="rect">
            <a:avLst/>
          </a:prstGeom>
          <a:noFill/>
          <a:ln w="9525">
            <a:noFill/>
            <a:miter lim="800000"/>
            <a:headEnd/>
            <a:tailEnd/>
          </a:ln>
        </p:spPr>
        <p:txBody>
          <a:bodyPr/>
          <a:lstStyle/>
          <a:p>
            <a:pPr eaLnBrk="0" hangingPunct="0">
              <a:spcBef>
                <a:spcPct val="50000"/>
              </a:spcBef>
            </a:pPr>
            <a:r>
              <a:rPr lang="en-GB" sz="1000" b="1"/>
              <a:t>Course Over View &amp; Timeline </a:t>
            </a:r>
          </a:p>
        </p:txBody>
      </p:sp>
      <p:graphicFrame>
        <p:nvGraphicFramePr>
          <p:cNvPr id="2218" name="Group 170"/>
          <p:cNvGraphicFramePr>
            <a:graphicFrameLocks noGrp="1"/>
          </p:cNvGraphicFramePr>
          <p:nvPr/>
        </p:nvGraphicFramePr>
        <p:xfrm>
          <a:off x="4632133" y="1892324"/>
          <a:ext cx="4319587" cy="3722614"/>
        </p:xfrm>
        <a:graphic>
          <a:graphicData uri="http://schemas.openxmlformats.org/drawingml/2006/table">
            <a:tbl>
              <a:tblPr/>
              <a:tblGrid>
                <a:gridCol w="1046162"/>
                <a:gridCol w="3273425"/>
              </a:tblGrid>
              <a:tr h="456556">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rPr>
                        <a:t>Focused</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bg1"/>
                          </a:solidFill>
                          <a:effectLst/>
                          <a:latin typeface="Arial" charset="0"/>
                        </a:rPr>
                        <a:t>Tasks</a:t>
                      </a:r>
                      <a:endParaRPr kumimoji="0" lang="en-US" sz="900" b="1" i="0" u="none" strike="noStrike" cap="none" normalizeH="0" baseline="0" dirty="0" smtClean="0">
                        <a:ln>
                          <a:noFill/>
                        </a:ln>
                        <a:solidFill>
                          <a:schemeClr val="bg1"/>
                        </a:solidFill>
                        <a:effectLst/>
                        <a:latin typeface="Arial"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0A20"/>
                    </a:solidFill>
                  </a:tcPr>
                </a:tc>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smtClean="0">
                          <a:ln>
                            <a:noFill/>
                          </a:ln>
                          <a:solidFill>
                            <a:schemeClr val="bg1"/>
                          </a:solidFill>
                          <a:effectLst/>
                          <a:latin typeface="Arial" charset="0"/>
                        </a:rPr>
                        <a:t>Description</a:t>
                      </a:r>
                      <a:endParaRPr kumimoji="0" lang="en-US" sz="900" b="0" i="0" u="none" strike="noStrike" cap="none" normalizeH="0" baseline="0" smtClean="0">
                        <a:ln>
                          <a:noFill/>
                        </a:ln>
                        <a:solidFill>
                          <a:schemeClr val="tx1"/>
                        </a:solidFill>
                        <a:effectLst/>
                        <a:latin typeface="Arial" charset="0"/>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0A20"/>
                    </a:solidFill>
                  </a:tcPr>
                </a:tc>
              </a:tr>
              <a:tr h="582466">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7</a:t>
                      </a:r>
                      <a:endParaRPr kumimoji="0" lang="en-US" sz="900" b="1" i="0" u="none" strike="noStrike" cap="none" normalizeH="0" baseline="0" dirty="0" smtClean="0">
                        <a:ln>
                          <a:noFill/>
                        </a:ln>
                        <a:solidFill>
                          <a:schemeClr val="tx1"/>
                        </a:solidFill>
                        <a:effectLst/>
                        <a:latin typeface="+mn-lt"/>
                      </a:endParaRPr>
                    </a:p>
                    <a:p>
                      <a:pPr marL="0" marR="0" lvl="0" indent="0" algn="l" defTabSz="1042988" rtl="0" eaLnBrk="1" fontAlgn="base" latinLnBrk="0" hangingPunct="1">
                        <a:lnSpc>
                          <a:spcPct val="100000"/>
                        </a:lnSpc>
                        <a:spcBef>
                          <a:spcPct val="20000"/>
                        </a:spcBef>
                        <a:spcAft>
                          <a:spcPct val="0"/>
                        </a:spcAft>
                        <a:buClrTx/>
                        <a:buSzTx/>
                        <a:buFontTx/>
                        <a:buNone/>
                        <a:tabLst/>
                      </a:pPr>
                      <a:r>
                        <a:rPr lang="en-US" sz="900" b="1" kern="1200" dirty="0" smtClean="0">
                          <a:solidFill>
                            <a:schemeClr val="tx1"/>
                          </a:solidFill>
                          <a:latin typeface="+mn-lt"/>
                          <a:ea typeface="+mn-ea"/>
                          <a:cs typeface="+mn-cs"/>
                        </a:rPr>
                        <a:t>Materials</a:t>
                      </a:r>
                      <a:endParaRPr kumimoji="0" lang="en-US" sz="900" b="1" i="0" u="none" strike="noStrike" cap="none" normalizeH="0" baseline="0" dirty="0" smtClean="0">
                        <a:ln>
                          <a:noFill/>
                        </a:ln>
                        <a:solidFill>
                          <a:schemeClr val="tx1"/>
                        </a:solidFill>
                        <a:effectLst/>
                        <a:latin typeface="+mn-lt"/>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ts val="0"/>
                        </a:spcBef>
                        <a:spcAft>
                          <a:spcPct val="0"/>
                        </a:spcAft>
                        <a:buClrTx/>
                        <a:buSzTx/>
                        <a:buFontTx/>
                        <a:buNone/>
                        <a:tabLst/>
                      </a:pPr>
                      <a:r>
                        <a:rPr lang="en-US" sz="900" kern="1200" dirty="0" smtClean="0">
                          <a:solidFill>
                            <a:schemeClr val="tx1"/>
                          </a:solidFill>
                          <a:latin typeface="+mn-lt"/>
                          <a:ea typeface="+mn-ea"/>
                          <a:cs typeface="+mn-cs"/>
                        </a:rPr>
                        <a:t>Activity is a theory based module intended to cover core syllabus content.  Pupils will learn about the main groups of construction materials and their various properties.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09">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lang="en-US" sz="900" b="1" kern="1200" dirty="0" smtClean="0">
                          <a:solidFill>
                            <a:schemeClr val="tx1"/>
                          </a:solidFill>
                          <a:latin typeface="+mn-lt"/>
                          <a:ea typeface="+mn-ea"/>
                          <a:cs typeface="+mn-cs"/>
                        </a:rPr>
                        <a:t>8</a:t>
                      </a:r>
                    </a:p>
                    <a:p>
                      <a:pPr marL="0" marR="0" lvl="0" indent="0" algn="l" defTabSz="1042988" rtl="0" eaLnBrk="1" fontAlgn="base" latinLnBrk="0" hangingPunct="1">
                        <a:lnSpc>
                          <a:spcPct val="100000"/>
                        </a:lnSpc>
                        <a:spcBef>
                          <a:spcPct val="20000"/>
                        </a:spcBef>
                        <a:spcAft>
                          <a:spcPct val="0"/>
                        </a:spcAft>
                        <a:buClrTx/>
                        <a:buSzTx/>
                        <a:buFontTx/>
                        <a:buNone/>
                        <a:tabLst/>
                      </a:pPr>
                      <a:r>
                        <a:rPr lang="en-US" sz="900" b="1" kern="1200" dirty="0" smtClean="0">
                          <a:solidFill>
                            <a:schemeClr val="tx1"/>
                          </a:solidFill>
                          <a:latin typeface="+mn-lt"/>
                          <a:ea typeface="+mn-ea"/>
                          <a:cs typeface="+mn-cs"/>
                        </a:rPr>
                        <a:t>Anthropometrics &amp; Ergonomics</a:t>
                      </a:r>
                      <a:endParaRPr kumimoji="0" lang="en-US" sz="900" b="1" i="0" u="none" strike="noStrike" cap="none" normalizeH="0" baseline="0" dirty="0" smtClean="0">
                        <a:ln>
                          <a:noFill/>
                        </a:ln>
                        <a:solidFill>
                          <a:schemeClr val="tx1"/>
                        </a:solidFill>
                        <a:effectLst/>
                        <a:latin typeface="+mn-lt"/>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ts val="0"/>
                        </a:spcBef>
                        <a:spcAft>
                          <a:spcPct val="0"/>
                        </a:spcAft>
                        <a:buClrTx/>
                        <a:buSzTx/>
                        <a:buFontTx/>
                        <a:buNone/>
                        <a:tabLst/>
                      </a:pPr>
                      <a:r>
                        <a:rPr lang="en-US" sz="900" kern="1200" dirty="0" smtClean="0">
                          <a:solidFill>
                            <a:schemeClr val="tx1"/>
                          </a:solidFill>
                          <a:latin typeface="+mn-lt"/>
                          <a:ea typeface="+mn-ea"/>
                          <a:cs typeface="+mn-cs"/>
                        </a:rPr>
                        <a:t>Activity is a theory based module intended to cover core syllabus content.  Pupils will learn about human factors and</a:t>
                      </a:r>
                      <a:r>
                        <a:rPr lang="en-US" sz="900" kern="1200" baseline="0" dirty="0" smtClean="0">
                          <a:solidFill>
                            <a:schemeClr val="tx1"/>
                          </a:solidFill>
                          <a:latin typeface="+mn-lt"/>
                          <a:ea typeface="+mn-ea"/>
                          <a:cs typeface="+mn-cs"/>
                        </a:rPr>
                        <a:t> their influence over the design process</a:t>
                      </a:r>
                      <a:r>
                        <a:rPr lang="en-US" sz="900" kern="1200" dirty="0" smtClean="0">
                          <a:solidFill>
                            <a:schemeClr val="tx1"/>
                          </a:solidFill>
                          <a:latin typeface="+mn-lt"/>
                          <a:ea typeface="+mn-ea"/>
                          <a:cs typeface="+mn-cs"/>
                        </a:rPr>
                        <a:t>.</a:t>
                      </a:r>
                      <a:endParaRPr kumimoji="0" lang="en-US" sz="9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7439">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9</a:t>
                      </a:r>
                    </a:p>
                    <a:p>
                      <a:pPr marL="0" marR="0" lvl="0" indent="0" algn="l" defTabSz="1042988" rtl="0" eaLnBrk="1" fontAlgn="base" latinLnBrk="0" hangingPunct="1">
                        <a:lnSpc>
                          <a:spcPct val="100000"/>
                        </a:lnSpc>
                        <a:spcBef>
                          <a:spcPct val="20000"/>
                        </a:spcBef>
                        <a:spcAft>
                          <a:spcPct val="0"/>
                        </a:spcAft>
                        <a:buClrTx/>
                        <a:buSzTx/>
                        <a:buFontTx/>
                        <a:buNone/>
                        <a:tabLst/>
                      </a:pPr>
                      <a:r>
                        <a:rPr lang="en-US" sz="900" b="1" kern="1200" dirty="0" smtClean="0">
                          <a:solidFill>
                            <a:schemeClr val="tx1"/>
                          </a:solidFill>
                          <a:latin typeface="+mn-lt"/>
                          <a:ea typeface="+mn-ea"/>
                          <a:cs typeface="+mn-cs"/>
                        </a:rPr>
                        <a:t>Product Analysis</a:t>
                      </a:r>
                      <a:endParaRPr kumimoji="0" lang="en-US" sz="900" b="1" i="0" u="none" strike="noStrike" cap="none" normalizeH="0" baseline="0" dirty="0" smtClean="0">
                        <a:ln>
                          <a:noFill/>
                        </a:ln>
                        <a:solidFill>
                          <a:schemeClr val="tx1"/>
                        </a:solidFill>
                        <a:effectLst/>
                        <a:latin typeface="+mn-lt"/>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ct val="20000"/>
                        </a:spcBef>
                        <a:spcAft>
                          <a:spcPct val="0"/>
                        </a:spcAft>
                        <a:buClrTx/>
                        <a:buSzTx/>
                        <a:buFontTx/>
                        <a:buNone/>
                        <a:tabLst/>
                      </a:pPr>
                      <a:r>
                        <a:rPr lang="en-US" sz="900" kern="1200" dirty="0" smtClean="0">
                          <a:solidFill>
                            <a:schemeClr val="tx1"/>
                          </a:solidFill>
                          <a:latin typeface="+mn-lt"/>
                          <a:ea typeface="+mn-ea"/>
                          <a:cs typeface="+mn-cs"/>
                        </a:rPr>
                        <a:t>Activity is a theory based module intended to cover core syllabus content.  Pupils will develop their skills  to investigate and analyse how products work .</a:t>
                      </a:r>
                      <a:endParaRPr kumimoji="0" lang="en-US" sz="9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202">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10</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Introduction to Programming</a:t>
                      </a:r>
                      <a:endParaRPr kumimoji="0" lang="en-US" sz="900" b="1" i="0" u="none" strike="noStrike" cap="none" normalizeH="0" baseline="0" dirty="0" smtClean="0">
                        <a:ln>
                          <a:noFill/>
                        </a:ln>
                        <a:solidFill>
                          <a:schemeClr val="tx1"/>
                        </a:solidFill>
                        <a:effectLst/>
                        <a:latin typeface="+mn-lt"/>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 &amp; Practical</a:t>
                      </a:r>
                    </a:p>
                    <a:p>
                      <a:pPr marL="0" marR="0" lvl="0" indent="0" algn="just" defTabSz="1042988" rtl="0" eaLnBrk="1" fontAlgn="base" latinLnBrk="0" hangingPunct="1">
                        <a:lnSpc>
                          <a:spcPct val="100000"/>
                        </a:lnSpc>
                        <a:spcBef>
                          <a:spcPct val="20000"/>
                        </a:spcBef>
                        <a:spcAft>
                          <a:spcPct val="0"/>
                        </a:spcAft>
                        <a:buClrTx/>
                        <a:buSzTx/>
                        <a:buFontTx/>
                        <a:buNone/>
                        <a:tabLst/>
                      </a:pPr>
                      <a:r>
                        <a:rPr kumimoji="0" lang="en-US" sz="900" b="0" i="0" u="none" strike="noStrike" cap="none" normalizeH="0" baseline="0" dirty="0" smtClean="0">
                          <a:ln>
                            <a:noFill/>
                          </a:ln>
                          <a:solidFill>
                            <a:schemeClr val="tx1"/>
                          </a:solidFill>
                          <a:effectLst/>
                          <a:latin typeface="+mn-lt"/>
                        </a:rPr>
                        <a:t>Analogue &amp; Digital Sensors.  What to use and where to use it.</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157">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11</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Energy</a:t>
                      </a:r>
                      <a:endParaRPr kumimoji="0" lang="en-US" sz="900" b="1" i="0" u="none" strike="noStrike" cap="none" normalizeH="0" baseline="0" dirty="0" smtClean="0">
                        <a:ln>
                          <a:noFill/>
                        </a:ln>
                        <a:solidFill>
                          <a:schemeClr val="tx1"/>
                        </a:solidFill>
                        <a:effectLst/>
                        <a:latin typeface="+mn-lt"/>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ts val="0"/>
                        </a:spcBef>
                        <a:spcAft>
                          <a:spcPct val="0"/>
                        </a:spcAft>
                        <a:buClrTx/>
                        <a:buSzTx/>
                        <a:buFontTx/>
                        <a:buNone/>
                        <a:tabLst/>
                      </a:pPr>
                      <a:r>
                        <a:rPr lang="en-US" sz="900" kern="1200" dirty="0" smtClean="0">
                          <a:solidFill>
                            <a:schemeClr val="tx1"/>
                          </a:solidFill>
                          <a:latin typeface="+mn-lt"/>
                          <a:ea typeface="+mn-ea"/>
                          <a:cs typeface="+mn-cs"/>
                        </a:rPr>
                        <a:t>Activity is a theory based module intended to cover core syllabus content.  Pupils will learn about</a:t>
                      </a:r>
                      <a:r>
                        <a:rPr lang="en-US" sz="900" kern="1200" baseline="0" dirty="0" smtClean="0">
                          <a:solidFill>
                            <a:schemeClr val="tx1"/>
                          </a:solidFill>
                          <a:latin typeface="+mn-lt"/>
                          <a:ea typeface="+mn-ea"/>
                          <a:cs typeface="+mn-cs"/>
                        </a:rPr>
                        <a:t> the different forms of</a:t>
                      </a:r>
                      <a:r>
                        <a:rPr lang="en-US" sz="900" kern="1200" dirty="0" smtClean="0">
                          <a:solidFill>
                            <a:schemeClr val="tx1"/>
                          </a:solidFill>
                          <a:latin typeface="+mn-lt"/>
                          <a:ea typeface="+mn-ea"/>
                          <a:cs typeface="+mn-cs"/>
                        </a:rPr>
                        <a:t> energy</a:t>
                      </a:r>
                      <a:r>
                        <a:rPr lang="en-US" sz="900" kern="1200" baseline="0" dirty="0" smtClean="0">
                          <a:solidFill>
                            <a:schemeClr val="tx1"/>
                          </a:solidFill>
                          <a:latin typeface="+mn-lt"/>
                          <a:ea typeface="+mn-ea"/>
                          <a:cs typeface="+mn-cs"/>
                        </a:rPr>
                        <a:t> sources renewable &amp; non renewable sources.  How to use energy effectively and efficiently.</a:t>
                      </a:r>
                      <a:endParaRPr kumimoji="0" lang="en-US" sz="9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21"/>
          <p:cNvGrpSpPr>
            <a:grpSpLocks/>
          </p:cNvGrpSpPr>
          <p:nvPr/>
        </p:nvGrpSpPr>
        <p:grpSpPr bwMode="auto">
          <a:xfrm>
            <a:off x="125413" y="1196975"/>
            <a:ext cx="8928100" cy="647700"/>
            <a:chOff x="87313" y="3640138"/>
            <a:chExt cx="9036050" cy="647700"/>
          </a:xfrm>
        </p:grpSpPr>
        <p:sp>
          <p:nvSpPr>
            <p:cNvPr id="3129" name="Rectangle 55"/>
            <p:cNvSpPr>
              <a:spLocks noChangeArrowheads="1"/>
            </p:cNvSpPr>
            <p:nvPr/>
          </p:nvSpPr>
          <p:spPr bwMode="auto">
            <a:xfrm>
              <a:off x="87313" y="3640138"/>
              <a:ext cx="8928100" cy="360362"/>
            </a:xfrm>
            <a:prstGeom prst="rect">
              <a:avLst/>
            </a:prstGeom>
            <a:solidFill>
              <a:schemeClr val="accent1"/>
            </a:solidFill>
            <a:ln w="9525">
              <a:solidFill>
                <a:schemeClr val="tx1"/>
              </a:solidFill>
              <a:miter lim="800000"/>
              <a:headEnd/>
              <a:tailEnd/>
            </a:ln>
          </p:spPr>
          <p:txBody>
            <a:bodyPr wrap="none" anchor="ctr"/>
            <a:lstStyle/>
            <a:p>
              <a:endParaRPr lang="en-GB"/>
            </a:p>
          </p:txBody>
        </p:sp>
        <p:sp>
          <p:nvSpPr>
            <p:cNvPr id="3130" name="Text Box 8"/>
            <p:cNvSpPr txBox="1">
              <a:spLocks noChangeArrowheads="1"/>
            </p:cNvSpPr>
            <p:nvPr/>
          </p:nvSpPr>
          <p:spPr bwMode="auto">
            <a:xfrm>
              <a:off x="87313" y="3689350"/>
              <a:ext cx="9036050" cy="311150"/>
            </a:xfrm>
            <a:prstGeom prst="rect">
              <a:avLst/>
            </a:prstGeom>
            <a:noFill/>
            <a:ln w="9525">
              <a:noFill/>
              <a:miter lim="800000"/>
              <a:headEnd/>
              <a:tailEnd/>
            </a:ln>
          </p:spPr>
          <p:txBody>
            <a:bodyPr/>
            <a:lstStyle/>
            <a:p>
              <a:pPr eaLnBrk="0" hangingPunct="0">
                <a:spcBef>
                  <a:spcPct val="50000"/>
                </a:spcBef>
              </a:pPr>
              <a:r>
                <a:rPr lang="en-GB" sz="1000" b="1" dirty="0"/>
                <a:t>September </a:t>
              </a:r>
              <a:r>
                <a:rPr lang="en-GB" sz="1000" b="1" dirty="0" smtClean="0"/>
                <a:t>2014		</a:t>
              </a:r>
              <a:r>
                <a:rPr lang="en-GB" sz="1000" b="1" dirty="0"/>
                <a:t>	</a:t>
              </a:r>
              <a:r>
                <a:rPr lang="en-GB" sz="1000" b="1" dirty="0" smtClean="0"/>
                <a:t>April 2015				 </a:t>
              </a:r>
              <a:r>
                <a:rPr lang="en-GB" sz="1000" b="1" dirty="0"/>
                <a:t>February </a:t>
              </a:r>
              <a:r>
                <a:rPr lang="en-GB" sz="1000" b="1" dirty="0" smtClean="0"/>
                <a:t>2016</a:t>
              </a:r>
              <a:r>
                <a:rPr lang="en-GB" sz="1000" b="1" dirty="0"/>
                <a:t>	</a:t>
              </a:r>
              <a:r>
                <a:rPr lang="en-GB" sz="1000" b="1" dirty="0" smtClean="0"/>
                <a:t>                             May 2016</a:t>
              </a:r>
              <a:endParaRPr lang="en-US" sz="1000" dirty="0"/>
            </a:p>
          </p:txBody>
        </p:sp>
        <p:sp>
          <p:nvSpPr>
            <p:cNvPr id="3131" name="Rectangle 56"/>
            <p:cNvSpPr>
              <a:spLocks noChangeArrowheads="1"/>
            </p:cNvSpPr>
            <p:nvPr/>
          </p:nvSpPr>
          <p:spPr bwMode="auto">
            <a:xfrm>
              <a:off x="87313" y="4000500"/>
              <a:ext cx="2843212" cy="287338"/>
            </a:xfrm>
            <a:prstGeom prst="rect">
              <a:avLst/>
            </a:prstGeom>
            <a:solidFill>
              <a:srgbClr val="00FF00"/>
            </a:solidFill>
            <a:ln w="9525">
              <a:solidFill>
                <a:schemeClr val="tx1"/>
              </a:solidFill>
              <a:miter lim="800000"/>
              <a:headEnd/>
              <a:tailEnd/>
            </a:ln>
          </p:spPr>
          <p:txBody>
            <a:bodyPr wrap="none" anchor="ctr"/>
            <a:lstStyle/>
            <a:p>
              <a:endParaRPr lang="en-GB"/>
            </a:p>
          </p:txBody>
        </p:sp>
        <p:sp>
          <p:nvSpPr>
            <p:cNvPr id="3132" name="Line 57"/>
            <p:cNvSpPr>
              <a:spLocks noChangeShapeType="1"/>
            </p:cNvSpPr>
            <p:nvPr/>
          </p:nvSpPr>
          <p:spPr bwMode="auto">
            <a:xfrm>
              <a:off x="1238250" y="3784600"/>
              <a:ext cx="1657350" cy="0"/>
            </a:xfrm>
            <a:prstGeom prst="line">
              <a:avLst/>
            </a:prstGeom>
            <a:noFill/>
            <a:ln w="38100">
              <a:solidFill>
                <a:schemeClr val="tx1"/>
              </a:solidFill>
              <a:round/>
              <a:headEnd/>
              <a:tailEnd type="triangle" w="med" len="med"/>
            </a:ln>
          </p:spPr>
          <p:txBody>
            <a:bodyPr/>
            <a:lstStyle/>
            <a:p>
              <a:endParaRPr lang="en-GB"/>
            </a:p>
          </p:txBody>
        </p:sp>
        <p:sp>
          <p:nvSpPr>
            <p:cNvPr id="3133" name="Text Box 58"/>
            <p:cNvSpPr txBox="1">
              <a:spLocks noChangeArrowheads="1"/>
            </p:cNvSpPr>
            <p:nvPr/>
          </p:nvSpPr>
          <p:spPr bwMode="auto">
            <a:xfrm>
              <a:off x="374650" y="4000500"/>
              <a:ext cx="2055813" cy="274638"/>
            </a:xfrm>
            <a:prstGeom prst="rect">
              <a:avLst/>
            </a:prstGeom>
            <a:noFill/>
            <a:ln w="9525">
              <a:noFill/>
              <a:miter lim="800000"/>
              <a:headEnd/>
              <a:tailEnd/>
            </a:ln>
          </p:spPr>
          <p:txBody>
            <a:bodyPr wrap="none">
              <a:spAutoFit/>
            </a:bodyPr>
            <a:lstStyle/>
            <a:p>
              <a:r>
                <a:rPr lang="en-GB" sz="1200" b="1"/>
                <a:t>Focussed Learning Tasks</a:t>
              </a:r>
              <a:endParaRPr lang="en-US" sz="1200" b="1"/>
            </a:p>
          </p:txBody>
        </p:sp>
        <p:sp>
          <p:nvSpPr>
            <p:cNvPr id="3134" name="Rectangle 59"/>
            <p:cNvSpPr>
              <a:spLocks noChangeArrowheads="1"/>
            </p:cNvSpPr>
            <p:nvPr/>
          </p:nvSpPr>
          <p:spPr bwMode="auto">
            <a:xfrm>
              <a:off x="2895600" y="4000500"/>
              <a:ext cx="863600" cy="287338"/>
            </a:xfrm>
            <a:prstGeom prst="rect">
              <a:avLst/>
            </a:prstGeom>
            <a:solidFill>
              <a:srgbClr val="00FFFF"/>
            </a:solidFill>
            <a:ln w="9525">
              <a:solidFill>
                <a:schemeClr val="tx1"/>
              </a:solidFill>
              <a:miter lim="800000"/>
              <a:headEnd/>
              <a:tailEnd/>
            </a:ln>
          </p:spPr>
          <p:txBody>
            <a:bodyPr wrap="none" anchor="ctr"/>
            <a:lstStyle/>
            <a:p>
              <a:endParaRPr lang="en-GB"/>
            </a:p>
          </p:txBody>
        </p:sp>
        <p:sp>
          <p:nvSpPr>
            <p:cNvPr id="3135" name="Text Box 60"/>
            <p:cNvSpPr txBox="1">
              <a:spLocks noChangeArrowheads="1"/>
            </p:cNvSpPr>
            <p:nvPr/>
          </p:nvSpPr>
          <p:spPr bwMode="auto">
            <a:xfrm>
              <a:off x="2895600" y="4000500"/>
              <a:ext cx="901700" cy="274638"/>
            </a:xfrm>
            <a:prstGeom prst="rect">
              <a:avLst/>
            </a:prstGeom>
            <a:noFill/>
            <a:ln w="9525">
              <a:noFill/>
              <a:miter lim="800000"/>
              <a:headEnd/>
              <a:tailEnd/>
            </a:ln>
          </p:spPr>
          <p:txBody>
            <a:bodyPr wrap="none">
              <a:spAutoFit/>
            </a:bodyPr>
            <a:lstStyle/>
            <a:p>
              <a:r>
                <a:rPr lang="en-GB" sz="1200" b="1"/>
                <a:t>Y10 Exam</a:t>
              </a:r>
              <a:endParaRPr lang="en-US" sz="1200" b="1"/>
            </a:p>
          </p:txBody>
        </p:sp>
        <p:sp>
          <p:nvSpPr>
            <p:cNvPr id="3136" name="Rectangle 61"/>
            <p:cNvSpPr>
              <a:spLocks noChangeArrowheads="1"/>
            </p:cNvSpPr>
            <p:nvPr/>
          </p:nvSpPr>
          <p:spPr bwMode="auto">
            <a:xfrm>
              <a:off x="3760788" y="4000500"/>
              <a:ext cx="3454400" cy="287338"/>
            </a:xfrm>
            <a:prstGeom prst="rect">
              <a:avLst/>
            </a:prstGeom>
            <a:solidFill>
              <a:srgbClr val="FFFF00"/>
            </a:solidFill>
            <a:ln w="9525">
              <a:solidFill>
                <a:schemeClr val="tx1"/>
              </a:solidFill>
              <a:miter lim="800000"/>
              <a:headEnd/>
              <a:tailEnd/>
            </a:ln>
          </p:spPr>
          <p:txBody>
            <a:bodyPr wrap="none" anchor="ctr"/>
            <a:lstStyle/>
            <a:p>
              <a:endParaRPr lang="en-GB"/>
            </a:p>
          </p:txBody>
        </p:sp>
        <p:sp>
          <p:nvSpPr>
            <p:cNvPr id="3137" name="Text Box 62"/>
            <p:cNvSpPr txBox="1">
              <a:spLocks noChangeArrowheads="1"/>
            </p:cNvSpPr>
            <p:nvPr/>
          </p:nvSpPr>
          <p:spPr bwMode="auto">
            <a:xfrm>
              <a:off x="4695825" y="4000500"/>
              <a:ext cx="1281113" cy="274638"/>
            </a:xfrm>
            <a:prstGeom prst="rect">
              <a:avLst/>
            </a:prstGeom>
            <a:noFill/>
            <a:ln w="9525">
              <a:noFill/>
              <a:miter lim="800000"/>
              <a:headEnd/>
              <a:tailEnd/>
            </a:ln>
          </p:spPr>
          <p:txBody>
            <a:bodyPr wrap="none">
              <a:spAutoFit/>
            </a:bodyPr>
            <a:lstStyle/>
            <a:p>
              <a:r>
                <a:rPr lang="en-GB" sz="1200" b="1"/>
                <a:t>Assessed Task</a:t>
              </a:r>
              <a:endParaRPr lang="en-US" sz="1200" b="1"/>
            </a:p>
          </p:txBody>
        </p:sp>
        <p:sp>
          <p:nvSpPr>
            <p:cNvPr id="3138" name="Rectangle 63"/>
            <p:cNvSpPr>
              <a:spLocks noChangeArrowheads="1"/>
            </p:cNvSpPr>
            <p:nvPr/>
          </p:nvSpPr>
          <p:spPr bwMode="auto">
            <a:xfrm>
              <a:off x="7215188" y="4000500"/>
              <a:ext cx="1800225" cy="287338"/>
            </a:xfrm>
            <a:prstGeom prst="rect">
              <a:avLst/>
            </a:prstGeom>
            <a:solidFill>
              <a:srgbClr val="FF9900"/>
            </a:solidFill>
            <a:ln w="9525">
              <a:solidFill>
                <a:schemeClr val="tx1"/>
              </a:solidFill>
              <a:miter lim="800000"/>
              <a:headEnd/>
              <a:tailEnd/>
            </a:ln>
          </p:spPr>
          <p:txBody>
            <a:bodyPr wrap="none" anchor="ctr"/>
            <a:lstStyle/>
            <a:p>
              <a:endParaRPr lang="en-GB"/>
            </a:p>
          </p:txBody>
        </p:sp>
        <p:sp>
          <p:nvSpPr>
            <p:cNvPr id="3139" name="Text Box 64"/>
            <p:cNvSpPr txBox="1">
              <a:spLocks noChangeArrowheads="1"/>
            </p:cNvSpPr>
            <p:nvPr/>
          </p:nvSpPr>
          <p:spPr bwMode="auto">
            <a:xfrm>
              <a:off x="7359650" y="4000500"/>
              <a:ext cx="1631950" cy="274638"/>
            </a:xfrm>
            <a:prstGeom prst="rect">
              <a:avLst/>
            </a:prstGeom>
            <a:noFill/>
            <a:ln w="9525">
              <a:noFill/>
              <a:miter lim="800000"/>
              <a:headEnd/>
              <a:tailEnd/>
            </a:ln>
          </p:spPr>
          <p:txBody>
            <a:bodyPr wrap="none">
              <a:spAutoFit/>
            </a:bodyPr>
            <a:lstStyle/>
            <a:p>
              <a:r>
                <a:rPr lang="en-GB" sz="1200" b="1"/>
                <a:t>Structured Revision</a:t>
              </a:r>
              <a:endParaRPr lang="en-US" sz="1200" b="1"/>
            </a:p>
          </p:txBody>
        </p:sp>
        <p:sp>
          <p:nvSpPr>
            <p:cNvPr id="3140" name="Line 171"/>
            <p:cNvSpPr>
              <a:spLocks noChangeShapeType="1"/>
            </p:cNvSpPr>
            <p:nvPr/>
          </p:nvSpPr>
          <p:spPr bwMode="auto">
            <a:xfrm>
              <a:off x="4479925" y="3784600"/>
              <a:ext cx="1914433" cy="0"/>
            </a:xfrm>
            <a:prstGeom prst="line">
              <a:avLst/>
            </a:prstGeom>
            <a:noFill/>
            <a:ln w="38100">
              <a:solidFill>
                <a:schemeClr val="tx1"/>
              </a:solidFill>
              <a:round/>
              <a:headEnd/>
              <a:tailEnd type="triangle" w="med" len="med"/>
            </a:ln>
          </p:spPr>
          <p:txBody>
            <a:bodyPr/>
            <a:lstStyle/>
            <a:p>
              <a:endParaRPr lang="en-GB"/>
            </a:p>
          </p:txBody>
        </p:sp>
        <p:sp>
          <p:nvSpPr>
            <p:cNvPr id="3141" name="Line 172"/>
            <p:cNvSpPr>
              <a:spLocks noChangeShapeType="1"/>
            </p:cNvSpPr>
            <p:nvPr/>
          </p:nvSpPr>
          <p:spPr bwMode="auto">
            <a:xfrm>
              <a:off x="7633295" y="3784600"/>
              <a:ext cx="736006" cy="0"/>
            </a:xfrm>
            <a:prstGeom prst="line">
              <a:avLst/>
            </a:prstGeom>
            <a:noFill/>
            <a:ln w="38100">
              <a:solidFill>
                <a:schemeClr val="tx1"/>
              </a:solidFill>
              <a:round/>
              <a:headEnd/>
              <a:tailEnd type="triangle" w="med" len="med"/>
            </a:ln>
          </p:spPr>
          <p:txBody>
            <a:bodyPr/>
            <a:lstStyle/>
            <a:p>
              <a:endParaRPr lang="en-GB"/>
            </a:p>
          </p:txBody>
        </p:sp>
      </p:grpSp>
      <p:graphicFrame>
        <p:nvGraphicFramePr>
          <p:cNvPr id="23" name="Group 170"/>
          <p:cNvGraphicFramePr>
            <a:graphicFrameLocks noGrp="1"/>
          </p:cNvGraphicFramePr>
          <p:nvPr/>
        </p:nvGraphicFramePr>
        <p:xfrm>
          <a:off x="155762" y="1892324"/>
          <a:ext cx="4319587" cy="4762214"/>
        </p:xfrm>
        <a:graphic>
          <a:graphicData uri="http://schemas.openxmlformats.org/drawingml/2006/table">
            <a:tbl>
              <a:tblPr/>
              <a:tblGrid>
                <a:gridCol w="1046162"/>
                <a:gridCol w="3273425"/>
              </a:tblGrid>
              <a:tr h="430572">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rPr>
                        <a:t>Focused</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bg1"/>
                          </a:solidFill>
                          <a:effectLst/>
                          <a:latin typeface="Arial" charset="0"/>
                        </a:rPr>
                        <a:t>Tasks</a:t>
                      </a:r>
                      <a:endParaRPr kumimoji="0" lang="en-US" sz="900" b="1" i="0" u="none" strike="noStrike" cap="none" normalizeH="0" baseline="0" dirty="0" smtClean="0">
                        <a:ln>
                          <a:noFill/>
                        </a:ln>
                        <a:solidFill>
                          <a:schemeClr val="bg1"/>
                        </a:solidFill>
                        <a:effectLst/>
                        <a:latin typeface="Arial"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0A20"/>
                    </a:solidFill>
                  </a:tcPr>
                </a:tc>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bg1"/>
                          </a:solidFill>
                          <a:effectLst/>
                          <a:latin typeface="Arial" charset="0"/>
                        </a:rPr>
                        <a:t>Description</a:t>
                      </a:r>
                      <a:endParaRPr kumimoji="0" lang="en-US" sz="900" b="0" i="0" u="none" strike="noStrike" cap="none" normalizeH="0" baseline="0" dirty="0" smtClean="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A0A20"/>
                    </a:solidFill>
                  </a:tcPr>
                </a:tc>
              </a:tr>
              <a:tr h="881170">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1</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CAD &amp; CAM</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Dice Project</a:t>
                      </a:r>
                      <a:endParaRPr kumimoji="0" lang="en-US" sz="900" b="1" i="0" u="none" strike="noStrike" cap="none" normalizeH="0" baseline="0" dirty="0" smtClean="0">
                        <a:ln>
                          <a:noFill/>
                        </a:ln>
                        <a:solidFill>
                          <a:schemeClr val="tx1"/>
                        </a:solidFill>
                        <a:effectLst/>
                        <a:latin typeface="+mn-lt"/>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Design &amp; Make Task</a:t>
                      </a:r>
                    </a:p>
                    <a:p>
                      <a:pPr marL="0" marR="0" lvl="0" indent="0" algn="just" defTabSz="1042988" rtl="0" eaLnBrk="1" fontAlgn="base" latinLnBrk="0" hangingPunct="1">
                        <a:lnSpc>
                          <a:spcPct val="100000"/>
                        </a:lnSpc>
                        <a:spcBef>
                          <a:spcPct val="20000"/>
                        </a:spcBef>
                        <a:spcAft>
                          <a:spcPct val="0"/>
                        </a:spcAft>
                        <a:buClrTx/>
                        <a:buSzTx/>
                        <a:buFontTx/>
                        <a:buNone/>
                        <a:tabLst/>
                        <a:defRPr/>
                      </a:pPr>
                      <a:r>
                        <a:rPr kumimoji="0" lang="en-GB" sz="900" b="0" i="0" u="none" strike="noStrike" cap="none" normalizeH="0" baseline="0" dirty="0" smtClean="0">
                          <a:ln>
                            <a:noFill/>
                          </a:ln>
                          <a:solidFill>
                            <a:schemeClr val="tx1"/>
                          </a:solidFill>
                          <a:effectLst/>
                          <a:latin typeface="+mn-lt"/>
                        </a:rPr>
                        <a:t>Theory and D&amp;M Task intended to develop 2D Design skills, an understanding of material thickness, assembly skills and working to deadlines. Making a 40mm Dice from 3mm Acrylic using 2D Design and Laser Cutter. </a:t>
                      </a:r>
                      <a:endParaRPr kumimoji="0" lang="en-US" sz="900" b="0" i="0" u="none" strike="noStrike" cap="none" normalizeH="0" baseline="0" dirty="0" smtClean="0">
                        <a:ln>
                          <a:noFill/>
                        </a:ln>
                        <a:solidFill>
                          <a:schemeClr val="tx1"/>
                        </a:solidFill>
                        <a:effectLst/>
                        <a:latin typeface="+mn-lt"/>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975">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2</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Forces &amp; Motion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ct val="20000"/>
                        </a:spcBef>
                        <a:spcAft>
                          <a:spcPct val="0"/>
                        </a:spcAft>
                        <a:buClrTx/>
                        <a:buSzTx/>
                        <a:buFontTx/>
                        <a:buNone/>
                        <a:tabLst/>
                      </a:pPr>
                      <a:r>
                        <a:rPr lang="en-US" sz="900" kern="1200" dirty="0" smtClean="0">
                          <a:solidFill>
                            <a:schemeClr val="tx1"/>
                          </a:solidFill>
                          <a:latin typeface="+mn-lt"/>
                          <a:ea typeface="+mn-ea"/>
                          <a:cs typeface="+mn-cs"/>
                        </a:rPr>
                        <a:t>This is a theory based module intended to cover core syllabus content.  Pupils will</a:t>
                      </a:r>
                      <a:r>
                        <a:rPr lang="en-US" sz="900" kern="1200" baseline="0" dirty="0" smtClean="0">
                          <a:solidFill>
                            <a:schemeClr val="tx1"/>
                          </a:solidFill>
                          <a:latin typeface="+mn-lt"/>
                          <a:ea typeface="+mn-ea"/>
                          <a:cs typeface="+mn-cs"/>
                        </a:rPr>
                        <a:t> learn about the various types of forces and motion along with the mathematics involved.</a:t>
                      </a:r>
                      <a:endParaRPr kumimoji="0" lang="en-US" sz="900" b="0" i="0" u="none" strike="noStrike" cap="none" normalizeH="0" baseline="0" dirty="0" smtClean="0">
                        <a:ln>
                          <a:noFill/>
                        </a:ln>
                        <a:solidFill>
                          <a:schemeClr val="tx1"/>
                        </a:solidFill>
                        <a:effectLst/>
                        <a:latin typeface="+mn-lt"/>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401">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3</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Gears &amp;</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Gear Systems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ct val="20000"/>
                        </a:spcBef>
                        <a:spcAft>
                          <a:spcPct val="0"/>
                        </a:spcAft>
                        <a:buClrTx/>
                        <a:buSzTx/>
                        <a:buFontTx/>
                        <a:buNone/>
                        <a:tabLst/>
                        <a:defRPr/>
                      </a:pPr>
                      <a:r>
                        <a:rPr lang="en-US" sz="900" kern="1200" dirty="0" smtClean="0">
                          <a:solidFill>
                            <a:schemeClr val="tx1"/>
                          </a:solidFill>
                          <a:latin typeface="+mn-lt"/>
                          <a:ea typeface="+mn-ea"/>
                          <a:cs typeface="+mn-cs"/>
                        </a:rPr>
                        <a:t>This is a theory based module intended to cover core syllabus content. </a:t>
                      </a:r>
                      <a:r>
                        <a:rPr kumimoji="0" lang="en-GB" sz="900" b="0" i="0" u="none" strike="noStrike" cap="none" normalizeH="0" baseline="0" dirty="0" smtClean="0">
                          <a:ln>
                            <a:noFill/>
                          </a:ln>
                          <a:solidFill>
                            <a:schemeClr val="tx1"/>
                          </a:solidFill>
                          <a:effectLst/>
                          <a:latin typeface="+mn-lt"/>
                        </a:rPr>
                        <a:t>Investigating Simple &amp; Compound Gear Trains. Spur, Worm &amp; Mitre Gears.  RPM’s &amp; Torque.</a:t>
                      </a:r>
                      <a:endParaRPr kumimoji="0" lang="en-US" sz="900" b="0" i="0" u="none" strike="noStrike" cap="none" normalizeH="0" baseline="0" dirty="0" smtClean="0">
                        <a:ln>
                          <a:noFill/>
                        </a:ln>
                        <a:solidFill>
                          <a:schemeClr val="tx1"/>
                        </a:solidFill>
                        <a:effectLst/>
                        <a:latin typeface="+mn-lt"/>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356">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4</a:t>
                      </a:r>
                    </a:p>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Linkages &amp; Mechanisms</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Theory</a:t>
                      </a:r>
                    </a:p>
                    <a:p>
                      <a:pPr marL="0" marR="0" lvl="0" indent="0" algn="just" defTabSz="1042988" rtl="0" eaLnBrk="1" fontAlgn="base" latinLnBrk="0" hangingPunct="1">
                        <a:lnSpc>
                          <a:spcPct val="100000"/>
                        </a:lnSpc>
                        <a:spcBef>
                          <a:spcPct val="20000"/>
                        </a:spcBef>
                        <a:spcAft>
                          <a:spcPct val="0"/>
                        </a:spcAft>
                        <a:buClrTx/>
                        <a:buSzTx/>
                        <a:buFontTx/>
                        <a:buNone/>
                        <a:tabLst/>
                      </a:pPr>
                      <a:r>
                        <a:rPr kumimoji="0" lang="en-GB" sz="900" b="0" i="0" u="none" strike="noStrike" cap="none" normalizeH="0" baseline="0" dirty="0" smtClean="0">
                          <a:ln>
                            <a:noFill/>
                          </a:ln>
                          <a:solidFill>
                            <a:schemeClr val="tx1"/>
                          </a:solidFill>
                          <a:effectLst/>
                          <a:latin typeface="+mn-lt"/>
                        </a:rPr>
                        <a:t>Investigating Levers, Linkages, Cranks, CAMS, Pulley &amp; Chain Drives.</a:t>
                      </a:r>
                      <a:endParaRPr kumimoji="0" lang="en-US" sz="900" b="0" i="0" u="none" strike="noStrike" cap="none" normalizeH="0" baseline="0" dirty="0" smtClean="0">
                        <a:ln>
                          <a:noFill/>
                        </a:ln>
                        <a:solidFill>
                          <a:schemeClr val="tx1"/>
                        </a:solidFill>
                        <a:effectLst/>
                        <a:latin typeface="+mn-lt"/>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5111">
                <a:tc>
                  <a:txBody>
                    <a:bodyPr/>
                    <a:lstStyle/>
                    <a:p>
                      <a:pPr marL="0" marR="0" lvl="0" indent="0" algn="l" defTabSz="1042988" rtl="0" eaLnBrk="1" fontAlgn="base" latinLnBrk="0" hangingPunct="1">
                        <a:lnSpc>
                          <a:spcPct val="100000"/>
                        </a:lnSpc>
                        <a:spcBef>
                          <a:spcPct val="2000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cs typeface="Arial" pitchFamily="34" charset="0"/>
                        </a:rPr>
                        <a:t>5</a:t>
                      </a:r>
                    </a:p>
                    <a:p>
                      <a:pPr marL="0" marR="0" lvl="0" indent="0" algn="l" defTabSz="1042988" rtl="0" eaLnBrk="1" fontAlgn="base" latinLnBrk="0" hangingPunct="1">
                        <a:lnSpc>
                          <a:spcPct val="100000"/>
                        </a:lnSpc>
                        <a:spcBef>
                          <a:spcPct val="20000"/>
                        </a:spcBef>
                        <a:spcAft>
                          <a:spcPct val="0"/>
                        </a:spcAft>
                        <a:buClrTx/>
                        <a:buSzTx/>
                        <a:buFontTx/>
                        <a:buNone/>
                        <a:tabLst/>
                      </a:pPr>
                      <a:r>
                        <a:rPr lang="en-US" sz="900" b="1" kern="1200" dirty="0" smtClean="0">
                          <a:solidFill>
                            <a:schemeClr val="tx1"/>
                          </a:solidFill>
                          <a:latin typeface="+mn-lt"/>
                          <a:ea typeface="+mn-ea"/>
                          <a:cs typeface="+mn-cs"/>
                        </a:rPr>
                        <a:t>Gearbox &amp; Mechanism Model</a:t>
                      </a:r>
                      <a:endParaRPr kumimoji="0" lang="en-US" sz="900" b="1" i="0" u="none" strike="noStrike" cap="none" normalizeH="0" baseline="0" dirty="0" smtClean="0">
                        <a:ln>
                          <a:noFill/>
                        </a:ln>
                        <a:solidFill>
                          <a:schemeClr val="tx1"/>
                        </a:solidFill>
                        <a:effectLst/>
                        <a:latin typeface="+mn-lt"/>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1042988" rtl="0" eaLnBrk="1" fontAlgn="base" latinLnBrk="0" hangingPunct="1">
                        <a:lnSpc>
                          <a:spcPct val="100000"/>
                        </a:lnSpc>
                        <a:spcBef>
                          <a:spcPct val="20000"/>
                        </a:spcBef>
                        <a:spcAft>
                          <a:spcPct val="0"/>
                        </a:spcAft>
                        <a:buClrTx/>
                        <a:buSzTx/>
                        <a:buFontTx/>
                        <a:buNone/>
                        <a:tabLst/>
                        <a:defRPr/>
                      </a:pPr>
                      <a:r>
                        <a:rPr kumimoji="0" lang="en-US" sz="900" b="1" i="0" u="none" strike="noStrike" cap="none" normalizeH="0" baseline="0" dirty="0" smtClean="0">
                          <a:ln>
                            <a:noFill/>
                          </a:ln>
                          <a:solidFill>
                            <a:schemeClr val="tx1"/>
                          </a:solidFill>
                          <a:effectLst/>
                          <a:latin typeface="+mn-lt"/>
                        </a:rPr>
                        <a:t>Design &amp; Make Task</a:t>
                      </a:r>
                    </a:p>
                    <a:p>
                      <a:pPr marL="0" marR="0" lvl="0" indent="0" algn="just" defTabSz="1042988" rtl="0" eaLnBrk="1" fontAlgn="base" latinLnBrk="0" hangingPunct="1">
                        <a:lnSpc>
                          <a:spcPct val="100000"/>
                        </a:lnSpc>
                        <a:spcBef>
                          <a:spcPct val="20000"/>
                        </a:spcBef>
                        <a:spcAft>
                          <a:spcPct val="0"/>
                        </a:spcAft>
                        <a:buClrTx/>
                        <a:buSzTx/>
                        <a:buFontTx/>
                        <a:buNone/>
                        <a:tabLst/>
                      </a:pPr>
                      <a:r>
                        <a:rPr lang="en-US" sz="900" kern="1200" dirty="0" smtClean="0">
                          <a:solidFill>
                            <a:schemeClr val="tx1"/>
                          </a:solidFill>
                          <a:latin typeface="+mn-lt"/>
                          <a:ea typeface="+mn-ea"/>
                          <a:cs typeface="+mn-cs"/>
                        </a:rPr>
                        <a:t>Activity is a theory &amp; practical based module where pupils will make an educational model.  The module intended to cover practical CAD/CAM and core syllabus content.</a:t>
                      </a:r>
                      <a:r>
                        <a:rPr lang="en-US" sz="900" b="1" kern="1200" dirty="0" smtClean="0">
                          <a:solidFill>
                            <a:schemeClr val="tx1"/>
                          </a:solidFill>
                          <a:latin typeface="+mn-lt"/>
                          <a:ea typeface="+mn-ea"/>
                          <a:cs typeface="+mn-cs"/>
                        </a:rPr>
                        <a:t> </a:t>
                      </a:r>
                      <a:endParaRPr kumimoji="0" lang="en-US" sz="900" b="0" i="0" u="none" strike="noStrike" cap="none" normalizeH="0" baseline="0" dirty="0" smtClean="0">
                        <a:ln>
                          <a:noFill/>
                        </a:ln>
                        <a:solidFill>
                          <a:srgbClr val="FF0000"/>
                        </a:solidFill>
                        <a:effectLst/>
                        <a:latin typeface="+mn-lt"/>
                      </a:endParaRP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4502">
                <a:tc>
                  <a:txBody>
                    <a:bodyPr/>
                    <a:lstStyle/>
                    <a:p>
                      <a:pPr marL="0" marR="0" lvl="0" indent="0" algn="l" defTabSz="1042988" rtl="0" eaLnBrk="1" fontAlgn="base" latinLnBrk="0" hangingPunct="1">
                        <a:lnSpc>
                          <a:spcPct val="100000"/>
                        </a:lnSpc>
                        <a:spcBef>
                          <a:spcPts val="0"/>
                        </a:spcBef>
                        <a:spcAft>
                          <a:spcPct val="0"/>
                        </a:spcAft>
                        <a:buClrTx/>
                        <a:buSzTx/>
                        <a:buFontTx/>
                        <a:buNone/>
                        <a:tabLst/>
                      </a:pPr>
                      <a:r>
                        <a:rPr kumimoji="0" lang="en-GB" sz="900" b="1" i="0" u="none" strike="noStrike" cap="none" normalizeH="0" baseline="0" dirty="0" smtClean="0">
                          <a:ln>
                            <a:noFill/>
                          </a:ln>
                          <a:solidFill>
                            <a:schemeClr val="tx1"/>
                          </a:solidFill>
                          <a:effectLst/>
                          <a:latin typeface="+mn-lt"/>
                        </a:rPr>
                        <a:t>6</a:t>
                      </a:r>
                      <a:endParaRPr kumimoji="0" lang="en-US" sz="900" b="1" i="0" u="none" strike="noStrike" cap="none" normalizeH="0" baseline="0" dirty="0" smtClean="0">
                        <a:ln>
                          <a:noFill/>
                        </a:ln>
                        <a:solidFill>
                          <a:schemeClr val="tx1"/>
                        </a:solidFill>
                        <a:effectLst/>
                        <a:latin typeface="+mn-lt"/>
                      </a:endParaRPr>
                    </a:p>
                    <a:p>
                      <a:pPr marL="0" marR="0" lvl="0" indent="0" algn="l" defTabSz="1042988" rtl="0" eaLnBrk="1" fontAlgn="base" latinLnBrk="0" hangingPunct="1">
                        <a:lnSpc>
                          <a:spcPct val="100000"/>
                        </a:lnSpc>
                        <a:spcBef>
                          <a:spcPts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Electronics Personal</a:t>
                      </a:r>
                    </a:p>
                    <a:p>
                      <a:pPr marL="0" marR="0" lvl="0" indent="0" algn="l" defTabSz="1042988" rtl="0" eaLnBrk="1" fontAlgn="base" latinLnBrk="0" hangingPunct="1">
                        <a:lnSpc>
                          <a:spcPct val="100000"/>
                        </a:lnSpc>
                        <a:spcBef>
                          <a:spcPts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mn-lt"/>
                        </a:rPr>
                        <a:t>Security Light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a:pPr>
                      <a:r>
                        <a:rPr kumimoji="0" lang="en-US" sz="900" b="1" i="0" u="none" strike="noStrike" cap="none" normalizeH="0" baseline="0" dirty="0" smtClean="0">
                          <a:ln>
                            <a:noFill/>
                          </a:ln>
                          <a:solidFill>
                            <a:schemeClr val="tx1"/>
                          </a:solidFill>
                          <a:effectLst/>
                          <a:latin typeface="+mn-lt"/>
                        </a:rPr>
                        <a:t>Design &amp; Make Task</a:t>
                      </a:r>
                    </a:p>
                    <a:p>
                      <a:pPr marL="0" marR="0" lvl="0" indent="0" algn="just" defTabSz="1042988" rtl="0" eaLnBrk="1" fontAlgn="base" latinLnBrk="0" hangingPunct="1">
                        <a:lnSpc>
                          <a:spcPct val="100000"/>
                        </a:lnSpc>
                        <a:spcBef>
                          <a:spcPct val="0"/>
                        </a:spcBef>
                        <a:spcAft>
                          <a:spcPct val="0"/>
                        </a:spcAft>
                        <a:buClrTx/>
                        <a:buSzTx/>
                        <a:buFontTx/>
                        <a:buNone/>
                        <a:tabLst/>
                      </a:pPr>
                      <a:r>
                        <a:rPr lang="en-US" sz="900" kern="1200" dirty="0" smtClean="0">
                          <a:solidFill>
                            <a:schemeClr val="tx1"/>
                          </a:solidFill>
                          <a:latin typeface="+mn-lt"/>
                          <a:ea typeface="+mn-ea"/>
                          <a:cs typeface="+mn-cs"/>
                        </a:rPr>
                        <a:t>This is a theory &amp; practical based module where pupils will make a personal security light.  The module intended to cover practical electronic</a:t>
                      </a:r>
                      <a:r>
                        <a:rPr lang="en-US" sz="900" kern="1200" baseline="0" dirty="0" smtClean="0">
                          <a:solidFill>
                            <a:schemeClr val="tx1"/>
                          </a:solidFill>
                          <a:latin typeface="+mn-lt"/>
                          <a:ea typeface="+mn-ea"/>
                          <a:cs typeface="+mn-cs"/>
                        </a:rPr>
                        <a:t> skills, knowledge </a:t>
                      </a:r>
                      <a:r>
                        <a:rPr lang="en-US" sz="900" kern="1200" dirty="0" smtClean="0">
                          <a:solidFill>
                            <a:schemeClr val="tx1"/>
                          </a:solidFill>
                          <a:latin typeface="+mn-lt"/>
                          <a:ea typeface="+mn-ea"/>
                          <a:cs typeface="+mn-cs"/>
                        </a:rPr>
                        <a:t>and core syllabus content.  Pupils will Design &amp; Make a fully</a:t>
                      </a:r>
                      <a:r>
                        <a:rPr lang="en-US" sz="900" kern="1200" baseline="0" dirty="0" smtClean="0">
                          <a:solidFill>
                            <a:schemeClr val="tx1"/>
                          </a:solidFill>
                          <a:latin typeface="+mn-lt"/>
                          <a:ea typeface="+mn-ea"/>
                          <a:cs typeface="+mn-cs"/>
                        </a:rPr>
                        <a:t> functioning </a:t>
                      </a:r>
                      <a:r>
                        <a:rPr lang="en-US" sz="900" kern="1200" dirty="0" smtClean="0">
                          <a:solidFill>
                            <a:schemeClr val="tx1"/>
                          </a:solidFill>
                          <a:latin typeface="+mn-lt"/>
                          <a:ea typeface="+mn-ea"/>
                          <a:cs typeface="+mn-cs"/>
                        </a:rPr>
                        <a:t> electronic product.</a:t>
                      </a:r>
                      <a:endParaRPr kumimoji="0" lang="en-US" sz="900" b="0" i="0" u="none" strike="noStrike" cap="none" normalizeH="0" baseline="0" dirty="0" smtClean="0">
                        <a:ln>
                          <a:noFill/>
                        </a:ln>
                        <a:solidFill>
                          <a:srgbClr val="FF0000"/>
                        </a:solidFill>
                        <a:effectLst/>
                        <a:latin typeface="+mn-lt"/>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445</Words>
  <Application>Microsoft Office PowerPoint</Application>
  <PresentationFormat>On-screen Show (4:3)</PresentationFormat>
  <Paragraphs>87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King</dc:creator>
  <cp:lastModifiedBy>Richard King</cp:lastModifiedBy>
  <cp:revision>7</cp:revision>
  <dcterms:created xsi:type="dcterms:W3CDTF">2013-08-12T09:25:33Z</dcterms:created>
  <dcterms:modified xsi:type="dcterms:W3CDTF">2015-05-26T10:09:41Z</dcterms:modified>
</cp:coreProperties>
</file>