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59"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p:cViewPr varScale="1">
        <p:scale>
          <a:sx n="74" d="100"/>
          <a:sy n="74" d="100"/>
        </p:scale>
        <p:origin x="12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A56D0-FDDE-45CE-8CD0-DF54C8387592}" type="datetimeFigureOut">
              <a:rPr lang="en-GB" smtClean="0"/>
              <a:pPr/>
              <a:t>04/09/2015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8532F-0FDB-4D77-903D-8EE97784FC7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56D0-FDDE-45CE-8CD0-DF54C8387592}" type="datetimeFigureOut">
              <a:rPr lang="en-GB" smtClean="0"/>
              <a:pPr/>
              <a:t>04/09/2015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8532F-0FDB-4D77-903D-8EE97784FC7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0947" y="1340768"/>
            <a:ext cx="3199915" cy="954107"/>
          </a:xfrm>
          <a:prstGeom prst="rect">
            <a:avLst/>
          </a:prstGeom>
          <a:noFill/>
        </p:spPr>
        <p:txBody>
          <a:bodyPr wrap="none" rtlCol="0">
            <a:spAutoFit/>
          </a:bodyPr>
          <a:lstStyle/>
          <a:p>
            <a:pPr algn="ctr"/>
            <a:r>
              <a:rPr lang="en-GB" sz="2800" b="1" dirty="0" smtClean="0">
                <a:latin typeface="Arial" pitchFamily="34" charset="0"/>
                <a:cs typeface="Arial" pitchFamily="34" charset="0"/>
              </a:rPr>
              <a:t>CAD CAM Project</a:t>
            </a:r>
          </a:p>
          <a:p>
            <a:pPr algn="ctr"/>
            <a:r>
              <a:rPr lang="en-GB" sz="2800" b="1" dirty="0" smtClean="0">
                <a:latin typeface="Arial" pitchFamily="34" charset="0"/>
                <a:cs typeface="Arial" pitchFamily="34" charset="0"/>
              </a:rPr>
              <a:t> Design Folder</a:t>
            </a:r>
            <a:endParaRPr lang="en-GB" sz="2800" b="1" dirty="0">
              <a:latin typeface="Arial" pitchFamily="34" charset="0"/>
              <a:cs typeface="Arial" pitchFamily="34" charset="0"/>
            </a:endParaRPr>
          </a:p>
        </p:txBody>
      </p:sp>
      <p:sp>
        <p:nvSpPr>
          <p:cNvPr id="5" name="Text Box 4"/>
          <p:cNvSpPr txBox="1">
            <a:spLocks noChangeArrowheads="1"/>
          </p:cNvSpPr>
          <p:nvPr/>
        </p:nvSpPr>
        <p:spPr bwMode="auto">
          <a:xfrm>
            <a:off x="6372200" y="188640"/>
            <a:ext cx="2592288" cy="576064"/>
          </a:xfrm>
          <a:prstGeom prst="rect">
            <a:avLst/>
          </a:prstGeom>
          <a:noFill/>
          <a:ln w="12700">
            <a:solidFill>
              <a:schemeClr val="tx1"/>
            </a:solidFill>
            <a:miter lim="800000"/>
            <a:headEnd/>
            <a:tailEnd/>
          </a:ln>
        </p:spPr>
        <p:txBody>
          <a:bodyPr wrap="none" lIns="80165" tIns="40083" rIns="80165" bIns="40083"/>
          <a:lstStyle/>
          <a:p>
            <a:r>
              <a:rPr lang="en-US" sz="2400" b="1" dirty="0" smtClean="0">
                <a:latin typeface="Arial" charset="0"/>
              </a:rPr>
              <a:t>design</a:t>
            </a:r>
            <a:r>
              <a:rPr lang="en-US" sz="2400" dirty="0" smtClean="0">
                <a:latin typeface="Arial" charset="0"/>
              </a:rPr>
              <a:t>technology</a:t>
            </a:r>
            <a:endParaRPr lang="en-US" sz="2400" dirty="0">
              <a:latin typeface="Arial" charset="0"/>
            </a:endParaRPr>
          </a:p>
        </p:txBody>
      </p:sp>
      <p:sp>
        <p:nvSpPr>
          <p:cNvPr id="6" name="Text Box 4"/>
          <p:cNvSpPr txBox="1">
            <a:spLocks noChangeArrowheads="1"/>
          </p:cNvSpPr>
          <p:nvPr/>
        </p:nvSpPr>
        <p:spPr bwMode="auto">
          <a:xfrm>
            <a:off x="179512" y="188640"/>
            <a:ext cx="1152128" cy="432048"/>
          </a:xfrm>
          <a:prstGeom prst="rect">
            <a:avLst/>
          </a:prstGeom>
          <a:noFill/>
          <a:ln w="12700">
            <a:solidFill>
              <a:schemeClr val="tx1"/>
            </a:solidFill>
            <a:miter lim="800000"/>
            <a:headEnd/>
            <a:tailEnd/>
          </a:ln>
        </p:spPr>
        <p:txBody>
          <a:bodyPr wrap="none" lIns="80165" tIns="40083" rIns="80165" bIns="40083"/>
          <a:lstStyle/>
          <a:p>
            <a:r>
              <a:rPr lang="en-US" sz="2400" b="1" dirty="0" smtClean="0">
                <a:latin typeface="Arial" charset="0"/>
              </a:rPr>
              <a:t>Year 10</a:t>
            </a:r>
            <a:endParaRPr lang="en-US" sz="2400" dirty="0">
              <a:latin typeface="Arial" charset="0"/>
            </a:endParaRPr>
          </a:p>
        </p:txBody>
      </p:sp>
      <p:sp>
        <p:nvSpPr>
          <p:cNvPr id="7" name="TextBox 6"/>
          <p:cNvSpPr txBox="1"/>
          <p:nvPr/>
        </p:nvSpPr>
        <p:spPr>
          <a:xfrm>
            <a:off x="3341576" y="5085184"/>
            <a:ext cx="2242922" cy="523220"/>
          </a:xfrm>
          <a:prstGeom prst="rect">
            <a:avLst/>
          </a:prstGeom>
          <a:noFill/>
        </p:spPr>
        <p:txBody>
          <a:bodyPr wrap="none" rtlCol="0">
            <a:spAutoFit/>
          </a:bodyPr>
          <a:lstStyle/>
          <a:p>
            <a:pPr algn="ctr"/>
            <a:r>
              <a:rPr lang="en-GB" sz="2800" b="1" dirty="0" smtClean="0">
                <a:latin typeface="Arial" pitchFamily="34" charset="0"/>
                <a:cs typeface="Arial" pitchFamily="34" charset="0"/>
              </a:rPr>
              <a:t>Acrylic Dice</a:t>
            </a:r>
            <a:endParaRPr lang="en-GB" sz="2800" b="1" dirty="0">
              <a:latin typeface="Arial" pitchFamily="34" charset="0"/>
              <a:cs typeface="Arial" pitchFamily="34" charset="0"/>
            </a:endParaRPr>
          </a:p>
        </p:txBody>
      </p:sp>
      <p:sp>
        <p:nvSpPr>
          <p:cNvPr id="8" name="Text Box 4"/>
          <p:cNvSpPr txBox="1">
            <a:spLocks noChangeArrowheads="1"/>
          </p:cNvSpPr>
          <p:nvPr/>
        </p:nvSpPr>
        <p:spPr bwMode="auto">
          <a:xfrm>
            <a:off x="2987824" y="6165304"/>
            <a:ext cx="2952328" cy="432048"/>
          </a:xfrm>
          <a:prstGeom prst="rect">
            <a:avLst/>
          </a:prstGeom>
          <a:noFill/>
          <a:ln w="12700">
            <a:solidFill>
              <a:schemeClr val="tx1"/>
            </a:solidFill>
            <a:miter lim="800000"/>
            <a:headEnd/>
            <a:tailEnd/>
          </a:ln>
        </p:spPr>
        <p:txBody>
          <a:bodyPr wrap="none" lIns="80165" tIns="40083" rIns="80165" bIns="40083"/>
          <a:lstStyle/>
          <a:p>
            <a:pPr algn="ctr"/>
            <a:r>
              <a:rPr lang="en-US" sz="1600" b="1" dirty="0" err="1" smtClean="0">
                <a:latin typeface="Arial" charset="0"/>
              </a:rPr>
              <a:t>Ewain</a:t>
            </a:r>
            <a:r>
              <a:rPr lang="en-US" sz="1600" b="1" dirty="0" smtClean="0">
                <a:latin typeface="Arial" charset="0"/>
              </a:rPr>
              <a:t> 10P</a:t>
            </a:r>
            <a:endParaRPr lang="en-US" sz="1600" dirty="0">
              <a:latin typeface="Arial" charset="0"/>
            </a:endParaRPr>
          </a:p>
        </p:txBody>
      </p:sp>
      <p:sp>
        <p:nvSpPr>
          <p:cNvPr id="9" name="TextBox 8"/>
          <p:cNvSpPr txBox="1"/>
          <p:nvPr/>
        </p:nvSpPr>
        <p:spPr>
          <a:xfrm>
            <a:off x="3635896" y="2852936"/>
            <a:ext cx="1728192" cy="1477328"/>
          </a:xfrm>
          <a:prstGeom prst="rect">
            <a:avLst/>
          </a:prstGeom>
          <a:noFill/>
          <a:ln w="28575">
            <a:solidFill>
              <a:schemeClr val="tx1"/>
            </a:solidFill>
          </a:ln>
        </p:spPr>
        <p:txBody>
          <a:bodyPr wrap="square" rtlCol="0">
            <a:spAutoFit/>
          </a:bodyPr>
          <a:lstStyle/>
          <a:p>
            <a:pPr algn="ctr"/>
            <a:r>
              <a:rPr lang="en-GB" dirty="0" smtClean="0"/>
              <a:t>Insert a picture of your finished project here when completed.</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53465" y="162669"/>
            <a:ext cx="8835714" cy="326777"/>
          </a:xfrm>
          <a:prstGeom prst="rect">
            <a:avLst/>
          </a:prstGeom>
          <a:noFill/>
          <a:ln w="12700">
            <a:solidFill>
              <a:schemeClr val="tx1"/>
            </a:solidFill>
            <a:miter lim="800000"/>
            <a:headEnd/>
            <a:tailEnd/>
          </a:ln>
        </p:spPr>
        <p:txBody>
          <a:bodyPr wrap="none" lIns="80165" tIns="40083" rIns="80165" bIns="40083"/>
          <a:lstStyle/>
          <a:p>
            <a:r>
              <a:rPr lang="en-US" sz="1100" b="1" dirty="0">
                <a:latin typeface="Arial" charset="0"/>
              </a:rPr>
              <a:t>1. Design Brief &amp; Task </a:t>
            </a:r>
            <a:r>
              <a:rPr lang="en-US" sz="1100" b="1" dirty="0" smtClean="0">
                <a:latin typeface="Arial" charset="0"/>
              </a:rPr>
              <a:t>Analysis						design</a:t>
            </a:r>
            <a:r>
              <a:rPr lang="en-US" sz="1100" dirty="0" smtClean="0">
                <a:latin typeface="Arial" charset="0"/>
              </a:rPr>
              <a:t>technology</a:t>
            </a:r>
            <a:endParaRPr lang="en-US" sz="1100" dirty="0">
              <a:latin typeface="Arial" charset="0"/>
            </a:endParaRPr>
          </a:p>
        </p:txBody>
      </p:sp>
      <p:sp>
        <p:nvSpPr>
          <p:cNvPr id="8195" name="Text Box 9"/>
          <p:cNvSpPr txBox="1">
            <a:spLocks noChangeArrowheads="1"/>
          </p:cNvSpPr>
          <p:nvPr/>
        </p:nvSpPr>
        <p:spPr bwMode="auto">
          <a:xfrm>
            <a:off x="130376" y="5527859"/>
            <a:ext cx="8865592" cy="1188944"/>
          </a:xfrm>
          <a:prstGeom prst="rect">
            <a:avLst/>
          </a:prstGeom>
          <a:noFill/>
          <a:ln w="9525">
            <a:solidFill>
              <a:schemeClr val="tx1"/>
            </a:solidFill>
            <a:miter lim="800000"/>
            <a:headEnd/>
            <a:tailEnd/>
          </a:ln>
        </p:spPr>
        <p:txBody>
          <a:bodyPr wrap="square" lIns="80165" tIns="40083" rIns="80165" bIns="40083">
            <a:spAutoFit/>
          </a:bodyPr>
          <a:lstStyle/>
          <a:p>
            <a:pPr algn="just">
              <a:spcBef>
                <a:spcPct val="50000"/>
              </a:spcBef>
            </a:pPr>
            <a:r>
              <a:rPr lang="en-US" sz="900" b="1" dirty="0" smtClean="0">
                <a:latin typeface="Arial" charset="0"/>
              </a:rPr>
              <a:t>What is a Design Folder</a:t>
            </a:r>
            <a:r>
              <a:rPr lang="en-US" sz="900" dirty="0" smtClean="0">
                <a:latin typeface="Arial" charset="0"/>
              </a:rPr>
              <a:t>?  </a:t>
            </a:r>
            <a:r>
              <a:rPr lang="en-GB" sz="900" dirty="0" smtClean="0">
                <a:latin typeface="Arial" charset="0"/>
              </a:rPr>
              <a:t>This is the document that you will create which will  explain to other people how to make your finished product.</a:t>
            </a:r>
          </a:p>
          <a:p>
            <a:pPr algn="just">
              <a:spcBef>
                <a:spcPct val="50000"/>
              </a:spcBef>
            </a:pPr>
            <a:endParaRPr lang="en-US" sz="900" b="1" dirty="0" smtClean="0">
              <a:latin typeface="Arial" charset="0"/>
            </a:endParaRPr>
          </a:p>
          <a:p>
            <a:pPr algn="just">
              <a:spcBef>
                <a:spcPct val="50000"/>
              </a:spcBef>
            </a:pPr>
            <a:r>
              <a:rPr lang="en-US" sz="900" b="1" dirty="0" smtClean="0">
                <a:latin typeface="Arial" charset="0"/>
              </a:rPr>
              <a:t>What </a:t>
            </a:r>
            <a:r>
              <a:rPr lang="en-US" sz="900" b="1" dirty="0">
                <a:latin typeface="Arial" charset="0"/>
              </a:rPr>
              <a:t>is </a:t>
            </a:r>
            <a:r>
              <a:rPr lang="en-US" sz="900" b="1" dirty="0" smtClean="0">
                <a:latin typeface="Arial" charset="0"/>
              </a:rPr>
              <a:t>the </a:t>
            </a:r>
            <a:r>
              <a:rPr lang="en-US" sz="900" b="1" dirty="0">
                <a:latin typeface="Arial" charset="0"/>
              </a:rPr>
              <a:t>Design </a:t>
            </a:r>
            <a:r>
              <a:rPr lang="en-US" sz="900" b="1" dirty="0" smtClean="0">
                <a:latin typeface="Arial" charset="0"/>
              </a:rPr>
              <a:t>Brief</a:t>
            </a:r>
            <a:r>
              <a:rPr lang="en-US" sz="900" dirty="0" smtClean="0">
                <a:latin typeface="Arial" charset="0"/>
              </a:rPr>
              <a:t>?  </a:t>
            </a:r>
            <a:r>
              <a:rPr lang="en-GB" sz="900" dirty="0" smtClean="0">
                <a:latin typeface="Arial" charset="0"/>
              </a:rPr>
              <a:t>This </a:t>
            </a:r>
            <a:r>
              <a:rPr lang="en-GB" sz="900" dirty="0">
                <a:latin typeface="Arial" charset="0"/>
              </a:rPr>
              <a:t>is where you describe </a:t>
            </a:r>
            <a:r>
              <a:rPr lang="en-GB" sz="900" dirty="0" smtClean="0">
                <a:latin typeface="Arial" charset="0"/>
              </a:rPr>
              <a:t>to your reader  what you are going to make for this module. </a:t>
            </a:r>
            <a:r>
              <a:rPr lang="en-US" sz="900" dirty="0" smtClean="0">
                <a:latin typeface="Arial" charset="0"/>
              </a:rPr>
              <a:t>This process is intended to help you to get a clearer understanding of what you are going to make and why you are doing it. </a:t>
            </a:r>
            <a:endParaRPr lang="en-GB" sz="900" dirty="0">
              <a:latin typeface="Arial" charset="0"/>
            </a:endParaRPr>
          </a:p>
          <a:p>
            <a:pPr algn="just">
              <a:spcBef>
                <a:spcPct val="50000"/>
              </a:spcBef>
            </a:pPr>
            <a:endParaRPr lang="en-US" sz="900" b="1" dirty="0" smtClean="0">
              <a:latin typeface="Arial" charset="0"/>
            </a:endParaRPr>
          </a:p>
          <a:p>
            <a:pPr algn="just">
              <a:spcBef>
                <a:spcPct val="50000"/>
              </a:spcBef>
            </a:pPr>
            <a:r>
              <a:rPr lang="en-US" sz="900" b="1" dirty="0" smtClean="0">
                <a:latin typeface="Arial" charset="0"/>
              </a:rPr>
              <a:t>What </a:t>
            </a:r>
            <a:r>
              <a:rPr lang="en-US" sz="900" b="1" dirty="0">
                <a:latin typeface="Arial" charset="0"/>
              </a:rPr>
              <a:t>is the Task Analysis? </a:t>
            </a:r>
            <a:r>
              <a:rPr lang="en-US" sz="900" b="1" dirty="0" smtClean="0">
                <a:latin typeface="Arial" charset="0"/>
              </a:rPr>
              <a:t> </a:t>
            </a:r>
            <a:r>
              <a:rPr lang="en-GB" sz="900" dirty="0" smtClean="0">
                <a:latin typeface="Arial" charset="0"/>
              </a:rPr>
              <a:t>This </a:t>
            </a:r>
            <a:r>
              <a:rPr lang="en-GB" sz="900" dirty="0">
                <a:latin typeface="Arial" charset="0"/>
              </a:rPr>
              <a:t>is where you consider and analyse all of the things you will need to </a:t>
            </a:r>
            <a:r>
              <a:rPr lang="en-GB" sz="900" dirty="0" smtClean="0">
                <a:latin typeface="Arial" charset="0"/>
              </a:rPr>
              <a:t>know and do </a:t>
            </a:r>
            <a:r>
              <a:rPr lang="en-US" sz="900" dirty="0" smtClean="0">
                <a:latin typeface="Arial" charset="0"/>
              </a:rPr>
              <a:t>in order to build the product.</a:t>
            </a:r>
            <a:endParaRPr lang="en-US" sz="900" dirty="0">
              <a:latin typeface="Arial" charset="0"/>
            </a:endParaRPr>
          </a:p>
        </p:txBody>
      </p:sp>
      <p:sp>
        <p:nvSpPr>
          <p:cNvPr id="8196" name="TextBox 3"/>
          <p:cNvSpPr txBox="1">
            <a:spLocks noChangeArrowheads="1"/>
          </p:cNvSpPr>
          <p:nvPr/>
        </p:nvSpPr>
        <p:spPr bwMode="auto">
          <a:xfrm>
            <a:off x="153465" y="568652"/>
            <a:ext cx="4330695" cy="4959207"/>
          </a:xfrm>
          <a:prstGeom prst="rect">
            <a:avLst/>
          </a:prstGeom>
          <a:noFill/>
          <a:ln w="9525">
            <a:solidFill>
              <a:schemeClr val="tx1"/>
            </a:solidFill>
            <a:miter lim="800000"/>
            <a:headEnd/>
            <a:tailEnd/>
          </a:ln>
        </p:spPr>
        <p:txBody>
          <a:bodyPr wrap="square" lIns="80165" tIns="40083" rIns="80165" bIns="40083">
            <a:spAutoFit/>
          </a:bodyPr>
          <a:lstStyle/>
          <a:p>
            <a:r>
              <a:rPr lang="en-GB" sz="1050" b="1" dirty="0">
                <a:latin typeface="Arial" charset="0"/>
                <a:cs typeface="Arial" charset="0"/>
              </a:rPr>
              <a:t>The Design Brief</a:t>
            </a:r>
          </a:p>
          <a:p>
            <a:endParaRPr lang="en-GB" sz="1050" dirty="0">
              <a:latin typeface="Arial" charset="0"/>
              <a:cs typeface="Arial" charset="0"/>
            </a:endParaRPr>
          </a:p>
          <a:p>
            <a:r>
              <a:rPr lang="en-GB" sz="1050" dirty="0" smtClean="0">
                <a:latin typeface="Arial" charset="0"/>
                <a:cs typeface="Arial" charset="0"/>
              </a:rPr>
              <a:t>In this project we are going to make a 6 sided die with numbers that add up to 7 on the opposite sides made out of 3mm thick acrylic and a edge length of 40MM </a:t>
            </a:r>
            <a:r>
              <a:rPr lang="en-GB" sz="1050" dirty="0" smtClean="0">
                <a:latin typeface="Arial" charset="0"/>
                <a:cs typeface="Arial" charset="0"/>
              </a:rPr>
              <a:t>.</a:t>
            </a:r>
            <a:endParaRPr lang="en-GB" sz="1050" dirty="0">
              <a:latin typeface="Arial" charset="0"/>
              <a:cs typeface="Arial" charset="0"/>
            </a:endParaRPr>
          </a:p>
          <a:p>
            <a:pPr>
              <a:buFont typeface="Arial" charset="0"/>
              <a:buChar char="•"/>
            </a:pPr>
            <a:endParaRPr lang="en-GB" sz="1050" dirty="0" smtClean="0">
              <a:latin typeface="Arial" charset="0"/>
              <a:cs typeface="Arial" charset="0"/>
            </a:endParaRPr>
          </a:p>
          <a:p>
            <a:pPr>
              <a:buFont typeface="Arial" charset="0"/>
              <a:buChar char="•"/>
            </a:pPr>
            <a:r>
              <a:rPr lang="en-GB" sz="1050" dirty="0" smtClean="0">
                <a:latin typeface="Arial" charset="0"/>
                <a:cs typeface="Arial" charset="0"/>
              </a:rPr>
              <a:t>For this we are going to be using a machine that uses a concentrated laser to cut thought acrylic that we have chosen</a:t>
            </a:r>
            <a:endParaRPr lang="en-GB" sz="1050" dirty="0">
              <a:latin typeface="Arial" charset="0"/>
              <a:cs typeface="Arial" charset="0"/>
            </a:endParaRPr>
          </a:p>
          <a:p>
            <a:pPr>
              <a:buFont typeface="Arial" charset="0"/>
              <a:buChar char="•"/>
            </a:pPr>
            <a:endParaRPr lang="en-GB" sz="1050" dirty="0" smtClean="0">
              <a:latin typeface="Arial" charset="0"/>
              <a:cs typeface="Arial" charset="0"/>
            </a:endParaRPr>
          </a:p>
          <a:p>
            <a:pPr>
              <a:buFont typeface="Arial" charset="0"/>
              <a:buChar char="•"/>
            </a:pPr>
            <a:r>
              <a:rPr lang="en-GB" sz="1050" dirty="0" smtClean="0">
                <a:latin typeface="Arial" charset="0"/>
                <a:cs typeface="Arial" charset="0"/>
              </a:rPr>
              <a:t>Give </a:t>
            </a:r>
            <a:r>
              <a:rPr lang="en-GB" sz="1050" dirty="0">
                <a:latin typeface="Arial" charset="0"/>
                <a:cs typeface="Arial" charset="0"/>
              </a:rPr>
              <a:t>a brief summary of the time scale that you have for this </a:t>
            </a:r>
            <a:r>
              <a:rPr lang="en-GB" sz="1050" dirty="0" smtClean="0">
                <a:latin typeface="Arial" charset="0"/>
                <a:cs typeface="Arial" charset="0"/>
              </a:rPr>
              <a:t>project.</a:t>
            </a:r>
            <a:endParaRPr lang="en-GB" sz="1050" dirty="0">
              <a:latin typeface="Arial" charset="0"/>
              <a:cs typeface="Arial" charset="0"/>
            </a:endParaRPr>
          </a:p>
          <a:p>
            <a:endParaRPr lang="en-GB" sz="1050" dirty="0">
              <a:latin typeface="Arial" charset="0"/>
              <a:cs typeface="Arial" charset="0"/>
            </a:endParaRPr>
          </a:p>
          <a:p>
            <a:pPr>
              <a:buFont typeface="Arial" charset="0"/>
              <a:buChar char="•"/>
            </a:pPr>
            <a:r>
              <a:rPr lang="en-GB" sz="1050" dirty="0" smtClean="0">
                <a:latin typeface="Arial" charset="0"/>
                <a:cs typeface="Arial" charset="0"/>
              </a:rPr>
              <a:t>Referring to the scheme of work for this module, produce a bullet point list of the sequence of activities that you will do in order to complete this project.</a:t>
            </a:r>
          </a:p>
          <a:p>
            <a:pPr>
              <a:buFont typeface="Arial" charset="0"/>
              <a:buChar char="•"/>
            </a:pPr>
            <a:r>
              <a:rPr lang="en-GB" sz="1050" dirty="0" smtClean="0">
                <a:latin typeface="Arial" charset="0"/>
                <a:cs typeface="Arial" charset="0"/>
              </a:rPr>
              <a:t>Design die</a:t>
            </a:r>
          </a:p>
          <a:p>
            <a:pPr>
              <a:buFont typeface="Arial" charset="0"/>
              <a:buChar char="•"/>
            </a:pPr>
            <a:r>
              <a:rPr lang="en-GB" sz="1050" dirty="0" smtClean="0">
                <a:latin typeface="Arial" charset="0"/>
                <a:cs typeface="Arial" charset="0"/>
              </a:rPr>
              <a:t>Cut die using laser cutter</a:t>
            </a:r>
          </a:p>
          <a:p>
            <a:pPr>
              <a:buFont typeface="Arial" charset="0"/>
              <a:buChar char="•"/>
            </a:pPr>
            <a:r>
              <a:rPr lang="en-GB" sz="1050" dirty="0" smtClean="0">
                <a:latin typeface="Arial" charset="0"/>
                <a:cs typeface="Arial" charset="0"/>
              </a:rPr>
              <a:t>Assemble die with acrylic glue</a:t>
            </a:r>
          </a:p>
          <a:p>
            <a:pPr>
              <a:buFont typeface="Arial" charset="0"/>
              <a:buChar char="•"/>
            </a:pPr>
            <a:r>
              <a:rPr lang="en-GB" sz="1050" dirty="0" err="1" smtClean="0">
                <a:latin typeface="Arial" charset="0"/>
                <a:cs typeface="Arial" charset="0"/>
              </a:rPr>
              <a:t>Finsh</a:t>
            </a:r>
            <a:r>
              <a:rPr lang="en-GB" sz="1050" dirty="0" smtClean="0">
                <a:latin typeface="Arial" charset="0"/>
                <a:cs typeface="Arial" charset="0"/>
              </a:rPr>
              <a:t> design folder</a:t>
            </a:r>
          </a:p>
          <a:p>
            <a:pPr>
              <a:buFont typeface="Arial" charset="0"/>
              <a:buChar char="•"/>
            </a:pPr>
            <a:r>
              <a:rPr lang="en-GB" sz="1050" dirty="0" smtClean="0">
                <a:latin typeface="Arial" charset="0"/>
                <a:cs typeface="Arial" charset="0"/>
              </a:rPr>
              <a:t>Showcase</a:t>
            </a:r>
            <a:endParaRPr lang="en-GB" sz="1050" dirty="0" smtClean="0">
              <a:latin typeface="Arial" charset="0"/>
              <a:cs typeface="Arial" charset="0"/>
            </a:endParaRPr>
          </a:p>
          <a:p>
            <a:pPr>
              <a:buFont typeface="Arial" charset="0"/>
              <a:buChar char="•"/>
            </a:pPr>
            <a:endParaRPr lang="en-GB" sz="1050" dirty="0" smtClean="0">
              <a:latin typeface="Arial" charset="0"/>
              <a:cs typeface="Arial" charset="0"/>
            </a:endParaRPr>
          </a:p>
          <a:p>
            <a:pPr>
              <a:buFont typeface="Arial" charset="0"/>
              <a:buChar char="•"/>
            </a:pPr>
            <a:r>
              <a:rPr lang="en-GB" sz="1050" dirty="0" smtClean="0">
                <a:latin typeface="Arial" charset="0"/>
                <a:cs typeface="Arial" charset="0"/>
              </a:rPr>
              <a:t>We have to design to die net on 2D design then use the </a:t>
            </a:r>
            <a:r>
              <a:rPr lang="en-GB" sz="1050" dirty="0" err="1" smtClean="0">
                <a:latin typeface="Arial" charset="0"/>
                <a:cs typeface="Arial" charset="0"/>
              </a:rPr>
              <a:t>lasser</a:t>
            </a:r>
            <a:r>
              <a:rPr lang="en-GB" sz="1050" dirty="0" smtClean="0">
                <a:latin typeface="Arial" charset="0"/>
                <a:cs typeface="Arial" charset="0"/>
              </a:rPr>
              <a:t> cutter computer to cut it then get  acrylic acid to glue all the pieces together </a:t>
            </a:r>
            <a:endParaRPr lang="en-GB" sz="1050" dirty="0" smtClean="0">
              <a:latin typeface="Arial" charset="0"/>
              <a:cs typeface="Arial" charset="0"/>
            </a:endParaRPr>
          </a:p>
          <a:p>
            <a:pPr>
              <a:buFont typeface="Arial" charset="0"/>
              <a:buChar char="•"/>
            </a:pPr>
            <a:endParaRPr lang="en-GB" sz="1050" dirty="0" smtClean="0">
              <a:latin typeface="Arial" charset="0"/>
              <a:cs typeface="Arial" charset="0"/>
            </a:endParaRPr>
          </a:p>
          <a:p>
            <a:pPr>
              <a:buFont typeface="Arial" charset="0"/>
              <a:buChar char="•"/>
            </a:pPr>
            <a:r>
              <a:rPr lang="en-GB" sz="1050" dirty="0" smtClean="0">
                <a:latin typeface="Arial" charset="0"/>
                <a:cs typeface="Arial" charset="0"/>
              </a:rPr>
              <a:t>It is important to have a clear understand of the posses and time so when you have a problem you can </a:t>
            </a:r>
            <a:r>
              <a:rPr lang="en-GB" sz="1050" dirty="0" err="1" smtClean="0">
                <a:latin typeface="Arial" charset="0"/>
                <a:cs typeface="Arial" charset="0"/>
              </a:rPr>
              <a:t>guage</a:t>
            </a:r>
            <a:r>
              <a:rPr lang="en-GB" sz="1050" dirty="0" smtClean="0">
                <a:latin typeface="Arial" charset="0"/>
                <a:cs typeface="Arial" charset="0"/>
              </a:rPr>
              <a:t> the time and resources you have to fix it</a:t>
            </a:r>
          </a:p>
          <a:p>
            <a:endParaRPr lang="en-GB" sz="1100" dirty="0" smtClean="0">
              <a:latin typeface="Arial" charset="0"/>
              <a:cs typeface="Arial" charset="0"/>
            </a:endParaRPr>
          </a:p>
          <a:p>
            <a:pPr marL="171450" indent="-171450">
              <a:buFont typeface="Arial" panose="020B0604020202020204" pitchFamily="34" charset="0"/>
              <a:buChar char="•"/>
            </a:pPr>
            <a:r>
              <a:rPr lang="en-GB" sz="1100" dirty="0" smtClean="0">
                <a:latin typeface="Arial" charset="0"/>
                <a:cs typeface="Arial" charset="0"/>
              </a:rPr>
              <a:t>For this topic we will need</a:t>
            </a:r>
          </a:p>
          <a:p>
            <a:pPr marL="171450" indent="-171450">
              <a:buFont typeface="Arial" panose="020B0604020202020204" pitchFamily="34" charset="0"/>
              <a:buChar char="•"/>
            </a:pPr>
            <a:r>
              <a:rPr lang="en-GB" sz="1100" dirty="0" smtClean="0">
                <a:latin typeface="Arial" charset="0"/>
                <a:cs typeface="Arial" charset="0"/>
              </a:rPr>
              <a:t>A basic understanding of cad cam</a:t>
            </a:r>
          </a:p>
          <a:p>
            <a:pPr marL="171450" indent="-171450">
              <a:buFont typeface="Arial" panose="020B0604020202020204" pitchFamily="34" charset="0"/>
              <a:buChar char="•"/>
            </a:pPr>
            <a:r>
              <a:rPr lang="en-GB" sz="1100" dirty="0" smtClean="0">
                <a:latin typeface="Arial" charset="0"/>
                <a:cs typeface="Arial" charset="0"/>
              </a:rPr>
              <a:t>A understanding of dice and their shape</a:t>
            </a:r>
            <a:endParaRPr lang="en-GB" sz="1100" dirty="0" smtClean="0">
              <a:latin typeface="Arial" charset="0"/>
              <a:cs typeface="Arial" charset="0"/>
            </a:endParaRPr>
          </a:p>
        </p:txBody>
      </p:sp>
      <p:sp>
        <p:nvSpPr>
          <p:cNvPr id="8197" name="TextBox 4"/>
          <p:cNvSpPr txBox="1">
            <a:spLocks noChangeArrowheads="1"/>
          </p:cNvSpPr>
          <p:nvPr/>
        </p:nvSpPr>
        <p:spPr bwMode="auto">
          <a:xfrm>
            <a:off x="4694907" y="621885"/>
            <a:ext cx="4311926" cy="4651431"/>
          </a:xfrm>
          <a:prstGeom prst="rect">
            <a:avLst/>
          </a:prstGeom>
          <a:noFill/>
          <a:ln w="9525">
            <a:solidFill>
              <a:schemeClr val="tx1"/>
            </a:solidFill>
            <a:miter lim="800000"/>
            <a:headEnd/>
            <a:tailEnd/>
          </a:ln>
        </p:spPr>
        <p:txBody>
          <a:bodyPr wrap="square" lIns="80165" tIns="40083" rIns="80165" bIns="40083">
            <a:spAutoFit/>
          </a:bodyPr>
          <a:lstStyle/>
          <a:p>
            <a:r>
              <a:rPr lang="en-GB" sz="1100" b="1" dirty="0">
                <a:latin typeface="Arial" charset="0"/>
                <a:cs typeface="Arial" charset="0"/>
              </a:rPr>
              <a:t>The </a:t>
            </a:r>
            <a:r>
              <a:rPr lang="en-GB" sz="1100" b="1" dirty="0" smtClean="0">
                <a:latin typeface="Arial" charset="0"/>
                <a:cs typeface="Arial" charset="0"/>
              </a:rPr>
              <a:t>Specification List</a:t>
            </a:r>
            <a:endParaRPr lang="en-GB" sz="1100" b="1" dirty="0">
              <a:latin typeface="Arial" charset="0"/>
              <a:cs typeface="Arial" charset="0"/>
            </a:endParaRPr>
          </a:p>
          <a:p>
            <a:endParaRPr lang="en-GB" sz="1100" dirty="0">
              <a:latin typeface="Arial" charset="0"/>
              <a:cs typeface="Arial" charset="0"/>
            </a:endParaRPr>
          </a:p>
          <a:p>
            <a:pPr>
              <a:buFont typeface="Arial" charset="0"/>
              <a:buChar char="•"/>
            </a:pPr>
            <a:r>
              <a:rPr lang="en-GB" sz="1100" dirty="0" smtClean="0">
                <a:latin typeface="Arial" charset="0"/>
                <a:cs typeface="Arial" charset="0"/>
              </a:rPr>
              <a:t>Every time that you undertake a Design &amp; Make Project you will need to write a specification list.</a:t>
            </a:r>
            <a:endParaRPr lang="en-GB" sz="1100" dirty="0">
              <a:latin typeface="Arial" charset="0"/>
              <a:cs typeface="Arial" charset="0"/>
            </a:endParaRPr>
          </a:p>
          <a:p>
            <a:pPr>
              <a:buFont typeface="Arial" charset="0"/>
              <a:buChar char="•"/>
            </a:pPr>
            <a:endParaRPr lang="en-GB" sz="1100" dirty="0">
              <a:latin typeface="Arial" charset="0"/>
              <a:cs typeface="Arial" charset="0"/>
            </a:endParaRPr>
          </a:p>
          <a:p>
            <a:pPr>
              <a:buFont typeface="Arial" charset="0"/>
              <a:buChar char="•"/>
            </a:pPr>
            <a:r>
              <a:rPr lang="en-GB" sz="1100" dirty="0" smtClean="0">
                <a:latin typeface="Arial" charset="0"/>
                <a:cs typeface="Arial" charset="0"/>
              </a:rPr>
              <a:t>When you are designing a product for a client.  Your client will expect the product to meet certain pre-agreed standards.  These standards are usually the various features/capabilities that the completed product will have </a:t>
            </a:r>
            <a:endParaRPr lang="en-GB" sz="1100" i="1" dirty="0" smtClean="0">
              <a:latin typeface="Arial" charset="0"/>
              <a:cs typeface="Arial" charset="0"/>
            </a:endParaRPr>
          </a:p>
          <a:p>
            <a:pPr>
              <a:buFont typeface="Arial" charset="0"/>
              <a:buChar char="•"/>
            </a:pPr>
            <a:endParaRPr lang="en-GB" sz="1100" dirty="0" smtClean="0">
              <a:latin typeface="Arial" charset="0"/>
              <a:cs typeface="Arial" charset="0"/>
            </a:endParaRPr>
          </a:p>
          <a:p>
            <a:pPr>
              <a:buFont typeface="Arial" charset="0"/>
              <a:buChar char="•"/>
            </a:pPr>
            <a:r>
              <a:rPr lang="en-GB" sz="1100" dirty="0" smtClean="0">
                <a:latin typeface="Arial" charset="0"/>
                <a:cs typeface="Arial" charset="0"/>
              </a:rPr>
              <a:t>The specification list is where you define various characteristics that your finished product will have.</a:t>
            </a:r>
            <a:endParaRPr lang="en-GB" sz="1100" dirty="0">
              <a:latin typeface="Arial" charset="0"/>
              <a:cs typeface="Arial" charset="0"/>
            </a:endParaRPr>
          </a:p>
          <a:p>
            <a:pPr>
              <a:buFont typeface="Arial" charset="0"/>
              <a:buChar char="•"/>
            </a:pPr>
            <a:endParaRPr lang="en-GB" sz="1100" dirty="0">
              <a:latin typeface="Arial" charset="0"/>
              <a:cs typeface="Arial" charset="0"/>
            </a:endParaRPr>
          </a:p>
          <a:p>
            <a:pPr>
              <a:buFont typeface="Arial" charset="0"/>
              <a:buChar char="•"/>
            </a:pPr>
            <a:r>
              <a:rPr lang="en-GB" sz="1100" dirty="0" smtClean="0">
                <a:latin typeface="Arial" charset="0"/>
                <a:cs typeface="Arial" charset="0"/>
              </a:rPr>
              <a:t>These characteristics must be objective.  E.g. Size, Weight, Colour, What it does and How it works etc.</a:t>
            </a:r>
            <a:endParaRPr lang="en-GB" sz="1100" dirty="0">
              <a:latin typeface="Arial" charset="0"/>
              <a:cs typeface="Arial" charset="0"/>
            </a:endParaRPr>
          </a:p>
          <a:p>
            <a:pPr>
              <a:buFont typeface="Arial" charset="0"/>
              <a:buChar char="•"/>
            </a:pPr>
            <a:endParaRPr lang="en-GB" sz="1100" dirty="0">
              <a:latin typeface="Arial" charset="0"/>
              <a:cs typeface="Arial" charset="0"/>
            </a:endParaRPr>
          </a:p>
          <a:p>
            <a:pPr>
              <a:buFont typeface="Arial" charset="0"/>
              <a:buChar char="•"/>
            </a:pPr>
            <a:r>
              <a:rPr lang="en-GB" sz="1100" dirty="0" smtClean="0">
                <a:latin typeface="Arial" charset="0"/>
                <a:cs typeface="Arial" charset="0"/>
              </a:rPr>
              <a:t>The number of items on the specification list will depend upon how complicated your product is and are set out as a bullet point list.</a:t>
            </a:r>
          </a:p>
          <a:p>
            <a:endParaRPr lang="en-GB" sz="1100" dirty="0" smtClean="0">
              <a:latin typeface="Arial" charset="0"/>
              <a:cs typeface="Arial" charset="0"/>
            </a:endParaRPr>
          </a:p>
          <a:p>
            <a:pPr>
              <a:buFont typeface="Arial" charset="0"/>
              <a:buChar char="•"/>
            </a:pPr>
            <a:r>
              <a:rPr lang="en-GB" sz="1100" dirty="0" smtClean="0">
                <a:latin typeface="Arial" charset="0"/>
                <a:cs typeface="Arial" charset="0"/>
              </a:rPr>
              <a:t>When you evaluate your finished project you will have to compare the finished product to the standards/features listed in your specification list.</a:t>
            </a:r>
            <a:endParaRPr lang="en-GB" sz="1100" dirty="0">
              <a:latin typeface="Arial" charset="0"/>
              <a:cs typeface="Arial" charset="0"/>
            </a:endParaRPr>
          </a:p>
          <a:p>
            <a:endParaRPr lang="en-GB" sz="1100" dirty="0" smtClean="0">
              <a:latin typeface="Arial" charset="0"/>
              <a:cs typeface="Arial" charset="0"/>
            </a:endParaRPr>
          </a:p>
          <a:p>
            <a:endParaRPr lang="en-GB" sz="1100" dirty="0">
              <a:latin typeface="Arial" charset="0"/>
              <a:cs typeface="Arial" charset="0"/>
            </a:endParaRPr>
          </a:p>
          <a:p>
            <a:endParaRPr lang="en-GB" sz="1100" dirty="0">
              <a:latin typeface="Arial" charset="0"/>
              <a:cs typeface="Arial" charset="0"/>
            </a:endParaRPr>
          </a:p>
          <a:p>
            <a:endParaRPr lang="en-GB" sz="1100" dirty="0">
              <a:latin typeface="Arial"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53465" y="162669"/>
            <a:ext cx="8835714" cy="326777"/>
          </a:xfrm>
          <a:prstGeom prst="rect">
            <a:avLst/>
          </a:prstGeom>
          <a:noFill/>
          <a:ln w="12700">
            <a:solidFill>
              <a:schemeClr val="tx1"/>
            </a:solidFill>
            <a:miter lim="800000"/>
            <a:headEnd/>
            <a:tailEnd/>
          </a:ln>
        </p:spPr>
        <p:txBody>
          <a:bodyPr wrap="none" lIns="80165" tIns="40083" rIns="80165" bIns="40083"/>
          <a:lstStyle/>
          <a:p>
            <a:r>
              <a:rPr lang="en-US" sz="1100" b="1" dirty="0">
                <a:latin typeface="Arial" charset="0"/>
              </a:rPr>
              <a:t>2</a:t>
            </a:r>
            <a:r>
              <a:rPr lang="en-US" sz="1100" b="1" dirty="0" smtClean="0">
                <a:latin typeface="Arial" charset="0"/>
              </a:rPr>
              <a:t>. Task Analysis  (Planning) 						design</a:t>
            </a:r>
            <a:r>
              <a:rPr lang="en-US" sz="1100" dirty="0" smtClean="0">
                <a:latin typeface="Arial" charset="0"/>
              </a:rPr>
              <a:t>technology</a:t>
            </a:r>
            <a:endParaRPr lang="en-US" sz="1100" dirty="0">
              <a:latin typeface="Arial" charset="0"/>
            </a:endParaRPr>
          </a:p>
        </p:txBody>
      </p:sp>
      <p:sp>
        <p:nvSpPr>
          <p:cNvPr id="8195" name="Text Box 9"/>
          <p:cNvSpPr txBox="1">
            <a:spLocks noChangeArrowheads="1"/>
          </p:cNvSpPr>
          <p:nvPr/>
        </p:nvSpPr>
        <p:spPr bwMode="auto">
          <a:xfrm>
            <a:off x="179512" y="6309320"/>
            <a:ext cx="8865592" cy="496447"/>
          </a:xfrm>
          <a:prstGeom prst="rect">
            <a:avLst/>
          </a:prstGeom>
          <a:noFill/>
          <a:ln w="9525">
            <a:solidFill>
              <a:schemeClr val="tx1"/>
            </a:solidFill>
            <a:miter lim="800000"/>
            <a:headEnd/>
            <a:tailEnd/>
          </a:ln>
        </p:spPr>
        <p:txBody>
          <a:bodyPr wrap="square" lIns="80165" tIns="40083" rIns="80165" bIns="40083">
            <a:spAutoFit/>
          </a:bodyPr>
          <a:lstStyle/>
          <a:p>
            <a:pPr algn="just">
              <a:spcBef>
                <a:spcPct val="50000"/>
              </a:spcBef>
            </a:pPr>
            <a:r>
              <a:rPr lang="en-US" sz="900" b="1" dirty="0" smtClean="0">
                <a:latin typeface="Arial" charset="0"/>
              </a:rPr>
              <a:t>What is the Task Analysis and why is it necessary?</a:t>
            </a:r>
            <a:r>
              <a:rPr lang="en-US" sz="900" dirty="0" smtClean="0">
                <a:latin typeface="Arial" charset="0"/>
              </a:rPr>
              <a:t>  When you undertake any Design &amp; Make project you need to think ahead and try to identify what skills and information you will need to complete the task.  Doing this in the form of a spider diagram is the usual way to do this and will get you more marks.  It will get more marks because it shows that you can present information in a variety of ways.   </a:t>
            </a:r>
            <a:endParaRPr lang="en-US" sz="900" dirty="0">
              <a:latin typeface="Arial" charset="0"/>
            </a:endParaRPr>
          </a:p>
        </p:txBody>
      </p:sp>
      <p:sp>
        <p:nvSpPr>
          <p:cNvPr id="7" name="TextBox 6"/>
          <p:cNvSpPr txBox="1"/>
          <p:nvPr/>
        </p:nvSpPr>
        <p:spPr>
          <a:xfrm>
            <a:off x="3611513" y="2858269"/>
            <a:ext cx="1800199" cy="738664"/>
          </a:xfrm>
          <a:prstGeom prst="rect">
            <a:avLst/>
          </a:prstGeom>
          <a:noFill/>
        </p:spPr>
        <p:txBody>
          <a:bodyPr wrap="square" rtlCol="0">
            <a:spAutoFit/>
          </a:bodyPr>
          <a:lstStyle/>
          <a:p>
            <a:pPr algn="ctr"/>
            <a:r>
              <a:rPr lang="en-GB" sz="1400" dirty="0" smtClean="0">
                <a:latin typeface="Arial" pitchFamily="34" charset="0"/>
                <a:cs typeface="Arial" pitchFamily="34" charset="0"/>
              </a:rPr>
              <a:t>Describe what you are going to make here.</a:t>
            </a:r>
            <a:endParaRPr lang="en-GB" sz="1400" dirty="0">
              <a:latin typeface="Arial" pitchFamily="34" charset="0"/>
              <a:cs typeface="Arial" pitchFamily="34" charset="0"/>
            </a:endParaRPr>
          </a:p>
        </p:txBody>
      </p:sp>
      <p:sp>
        <p:nvSpPr>
          <p:cNvPr id="9" name="TextBox 8"/>
          <p:cNvSpPr txBox="1"/>
          <p:nvPr/>
        </p:nvSpPr>
        <p:spPr>
          <a:xfrm>
            <a:off x="4067944" y="980728"/>
            <a:ext cx="1008111" cy="523220"/>
          </a:xfrm>
          <a:prstGeom prst="rect">
            <a:avLst/>
          </a:prstGeom>
          <a:noFill/>
        </p:spPr>
        <p:txBody>
          <a:bodyPr wrap="square" rtlCol="0">
            <a:spAutoFit/>
          </a:bodyPr>
          <a:lstStyle/>
          <a:p>
            <a:pPr algn="ctr"/>
            <a:r>
              <a:rPr lang="en-GB" sz="1400" dirty="0" smtClean="0">
                <a:latin typeface="Arial" pitchFamily="34" charset="0"/>
                <a:cs typeface="Arial" pitchFamily="34" charset="0"/>
              </a:rPr>
              <a:t>What new skill?</a:t>
            </a:r>
            <a:endParaRPr lang="en-GB" sz="1400" dirty="0">
              <a:latin typeface="Arial" pitchFamily="34" charset="0"/>
              <a:cs typeface="Arial" pitchFamily="34" charset="0"/>
            </a:endParaRPr>
          </a:p>
        </p:txBody>
      </p:sp>
      <p:sp>
        <p:nvSpPr>
          <p:cNvPr id="10" name="TextBox 9"/>
          <p:cNvSpPr txBox="1"/>
          <p:nvPr/>
        </p:nvSpPr>
        <p:spPr>
          <a:xfrm>
            <a:off x="1043608" y="2564904"/>
            <a:ext cx="1008111" cy="523220"/>
          </a:xfrm>
          <a:prstGeom prst="rect">
            <a:avLst/>
          </a:prstGeom>
          <a:noFill/>
        </p:spPr>
        <p:txBody>
          <a:bodyPr wrap="square" rtlCol="0">
            <a:spAutoFit/>
          </a:bodyPr>
          <a:lstStyle/>
          <a:p>
            <a:pPr algn="ctr"/>
            <a:r>
              <a:rPr lang="en-GB" sz="1400" dirty="0" smtClean="0">
                <a:latin typeface="Arial" pitchFamily="34" charset="0"/>
                <a:cs typeface="Arial" pitchFamily="34" charset="0"/>
              </a:rPr>
              <a:t>What is CAD?</a:t>
            </a:r>
            <a:endParaRPr lang="en-GB" sz="1400" dirty="0">
              <a:latin typeface="Arial" pitchFamily="34" charset="0"/>
              <a:cs typeface="Arial" pitchFamily="34" charset="0"/>
            </a:endParaRPr>
          </a:p>
        </p:txBody>
      </p:sp>
      <p:sp>
        <p:nvSpPr>
          <p:cNvPr id="11" name="TextBox 10"/>
          <p:cNvSpPr txBox="1"/>
          <p:nvPr/>
        </p:nvSpPr>
        <p:spPr>
          <a:xfrm>
            <a:off x="2195736" y="1196752"/>
            <a:ext cx="1152128" cy="523220"/>
          </a:xfrm>
          <a:prstGeom prst="rect">
            <a:avLst/>
          </a:prstGeom>
          <a:noFill/>
        </p:spPr>
        <p:txBody>
          <a:bodyPr wrap="square" rtlCol="0">
            <a:spAutoFit/>
          </a:bodyPr>
          <a:lstStyle/>
          <a:p>
            <a:pPr algn="ctr"/>
            <a:r>
              <a:rPr lang="en-GB" sz="1400" dirty="0" smtClean="0">
                <a:latin typeface="Arial" pitchFamily="34" charset="0"/>
                <a:cs typeface="Arial" pitchFamily="34" charset="0"/>
              </a:rPr>
              <a:t>What new techniques?</a:t>
            </a:r>
            <a:endParaRPr lang="en-GB" sz="1400" dirty="0">
              <a:latin typeface="Arial" pitchFamily="34" charset="0"/>
              <a:cs typeface="Arial" pitchFamily="34" charset="0"/>
            </a:endParaRPr>
          </a:p>
        </p:txBody>
      </p:sp>
      <p:sp>
        <p:nvSpPr>
          <p:cNvPr id="12" name="TextBox 11"/>
          <p:cNvSpPr txBox="1"/>
          <p:nvPr/>
        </p:nvSpPr>
        <p:spPr>
          <a:xfrm>
            <a:off x="6876256" y="2564904"/>
            <a:ext cx="1008111" cy="523220"/>
          </a:xfrm>
          <a:prstGeom prst="rect">
            <a:avLst/>
          </a:prstGeom>
          <a:noFill/>
        </p:spPr>
        <p:txBody>
          <a:bodyPr wrap="square" rtlCol="0">
            <a:spAutoFit/>
          </a:bodyPr>
          <a:lstStyle/>
          <a:p>
            <a:pPr algn="ctr"/>
            <a:r>
              <a:rPr lang="en-GB" sz="1400" dirty="0" smtClean="0">
                <a:latin typeface="Arial" pitchFamily="34" charset="0"/>
                <a:cs typeface="Arial" pitchFamily="34" charset="0"/>
              </a:rPr>
              <a:t>What is CAM?</a:t>
            </a:r>
            <a:endParaRPr lang="en-GB" sz="1400" dirty="0">
              <a:latin typeface="Arial" pitchFamily="34" charset="0"/>
              <a:cs typeface="Arial" pitchFamily="34" charset="0"/>
            </a:endParaRPr>
          </a:p>
        </p:txBody>
      </p:sp>
      <p:sp>
        <p:nvSpPr>
          <p:cNvPr id="13" name="TextBox 12"/>
          <p:cNvSpPr txBox="1"/>
          <p:nvPr/>
        </p:nvSpPr>
        <p:spPr>
          <a:xfrm>
            <a:off x="6660232" y="3861048"/>
            <a:ext cx="1152128" cy="523220"/>
          </a:xfrm>
          <a:prstGeom prst="rect">
            <a:avLst/>
          </a:prstGeom>
          <a:noFill/>
        </p:spPr>
        <p:txBody>
          <a:bodyPr wrap="square" rtlCol="0">
            <a:spAutoFit/>
          </a:bodyPr>
          <a:lstStyle/>
          <a:p>
            <a:pPr algn="ctr"/>
            <a:r>
              <a:rPr lang="en-GB" sz="1400" dirty="0" smtClean="0">
                <a:latin typeface="Arial" pitchFamily="34" charset="0"/>
                <a:cs typeface="Arial" pitchFamily="34" charset="0"/>
              </a:rPr>
              <a:t>What equipment?</a:t>
            </a:r>
            <a:endParaRPr lang="en-GB" sz="1400" dirty="0">
              <a:latin typeface="Arial" pitchFamily="34" charset="0"/>
              <a:cs typeface="Arial" pitchFamily="34" charset="0"/>
            </a:endParaRPr>
          </a:p>
        </p:txBody>
      </p:sp>
      <p:sp>
        <p:nvSpPr>
          <p:cNvPr id="14" name="TextBox 13"/>
          <p:cNvSpPr txBox="1"/>
          <p:nvPr/>
        </p:nvSpPr>
        <p:spPr>
          <a:xfrm>
            <a:off x="1331640" y="3933056"/>
            <a:ext cx="1008111" cy="523220"/>
          </a:xfrm>
          <a:prstGeom prst="rect">
            <a:avLst/>
          </a:prstGeom>
          <a:noFill/>
        </p:spPr>
        <p:txBody>
          <a:bodyPr wrap="square" rtlCol="0">
            <a:spAutoFit/>
          </a:bodyPr>
          <a:lstStyle/>
          <a:p>
            <a:pPr algn="ctr"/>
            <a:r>
              <a:rPr lang="en-GB" sz="1400" dirty="0" smtClean="0">
                <a:latin typeface="Arial" pitchFamily="34" charset="0"/>
                <a:cs typeface="Arial" pitchFamily="34" charset="0"/>
              </a:rPr>
              <a:t>What software?</a:t>
            </a:r>
            <a:endParaRPr lang="en-GB" sz="1400" dirty="0">
              <a:latin typeface="Arial" pitchFamily="34" charset="0"/>
              <a:cs typeface="Arial" pitchFamily="34" charset="0"/>
            </a:endParaRPr>
          </a:p>
        </p:txBody>
      </p:sp>
      <p:sp>
        <p:nvSpPr>
          <p:cNvPr id="15" name="TextBox 14"/>
          <p:cNvSpPr txBox="1"/>
          <p:nvPr/>
        </p:nvSpPr>
        <p:spPr>
          <a:xfrm>
            <a:off x="3923928" y="4653136"/>
            <a:ext cx="1008111" cy="523220"/>
          </a:xfrm>
          <a:prstGeom prst="rect">
            <a:avLst/>
          </a:prstGeom>
          <a:noFill/>
        </p:spPr>
        <p:txBody>
          <a:bodyPr wrap="square" rtlCol="0">
            <a:spAutoFit/>
          </a:bodyPr>
          <a:lstStyle/>
          <a:p>
            <a:pPr algn="ctr"/>
            <a:r>
              <a:rPr lang="en-GB" sz="1400" dirty="0" smtClean="0">
                <a:latin typeface="Arial" pitchFamily="34" charset="0"/>
                <a:cs typeface="Arial" pitchFamily="34" charset="0"/>
              </a:rPr>
              <a:t>What material?</a:t>
            </a:r>
          </a:p>
        </p:txBody>
      </p:sp>
      <p:sp>
        <p:nvSpPr>
          <p:cNvPr id="16" name="TextBox 15"/>
          <p:cNvSpPr txBox="1"/>
          <p:nvPr/>
        </p:nvSpPr>
        <p:spPr>
          <a:xfrm>
            <a:off x="5868144" y="1268760"/>
            <a:ext cx="1008111" cy="523220"/>
          </a:xfrm>
          <a:prstGeom prst="rect">
            <a:avLst/>
          </a:prstGeom>
          <a:noFill/>
        </p:spPr>
        <p:txBody>
          <a:bodyPr wrap="square" rtlCol="0">
            <a:spAutoFit/>
          </a:bodyPr>
          <a:lstStyle/>
          <a:p>
            <a:pPr algn="ctr"/>
            <a:r>
              <a:rPr lang="en-GB" sz="1400" dirty="0" smtClean="0">
                <a:latin typeface="Arial" pitchFamily="34" charset="0"/>
                <a:cs typeface="Arial" pitchFamily="34" charset="0"/>
              </a:rPr>
              <a:t>What new skill?</a:t>
            </a:r>
            <a:endParaRPr lang="en-GB" sz="1400" dirty="0">
              <a:latin typeface="Arial" pitchFamily="34" charset="0"/>
              <a:cs typeface="Arial" pitchFamily="34" charset="0"/>
            </a:endParaRPr>
          </a:p>
        </p:txBody>
      </p:sp>
      <p:cxnSp>
        <p:nvCxnSpPr>
          <p:cNvPr id="18" name="Straight Arrow Connector 17"/>
          <p:cNvCxnSpPr/>
          <p:nvPr/>
        </p:nvCxnSpPr>
        <p:spPr>
          <a:xfrm flipV="1">
            <a:off x="4499992" y="1700808"/>
            <a:ext cx="14738" cy="7920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5364088" y="1988840"/>
            <a:ext cx="576064" cy="64807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3131840" y="1916832"/>
            <a:ext cx="504056" cy="72008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5508104" y="2852936"/>
            <a:ext cx="1080120" cy="21602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2411760" y="2852936"/>
            <a:ext cx="1080120" cy="28803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5364088" y="3501008"/>
            <a:ext cx="1008112" cy="43204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a:off x="2627784" y="3645024"/>
            <a:ext cx="864096" cy="36004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4427984" y="3861048"/>
            <a:ext cx="0" cy="64807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1" name="Oval 30"/>
          <p:cNvSpPr/>
          <p:nvPr/>
        </p:nvSpPr>
        <p:spPr>
          <a:xfrm>
            <a:off x="1979712" y="1052736"/>
            <a:ext cx="1512168" cy="8640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3779912" y="764704"/>
            <a:ext cx="1512168" cy="8640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5580112" y="1052736"/>
            <a:ext cx="1512168" cy="8640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3707904" y="4581128"/>
            <a:ext cx="1512168" cy="8640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827584" y="2348880"/>
            <a:ext cx="1512168" cy="8640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6660232" y="2348880"/>
            <a:ext cx="1512168" cy="8640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6444208" y="3717032"/>
            <a:ext cx="1512168" cy="8640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1043608" y="3789040"/>
            <a:ext cx="1512168" cy="8640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3558555" y="2593479"/>
            <a:ext cx="1872208" cy="115212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107504" y="836712"/>
            <a:ext cx="1872207" cy="1384995"/>
          </a:xfrm>
          <a:prstGeom prst="rect">
            <a:avLst/>
          </a:prstGeom>
          <a:noFill/>
        </p:spPr>
        <p:txBody>
          <a:bodyPr wrap="square" rtlCol="0">
            <a:spAutoFit/>
          </a:bodyPr>
          <a:lstStyle/>
          <a:p>
            <a:r>
              <a:rPr lang="en-GB" sz="1400" i="1" dirty="0" smtClean="0">
                <a:solidFill>
                  <a:srgbClr val="FF0000"/>
                </a:solidFill>
                <a:latin typeface="Arial" pitchFamily="34" charset="0"/>
                <a:cs typeface="Arial" pitchFamily="34" charset="0"/>
              </a:rPr>
              <a:t>This is an example spider diagram.  Replace the text with your own information and delete anything that is not required!</a:t>
            </a:r>
            <a:endParaRPr lang="en-GB" sz="1400" i="1" dirty="0">
              <a:solidFill>
                <a:srgbClr val="FF0000"/>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53465" y="162669"/>
            <a:ext cx="8835714" cy="326777"/>
          </a:xfrm>
          <a:prstGeom prst="rect">
            <a:avLst/>
          </a:prstGeom>
          <a:noFill/>
          <a:ln w="12700">
            <a:solidFill>
              <a:schemeClr val="tx1"/>
            </a:solidFill>
            <a:miter lim="800000"/>
            <a:headEnd/>
            <a:tailEnd/>
          </a:ln>
        </p:spPr>
        <p:txBody>
          <a:bodyPr wrap="none" lIns="80165" tIns="40083" rIns="80165" bIns="40083"/>
          <a:lstStyle/>
          <a:p>
            <a:r>
              <a:rPr lang="en-US" sz="1100" b="1" dirty="0">
                <a:latin typeface="Arial" charset="0"/>
              </a:rPr>
              <a:t>3</a:t>
            </a:r>
            <a:r>
              <a:rPr lang="en-US" sz="1100" b="1" dirty="0" smtClean="0">
                <a:latin typeface="Arial" charset="0"/>
              </a:rPr>
              <a:t>.  Research. 	(Skill Building) 						design</a:t>
            </a:r>
            <a:r>
              <a:rPr lang="en-US" sz="1100" dirty="0" smtClean="0">
                <a:latin typeface="Arial" charset="0"/>
              </a:rPr>
              <a:t>technology</a:t>
            </a:r>
            <a:endParaRPr lang="en-US" sz="1100" dirty="0">
              <a:latin typeface="Arial" charset="0"/>
            </a:endParaRPr>
          </a:p>
        </p:txBody>
      </p:sp>
      <p:sp>
        <p:nvSpPr>
          <p:cNvPr id="4" name="TextBox 3"/>
          <p:cNvSpPr txBox="1"/>
          <p:nvPr/>
        </p:nvSpPr>
        <p:spPr>
          <a:xfrm>
            <a:off x="2339752" y="1844824"/>
            <a:ext cx="4104456" cy="2308324"/>
          </a:xfrm>
          <a:prstGeom prst="rect">
            <a:avLst/>
          </a:prstGeom>
          <a:noFill/>
        </p:spPr>
        <p:txBody>
          <a:bodyPr wrap="square" rtlCol="0">
            <a:spAutoFit/>
          </a:bodyPr>
          <a:lstStyle/>
          <a:p>
            <a:r>
              <a:rPr lang="en-GB" dirty="0" smtClean="0">
                <a:latin typeface="Arial" pitchFamily="34" charset="0"/>
                <a:cs typeface="Arial" pitchFamily="34" charset="0"/>
              </a:rPr>
              <a:t>Replace this sheet with the Squared Grid Paper used to demonstrate how the computer creates an image using grid reference points.</a:t>
            </a:r>
          </a:p>
          <a:p>
            <a:endParaRPr lang="en-GB" dirty="0" smtClean="0">
              <a:latin typeface="Arial" pitchFamily="34" charset="0"/>
              <a:cs typeface="Arial" pitchFamily="34" charset="0"/>
            </a:endParaRPr>
          </a:p>
          <a:p>
            <a:r>
              <a:rPr lang="en-GB" dirty="0" smtClean="0">
                <a:latin typeface="Arial" pitchFamily="34" charset="0"/>
                <a:cs typeface="Arial" pitchFamily="34" charset="0"/>
              </a:rPr>
              <a:t>Add notes to the diagram which will explain the process to your reader.</a:t>
            </a:r>
          </a:p>
          <a:p>
            <a:endParaRPr lang="en-GB"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53465" y="162669"/>
            <a:ext cx="8835714" cy="326777"/>
          </a:xfrm>
          <a:prstGeom prst="rect">
            <a:avLst/>
          </a:prstGeom>
          <a:noFill/>
          <a:ln w="12700">
            <a:solidFill>
              <a:schemeClr val="tx1"/>
            </a:solidFill>
            <a:miter lim="800000"/>
            <a:headEnd/>
            <a:tailEnd/>
          </a:ln>
        </p:spPr>
        <p:txBody>
          <a:bodyPr wrap="none" lIns="80165" tIns="40083" rIns="80165" bIns="40083"/>
          <a:lstStyle/>
          <a:p>
            <a:r>
              <a:rPr lang="en-US" sz="1100" b="1" dirty="0" smtClean="0">
                <a:latin typeface="Arial" charset="0"/>
              </a:rPr>
              <a:t>4. Designing.	(Hand Drawn Sketches with annotations)					      </a:t>
            </a:r>
            <a:r>
              <a:rPr lang="en-US" sz="1100" b="1" dirty="0" err="1" smtClean="0">
                <a:latin typeface="Arial" charset="0"/>
              </a:rPr>
              <a:t>design</a:t>
            </a:r>
            <a:r>
              <a:rPr lang="en-US" sz="1100" dirty="0" err="1" smtClean="0">
                <a:latin typeface="Arial" charset="0"/>
              </a:rPr>
              <a:t>technology</a:t>
            </a:r>
            <a:endParaRPr lang="en-US" sz="1100" dirty="0">
              <a:latin typeface="Arial" charset="0"/>
            </a:endParaRPr>
          </a:p>
        </p:txBody>
      </p:sp>
      <p:sp>
        <p:nvSpPr>
          <p:cNvPr id="4" name="TextBox 3"/>
          <p:cNvSpPr txBox="1"/>
          <p:nvPr/>
        </p:nvSpPr>
        <p:spPr>
          <a:xfrm>
            <a:off x="2411760" y="1484784"/>
            <a:ext cx="4104456" cy="4247317"/>
          </a:xfrm>
          <a:prstGeom prst="rect">
            <a:avLst/>
          </a:prstGeom>
          <a:noFill/>
          <a:ln>
            <a:solidFill>
              <a:schemeClr val="tx1"/>
            </a:solidFill>
          </a:ln>
        </p:spPr>
        <p:txBody>
          <a:bodyPr wrap="square" rtlCol="0">
            <a:spAutoFit/>
          </a:bodyPr>
          <a:lstStyle/>
          <a:p>
            <a:r>
              <a:rPr lang="en-GB" dirty="0" smtClean="0">
                <a:latin typeface="Arial" pitchFamily="34" charset="0"/>
                <a:cs typeface="Arial" pitchFamily="34" charset="0"/>
              </a:rPr>
              <a:t>Replace this sheet with the Isometric Grid Paper used to produces the 3D design of the die.</a:t>
            </a:r>
          </a:p>
          <a:p>
            <a:endParaRPr lang="en-GB" dirty="0" smtClean="0">
              <a:latin typeface="Arial" pitchFamily="34" charset="0"/>
              <a:cs typeface="Arial" pitchFamily="34" charset="0"/>
            </a:endParaRPr>
          </a:p>
          <a:p>
            <a:r>
              <a:rPr lang="en-GB" dirty="0" smtClean="0">
                <a:latin typeface="Arial" pitchFamily="34" charset="0"/>
                <a:cs typeface="Arial" pitchFamily="34" charset="0"/>
              </a:rPr>
              <a:t>Remember to show the thickness of the materials. Add detailed notes to the diagram to explain how the various pieces fit together.</a:t>
            </a:r>
          </a:p>
          <a:p>
            <a:endParaRPr lang="en-GB" dirty="0" smtClean="0">
              <a:latin typeface="Arial" pitchFamily="34" charset="0"/>
              <a:cs typeface="Arial" pitchFamily="34" charset="0"/>
            </a:endParaRPr>
          </a:p>
          <a:p>
            <a:r>
              <a:rPr lang="en-GB" dirty="0" smtClean="0">
                <a:latin typeface="Arial" pitchFamily="34" charset="0"/>
                <a:cs typeface="Arial" pitchFamily="34" charset="0"/>
              </a:rPr>
              <a:t>Also include a set of 2D hand drawn sketches showing of each face of the dice.  Indicate the exact size of each panel </a:t>
            </a:r>
            <a:r>
              <a:rPr lang="en-GB" dirty="0" smtClean="0">
                <a:solidFill>
                  <a:srgbClr val="FF0000"/>
                </a:solidFill>
                <a:latin typeface="Arial" pitchFamily="34" charset="0"/>
                <a:cs typeface="Arial" pitchFamily="34" charset="0"/>
              </a:rPr>
              <a:t>(Warning! They are not all the same size!)</a:t>
            </a:r>
          </a:p>
          <a:p>
            <a:endParaRPr lang="en-GB" dirty="0">
              <a:latin typeface="Arial" pitchFamily="34" charset="0"/>
              <a:cs typeface="Arial" pitchFamily="34" charset="0"/>
            </a:endParaRPr>
          </a:p>
        </p:txBody>
      </p:sp>
      <p:sp>
        <p:nvSpPr>
          <p:cNvPr id="5" name="Text Box 9"/>
          <p:cNvSpPr txBox="1">
            <a:spLocks noChangeArrowheads="1"/>
          </p:cNvSpPr>
          <p:nvPr/>
        </p:nvSpPr>
        <p:spPr bwMode="auto">
          <a:xfrm>
            <a:off x="107504" y="6309320"/>
            <a:ext cx="8865592" cy="357948"/>
          </a:xfrm>
          <a:prstGeom prst="rect">
            <a:avLst/>
          </a:prstGeom>
          <a:noFill/>
          <a:ln w="9525">
            <a:solidFill>
              <a:schemeClr val="tx1"/>
            </a:solidFill>
            <a:miter lim="800000"/>
            <a:headEnd/>
            <a:tailEnd/>
          </a:ln>
        </p:spPr>
        <p:txBody>
          <a:bodyPr wrap="square" lIns="80165" tIns="40083" rIns="80165" bIns="40083">
            <a:spAutoFit/>
          </a:bodyPr>
          <a:lstStyle/>
          <a:p>
            <a:pPr algn="just">
              <a:buFont typeface="Arial" pitchFamily="34" charset="0"/>
              <a:buChar char="•"/>
            </a:pPr>
            <a:r>
              <a:rPr lang="en-GB" sz="900" dirty="0" smtClean="0">
                <a:latin typeface="Arial" pitchFamily="34" charset="0"/>
                <a:cs typeface="Arial" pitchFamily="34" charset="0"/>
              </a:rPr>
              <a:t>Hand Drawn Sketches are essential when designing</a:t>
            </a:r>
            <a:r>
              <a:rPr lang="en-GB" sz="900" b="1" dirty="0" smtClean="0">
                <a:latin typeface="Arial" pitchFamily="34" charset="0"/>
                <a:cs typeface="Arial" pitchFamily="34" charset="0"/>
              </a:rPr>
              <a:t>. </a:t>
            </a:r>
            <a:r>
              <a:rPr lang="en-GB" sz="900" dirty="0" smtClean="0">
                <a:latin typeface="Arial" pitchFamily="34" charset="0"/>
                <a:cs typeface="Arial" pitchFamily="34" charset="0"/>
              </a:rPr>
              <a:t> They are the standard way of communicating your design ideas to your client.  You must always annotate your design drawings, this gives detailed written information that is not shown by drawings alone. </a:t>
            </a:r>
            <a:endParaRPr lang="en-GB" sz="9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53465" y="162669"/>
            <a:ext cx="8835714" cy="326777"/>
          </a:xfrm>
          <a:prstGeom prst="rect">
            <a:avLst/>
          </a:prstGeom>
          <a:noFill/>
          <a:ln w="12700">
            <a:solidFill>
              <a:schemeClr val="tx1"/>
            </a:solidFill>
            <a:miter lim="800000"/>
            <a:headEnd/>
            <a:tailEnd/>
          </a:ln>
        </p:spPr>
        <p:txBody>
          <a:bodyPr wrap="none" lIns="80165" tIns="40083" rIns="80165" bIns="40083"/>
          <a:lstStyle/>
          <a:p>
            <a:r>
              <a:rPr lang="en-US" sz="1100" b="1" dirty="0" smtClean="0">
                <a:latin typeface="Arial" charset="0"/>
              </a:rPr>
              <a:t>5. Designing.	(Using 2D Design) 						design</a:t>
            </a:r>
            <a:r>
              <a:rPr lang="en-US" sz="1100" dirty="0" smtClean="0">
                <a:latin typeface="Arial" charset="0"/>
              </a:rPr>
              <a:t>technology</a:t>
            </a:r>
            <a:endParaRPr lang="en-US" sz="1100" dirty="0">
              <a:latin typeface="Arial" charset="0"/>
            </a:endParaRPr>
          </a:p>
        </p:txBody>
      </p:sp>
      <p:sp>
        <p:nvSpPr>
          <p:cNvPr id="8195" name="Text Box 9"/>
          <p:cNvSpPr txBox="1">
            <a:spLocks noChangeArrowheads="1"/>
          </p:cNvSpPr>
          <p:nvPr/>
        </p:nvSpPr>
        <p:spPr bwMode="auto">
          <a:xfrm>
            <a:off x="179512" y="6381328"/>
            <a:ext cx="8865592" cy="357948"/>
          </a:xfrm>
          <a:prstGeom prst="rect">
            <a:avLst/>
          </a:prstGeom>
          <a:noFill/>
          <a:ln w="9525">
            <a:solidFill>
              <a:schemeClr val="tx1"/>
            </a:solidFill>
            <a:miter lim="800000"/>
            <a:headEnd/>
            <a:tailEnd/>
          </a:ln>
        </p:spPr>
        <p:txBody>
          <a:bodyPr wrap="square" lIns="80165" tIns="40083" rIns="80165" bIns="40083">
            <a:spAutoFit/>
          </a:bodyPr>
          <a:lstStyle/>
          <a:p>
            <a:pPr algn="just">
              <a:buFont typeface="Arial" pitchFamily="34" charset="0"/>
              <a:buChar char="•"/>
            </a:pPr>
            <a:r>
              <a:rPr lang="en-GB" sz="900" dirty="0" smtClean="0">
                <a:latin typeface="Arial" pitchFamily="34" charset="0"/>
                <a:cs typeface="Arial" pitchFamily="34" charset="0"/>
              </a:rPr>
              <a:t>On this page you should paste a screen print of your 2D Design drawing for the die.  You must  write detailed annotations to explain the drawings.  The more detailed the information you give, the higher the marks you will get.</a:t>
            </a:r>
            <a:endParaRPr lang="en-GB" sz="900" b="1"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153465" y="162669"/>
            <a:ext cx="8835714" cy="326777"/>
          </a:xfrm>
          <a:prstGeom prst="rect">
            <a:avLst/>
          </a:prstGeom>
          <a:noFill/>
          <a:ln w="12700">
            <a:solidFill>
              <a:schemeClr val="tx1"/>
            </a:solidFill>
            <a:miter lim="800000"/>
            <a:headEnd/>
            <a:tailEnd/>
          </a:ln>
        </p:spPr>
        <p:txBody>
          <a:bodyPr wrap="none" lIns="80165" tIns="40083" rIns="80165" bIns="40083"/>
          <a:lstStyle/>
          <a:p>
            <a:r>
              <a:rPr lang="en-US" sz="1100" b="1" dirty="0">
                <a:latin typeface="Arial" charset="0"/>
              </a:rPr>
              <a:t>6. Step-by-Step instructions for assembling the </a:t>
            </a:r>
            <a:r>
              <a:rPr lang="en-US" sz="1100" b="1" dirty="0" smtClean="0">
                <a:latin typeface="Arial" charset="0"/>
              </a:rPr>
              <a:t>faces of the die.  </a:t>
            </a:r>
            <a:r>
              <a:rPr lang="en-US" sz="1100" b="1" dirty="0">
                <a:latin typeface="Arial" charset="0"/>
              </a:rPr>
              <a:t>(Making)</a:t>
            </a:r>
            <a:r>
              <a:rPr lang="en-US" sz="1100" dirty="0">
                <a:latin typeface="Arial" charset="0"/>
              </a:rPr>
              <a:t>		</a:t>
            </a:r>
            <a:r>
              <a:rPr lang="en-US" sz="1100" dirty="0" smtClean="0">
                <a:latin typeface="Arial" charset="0"/>
              </a:rPr>
              <a:t>                </a:t>
            </a:r>
            <a:r>
              <a:rPr lang="en-US" sz="1100" b="1" dirty="0" err="1">
                <a:latin typeface="Arial" charset="0"/>
              </a:rPr>
              <a:t>design</a:t>
            </a:r>
            <a:r>
              <a:rPr lang="en-US" sz="1100" dirty="0" err="1">
                <a:latin typeface="Arial" charset="0"/>
              </a:rPr>
              <a:t>technology</a:t>
            </a:r>
            <a:endParaRPr lang="en-US" sz="1100" dirty="0">
              <a:latin typeface="Arial" charset="0"/>
            </a:endParaRPr>
          </a:p>
        </p:txBody>
      </p:sp>
      <p:sp>
        <p:nvSpPr>
          <p:cNvPr id="5124" name="Text Box 9"/>
          <p:cNvSpPr txBox="1">
            <a:spLocks noChangeArrowheads="1"/>
          </p:cNvSpPr>
          <p:nvPr/>
        </p:nvSpPr>
        <p:spPr bwMode="auto">
          <a:xfrm>
            <a:off x="153634" y="5589240"/>
            <a:ext cx="8865592" cy="1158167"/>
          </a:xfrm>
          <a:prstGeom prst="rect">
            <a:avLst/>
          </a:prstGeom>
          <a:noFill/>
          <a:ln cmpd="sng">
            <a:solidFill>
              <a:schemeClr val="tx1"/>
            </a:solidFill>
          </a:ln>
          <a:extLst/>
        </p:spPr>
        <p:txBody>
          <a:bodyPr lIns="80165" tIns="40083" rIns="80165" bIns="40083">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defRPr/>
            </a:pPr>
            <a:r>
              <a:rPr lang="en-US" sz="900" dirty="0" smtClean="0"/>
              <a:t> </a:t>
            </a:r>
            <a:r>
              <a:rPr lang="en-US" sz="1000" b="1" dirty="0" smtClean="0">
                <a:latin typeface="Arial" pitchFamily="34" charset="0"/>
                <a:cs typeface="Arial" pitchFamily="34" charset="0"/>
              </a:rPr>
              <a:t>What to do:  On this sheet you produce a set of step-by-step instructions that explain to your reader how to assemble the faces of your laser cut die.</a:t>
            </a:r>
          </a:p>
          <a:p>
            <a:pPr marL="150310" indent="-150310">
              <a:buFont typeface="Arial" pitchFamily="34" charset="0"/>
              <a:buChar char="•"/>
              <a:defRPr/>
            </a:pPr>
            <a:r>
              <a:rPr lang="en-GB" sz="1000" dirty="0" smtClean="0">
                <a:latin typeface="Arial" pitchFamily="34" charset="0"/>
                <a:cs typeface="Arial" pitchFamily="34" charset="0"/>
              </a:rPr>
              <a:t>During the lesson you were told to take photographs of this process.</a:t>
            </a:r>
          </a:p>
          <a:p>
            <a:pPr marL="150310" indent="-150310">
              <a:buFont typeface="Arial" pitchFamily="34" charset="0"/>
              <a:buChar char="•"/>
              <a:defRPr/>
            </a:pPr>
            <a:r>
              <a:rPr lang="en-GB" sz="1000" dirty="0" smtClean="0">
                <a:latin typeface="Arial" pitchFamily="34" charset="0"/>
                <a:cs typeface="Arial" pitchFamily="34" charset="0"/>
              </a:rPr>
              <a:t>You now need to select the best ones to include in your set of instructions.</a:t>
            </a:r>
          </a:p>
          <a:p>
            <a:pPr marL="150310" indent="-150310">
              <a:buFont typeface="Arial" pitchFamily="34" charset="0"/>
              <a:buChar char="•"/>
              <a:defRPr/>
            </a:pPr>
            <a:r>
              <a:rPr lang="en-GB" sz="1000" dirty="0" smtClean="0">
                <a:latin typeface="Arial" pitchFamily="34" charset="0"/>
                <a:cs typeface="Arial" pitchFamily="34" charset="0"/>
              </a:rPr>
              <a:t>You should use pictures and statements to fully explain this process.  </a:t>
            </a:r>
          </a:p>
          <a:p>
            <a:pPr marL="150310" indent="-150310">
              <a:buFont typeface="Arial" pitchFamily="34" charset="0"/>
              <a:buChar char="•"/>
              <a:defRPr/>
            </a:pPr>
            <a:r>
              <a:rPr lang="en-GB" sz="1000" dirty="0" smtClean="0">
                <a:latin typeface="Arial" pitchFamily="34" charset="0"/>
                <a:cs typeface="Arial" pitchFamily="34" charset="0"/>
              </a:rPr>
              <a:t>The more detail that you give the higher the marks you will score.</a:t>
            </a:r>
          </a:p>
          <a:p>
            <a:pPr marL="150310" indent="-150310">
              <a:buFont typeface="Arial" pitchFamily="34" charset="0"/>
              <a:buChar char="•"/>
              <a:defRPr/>
            </a:pPr>
            <a:r>
              <a:rPr lang="en-GB" sz="1000" dirty="0" smtClean="0">
                <a:latin typeface="Arial" pitchFamily="34" charset="0"/>
                <a:cs typeface="Arial" pitchFamily="34" charset="0"/>
              </a:rPr>
              <a:t>You can insert an additional slide if required</a:t>
            </a:r>
            <a:endParaRPr lang="en-US" sz="900" dirty="0" smtClean="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53465" y="162669"/>
            <a:ext cx="8835714" cy="326777"/>
          </a:xfrm>
          <a:prstGeom prst="rect">
            <a:avLst/>
          </a:prstGeom>
          <a:noFill/>
          <a:ln w="12700">
            <a:solidFill>
              <a:schemeClr val="tx1"/>
            </a:solidFill>
            <a:miter lim="800000"/>
            <a:headEnd/>
            <a:tailEnd/>
          </a:ln>
        </p:spPr>
        <p:txBody>
          <a:bodyPr wrap="none" lIns="80165" tIns="40083" rIns="80165" bIns="40083"/>
          <a:lstStyle/>
          <a:p>
            <a:r>
              <a:rPr lang="en-US" sz="1100" b="1" dirty="0" smtClean="0">
                <a:latin typeface="Arial" charset="0"/>
              </a:rPr>
              <a:t>7. My Record of Work							design</a:t>
            </a:r>
            <a:r>
              <a:rPr lang="en-US" sz="1100" dirty="0" smtClean="0">
                <a:latin typeface="Arial" charset="0"/>
              </a:rPr>
              <a:t>technology</a:t>
            </a:r>
            <a:endParaRPr lang="en-US" sz="1100" dirty="0">
              <a:latin typeface="Arial" charset="0"/>
            </a:endParaRPr>
          </a:p>
        </p:txBody>
      </p:sp>
      <p:sp>
        <p:nvSpPr>
          <p:cNvPr id="8195" name="Text Box 9"/>
          <p:cNvSpPr txBox="1">
            <a:spLocks noChangeArrowheads="1"/>
          </p:cNvSpPr>
          <p:nvPr/>
        </p:nvSpPr>
        <p:spPr bwMode="auto">
          <a:xfrm>
            <a:off x="107504" y="6309320"/>
            <a:ext cx="8865592" cy="357948"/>
          </a:xfrm>
          <a:prstGeom prst="rect">
            <a:avLst/>
          </a:prstGeom>
          <a:noFill/>
          <a:ln w="9525">
            <a:solidFill>
              <a:schemeClr val="tx1"/>
            </a:solidFill>
            <a:miter lim="800000"/>
            <a:headEnd/>
            <a:tailEnd/>
          </a:ln>
        </p:spPr>
        <p:txBody>
          <a:bodyPr wrap="square" lIns="80165" tIns="40083" rIns="80165" bIns="40083">
            <a:spAutoFit/>
          </a:bodyPr>
          <a:lstStyle/>
          <a:p>
            <a:pPr algn="just">
              <a:spcBef>
                <a:spcPct val="50000"/>
              </a:spcBef>
            </a:pPr>
            <a:r>
              <a:rPr lang="en-US" sz="900" b="1" dirty="0" smtClean="0">
                <a:latin typeface="Arial" charset="0"/>
              </a:rPr>
              <a:t>Why do I need to keep a record of my work?</a:t>
            </a:r>
            <a:r>
              <a:rPr lang="en-US" sz="900" dirty="0" smtClean="0">
                <a:latin typeface="Arial" charset="0"/>
              </a:rPr>
              <a:t>  Keeping a record of what you do each week will help you to evaluate your work when you have finished.  It will also help you to remember the types of problems that you have had and how to avoid them in the future.</a:t>
            </a:r>
            <a:endParaRPr lang="en-US" sz="900" dirty="0">
              <a:latin typeface="Arial" charset="0"/>
            </a:endParaRPr>
          </a:p>
        </p:txBody>
      </p:sp>
      <p:sp>
        <p:nvSpPr>
          <p:cNvPr id="9" name="TextBox 8"/>
          <p:cNvSpPr txBox="1"/>
          <p:nvPr/>
        </p:nvSpPr>
        <p:spPr>
          <a:xfrm>
            <a:off x="179512" y="764704"/>
            <a:ext cx="8712968" cy="830997"/>
          </a:xfrm>
          <a:prstGeom prst="rect">
            <a:avLst/>
          </a:prstGeom>
          <a:noFill/>
          <a:ln w="12700">
            <a:solidFill>
              <a:schemeClr val="tx1"/>
            </a:solidFill>
          </a:ln>
        </p:spPr>
        <p:txBody>
          <a:bodyPr wrap="square" rtlCol="0">
            <a:spAutoFit/>
          </a:bodyPr>
          <a:lstStyle/>
          <a:p>
            <a:r>
              <a:rPr lang="en-GB" sz="1200" b="1" dirty="0" smtClean="0">
                <a:latin typeface="Arial" pitchFamily="34" charset="0"/>
                <a:cs typeface="Arial" pitchFamily="34" charset="0"/>
              </a:rPr>
              <a:t>Week One</a:t>
            </a:r>
            <a:endParaRPr lang="en-GB" sz="1200"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a:latin typeface="Arial" pitchFamily="34" charset="0"/>
              <a:cs typeface="Arial" pitchFamily="34" charset="0"/>
            </a:endParaRPr>
          </a:p>
        </p:txBody>
      </p:sp>
      <p:sp>
        <p:nvSpPr>
          <p:cNvPr id="10" name="TextBox 9"/>
          <p:cNvSpPr txBox="1"/>
          <p:nvPr/>
        </p:nvSpPr>
        <p:spPr>
          <a:xfrm>
            <a:off x="179512" y="1844824"/>
            <a:ext cx="8712968" cy="830997"/>
          </a:xfrm>
          <a:prstGeom prst="rect">
            <a:avLst/>
          </a:prstGeom>
          <a:noFill/>
          <a:ln w="12700">
            <a:solidFill>
              <a:schemeClr val="tx1"/>
            </a:solidFill>
          </a:ln>
        </p:spPr>
        <p:txBody>
          <a:bodyPr wrap="square" rtlCol="0">
            <a:spAutoFit/>
          </a:bodyPr>
          <a:lstStyle/>
          <a:p>
            <a:r>
              <a:rPr lang="en-GB" sz="1200" b="1" dirty="0" smtClean="0">
                <a:latin typeface="Arial" pitchFamily="34" charset="0"/>
                <a:cs typeface="Arial" pitchFamily="34" charset="0"/>
              </a:rPr>
              <a:t>Week Two</a:t>
            </a:r>
            <a:endParaRPr lang="en-GB" sz="1200"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a:latin typeface="Arial" pitchFamily="34" charset="0"/>
              <a:cs typeface="Arial" pitchFamily="34" charset="0"/>
            </a:endParaRPr>
          </a:p>
        </p:txBody>
      </p:sp>
      <p:sp>
        <p:nvSpPr>
          <p:cNvPr id="11" name="TextBox 10"/>
          <p:cNvSpPr txBox="1"/>
          <p:nvPr/>
        </p:nvSpPr>
        <p:spPr>
          <a:xfrm>
            <a:off x="179512" y="2852936"/>
            <a:ext cx="8712968" cy="830997"/>
          </a:xfrm>
          <a:prstGeom prst="rect">
            <a:avLst/>
          </a:prstGeom>
          <a:noFill/>
          <a:ln w="12700">
            <a:solidFill>
              <a:schemeClr val="tx1"/>
            </a:solidFill>
          </a:ln>
        </p:spPr>
        <p:txBody>
          <a:bodyPr wrap="square" rtlCol="0">
            <a:spAutoFit/>
          </a:bodyPr>
          <a:lstStyle/>
          <a:p>
            <a:r>
              <a:rPr lang="en-GB" sz="1200" b="1" dirty="0" smtClean="0">
                <a:latin typeface="Arial" pitchFamily="34" charset="0"/>
                <a:cs typeface="Arial" pitchFamily="34" charset="0"/>
              </a:rPr>
              <a:t>Week Three</a:t>
            </a:r>
            <a:endParaRPr lang="en-GB" sz="1200"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a:latin typeface="Arial" pitchFamily="34" charset="0"/>
              <a:cs typeface="Arial" pitchFamily="34" charset="0"/>
            </a:endParaRPr>
          </a:p>
        </p:txBody>
      </p:sp>
      <p:sp>
        <p:nvSpPr>
          <p:cNvPr id="12" name="TextBox 11"/>
          <p:cNvSpPr txBox="1"/>
          <p:nvPr/>
        </p:nvSpPr>
        <p:spPr>
          <a:xfrm>
            <a:off x="179512" y="3861048"/>
            <a:ext cx="8712968" cy="830997"/>
          </a:xfrm>
          <a:prstGeom prst="rect">
            <a:avLst/>
          </a:prstGeom>
          <a:noFill/>
          <a:ln w="12700">
            <a:solidFill>
              <a:schemeClr val="tx1"/>
            </a:solidFill>
          </a:ln>
        </p:spPr>
        <p:txBody>
          <a:bodyPr wrap="square" rtlCol="0">
            <a:spAutoFit/>
          </a:bodyPr>
          <a:lstStyle/>
          <a:p>
            <a:r>
              <a:rPr lang="en-GB" sz="1200" b="1" dirty="0" smtClean="0">
                <a:latin typeface="Arial" pitchFamily="34" charset="0"/>
                <a:cs typeface="Arial" pitchFamily="34" charset="0"/>
              </a:rPr>
              <a:t>Week Four</a:t>
            </a:r>
            <a:endParaRPr lang="en-GB" sz="1200"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a:latin typeface="Arial" pitchFamily="34" charset="0"/>
              <a:cs typeface="Arial" pitchFamily="34" charset="0"/>
            </a:endParaRPr>
          </a:p>
        </p:txBody>
      </p:sp>
      <p:sp>
        <p:nvSpPr>
          <p:cNvPr id="13" name="TextBox 12"/>
          <p:cNvSpPr txBox="1"/>
          <p:nvPr/>
        </p:nvSpPr>
        <p:spPr>
          <a:xfrm>
            <a:off x="179512" y="4869160"/>
            <a:ext cx="8712968" cy="830997"/>
          </a:xfrm>
          <a:prstGeom prst="rect">
            <a:avLst/>
          </a:prstGeom>
          <a:noFill/>
          <a:ln w="12700">
            <a:solidFill>
              <a:schemeClr val="tx1"/>
            </a:solidFill>
          </a:ln>
        </p:spPr>
        <p:txBody>
          <a:bodyPr wrap="square" rtlCol="0">
            <a:spAutoFit/>
          </a:bodyPr>
          <a:lstStyle/>
          <a:p>
            <a:r>
              <a:rPr lang="en-GB" sz="1200" b="1" dirty="0" smtClean="0">
                <a:latin typeface="Arial" pitchFamily="34" charset="0"/>
                <a:cs typeface="Arial" pitchFamily="34" charset="0"/>
              </a:rPr>
              <a:t>Week Five</a:t>
            </a:r>
            <a:endParaRPr lang="en-GB" sz="1200"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smtClean="0">
              <a:latin typeface="Arial" pitchFamily="34" charset="0"/>
              <a:cs typeface="Arial" pitchFamily="34" charset="0"/>
            </a:endParaRPr>
          </a:p>
          <a:p>
            <a:endParaRPr lang="en-GB" sz="1200" b="1"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53465" y="162669"/>
            <a:ext cx="8835714" cy="326777"/>
          </a:xfrm>
          <a:prstGeom prst="rect">
            <a:avLst/>
          </a:prstGeom>
          <a:noFill/>
          <a:ln w="12700">
            <a:solidFill>
              <a:schemeClr val="tx1"/>
            </a:solidFill>
            <a:miter lim="800000"/>
            <a:headEnd/>
            <a:tailEnd/>
          </a:ln>
        </p:spPr>
        <p:txBody>
          <a:bodyPr wrap="none" lIns="80165" tIns="40083" rIns="80165" bIns="40083"/>
          <a:lstStyle/>
          <a:p>
            <a:r>
              <a:rPr lang="en-US" sz="1100" b="1" dirty="0" smtClean="0">
                <a:latin typeface="Arial" charset="0"/>
              </a:rPr>
              <a:t>8. My Project Evaluation							design</a:t>
            </a:r>
            <a:r>
              <a:rPr lang="en-US" sz="1100" dirty="0" smtClean="0">
                <a:latin typeface="Arial" charset="0"/>
              </a:rPr>
              <a:t>technology</a:t>
            </a:r>
            <a:endParaRPr lang="en-US" sz="1100" dirty="0">
              <a:latin typeface="Arial" charset="0"/>
            </a:endParaRPr>
          </a:p>
        </p:txBody>
      </p:sp>
      <p:sp>
        <p:nvSpPr>
          <p:cNvPr id="8195" name="Text Box 9"/>
          <p:cNvSpPr txBox="1">
            <a:spLocks noChangeArrowheads="1"/>
          </p:cNvSpPr>
          <p:nvPr/>
        </p:nvSpPr>
        <p:spPr bwMode="auto">
          <a:xfrm>
            <a:off x="163776" y="5932784"/>
            <a:ext cx="8865592" cy="842696"/>
          </a:xfrm>
          <a:prstGeom prst="rect">
            <a:avLst/>
          </a:prstGeom>
          <a:noFill/>
          <a:ln w="9525">
            <a:solidFill>
              <a:schemeClr val="tx1"/>
            </a:solidFill>
            <a:miter lim="800000"/>
            <a:headEnd/>
            <a:tailEnd/>
          </a:ln>
        </p:spPr>
        <p:txBody>
          <a:bodyPr wrap="square" lIns="80165" tIns="40083" rIns="80165" bIns="40083">
            <a:spAutoFit/>
          </a:bodyPr>
          <a:lstStyle/>
          <a:p>
            <a:pPr algn="just">
              <a:spcBef>
                <a:spcPct val="50000"/>
              </a:spcBef>
            </a:pPr>
            <a:r>
              <a:rPr lang="en-US" sz="900" b="1" dirty="0" smtClean="0">
                <a:latin typeface="Arial" charset="0"/>
              </a:rPr>
              <a:t>Why do I need to evaluate my work?</a:t>
            </a:r>
            <a:r>
              <a:rPr lang="en-US" sz="900" dirty="0" smtClean="0">
                <a:latin typeface="Arial" charset="0"/>
              </a:rPr>
              <a:t>  </a:t>
            </a:r>
          </a:p>
          <a:p>
            <a:pPr algn="just">
              <a:spcBef>
                <a:spcPct val="50000"/>
              </a:spcBef>
              <a:buFont typeface="Arial" pitchFamily="34" charset="0"/>
              <a:buChar char="•"/>
            </a:pPr>
            <a:r>
              <a:rPr lang="en-US" sz="900" dirty="0" smtClean="0">
                <a:latin typeface="Arial" charset="0"/>
              </a:rPr>
              <a:t>Objective self evaluation will help you to remember the types of problems that you have had and how to avoid them in the future.</a:t>
            </a:r>
          </a:p>
          <a:p>
            <a:pPr algn="just">
              <a:spcBef>
                <a:spcPct val="50000"/>
              </a:spcBef>
              <a:buFont typeface="Arial" pitchFamily="34" charset="0"/>
              <a:buChar char="•"/>
            </a:pPr>
            <a:r>
              <a:rPr lang="en-US" sz="900" dirty="0" smtClean="0">
                <a:latin typeface="Arial" charset="0"/>
              </a:rPr>
              <a:t>It will also help you to check that your finished product meets the product specification criteria that you formulated at the start of this project.</a:t>
            </a:r>
          </a:p>
          <a:p>
            <a:pPr algn="just">
              <a:spcBef>
                <a:spcPct val="50000"/>
              </a:spcBef>
              <a:buFont typeface="Arial" pitchFamily="34" charset="0"/>
              <a:buChar char="•"/>
            </a:pPr>
            <a:r>
              <a:rPr lang="en-US" sz="900" dirty="0" smtClean="0">
                <a:latin typeface="Arial" charset="0"/>
              </a:rPr>
              <a:t>You evaluation must have three parts.  </a:t>
            </a:r>
            <a:endParaRPr lang="en-US" sz="900" dirty="0">
              <a:latin typeface="Arial" charset="0"/>
            </a:endParaRPr>
          </a:p>
        </p:txBody>
      </p:sp>
      <p:sp>
        <p:nvSpPr>
          <p:cNvPr id="7" name="TextBox 6"/>
          <p:cNvSpPr txBox="1"/>
          <p:nvPr/>
        </p:nvSpPr>
        <p:spPr>
          <a:xfrm>
            <a:off x="179512" y="620689"/>
            <a:ext cx="8784976" cy="830997"/>
          </a:xfrm>
          <a:prstGeom prst="rect">
            <a:avLst/>
          </a:prstGeom>
          <a:noFill/>
          <a:ln>
            <a:solidFill>
              <a:schemeClr val="tx1"/>
            </a:solidFill>
          </a:ln>
        </p:spPr>
        <p:txBody>
          <a:bodyPr wrap="square" rtlCol="0">
            <a:spAutoFit/>
          </a:bodyPr>
          <a:lstStyle/>
          <a:p>
            <a:r>
              <a:rPr lang="en-GB" sz="1200" b="1" dirty="0" smtClean="0">
                <a:latin typeface="Arial" pitchFamily="34" charset="0"/>
                <a:cs typeface="Arial" pitchFamily="34" charset="0"/>
              </a:rPr>
              <a:t>Evaluation (Part 1)  - Modifications</a:t>
            </a:r>
          </a:p>
          <a:p>
            <a:endParaRPr lang="en-GB" sz="1200" dirty="0" smtClean="0">
              <a:latin typeface="Arial" pitchFamily="34" charset="0"/>
              <a:cs typeface="Arial" pitchFamily="34" charset="0"/>
            </a:endParaRPr>
          </a:p>
          <a:p>
            <a:pPr>
              <a:buFont typeface="Arial" pitchFamily="34" charset="0"/>
              <a:buChar char="•"/>
            </a:pPr>
            <a:r>
              <a:rPr lang="en-GB" sz="1200" dirty="0" smtClean="0">
                <a:latin typeface="Arial" pitchFamily="34" charset="0"/>
                <a:cs typeface="Arial" pitchFamily="34" charset="0"/>
              </a:rPr>
              <a:t>What problems I had and how I fixed them.</a:t>
            </a:r>
          </a:p>
          <a:p>
            <a:pPr>
              <a:buFont typeface="Arial" pitchFamily="34" charset="0"/>
              <a:buChar char="•"/>
            </a:pPr>
            <a:r>
              <a:rPr lang="en-GB" sz="1200" dirty="0" smtClean="0">
                <a:latin typeface="Arial" pitchFamily="34" charset="0"/>
                <a:cs typeface="Arial" pitchFamily="34" charset="0"/>
              </a:rPr>
              <a:t>List all of the problems that you had during this project and explain how you resolved each one. </a:t>
            </a:r>
          </a:p>
        </p:txBody>
      </p:sp>
      <p:sp>
        <p:nvSpPr>
          <p:cNvPr id="9" name="TextBox 8"/>
          <p:cNvSpPr txBox="1"/>
          <p:nvPr/>
        </p:nvSpPr>
        <p:spPr>
          <a:xfrm>
            <a:off x="174179" y="1628800"/>
            <a:ext cx="8784976" cy="646331"/>
          </a:xfrm>
          <a:prstGeom prst="rect">
            <a:avLst/>
          </a:prstGeom>
          <a:noFill/>
          <a:ln>
            <a:solidFill>
              <a:schemeClr val="tx1"/>
            </a:solidFill>
          </a:ln>
        </p:spPr>
        <p:txBody>
          <a:bodyPr wrap="square" rtlCol="0">
            <a:spAutoFit/>
          </a:bodyPr>
          <a:lstStyle/>
          <a:p>
            <a:r>
              <a:rPr lang="en-GB" sz="1200" b="1" dirty="0" smtClean="0">
                <a:latin typeface="Arial" pitchFamily="34" charset="0"/>
                <a:cs typeface="Arial" pitchFamily="34" charset="0"/>
              </a:rPr>
              <a:t>Evaluation (Part 2)  - Performance</a:t>
            </a:r>
            <a:endParaRPr lang="en-GB" sz="1200" dirty="0" smtClean="0">
              <a:latin typeface="Arial" pitchFamily="34" charset="0"/>
              <a:cs typeface="Arial" pitchFamily="34" charset="0"/>
            </a:endParaRPr>
          </a:p>
          <a:p>
            <a:pPr>
              <a:buFont typeface="Arial" pitchFamily="34" charset="0"/>
              <a:buChar char="•"/>
            </a:pPr>
            <a:r>
              <a:rPr lang="en-GB" sz="1200" dirty="0" smtClean="0">
                <a:latin typeface="Arial" pitchFamily="34" charset="0"/>
                <a:cs typeface="Arial" pitchFamily="34" charset="0"/>
              </a:rPr>
              <a:t>Replace this text box with a table like the one shown below.  In the left-hand column write each one of the specification criteria.  In the right-hand column state if the criteria has been met or not and why.</a:t>
            </a:r>
            <a:endParaRPr lang="en-GB" sz="1200" b="1" dirty="0" smtClean="0">
              <a:latin typeface="Arial" pitchFamily="34" charset="0"/>
              <a:cs typeface="Arial" pitchFamily="34" charset="0"/>
            </a:endParaRPr>
          </a:p>
        </p:txBody>
      </p:sp>
      <p:graphicFrame>
        <p:nvGraphicFramePr>
          <p:cNvPr id="10" name="Table 9"/>
          <p:cNvGraphicFramePr>
            <a:graphicFrameLocks noGrp="1"/>
          </p:cNvGraphicFramePr>
          <p:nvPr/>
        </p:nvGraphicFramePr>
        <p:xfrm>
          <a:off x="179512" y="2348880"/>
          <a:ext cx="8784976" cy="1371600"/>
        </p:xfrm>
        <a:graphic>
          <a:graphicData uri="http://schemas.openxmlformats.org/drawingml/2006/table">
            <a:tbl>
              <a:tblPr firstRow="1" bandRow="1">
                <a:tableStyleId>{073A0DAA-6AF3-43AB-8588-CEC1D06C72B9}</a:tableStyleId>
              </a:tblPr>
              <a:tblGrid>
                <a:gridCol w="4392488"/>
                <a:gridCol w="4392488"/>
              </a:tblGrid>
              <a:tr h="259229">
                <a:tc gridSpan="2">
                  <a:txBody>
                    <a:bodyPr/>
                    <a:lstStyle/>
                    <a:p>
                      <a:pPr algn="ctr"/>
                      <a:r>
                        <a:rPr lang="en-GB" sz="1200" dirty="0" smtClean="0">
                          <a:solidFill>
                            <a:schemeClr val="tx1"/>
                          </a:solidFill>
                          <a:latin typeface="Arial" pitchFamily="34" charset="0"/>
                          <a:cs typeface="Arial" pitchFamily="34" charset="0"/>
                        </a:rPr>
                        <a:t>Product Performance</a:t>
                      </a:r>
                      <a:endParaRPr lang="en-GB"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229">
                <a:tc>
                  <a:txBody>
                    <a:bodyPr/>
                    <a:lstStyle/>
                    <a:p>
                      <a:r>
                        <a:rPr lang="en-GB" sz="1200" b="1" dirty="0" smtClean="0"/>
                        <a:t>Specification Criteria</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1" dirty="0" smtClean="0"/>
                        <a:t>Failed</a:t>
                      </a:r>
                      <a:r>
                        <a:rPr lang="en-GB" sz="1200" b="1" baseline="0" dirty="0" smtClean="0"/>
                        <a:t> or </a:t>
                      </a:r>
                      <a:r>
                        <a:rPr lang="en-GB" sz="1200" b="1" dirty="0" smtClean="0"/>
                        <a:t>Passed &amp; How?</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229">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229">
                <a:tc>
                  <a:txBody>
                    <a:bodyPr/>
                    <a:lstStyle/>
                    <a:p>
                      <a:endParaRPr lang="en-GB"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229">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79512" y="3861048"/>
            <a:ext cx="8784976" cy="1015663"/>
          </a:xfrm>
          <a:prstGeom prst="rect">
            <a:avLst/>
          </a:prstGeom>
          <a:noFill/>
          <a:ln>
            <a:solidFill>
              <a:schemeClr val="tx1"/>
            </a:solidFill>
          </a:ln>
        </p:spPr>
        <p:txBody>
          <a:bodyPr wrap="square" rtlCol="0">
            <a:spAutoFit/>
          </a:bodyPr>
          <a:lstStyle/>
          <a:p>
            <a:r>
              <a:rPr lang="en-GB" sz="1200" b="1" dirty="0" smtClean="0">
                <a:latin typeface="Arial" pitchFamily="34" charset="0"/>
                <a:cs typeface="Arial" pitchFamily="34" charset="0"/>
              </a:rPr>
              <a:t>Evaluation (Part 3)  - Future Improvements</a:t>
            </a:r>
          </a:p>
          <a:p>
            <a:endParaRPr lang="en-GB" sz="1200" dirty="0" smtClean="0">
              <a:latin typeface="Arial" pitchFamily="34" charset="0"/>
              <a:cs typeface="Arial" pitchFamily="34" charset="0"/>
            </a:endParaRPr>
          </a:p>
          <a:p>
            <a:pPr>
              <a:buFont typeface="Arial" pitchFamily="34" charset="0"/>
              <a:buChar char="•"/>
            </a:pPr>
            <a:r>
              <a:rPr lang="en-GB" sz="1200" dirty="0" smtClean="0">
                <a:latin typeface="Arial" pitchFamily="34" charset="0"/>
                <a:cs typeface="Arial" pitchFamily="34" charset="0"/>
              </a:rPr>
              <a:t>Describe what aspects of your original product you would change in order to produce a better product if you were going to make more of them.</a:t>
            </a:r>
          </a:p>
          <a:p>
            <a:pPr>
              <a:buFont typeface="Arial" pitchFamily="34" charset="0"/>
              <a:buChar char="•"/>
            </a:pPr>
            <a:r>
              <a:rPr lang="en-GB" sz="1200" dirty="0" smtClean="0">
                <a:latin typeface="Arial" pitchFamily="34" charset="0"/>
                <a:cs typeface="Arial" pitchFamily="34" charset="0"/>
              </a:rPr>
              <a:t>For each point justify why you would make the change.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1148</Words>
  <Application>Microsoft Office PowerPoint</Application>
  <PresentationFormat>On-screen Show (4:3)</PresentationFormat>
  <Paragraphs>112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King</dc:creator>
  <cp:lastModifiedBy>Ewain Williams</cp:lastModifiedBy>
  <cp:revision>53</cp:revision>
  <dcterms:created xsi:type="dcterms:W3CDTF">2013-07-19T10:27:58Z</dcterms:created>
  <dcterms:modified xsi:type="dcterms:W3CDTF">2015-09-04T17:57:24Z</dcterms:modified>
</cp:coreProperties>
</file>