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734175" cy="9853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1855-936E-4A3B-8A30-4A29C7CA38DD}" type="datetimeFigureOut">
              <a:rPr lang="en-GB" smtClean="0"/>
              <a:pPr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/>
          <p:cNvSpPr>
            <a:spLocks noChangeArrowheads="1"/>
          </p:cNvSpPr>
          <p:nvPr/>
        </p:nvSpPr>
        <p:spPr bwMode="auto">
          <a:xfrm>
            <a:off x="10795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2016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07950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Focused Task 1	Design &amp; Make Task</a:t>
            </a:r>
          </a:p>
          <a:p>
            <a:pPr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		CAD / CAD – Dice Project</a:t>
            </a:r>
          </a:p>
          <a:p>
            <a:pPr>
              <a:spcBef>
                <a:spcPts val="600"/>
              </a:spcBef>
              <a:defRPr/>
            </a:pPr>
            <a:r>
              <a:rPr lang="en-GB" sz="1000" b="1" dirty="0" smtClean="0"/>
              <a:t>Lesson One</a:t>
            </a:r>
            <a:endParaRPr lang="en-GB" sz="1000" dirty="0" smtClean="0"/>
          </a:p>
          <a:p>
            <a:pPr marL="685800" lvl="2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000" dirty="0" smtClean="0"/>
              <a:t>Introduce the topic and outline the time frame/assessment structure for the task.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Demonstrate the PowerPoint Template for this Project.</a:t>
            </a:r>
          </a:p>
          <a:p>
            <a:pPr marL="685800" lvl="2">
              <a:spcBef>
                <a:spcPts val="0"/>
              </a:spcBef>
              <a:defRPr/>
            </a:pPr>
            <a:r>
              <a:rPr lang="en-GB" sz="1000" dirty="0" smtClean="0"/>
              <a:t>	</a:t>
            </a:r>
            <a:r>
              <a:rPr lang="en-GB" sz="1000" dirty="0" smtClean="0">
                <a:solidFill>
                  <a:srgbClr val="FF0000"/>
                </a:solidFill>
              </a:rPr>
              <a:t>Pupils to copy the PowerPoint Template from the network.</a:t>
            </a:r>
            <a:endParaRPr lang="en-GB" sz="1000" dirty="0" smtClean="0"/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Class demonstration of 2D Design and the various colour settings for laser power.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Class exercise on squared grid paper for the principles of CAD/CAM.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Class exercise on Isometric grid paper to produce 1:1 scale 3D drawing of 40mm Dice.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endParaRPr lang="en-GB" sz="1000" dirty="0" smtClean="0"/>
          </a:p>
          <a:p>
            <a:pPr>
              <a:spcBef>
                <a:spcPts val="0"/>
              </a:spcBef>
              <a:defRPr/>
            </a:pPr>
            <a:r>
              <a:rPr lang="en-GB" sz="1000" b="1" dirty="0" smtClean="0"/>
              <a:t>Lesson Two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Recap on the PowerPoint format for the Design Folder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Recap on 2D Design.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Pupils use 2D Design to draw the faces of the dice.</a:t>
            </a:r>
          </a:p>
          <a:p>
            <a:pPr lvl="1">
              <a:spcBef>
                <a:spcPts val="0"/>
              </a:spcBef>
              <a:defRPr/>
            </a:pPr>
            <a:r>
              <a:rPr lang="en-GB" sz="1000" dirty="0" smtClean="0">
                <a:solidFill>
                  <a:srgbClr val="FF0000"/>
                </a:solidFill>
              </a:rPr>
              <a:t>Be sure to take several </a:t>
            </a:r>
            <a:r>
              <a:rPr lang="en-GB" sz="1000" u="sng" dirty="0" smtClean="0">
                <a:solidFill>
                  <a:srgbClr val="FF0000"/>
                </a:solidFill>
              </a:rPr>
              <a:t>Print Screen Images</a:t>
            </a:r>
            <a:r>
              <a:rPr lang="en-GB" sz="1000" dirty="0" smtClean="0">
                <a:solidFill>
                  <a:srgbClr val="FF0000"/>
                </a:solidFill>
              </a:rPr>
              <a:t> for use when producing the step-by-step instructions for the section on </a:t>
            </a:r>
            <a:r>
              <a:rPr lang="en-GB" sz="1000" b="1" dirty="0" smtClean="0">
                <a:solidFill>
                  <a:srgbClr val="FF0000"/>
                </a:solidFill>
              </a:rPr>
              <a:t>How to Use 2D Design to Draw the Dice</a:t>
            </a:r>
            <a:r>
              <a:rPr lang="en-GB" sz="1000" dirty="0" smtClean="0">
                <a:solidFill>
                  <a:srgbClr val="FF0000"/>
                </a:solidFill>
              </a:rPr>
              <a:t>. </a:t>
            </a:r>
            <a:endParaRPr lang="en-GB" sz="1000" b="1" dirty="0" smtClean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 smtClean="0"/>
              <a:t>Homework (Due in at the start of the next lesson)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GB" sz="1000" b="1" dirty="0" smtClean="0"/>
              <a:t>Using the PowerPoint template copied from the network</a:t>
            </a:r>
            <a:r>
              <a:rPr lang="en-GB" sz="1000" dirty="0" smtClean="0"/>
              <a:t>, complete slides two &amp; three and print them out ready to hand in next lesson.  Complete the Record of Work on slide 8.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GB" sz="1000" dirty="0" smtClean="0"/>
              <a:t>Attach your annotated squared graph paper used to show how CAD works.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GB" sz="1000" dirty="0" smtClean="0"/>
              <a:t>Attach your annotated Isometric grid paper used to show your 3D Design of your dice.</a:t>
            </a:r>
          </a:p>
        </p:txBody>
      </p:sp>
      <p:sp>
        <p:nvSpPr>
          <p:cNvPr id="4104" name="Rectangle 23"/>
          <p:cNvSpPr>
            <a:spLocks noChangeArrowheads="1"/>
          </p:cNvSpPr>
          <p:nvPr/>
        </p:nvSpPr>
        <p:spPr bwMode="auto">
          <a:xfrm>
            <a:off x="457200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Text Box 24"/>
          <p:cNvSpPr txBox="1">
            <a:spLocks noChangeArrowheads="1"/>
          </p:cNvSpPr>
          <p:nvPr/>
        </p:nvSpPr>
        <p:spPr bwMode="auto">
          <a:xfrm>
            <a:off x="4572000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Focused Task 1	Design &amp; Make Task</a:t>
            </a:r>
          </a:p>
          <a:p>
            <a:pPr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		CAD / CAD – Dice Project</a:t>
            </a:r>
          </a:p>
          <a:p>
            <a:pPr>
              <a:defRPr/>
            </a:pPr>
            <a:r>
              <a:rPr lang="en-GB" sz="1000" b="1" dirty="0" smtClean="0"/>
              <a:t>Lesson Three	</a:t>
            </a:r>
          </a:p>
          <a:p>
            <a:pPr lvl="1">
              <a:buFontTx/>
              <a:buChar char="•"/>
              <a:defRPr/>
            </a:pPr>
            <a:r>
              <a:rPr lang="en-GB" sz="1000" dirty="0" smtClean="0"/>
              <a:t>Modify the 2D Design drawings of your dice ready for machining.</a:t>
            </a:r>
          </a:p>
          <a:p>
            <a:pPr lvl="1">
              <a:buFontTx/>
              <a:buChar char="•"/>
              <a:defRPr/>
            </a:pPr>
            <a:r>
              <a:rPr lang="en-GB" sz="1000" dirty="0" smtClean="0"/>
              <a:t>Send the Design for processing.</a:t>
            </a:r>
          </a:p>
          <a:p>
            <a:pPr lvl="1">
              <a:defRPr/>
            </a:pPr>
            <a:r>
              <a:rPr lang="en-GB" sz="1000" dirty="0" smtClean="0">
                <a:solidFill>
                  <a:srgbClr val="FF0000"/>
                </a:solidFill>
              </a:rPr>
              <a:t>Use the Department or your own camera to take photographs of the process for use when producing the step-by-step instructions for the section on </a:t>
            </a:r>
            <a:r>
              <a:rPr lang="en-GB" sz="1000" b="1" dirty="0" smtClean="0">
                <a:solidFill>
                  <a:srgbClr val="FF0000"/>
                </a:solidFill>
              </a:rPr>
              <a:t>How to Machine and Assemble the Dice</a:t>
            </a:r>
            <a:r>
              <a:rPr lang="en-GB" sz="1000" dirty="0" smtClean="0">
                <a:solidFill>
                  <a:srgbClr val="FF0000"/>
                </a:solidFill>
              </a:rPr>
              <a:t>. </a:t>
            </a:r>
            <a:endParaRPr lang="en-GB" sz="1000" b="1" dirty="0" smtClean="0"/>
          </a:p>
          <a:p>
            <a:pPr lvl="1"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b="1" dirty="0" smtClean="0"/>
              <a:t>Lesson Four	</a:t>
            </a:r>
          </a:p>
          <a:p>
            <a:pPr lvl="1">
              <a:buFontTx/>
              <a:buChar char="•"/>
              <a:defRPr/>
            </a:pPr>
            <a:r>
              <a:rPr lang="en-GB" sz="1000" dirty="0" smtClean="0"/>
              <a:t>Complete the assembly of the dice.</a:t>
            </a:r>
          </a:p>
          <a:p>
            <a:pPr lvl="1">
              <a:defRPr/>
            </a:pPr>
            <a:r>
              <a:rPr lang="en-GB" sz="1000" dirty="0" smtClean="0">
                <a:solidFill>
                  <a:srgbClr val="FF0000"/>
                </a:solidFill>
              </a:rPr>
              <a:t>Use the Department or your own camera to take photographs of the process for use when producing the step-by-step instructions for the section on </a:t>
            </a:r>
            <a:r>
              <a:rPr lang="en-GB" sz="1000" b="1" dirty="0" smtClean="0">
                <a:solidFill>
                  <a:srgbClr val="FF0000"/>
                </a:solidFill>
              </a:rPr>
              <a:t>How to Machine and Assemble the Dice</a:t>
            </a:r>
            <a:r>
              <a:rPr lang="en-GB" sz="1000" dirty="0" smtClean="0">
                <a:solidFill>
                  <a:srgbClr val="FF0000"/>
                </a:solidFill>
              </a:rPr>
              <a:t>. </a:t>
            </a:r>
            <a:endParaRPr lang="en-GB" sz="1000" b="1" dirty="0" smtClean="0"/>
          </a:p>
          <a:p>
            <a:pPr lvl="1">
              <a:buFontTx/>
              <a:buChar char="•"/>
              <a:defRPr/>
            </a:pPr>
            <a:r>
              <a:rPr lang="en-GB" sz="1000" b="1" dirty="0" smtClean="0"/>
              <a:t>Using the PowerPoint template </a:t>
            </a:r>
            <a:r>
              <a:rPr lang="en-GB" sz="1000" dirty="0" smtClean="0"/>
              <a:t>produce the two sets of step-by-step instructions.</a:t>
            </a:r>
          </a:p>
          <a:p>
            <a:pPr lvl="1">
              <a:defRPr/>
            </a:pPr>
            <a:r>
              <a:rPr lang="en-GB" sz="1000" b="1" dirty="0" smtClean="0"/>
              <a:t>	</a:t>
            </a:r>
            <a:r>
              <a:rPr lang="en-GB" sz="1000" dirty="0" smtClean="0">
                <a:solidFill>
                  <a:srgbClr val="FF0000"/>
                </a:solidFill>
              </a:rPr>
              <a:t> </a:t>
            </a:r>
            <a:r>
              <a:rPr lang="en-GB" sz="1000" dirty="0" smtClean="0"/>
              <a:t>*How to Use 2D Design to Draw the Dice - Slide 6.</a:t>
            </a:r>
          </a:p>
          <a:p>
            <a:pPr lvl="1">
              <a:defRPr/>
            </a:pPr>
            <a:r>
              <a:rPr lang="en-GB" sz="1000" dirty="0" smtClean="0"/>
              <a:t>	 *How to Machine and Assemble the Dice – Slide 7.</a:t>
            </a:r>
          </a:p>
          <a:p>
            <a:pPr lvl="1">
              <a:spcBef>
                <a:spcPct val="50000"/>
              </a:spcBef>
              <a:defRPr/>
            </a:pPr>
            <a:r>
              <a:rPr lang="en-GB" sz="1000" b="1" dirty="0" smtClean="0"/>
              <a:t>Homework (Due in at the start of the next lesson)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GB" sz="1000" dirty="0" smtClean="0"/>
              <a:t>Complete the two sets of step-by-step instructions started in the lesson .  Complete the Record of Work on slide 8.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GB" sz="1000" dirty="0" smtClean="0"/>
              <a:t>Printout the instructions and </a:t>
            </a:r>
            <a:r>
              <a:rPr lang="en-GB" sz="1000" u="sng" dirty="0" smtClean="0"/>
              <a:t>add</a:t>
            </a:r>
            <a:r>
              <a:rPr lang="en-GB" sz="1000" dirty="0" smtClean="0"/>
              <a:t> them to your Design Folder.</a:t>
            </a:r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r>
              <a:rPr lang="en-GB" sz="1000" b="1" dirty="0" smtClean="0"/>
              <a:t>Lesson Five	</a:t>
            </a:r>
          </a:p>
          <a:p>
            <a:pPr lvl="1">
              <a:buFontTx/>
              <a:buChar char="•"/>
              <a:defRPr/>
            </a:pPr>
            <a:r>
              <a:rPr lang="en-GB" sz="1000" b="1" dirty="0" smtClean="0"/>
              <a:t>Using the PowerPoint template </a:t>
            </a:r>
            <a:r>
              <a:rPr lang="en-GB" sz="1000" dirty="0" smtClean="0"/>
              <a:t>complete the evaluation of your project – Slide 9.</a:t>
            </a:r>
          </a:p>
          <a:p>
            <a:pPr lvl="1">
              <a:buFontTx/>
              <a:buChar char="•"/>
              <a:defRPr/>
            </a:pPr>
            <a:r>
              <a:rPr lang="en-GB" sz="1000" dirty="0" smtClean="0"/>
              <a:t>Hand in the Design Folder and the Practical Work (Dice) for  final assessment.</a:t>
            </a:r>
          </a:p>
          <a:p>
            <a:pPr lvl="1">
              <a:buFontTx/>
              <a:buChar char="•"/>
              <a:defRPr/>
            </a:pPr>
            <a:endParaRPr lang="en-GB" sz="1000" dirty="0" smtClean="0"/>
          </a:p>
          <a:p>
            <a:pPr lvl="1" algn="ctr">
              <a:defRPr/>
            </a:pPr>
            <a:r>
              <a:rPr lang="en-GB" sz="1000" b="1" dirty="0" smtClean="0"/>
              <a:t>End of Task One</a:t>
            </a:r>
          </a:p>
          <a:p>
            <a:pPr lvl="1" algn="ctr">
              <a:defRPr/>
            </a:pPr>
            <a:endParaRPr lang="en-GB" sz="1000" b="1" dirty="0" smtClean="0"/>
          </a:p>
          <a:p>
            <a:pPr lvl="1" algn="ctr">
              <a:defRPr/>
            </a:pPr>
            <a:endParaRPr lang="en-GB" sz="1000" b="1" dirty="0" smtClean="0"/>
          </a:p>
          <a:p>
            <a:pPr lvl="1" algn="ctr">
              <a:defRPr/>
            </a:pPr>
            <a:r>
              <a:rPr lang="en-GB" sz="1000" b="1" dirty="0" smtClean="0"/>
              <a:t>The assessment criteria are on the following page.</a:t>
            </a:r>
          </a:p>
          <a:p>
            <a:pPr lvl="1">
              <a:defRPr/>
            </a:pPr>
            <a:endParaRPr lang="en-GB" sz="1000" dirty="0" smtClean="0"/>
          </a:p>
          <a:p>
            <a:pPr lvl="1">
              <a:defRPr/>
            </a:pPr>
            <a:r>
              <a:rPr lang="en-GB" sz="1000" dirty="0" smtClean="0"/>
              <a:t>  </a:t>
            </a:r>
          </a:p>
          <a:p>
            <a:pPr>
              <a:spcBef>
                <a:spcPct val="50000"/>
              </a:spcBef>
              <a:defRPr/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2016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250825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0825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Assessment Criteria</a:t>
            </a:r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r>
              <a:rPr lang="en-GB" sz="1000" b="1" dirty="0"/>
              <a:t>	</a:t>
            </a:r>
          </a:p>
          <a:p>
            <a:pPr>
              <a:defRPr/>
            </a:pPr>
            <a:r>
              <a:rPr lang="en-GB" sz="1000" b="1" dirty="0" smtClean="0"/>
              <a:t>Assessment Criteria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The </a:t>
            </a:r>
            <a:r>
              <a:rPr lang="en-GB" sz="1000" dirty="0"/>
              <a:t>final mark for this task will come from two elements</a:t>
            </a:r>
            <a:r>
              <a:rPr lang="en-GB" sz="1000" dirty="0" smtClean="0"/>
              <a:t>.</a:t>
            </a:r>
          </a:p>
          <a:p>
            <a:pPr>
              <a:defRPr/>
            </a:pPr>
            <a:endParaRPr lang="en-GB" sz="10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n-GB" sz="1000" dirty="0"/>
              <a:t>The Design Folder </a:t>
            </a:r>
            <a:r>
              <a:rPr lang="en-GB" sz="1000" dirty="0" smtClean="0"/>
              <a:t>	(50%)</a:t>
            </a:r>
            <a:endParaRPr lang="en-GB" sz="10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n-GB" sz="1000" dirty="0" smtClean="0"/>
              <a:t>The Artefact	</a:t>
            </a:r>
            <a:r>
              <a:rPr lang="en-GB" sz="1000" dirty="0"/>
              <a:t>(50</a:t>
            </a:r>
            <a:r>
              <a:rPr lang="en-GB" sz="1000" dirty="0" smtClean="0"/>
              <a:t>%)</a:t>
            </a:r>
          </a:p>
          <a:p>
            <a:pPr>
              <a:defRPr/>
            </a:pPr>
            <a:endParaRPr lang="en-GB" sz="1000" b="1" dirty="0"/>
          </a:p>
          <a:p>
            <a:pPr>
              <a:defRPr/>
            </a:pPr>
            <a:r>
              <a:rPr lang="en-GB" sz="1000" dirty="0" smtClean="0"/>
              <a:t>The grading system to be used is as follows;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b="1" dirty="0" smtClean="0"/>
              <a:t>The </a:t>
            </a:r>
            <a:r>
              <a:rPr lang="en-GB" sz="1000" b="1" dirty="0"/>
              <a:t>Design </a:t>
            </a:r>
            <a:r>
              <a:rPr lang="en-GB" sz="1000" b="1" dirty="0" smtClean="0"/>
              <a:t>Folder</a:t>
            </a:r>
            <a:r>
              <a:rPr lang="en-GB" sz="1000" dirty="0" smtClean="0"/>
              <a:t>	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A* = Excellent, relevant and detailed information excellent presentation.</a:t>
            </a:r>
          </a:p>
          <a:p>
            <a:pPr>
              <a:defRPr/>
            </a:pPr>
            <a:r>
              <a:rPr lang="en-GB" sz="1000" dirty="0" smtClean="0"/>
              <a:t>A = Clear and detailed information well presented in a logical way.</a:t>
            </a:r>
          </a:p>
          <a:p>
            <a:pPr>
              <a:defRPr/>
            </a:pPr>
            <a:r>
              <a:rPr lang="en-GB" sz="1000" dirty="0"/>
              <a:t>B</a:t>
            </a:r>
            <a:r>
              <a:rPr lang="en-GB" sz="1000" dirty="0" smtClean="0"/>
              <a:t> = Clear and detailed information with some minor omissions. </a:t>
            </a:r>
          </a:p>
          <a:p>
            <a:pPr>
              <a:defRPr/>
            </a:pPr>
            <a:r>
              <a:rPr lang="en-GB" sz="1000" dirty="0" smtClean="0"/>
              <a:t>C = </a:t>
            </a:r>
            <a:r>
              <a:rPr lang="en-GB" sz="1000" dirty="0"/>
              <a:t>Clear </a:t>
            </a:r>
            <a:r>
              <a:rPr lang="en-GB" sz="1000" dirty="0" smtClean="0"/>
              <a:t>generalised </a:t>
            </a:r>
            <a:r>
              <a:rPr lang="en-GB" sz="1000" dirty="0"/>
              <a:t>information with </a:t>
            </a:r>
            <a:r>
              <a:rPr lang="en-GB" sz="1000" dirty="0" smtClean="0"/>
              <a:t>some </a:t>
            </a:r>
            <a:r>
              <a:rPr lang="en-GB" sz="1000" dirty="0"/>
              <a:t>omissions. </a:t>
            </a: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D = General detail but fails to give sufficient information to the reader. </a:t>
            </a:r>
          </a:p>
          <a:p>
            <a:pPr>
              <a:defRPr/>
            </a:pPr>
            <a:r>
              <a:rPr lang="en-GB" sz="1000" dirty="0" smtClean="0"/>
              <a:t>E = Fails to give any relevant detail to the reader about the design process.</a:t>
            </a:r>
          </a:p>
          <a:p>
            <a:pPr>
              <a:defRPr/>
            </a:pPr>
            <a:r>
              <a:rPr lang="en-GB" sz="1000" dirty="0" smtClean="0"/>
              <a:t>F = Lacks most of the basic detail expected for this level of work. 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b="1" dirty="0"/>
              <a:t>The </a:t>
            </a:r>
            <a:r>
              <a:rPr lang="en-GB" sz="1000" b="1" dirty="0" smtClean="0"/>
              <a:t>Artefact</a:t>
            </a:r>
            <a:r>
              <a:rPr lang="en-GB" sz="1000" dirty="0"/>
              <a:t>	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/>
              <a:t>A* = </a:t>
            </a:r>
            <a:r>
              <a:rPr lang="en-GB" sz="1000" dirty="0" smtClean="0"/>
              <a:t>Outstanding quality of work well made and of a commercial standard.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A = </a:t>
            </a:r>
            <a:r>
              <a:rPr lang="en-GB" sz="1000" dirty="0" smtClean="0"/>
              <a:t>Well made with the potential to be a commercial product.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B = Well made with the </a:t>
            </a:r>
            <a:r>
              <a:rPr lang="en-GB" sz="1000" dirty="0" smtClean="0"/>
              <a:t>some minor errors.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C = </a:t>
            </a:r>
            <a:r>
              <a:rPr lang="en-GB" sz="1000" dirty="0" smtClean="0"/>
              <a:t>Completed but with the need for further improvement . 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D = </a:t>
            </a:r>
            <a:r>
              <a:rPr lang="en-GB" sz="1000" dirty="0" smtClean="0"/>
              <a:t>Poor quality finishing and incomplete.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E = </a:t>
            </a:r>
            <a:r>
              <a:rPr lang="en-GB" sz="1000" dirty="0" smtClean="0"/>
              <a:t>Incomplete</a:t>
            </a:r>
            <a:r>
              <a:rPr lang="en-GB" sz="1000" dirty="0"/>
              <a:t> </a:t>
            </a:r>
            <a:r>
              <a:rPr lang="en-GB" sz="1000" dirty="0" smtClean="0"/>
              <a:t>and requires significant improvement.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F = N</a:t>
            </a:r>
            <a:r>
              <a:rPr lang="en-GB" sz="1000" dirty="0" smtClean="0"/>
              <a:t>o practical work submitted. </a:t>
            </a:r>
            <a:endParaRPr lang="en-GB" sz="1000" dirty="0"/>
          </a:p>
          <a:p>
            <a:pPr>
              <a:defRPr/>
            </a:pPr>
            <a:endParaRPr lang="en-GB" sz="1000" dirty="0" smtClean="0"/>
          </a:p>
          <a:p>
            <a:pPr lvl="1"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In addition +/- will be added to grades to indicate how close you are to the grade boundary.  If there is no +/- then you are in the middle of that grade.</a:t>
            </a:r>
          </a:p>
          <a:p>
            <a:pPr lvl="1">
              <a:defRPr/>
            </a:pPr>
            <a:endParaRPr lang="en-GB" sz="1000" b="1" dirty="0" smtClean="0"/>
          </a:p>
          <a:p>
            <a:pPr lvl="1">
              <a:buFontTx/>
              <a:buChar char="•"/>
              <a:defRPr/>
            </a:pPr>
            <a:endParaRPr lang="en-GB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(4:3)</PresentationFormat>
  <Paragraphs>84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King</dc:creator>
  <cp:lastModifiedBy>Richard King</cp:lastModifiedBy>
  <cp:revision>2</cp:revision>
  <dcterms:created xsi:type="dcterms:W3CDTF">2013-08-12T09:54:23Z</dcterms:created>
  <dcterms:modified xsi:type="dcterms:W3CDTF">2014-07-15T09:34:39Z</dcterms:modified>
</cp:coreProperties>
</file>