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734175" cy="9853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180"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2EC30-53AC-4CE6-8FEF-B3D8A2402DB8}" type="datetimeFigureOut">
              <a:rPr lang="en-GB" smtClean="0"/>
              <a:pPr/>
              <a:t>15/07/2014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B6E561-0C37-4838-A719-6B3B8163E26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2EC30-53AC-4CE6-8FEF-B3D8A2402DB8}" type="datetimeFigureOut">
              <a:rPr lang="en-GB" smtClean="0"/>
              <a:pPr/>
              <a:t>15/07/2014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6E561-0C37-4838-A719-6B3B8163E26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643438" y="836613"/>
            <a:ext cx="4392612" cy="431800"/>
          </a:xfrm>
          <a:prstGeom prst="rect">
            <a:avLst/>
          </a:prstGeom>
          <a:solidFill>
            <a:srgbClr val="CA0A20"/>
          </a:solidFill>
          <a:ln w="9525">
            <a:solidFill>
              <a:schemeClr val="tx1"/>
            </a:solidFill>
            <a:miter lim="800000"/>
            <a:headEnd/>
            <a:tailEnd/>
          </a:ln>
        </p:spPr>
        <p:txBody>
          <a:bodyPr wrap="none" anchor="ctr"/>
          <a:lstStyle/>
          <a:p>
            <a:endParaRPr lang="en-GB"/>
          </a:p>
        </p:txBody>
      </p:sp>
      <p:sp>
        <p:nvSpPr>
          <p:cNvPr id="6147" name="Rectangle 2"/>
          <p:cNvSpPr>
            <a:spLocks noChangeArrowheads="1"/>
          </p:cNvSpPr>
          <p:nvPr/>
        </p:nvSpPr>
        <p:spPr bwMode="auto">
          <a:xfrm>
            <a:off x="107950" y="836613"/>
            <a:ext cx="4392613" cy="431800"/>
          </a:xfrm>
          <a:prstGeom prst="rect">
            <a:avLst/>
          </a:prstGeom>
          <a:solidFill>
            <a:srgbClr val="CA0A20"/>
          </a:solidFill>
          <a:ln w="9525">
            <a:solidFill>
              <a:schemeClr val="tx1"/>
            </a:solidFill>
            <a:miter lim="800000"/>
            <a:headEnd/>
            <a:tailEnd/>
          </a:ln>
        </p:spPr>
        <p:txBody>
          <a:bodyPr wrap="none" anchor="ctr"/>
          <a:lstStyle/>
          <a:p>
            <a:endParaRPr lang="en-GB"/>
          </a:p>
        </p:txBody>
      </p:sp>
      <p:sp>
        <p:nvSpPr>
          <p:cNvPr id="6148"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6149"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150" name="Text Box 5"/>
          <p:cNvSpPr txBox="1">
            <a:spLocks noChangeArrowheads="1"/>
          </p:cNvSpPr>
          <p:nvPr/>
        </p:nvSpPr>
        <p:spPr bwMode="auto">
          <a:xfrm>
            <a:off x="0" y="260350"/>
            <a:ext cx="7451725" cy="336550"/>
          </a:xfrm>
          <a:prstGeom prst="rect">
            <a:avLst/>
          </a:prstGeom>
          <a:noFill/>
          <a:ln w="9525">
            <a:noFill/>
            <a:miter lim="800000"/>
            <a:headEnd/>
            <a:tailEnd/>
          </a:ln>
        </p:spPr>
        <p:txBody>
          <a:bodyPr>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2016</a:t>
            </a:r>
            <a:endParaRPr lang="en-US" sz="1600" dirty="0">
              <a:solidFill>
                <a:schemeClr val="bg2"/>
              </a:solidFill>
            </a:endParaRPr>
          </a:p>
        </p:txBody>
      </p:sp>
      <p:sp>
        <p:nvSpPr>
          <p:cNvPr id="6151" name="Line 6"/>
          <p:cNvSpPr>
            <a:spLocks noChangeShapeType="1"/>
          </p:cNvSpPr>
          <p:nvPr/>
        </p:nvSpPr>
        <p:spPr bwMode="auto">
          <a:xfrm>
            <a:off x="0" y="692150"/>
            <a:ext cx="9144000" cy="0"/>
          </a:xfrm>
          <a:prstGeom prst="line">
            <a:avLst/>
          </a:prstGeom>
          <a:noFill/>
          <a:ln w="38100">
            <a:solidFill>
              <a:schemeClr val="tx1"/>
            </a:solidFill>
            <a:round/>
            <a:headEnd/>
            <a:tailEnd/>
          </a:ln>
        </p:spPr>
        <p:txBody>
          <a:bodyPr wrap="none" anchor="ctr"/>
          <a:lstStyle/>
          <a:p>
            <a:endParaRPr lang="en-GB"/>
          </a:p>
        </p:txBody>
      </p:sp>
      <p:sp>
        <p:nvSpPr>
          <p:cNvPr id="6152" name="Text Box 7"/>
          <p:cNvSpPr txBox="1">
            <a:spLocks noChangeArrowheads="1"/>
          </p:cNvSpPr>
          <p:nvPr/>
        </p:nvSpPr>
        <p:spPr bwMode="auto">
          <a:xfrm>
            <a:off x="107950" y="836613"/>
            <a:ext cx="4392613" cy="5761037"/>
          </a:xfrm>
          <a:prstGeom prst="rect">
            <a:avLst/>
          </a:prstGeom>
          <a:noFill/>
          <a:ln w="28575">
            <a:solidFill>
              <a:schemeClr val="tx1"/>
            </a:solidFill>
            <a:miter lim="800000"/>
            <a:headEnd/>
            <a:tailEnd/>
          </a:ln>
        </p:spPr>
        <p:txBody>
          <a:bodyPr/>
          <a:lstStyle/>
          <a:p>
            <a:pPr eaLnBrk="0" hangingPunct="0">
              <a:spcBef>
                <a:spcPct val="50000"/>
              </a:spcBef>
            </a:pPr>
            <a:r>
              <a:rPr lang="en-GB" sz="1000" b="1" dirty="0">
                <a:solidFill>
                  <a:srgbClr val="FFFF00"/>
                </a:solidFill>
              </a:rPr>
              <a:t>Focused Task	2	Theory</a:t>
            </a:r>
          </a:p>
          <a:p>
            <a:pPr eaLnBrk="0" hangingPunct="0">
              <a:spcBef>
                <a:spcPct val="50000"/>
              </a:spcBef>
            </a:pPr>
            <a:r>
              <a:rPr lang="en-GB" sz="1000" b="1" dirty="0">
                <a:solidFill>
                  <a:srgbClr val="FFFF00"/>
                </a:solidFill>
              </a:rPr>
              <a:t>		Forces &amp; Motion</a:t>
            </a:r>
            <a:endParaRPr lang="en-GB" sz="1000" b="1" dirty="0"/>
          </a:p>
          <a:p>
            <a:pPr eaLnBrk="0" hangingPunct="0">
              <a:spcBef>
                <a:spcPct val="50000"/>
              </a:spcBef>
            </a:pPr>
            <a:r>
              <a:rPr lang="en-GB" sz="1000" b="1" dirty="0"/>
              <a:t>Lesson One	</a:t>
            </a:r>
            <a:endParaRPr lang="en-GB" sz="1000" dirty="0"/>
          </a:p>
          <a:p>
            <a:pPr lvl="1" eaLnBrk="0" hangingPunct="0">
              <a:buFontTx/>
              <a:buChar char="•"/>
            </a:pPr>
            <a:r>
              <a:rPr lang="en-GB" sz="1000" dirty="0"/>
              <a:t>Introduce the topic and explain that pupils are to produce a set of typed class notes that will be used for the Examination and Assessed Task .</a:t>
            </a:r>
          </a:p>
          <a:p>
            <a:pPr lvl="1" eaLnBrk="0" hangingPunct="0"/>
            <a:r>
              <a:rPr lang="en-GB" sz="1000" b="1" dirty="0">
                <a:solidFill>
                  <a:srgbClr val="FF0000"/>
                </a:solidFill>
              </a:rPr>
              <a:t>Pupils are to take notes for use when typing up notes for  homework.</a:t>
            </a:r>
          </a:p>
          <a:p>
            <a:pPr lvl="1" eaLnBrk="0" hangingPunct="0"/>
            <a:r>
              <a:rPr lang="en-GB" sz="1000" b="1" u="sng" dirty="0"/>
              <a:t>TYPES OF FORCES</a:t>
            </a:r>
          </a:p>
          <a:p>
            <a:pPr lvl="1" eaLnBrk="0" hangingPunct="0">
              <a:buFont typeface="Arial" charset="0"/>
              <a:buChar char="•"/>
            </a:pPr>
            <a:r>
              <a:rPr lang="en-GB" sz="1000" dirty="0"/>
              <a:t>Using demonstration materials explain the five forces.</a:t>
            </a:r>
          </a:p>
          <a:p>
            <a:pPr lvl="2" eaLnBrk="0" hangingPunct="0">
              <a:buFont typeface="Arial" charset="0"/>
              <a:buChar char="•"/>
            </a:pPr>
            <a:r>
              <a:rPr lang="en-GB" sz="1000" dirty="0"/>
              <a:t>Tension</a:t>
            </a:r>
          </a:p>
          <a:p>
            <a:pPr lvl="2" eaLnBrk="0" hangingPunct="0">
              <a:buFont typeface="Arial" charset="0"/>
              <a:buChar char="•"/>
            </a:pPr>
            <a:r>
              <a:rPr lang="en-GB" sz="1000" dirty="0"/>
              <a:t>Compression</a:t>
            </a:r>
          </a:p>
          <a:p>
            <a:pPr lvl="2" eaLnBrk="0" hangingPunct="0">
              <a:buFont typeface="Arial" charset="0"/>
              <a:buChar char="•"/>
            </a:pPr>
            <a:r>
              <a:rPr lang="en-GB" sz="1000" dirty="0"/>
              <a:t>Torque</a:t>
            </a:r>
          </a:p>
          <a:p>
            <a:pPr lvl="2" eaLnBrk="0" hangingPunct="0">
              <a:buFont typeface="Arial" charset="0"/>
              <a:buChar char="•"/>
            </a:pPr>
            <a:r>
              <a:rPr lang="en-GB" sz="1000" dirty="0"/>
              <a:t>Shear</a:t>
            </a:r>
          </a:p>
          <a:p>
            <a:pPr lvl="2" eaLnBrk="0" hangingPunct="0">
              <a:buFont typeface="Arial" charset="0"/>
              <a:buChar char="•"/>
            </a:pPr>
            <a:r>
              <a:rPr lang="en-GB" sz="1000" dirty="0"/>
              <a:t>Friction</a:t>
            </a:r>
          </a:p>
          <a:p>
            <a:pPr lvl="1" eaLnBrk="0" hangingPunct="0"/>
            <a:r>
              <a:rPr lang="en-GB" sz="1000" b="1" dirty="0" smtClean="0"/>
              <a:t>Homework (To be completed ready for the next lesson)</a:t>
            </a:r>
          </a:p>
          <a:p>
            <a:pPr lvl="1">
              <a:spcBef>
                <a:spcPct val="50000"/>
              </a:spcBef>
              <a:buFont typeface="Arial" charset="0"/>
              <a:buChar char="•"/>
            </a:pPr>
            <a:r>
              <a:rPr lang="en-GB" sz="1000" dirty="0" smtClean="0"/>
              <a:t>You are to type up your class notes into a suitable form for use in your PowerPoint Presentation, examination revision and your Assessed Task Design Folder.</a:t>
            </a:r>
          </a:p>
          <a:p>
            <a:pPr eaLnBrk="0" hangingPunct="0"/>
            <a:endParaRPr lang="en-GB" sz="1000" b="1" dirty="0"/>
          </a:p>
          <a:p>
            <a:pPr eaLnBrk="0" hangingPunct="0"/>
            <a:r>
              <a:rPr lang="en-GB" sz="1000" b="1" dirty="0"/>
              <a:t>Lesson Two</a:t>
            </a:r>
          </a:p>
          <a:p>
            <a:pPr lvl="1" eaLnBrk="0" hangingPunct="0"/>
            <a:r>
              <a:rPr lang="en-GB" sz="1000" dirty="0"/>
              <a:t>Complete the classwork on forces.</a:t>
            </a:r>
          </a:p>
          <a:p>
            <a:pPr lvl="1" eaLnBrk="0" hangingPunct="0"/>
            <a:r>
              <a:rPr lang="en-GB" sz="1000" b="1" dirty="0">
                <a:solidFill>
                  <a:srgbClr val="FF0000"/>
                </a:solidFill>
              </a:rPr>
              <a:t>Pupils are to take notes for use when typing up notes for  homework.</a:t>
            </a:r>
          </a:p>
          <a:p>
            <a:pPr lvl="1" eaLnBrk="0" hangingPunct="0"/>
            <a:endParaRPr lang="en-GB" sz="1000" b="1" dirty="0"/>
          </a:p>
          <a:p>
            <a:pPr lvl="1" eaLnBrk="0" hangingPunct="0"/>
            <a:r>
              <a:rPr lang="en-GB" sz="1000" b="1" dirty="0"/>
              <a:t>Homework (To be completed ready for the next lesson)</a:t>
            </a:r>
          </a:p>
          <a:p>
            <a:pPr lvl="1">
              <a:spcBef>
                <a:spcPct val="50000"/>
              </a:spcBef>
              <a:buFont typeface="Arial" charset="0"/>
              <a:buChar char="•"/>
            </a:pPr>
            <a:r>
              <a:rPr lang="en-GB" sz="1000" dirty="0" smtClean="0"/>
              <a:t>You are to type up your class notes into a suitable form for use in your PowerPoint Presentation, examination revision and your Assessed Task Design Folder.</a:t>
            </a:r>
          </a:p>
          <a:p>
            <a:pPr eaLnBrk="0" hangingPunct="0"/>
            <a:endParaRPr lang="en-GB" sz="1000" b="1" dirty="0"/>
          </a:p>
          <a:p>
            <a:pPr lvl="1" algn="ctr" eaLnBrk="0" hangingPunct="0"/>
            <a:endParaRPr lang="en-GB" sz="1000" dirty="0"/>
          </a:p>
        </p:txBody>
      </p:sp>
      <p:sp>
        <p:nvSpPr>
          <p:cNvPr id="6153" name="Text Box 7"/>
          <p:cNvSpPr txBox="1">
            <a:spLocks noChangeArrowheads="1"/>
          </p:cNvSpPr>
          <p:nvPr/>
        </p:nvSpPr>
        <p:spPr bwMode="auto">
          <a:xfrm>
            <a:off x="4643438" y="836613"/>
            <a:ext cx="4392612" cy="5761037"/>
          </a:xfrm>
          <a:prstGeom prst="rect">
            <a:avLst/>
          </a:prstGeom>
          <a:noFill/>
          <a:ln w="28575">
            <a:solidFill>
              <a:schemeClr val="tx1"/>
            </a:solidFill>
            <a:miter lim="800000"/>
            <a:headEnd/>
            <a:tailEnd/>
          </a:ln>
        </p:spPr>
        <p:txBody>
          <a:bodyPr/>
          <a:lstStyle/>
          <a:p>
            <a:pPr eaLnBrk="0" hangingPunct="0">
              <a:spcBef>
                <a:spcPct val="50000"/>
              </a:spcBef>
            </a:pPr>
            <a:r>
              <a:rPr lang="en-GB" sz="1000" b="1" dirty="0">
                <a:solidFill>
                  <a:srgbClr val="FFFF00"/>
                </a:solidFill>
              </a:rPr>
              <a:t>Focused Task	2	Theory</a:t>
            </a:r>
          </a:p>
          <a:p>
            <a:pPr eaLnBrk="0" hangingPunct="0">
              <a:spcBef>
                <a:spcPct val="50000"/>
              </a:spcBef>
            </a:pPr>
            <a:r>
              <a:rPr lang="en-GB" sz="1000" b="1" dirty="0">
                <a:solidFill>
                  <a:srgbClr val="FFFF00"/>
                </a:solidFill>
              </a:rPr>
              <a:t>		Forces &amp; </a:t>
            </a:r>
            <a:r>
              <a:rPr lang="en-GB" sz="1000" b="1" dirty="0" smtClean="0">
                <a:solidFill>
                  <a:srgbClr val="FFFF00"/>
                </a:solidFill>
              </a:rPr>
              <a:t>Motion</a:t>
            </a:r>
          </a:p>
          <a:p>
            <a:pPr eaLnBrk="0" hangingPunct="0">
              <a:spcBef>
                <a:spcPct val="50000"/>
              </a:spcBef>
            </a:pPr>
            <a:r>
              <a:rPr lang="en-GB" sz="1000" b="1" dirty="0" smtClean="0"/>
              <a:t>Lesson Three</a:t>
            </a:r>
            <a:endParaRPr lang="en-GB" sz="1000" dirty="0" smtClean="0"/>
          </a:p>
          <a:p>
            <a:pPr lvl="1" eaLnBrk="0" hangingPunct="0"/>
            <a:r>
              <a:rPr lang="en-GB" sz="1000" b="1" u="sng" dirty="0" smtClean="0"/>
              <a:t>TYPES OF MOTION</a:t>
            </a:r>
          </a:p>
          <a:p>
            <a:pPr lvl="1" eaLnBrk="0" hangingPunct="0"/>
            <a:r>
              <a:rPr lang="en-GB" sz="1000" b="1" dirty="0" smtClean="0">
                <a:solidFill>
                  <a:srgbClr val="FF0000"/>
                </a:solidFill>
              </a:rPr>
              <a:t>Pupils are to take notes for use when typing up notes for  homework.</a:t>
            </a:r>
          </a:p>
          <a:p>
            <a:pPr lvl="1" eaLnBrk="0" hangingPunct="0"/>
            <a:r>
              <a:rPr lang="en-GB" sz="1000" b="1" dirty="0" smtClean="0"/>
              <a:t>Motion</a:t>
            </a:r>
          </a:p>
          <a:p>
            <a:pPr lvl="1" eaLnBrk="0" hangingPunct="0">
              <a:buFont typeface="Arial" charset="0"/>
              <a:buChar char="•"/>
            </a:pPr>
            <a:r>
              <a:rPr lang="en-GB" sz="1000" dirty="0" smtClean="0"/>
              <a:t>Using demonstration materials explain the four types of motion.</a:t>
            </a:r>
          </a:p>
          <a:p>
            <a:pPr lvl="2" eaLnBrk="0" hangingPunct="0">
              <a:buFont typeface="Arial" charset="0"/>
              <a:buChar char="•"/>
            </a:pPr>
            <a:r>
              <a:rPr lang="en-GB" sz="1000" dirty="0" smtClean="0"/>
              <a:t>Rotary</a:t>
            </a:r>
          </a:p>
          <a:p>
            <a:pPr lvl="2" eaLnBrk="0" hangingPunct="0">
              <a:buFont typeface="Arial" charset="0"/>
              <a:buChar char="•"/>
            </a:pPr>
            <a:r>
              <a:rPr lang="en-GB" sz="1000" dirty="0" smtClean="0"/>
              <a:t>Linear</a:t>
            </a:r>
          </a:p>
          <a:p>
            <a:pPr lvl="2" eaLnBrk="0" hangingPunct="0">
              <a:buFont typeface="Arial" charset="0"/>
              <a:buChar char="•"/>
            </a:pPr>
            <a:r>
              <a:rPr lang="en-GB" sz="1000" dirty="0" smtClean="0"/>
              <a:t>Oscillating</a:t>
            </a:r>
          </a:p>
          <a:p>
            <a:pPr lvl="2" eaLnBrk="0" hangingPunct="0">
              <a:buFont typeface="Arial" charset="0"/>
              <a:buChar char="•"/>
            </a:pPr>
            <a:r>
              <a:rPr lang="en-GB" sz="1000" dirty="0" smtClean="0"/>
              <a:t>Reciprocating</a:t>
            </a:r>
          </a:p>
          <a:p>
            <a:pPr lvl="1" eaLnBrk="0" hangingPunct="0"/>
            <a:r>
              <a:rPr lang="en-GB" sz="1000" b="1" dirty="0" smtClean="0"/>
              <a:t>Homework (To be completed ready for the next lesson)</a:t>
            </a:r>
          </a:p>
          <a:p>
            <a:pPr lvl="1">
              <a:spcBef>
                <a:spcPct val="50000"/>
              </a:spcBef>
              <a:buFont typeface="Arial" charset="0"/>
              <a:buChar char="•"/>
            </a:pPr>
            <a:r>
              <a:rPr lang="en-GB" sz="1000" dirty="0" smtClean="0"/>
              <a:t>You are to type up your class notes into a suitable form for use in your PowerPoint Presentation, examination revision and your Assessed Task Design Folder.</a:t>
            </a:r>
          </a:p>
          <a:p>
            <a:pPr lvl="2" eaLnBrk="0" hangingPunct="0">
              <a:buFont typeface="Arial" charset="0"/>
              <a:buChar char="•"/>
            </a:pPr>
            <a:endParaRPr lang="en-GB" sz="1000" dirty="0" smtClean="0"/>
          </a:p>
          <a:p>
            <a:pPr eaLnBrk="0" hangingPunct="0">
              <a:spcBef>
                <a:spcPct val="50000"/>
              </a:spcBef>
            </a:pPr>
            <a:r>
              <a:rPr lang="en-GB" sz="1000" b="1" dirty="0" smtClean="0"/>
              <a:t>Lesson </a:t>
            </a:r>
            <a:r>
              <a:rPr lang="en-GB" sz="1000" b="1" dirty="0"/>
              <a:t>Four	</a:t>
            </a:r>
            <a:endParaRPr lang="en-GB" sz="1000" dirty="0"/>
          </a:p>
          <a:p>
            <a:pPr lvl="1" eaLnBrk="0" hangingPunct="0"/>
            <a:r>
              <a:rPr lang="en-GB" sz="1000" dirty="0"/>
              <a:t>Complete the classwork on motion.</a:t>
            </a:r>
          </a:p>
          <a:p>
            <a:pPr lvl="1" eaLnBrk="0" hangingPunct="0"/>
            <a:r>
              <a:rPr lang="en-GB" sz="1000" b="1" dirty="0">
                <a:solidFill>
                  <a:srgbClr val="FF0000"/>
                </a:solidFill>
              </a:rPr>
              <a:t>Pupils are to take notes for use when typing up notes for  homework.</a:t>
            </a:r>
          </a:p>
          <a:p>
            <a:pPr lvl="1" eaLnBrk="0" hangingPunct="0"/>
            <a:endParaRPr lang="en-GB" sz="1000" b="1" dirty="0">
              <a:solidFill>
                <a:srgbClr val="FF0000"/>
              </a:solidFill>
            </a:endParaRPr>
          </a:p>
          <a:p>
            <a:pPr lvl="1" eaLnBrk="0" hangingPunct="0"/>
            <a:r>
              <a:rPr lang="en-GB" sz="1000" b="1" dirty="0"/>
              <a:t>Homework (To be completed ready for the next lesson)</a:t>
            </a:r>
          </a:p>
          <a:p>
            <a:pPr lvl="1">
              <a:spcBef>
                <a:spcPct val="50000"/>
              </a:spcBef>
              <a:buFont typeface="Arial" charset="0"/>
              <a:buChar char="•"/>
            </a:pPr>
            <a:r>
              <a:rPr lang="en-GB" sz="1000" dirty="0" smtClean="0"/>
              <a:t>Complete and print out your A4 PowerPoint presentation ready for submission at the start of the next lesson.</a:t>
            </a:r>
            <a:endParaRPr lang="en-GB" sz="1000" dirty="0"/>
          </a:p>
          <a:p>
            <a:pPr lvl="1" eaLnBrk="0" hangingPunct="0"/>
            <a:endParaRPr lang="en-GB" sz="1000" b="1" dirty="0"/>
          </a:p>
          <a:p>
            <a:pPr lvl="1" algn="ctr" eaLnBrk="0" hangingPunct="0"/>
            <a:r>
              <a:rPr lang="en-GB" sz="1000" b="1" dirty="0"/>
              <a:t>End of Task Two</a:t>
            </a:r>
          </a:p>
          <a:p>
            <a:pPr lvl="1" algn="ctr" eaLnBrk="0" hangingPunct="0"/>
            <a:endParaRPr lang="en-GB" sz="1000" b="1" dirty="0"/>
          </a:p>
          <a:p>
            <a:pPr lvl="1" algn="just" eaLnBrk="0" hangingPunct="0"/>
            <a:r>
              <a:rPr lang="en-GB" sz="1000" b="1" dirty="0" smtClean="0"/>
              <a:t>Assessment  Task</a:t>
            </a:r>
            <a:endParaRPr lang="en-GB" sz="1000" b="1" dirty="0"/>
          </a:p>
          <a:p>
            <a:pPr lvl="1" algn="just" eaLnBrk="0" hangingPunct="0"/>
            <a:r>
              <a:rPr lang="en-GB" sz="1000" dirty="0" smtClean="0"/>
              <a:t>You must produce an A4 PowerPoint presentation that summarises all that you have covered in this module.  The presentation  should be in landscape format using text  and  graphics to support the written information where appropriate.</a:t>
            </a:r>
            <a:endParaRPr lang="en-GB" sz="1000" dirty="0"/>
          </a:p>
          <a:p>
            <a:pPr lvl="1" algn="ctr" eaLnBrk="0" hangingPunct="0"/>
            <a:endParaRPr lang="en-GB" sz="1000" b="1" dirty="0"/>
          </a:p>
          <a:p>
            <a:pPr lvl="1" algn="ctr" eaLnBrk="0" hangingPunct="0"/>
            <a:endParaRPr lang="en-GB"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123"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5124" name="Text Box 5"/>
          <p:cNvSpPr txBox="1">
            <a:spLocks noChangeArrowheads="1"/>
          </p:cNvSpPr>
          <p:nvPr/>
        </p:nvSpPr>
        <p:spPr bwMode="auto">
          <a:xfrm>
            <a:off x="0" y="260350"/>
            <a:ext cx="7451725" cy="336550"/>
          </a:xfrm>
          <a:prstGeom prst="rect">
            <a:avLst/>
          </a:prstGeom>
          <a:noFill/>
          <a:ln w="9525">
            <a:noFill/>
            <a:miter lim="800000"/>
            <a:headEnd/>
            <a:tailEnd/>
          </a:ln>
        </p:spPr>
        <p:txBody>
          <a:bodyPr>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2016</a:t>
            </a:r>
            <a:endParaRPr lang="en-US" sz="1600" dirty="0">
              <a:solidFill>
                <a:schemeClr val="bg2"/>
              </a:solidFill>
            </a:endParaRPr>
          </a:p>
        </p:txBody>
      </p:sp>
      <p:sp>
        <p:nvSpPr>
          <p:cNvPr id="5125" name="Line 6"/>
          <p:cNvSpPr>
            <a:spLocks noChangeShapeType="1"/>
          </p:cNvSpPr>
          <p:nvPr/>
        </p:nvSpPr>
        <p:spPr bwMode="auto">
          <a:xfrm>
            <a:off x="0" y="692150"/>
            <a:ext cx="9144000" cy="0"/>
          </a:xfrm>
          <a:prstGeom prst="line">
            <a:avLst/>
          </a:prstGeom>
          <a:noFill/>
          <a:ln w="38100">
            <a:solidFill>
              <a:schemeClr val="tx1"/>
            </a:solidFill>
            <a:round/>
            <a:headEnd/>
            <a:tailEnd/>
          </a:ln>
        </p:spPr>
        <p:txBody>
          <a:bodyPr wrap="none" anchor="ctr"/>
          <a:lstStyle/>
          <a:p>
            <a:endParaRPr lang="en-GB"/>
          </a:p>
        </p:txBody>
      </p:sp>
      <p:sp>
        <p:nvSpPr>
          <p:cNvPr id="5126" name="Rectangle 2"/>
          <p:cNvSpPr>
            <a:spLocks noChangeArrowheads="1"/>
          </p:cNvSpPr>
          <p:nvPr/>
        </p:nvSpPr>
        <p:spPr bwMode="auto">
          <a:xfrm>
            <a:off x="250825" y="836613"/>
            <a:ext cx="4392613" cy="431800"/>
          </a:xfrm>
          <a:prstGeom prst="rect">
            <a:avLst/>
          </a:prstGeom>
          <a:solidFill>
            <a:srgbClr val="CA0A20"/>
          </a:solidFill>
          <a:ln w="9525">
            <a:solidFill>
              <a:schemeClr val="tx1"/>
            </a:solidFill>
            <a:miter lim="800000"/>
            <a:headEnd/>
            <a:tailEnd/>
          </a:ln>
        </p:spPr>
        <p:txBody>
          <a:bodyPr wrap="none" anchor="ctr"/>
          <a:lstStyle/>
          <a:p>
            <a:endParaRPr lang="en-GB"/>
          </a:p>
        </p:txBody>
      </p:sp>
      <p:sp>
        <p:nvSpPr>
          <p:cNvPr id="9" name="Text Box 7"/>
          <p:cNvSpPr txBox="1">
            <a:spLocks noChangeArrowheads="1"/>
          </p:cNvSpPr>
          <p:nvPr/>
        </p:nvSpPr>
        <p:spPr bwMode="auto">
          <a:xfrm>
            <a:off x="250825" y="836613"/>
            <a:ext cx="4392613" cy="5688012"/>
          </a:xfrm>
          <a:prstGeom prst="rect">
            <a:avLst/>
          </a:prstGeom>
          <a:noFill/>
          <a:ln w="28575">
            <a:solidFill>
              <a:schemeClr val="tx1"/>
            </a:solidFill>
            <a:miter lim="800000"/>
            <a:headEnd/>
            <a:tailEnd/>
          </a:ln>
          <a:effectLst/>
          <a:extLst/>
        </p:spPr>
        <p:txBody>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defRPr/>
            </a:pPr>
            <a:r>
              <a:rPr lang="en-GB" sz="1000" b="1" dirty="0" smtClean="0">
                <a:solidFill>
                  <a:srgbClr val="FFFF00"/>
                </a:solidFill>
              </a:rPr>
              <a:t>Assessment Criteria</a:t>
            </a:r>
          </a:p>
          <a:p>
            <a:pPr>
              <a:defRPr/>
            </a:pPr>
            <a:endParaRPr lang="en-GB" sz="1000" b="1" dirty="0" smtClean="0"/>
          </a:p>
          <a:p>
            <a:pPr>
              <a:defRPr/>
            </a:pPr>
            <a:r>
              <a:rPr lang="en-GB" sz="1000" b="1" dirty="0"/>
              <a:t>	</a:t>
            </a:r>
          </a:p>
          <a:p>
            <a:pPr>
              <a:defRPr/>
            </a:pPr>
            <a:r>
              <a:rPr lang="en-GB" sz="1000" b="1" dirty="0" smtClean="0"/>
              <a:t>Assessment Criteria</a:t>
            </a:r>
          </a:p>
          <a:p>
            <a:pPr>
              <a:defRPr/>
            </a:pPr>
            <a:endParaRPr lang="en-GB" sz="1000" dirty="0" smtClean="0"/>
          </a:p>
          <a:p>
            <a:pPr>
              <a:defRPr/>
            </a:pPr>
            <a:r>
              <a:rPr lang="en-GB" sz="1000" dirty="0" smtClean="0"/>
              <a:t>The </a:t>
            </a:r>
            <a:r>
              <a:rPr lang="en-GB" sz="1000" dirty="0"/>
              <a:t>final mark for this </a:t>
            </a:r>
            <a:r>
              <a:rPr lang="en-GB" sz="1000" dirty="0" smtClean="0"/>
              <a:t>task </a:t>
            </a:r>
            <a:r>
              <a:rPr lang="en-GB" sz="1000" dirty="0"/>
              <a:t>will come from </a:t>
            </a:r>
            <a:r>
              <a:rPr lang="en-GB" sz="1000" dirty="0" smtClean="0"/>
              <a:t>the PowerPoint Presentation.</a:t>
            </a:r>
            <a:endParaRPr lang="en-GB" sz="1000" dirty="0"/>
          </a:p>
          <a:p>
            <a:pPr>
              <a:defRPr/>
            </a:pPr>
            <a:endParaRPr lang="en-GB" sz="1000" b="1" dirty="0"/>
          </a:p>
          <a:p>
            <a:pPr>
              <a:defRPr/>
            </a:pPr>
            <a:r>
              <a:rPr lang="en-GB" sz="1000" dirty="0" smtClean="0"/>
              <a:t>The grading system to be used is as follows;</a:t>
            </a:r>
          </a:p>
          <a:p>
            <a:pPr>
              <a:defRPr/>
            </a:pPr>
            <a:endParaRPr lang="en-GB" sz="1000" dirty="0" smtClean="0"/>
          </a:p>
          <a:p>
            <a:pPr>
              <a:defRPr/>
            </a:pPr>
            <a:r>
              <a:rPr lang="en-GB" sz="1000" dirty="0" smtClean="0"/>
              <a:t>A* = Excellent, relevant and detailed information excellent presentation.</a:t>
            </a:r>
          </a:p>
          <a:p>
            <a:pPr>
              <a:defRPr/>
            </a:pPr>
            <a:r>
              <a:rPr lang="en-GB" sz="1000" dirty="0" smtClean="0"/>
              <a:t>A = Clear and detailed information well presented in a logical way.</a:t>
            </a:r>
          </a:p>
          <a:p>
            <a:pPr>
              <a:defRPr/>
            </a:pPr>
            <a:r>
              <a:rPr lang="en-GB" sz="1000" dirty="0"/>
              <a:t>B</a:t>
            </a:r>
            <a:r>
              <a:rPr lang="en-GB" sz="1000" dirty="0" smtClean="0"/>
              <a:t> = Clear and detailed information with some minor omissions. </a:t>
            </a:r>
          </a:p>
          <a:p>
            <a:pPr>
              <a:defRPr/>
            </a:pPr>
            <a:r>
              <a:rPr lang="en-GB" sz="1000" dirty="0" smtClean="0"/>
              <a:t>C = </a:t>
            </a:r>
            <a:r>
              <a:rPr lang="en-GB" sz="1000" dirty="0"/>
              <a:t>Clear </a:t>
            </a:r>
            <a:r>
              <a:rPr lang="en-GB" sz="1000" dirty="0" smtClean="0"/>
              <a:t>generalised </a:t>
            </a:r>
            <a:r>
              <a:rPr lang="en-GB" sz="1000" dirty="0"/>
              <a:t>information with </a:t>
            </a:r>
            <a:r>
              <a:rPr lang="en-GB" sz="1000" dirty="0" smtClean="0"/>
              <a:t>some </a:t>
            </a:r>
            <a:r>
              <a:rPr lang="en-GB" sz="1000" dirty="0"/>
              <a:t>omissions. </a:t>
            </a:r>
            <a:endParaRPr lang="en-GB" sz="1000" dirty="0" smtClean="0"/>
          </a:p>
          <a:p>
            <a:pPr>
              <a:defRPr/>
            </a:pPr>
            <a:r>
              <a:rPr lang="en-GB" sz="1000" dirty="0" smtClean="0"/>
              <a:t>D = General detail but fails to give sufficient information to the reader. </a:t>
            </a:r>
          </a:p>
          <a:p>
            <a:pPr>
              <a:defRPr/>
            </a:pPr>
            <a:r>
              <a:rPr lang="en-GB" sz="1000" dirty="0" smtClean="0"/>
              <a:t>E = Fails to give any relevant detail to the reader about the design process.</a:t>
            </a:r>
          </a:p>
          <a:p>
            <a:pPr>
              <a:defRPr/>
            </a:pPr>
            <a:r>
              <a:rPr lang="en-GB" sz="1000" dirty="0" smtClean="0"/>
              <a:t>F = Lacks most of the basic detail expected for this level of work. </a:t>
            </a:r>
          </a:p>
          <a:p>
            <a:pPr>
              <a:defRPr/>
            </a:pPr>
            <a:endParaRPr lang="en-GB"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30</Words>
  <Application>Microsoft Office PowerPoint</Application>
  <PresentationFormat>On-screen Show (4:3)</PresentationFormat>
  <Paragraphs>66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King</dc:creator>
  <cp:lastModifiedBy>Richard King</cp:lastModifiedBy>
  <cp:revision>4</cp:revision>
  <dcterms:created xsi:type="dcterms:W3CDTF">2013-08-12T09:59:29Z</dcterms:created>
  <dcterms:modified xsi:type="dcterms:W3CDTF">2014-07-15T09:35:38Z</dcterms:modified>
</cp:coreProperties>
</file>