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2" r:id="rId7"/>
    <p:sldId id="266" r:id="rId8"/>
    <p:sldId id="261" r:id="rId9"/>
    <p:sldId id="263" r:id="rId10"/>
    <p:sldId id="264" r:id="rId11"/>
    <p:sldId id="265"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4660"/>
  </p:normalViewPr>
  <p:slideViewPr>
    <p:cSldViewPr>
      <p:cViewPr>
        <p:scale>
          <a:sx n="90" d="100"/>
          <a:sy n="90" d="100"/>
        </p:scale>
        <p:origin x="-1404"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F17DD8-4A1E-494E-AD94-ECFF5921C196}" type="datetimeFigureOut">
              <a:rPr lang="en-US" smtClean="0"/>
              <a:t>12-Nov-13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3805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F17DD8-4A1E-494E-AD94-ECFF5921C196}" type="datetimeFigureOut">
              <a:rPr lang="en-US" smtClean="0"/>
              <a:t>12-Nov-13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3476962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F17DD8-4A1E-494E-AD94-ECFF5921C196}" type="datetimeFigureOut">
              <a:rPr lang="en-US" smtClean="0"/>
              <a:t>12-Nov-13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191754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F17DD8-4A1E-494E-AD94-ECFF5921C196}" type="datetimeFigureOut">
              <a:rPr lang="en-US" smtClean="0"/>
              <a:t>12-Nov-13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2337690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F17DD8-4A1E-494E-AD94-ECFF5921C196}" type="datetimeFigureOut">
              <a:rPr lang="en-US" smtClean="0"/>
              <a:t>12-Nov-13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4076688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F17DD8-4A1E-494E-AD94-ECFF5921C196}" type="datetimeFigureOut">
              <a:rPr lang="en-US" smtClean="0"/>
              <a:t>12-Nov-13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84072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F17DD8-4A1E-494E-AD94-ECFF5921C196}" type="datetimeFigureOut">
              <a:rPr lang="en-US" smtClean="0"/>
              <a:t>12-Nov-13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182152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F17DD8-4A1E-494E-AD94-ECFF5921C196}" type="datetimeFigureOut">
              <a:rPr lang="en-US" smtClean="0"/>
              <a:t>12-Nov-13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3572093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F17DD8-4A1E-494E-AD94-ECFF5921C196}" type="datetimeFigureOut">
              <a:rPr lang="en-US" smtClean="0"/>
              <a:t>12-Nov-13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379472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F17DD8-4A1E-494E-AD94-ECFF5921C196}" type="datetimeFigureOut">
              <a:rPr lang="en-US" smtClean="0"/>
              <a:t>12-Nov-13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412278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F17DD8-4A1E-494E-AD94-ECFF5921C196}" type="datetimeFigureOut">
              <a:rPr lang="en-US" smtClean="0"/>
              <a:t>12-Nov-13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6F3CF0-2888-4CF1-AA78-6DD5B10CA460}" type="slidenum">
              <a:rPr lang="en-US" smtClean="0"/>
              <a:t>‹#›</a:t>
            </a:fld>
            <a:endParaRPr lang="en-US"/>
          </a:p>
        </p:txBody>
      </p:sp>
    </p:spTree>
    <p:extLst>
      <p:ext uri="{BB962C8B-B14F-4D97-AF65-F5344CB8AC3E}">
        <p14:creationId xmlns:p14="http://schemas.microsoft.com/office/powerpoint/2010/main" val="282050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F17DD8-4A1E-494E-AD94-ECFF5921C196}" type="datetimeFigureOut">
              <a:rPr lang="en-US" smtClean="0"/>
              <a:t>12-Nov-13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3CF0-2888-4CF1-AA78-6DD5B10CA460}" type="slidenum">
              <a:rPr lang="en-US" smtClean="0"/>
              <a:t>‹#›</a:t>
            </a:fld>
            <a:endParaRPr lang="en-US"/>
          </a:p>
        </p:txBody>
      </p:sp>
    </p:spTree>
    <p:extLst>
      <p:ext uri="{BB962C8B-B14F-4D97-AF65-F5344CB8AC3E}">
        <p14:creationId xmlns:p14="http://schemas.microsoft.com/office/powerpoint/2010/main" val="3799462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uk/url?sa=i&amp;rct=j&amp;q=&amp;esrc=s&amp;frm=1&amp;source=images&amp;cd=&amp;cad=rja&amp;docid=mhUSdD7tPLKLPM&amp;tbnid=0lw2DsZ6Cg8pJM:&amp;ved=0CAUQjRw&amp;url=http%3A%2F%2Fwww.ebay.com%2Fbhp%2Fhelical-gear&amp;ei=J6aCUrG7F-aU0AW8wYDYBQ&amp;bvm=bv.56146854,d.d2k&amp;psig=AFQjCNHxJWGooflPN4CNcgOwv-JVbz2epQ&amp;ust=1384380283734567" TargetMode="External"/><Relationship Id="rId2" Type="http://schemas.openxmlformats.org/officeDocument/2006/relationships/image" Target="../media/image21.jpe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google.co.uk/url?sa=i&amp;rct=j&amp;q=&amp;esrc=s&amp;frm=1&amp;source=images&amp;cd=&amp;cad=rja&amp;docid=63czhUVkTlTSwM&amp;tbnid=Czqz8TuSdpL0yM:&amp;ved=0CAUQjRw&amp;url=http://hercus.com.au/spur-gears/&amp;ei=8IJRUvOTI4r80QXZt4FI&amp;bvm=bv.53537100,d.d2k&amp;psig=AFQjCNGBEwRV5AMYF86Zf5BI9PMb_Ziafg&amp;ust=1381160011916568" TargetMode="Externa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1.jpeg"/><Relationship Id="rId7" Type="http://schemas.openxmlformats.org/officeDocument/2006/relationships/image" Target="../media/image7.jpeg"/><Relationship Id="rId2" Type="http://schemas.openxmlformats.org/officeDocument/2006/relationships/hyperlink" Target="http://www.google.co.uk/url?sa=i&amp;rct=j&amp;q=&amp;esrc=s&amp;frm=1&amp;source=images&amp;cd=&amp;cad=rja&amp;docid=63czhUVkTlTSwM&amp;tbnid=Czqz8TuSdpL0yM:&amp;ved=0CAUQjRw&amp;url=http://hercus.com.au/spur-gears/&amp;ei=8IJRUvOTI4r80QXZt4FI&amp;bvm=bv.53537100,d.d2k&amp;psig=AFQjCNGBEwRV5AMYF86Zf5BI9PMb_Ziafg&amp;ust=1381160011916568" TargetMode="Externa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- 1</a:t>
            </a:r>
            <a:endParaRPr lang="en-US" b="1" dirty="0"/>
          </a:p>
        </p:txBody>
      </p:sp>
      <p:sp>
        <p:nvSpPr>
          <p:cNvPr id="8" name="TextBox 7"/>
          <p:cNvSpPr txBox="1"/>
          <p:nvPr/>
        </p:nvSpPr>
        <p:spPr>
          <a:xfrm>
            <a:off x="228598" y="1185446"/>
            <a:ext cx="4590103" cy="338554"/>
          </a:xfrm>
          <a:prstGeom prst="rect">
            <a:avLst/>
          </a:prstGeom>
          <a:noFill/>
        </p:spPr>
        <p:txBody>
          <a:bodyPr wrap="none" rtlCol="0">
            <a:spAutoFit/>
          </a:bodyPr>
          <a:lstStyle/>
          <a:p>
            <a:r>
              <a:rPr lang="en-US" sz="1600" b="1" dirty="0" smtClean="0"/>
              <a:t>Why are we learning about gears and gear systems?</a:t>
            </a:r>
            <a:endParaRPr lang="en-US" sz="1600" dirty="0"/>
          </a:p>
        </p:txBody>
      </p:sp>
      <p:sp>
        <p:nvSpPr>
          <p:cNvPr id="9" name="TextBox 8"/>
          <p:cNvSpPr txBox="1"/>
          <p:nvPr/>
        </p:nvSpPr>
        <p:spPr>
          <a:xfrm>
            <a:off x="206830" y="1534887"/>
            <a:ext cx="9054851" cy="338554"/>
          </a:xfrm>
          <a:prstGeom prst="rect">
            <a:avLst/>
          </a:prstGeom>
          <a:noFill/>
        </p:spPr>
        <p:txBody>
          <a:bodyPr wrap="none" rtlCol="0">
            <a:spAutoFit/>
          </a:bodyPr>
          <a:lstStyle/>
          <a:p>
            <a:pPr marL="285750" indent="-285750">
              <a:buFont typeface="Arial" pitchFamily="34" charset="0"/>
              <a:buChar char="•"/>
            </a:pPr>
            <a:r>
              <a:rPr lang="en-US" sz="1600" dirty="0"/>
              <a:t>For your Assessed Task you will have to make a  computer controlled </a:t>
            </a:r>
            <a:r>
              <a:rPr lang="en-US" sz="1600" dirty="0" smtClean="0"/>
              <a:t>machine that has movement in it. </a:t>
            </a:r>
            <a:endParaRPr lang="en-US" sz="1600" b="1" dirty="0"/>
          </a:p>
        </p:txBody>
      </p:sp>
      <p:sp>
        <p:nvSpPr>
          <p:cNvPr id="52" name="TextBox 51"/>
          <p:cNvSpPr txBox="1"/>
          <p:nvPr/>
        </p:nvSpPr>
        <p:spPr>
          <a:xfrm>
            <a:off x="212588" y="1870089"/>
            <a:ext cx="6632713" cy="338554"/>
          </a:xfrm>
          <a:prstGeom prst="rect">
            <a:avLst/>
          </a:prstGeom>
          <a:noFill/>
        </p:spPr>
        <p:txBody>
          <a:bodyPr wrap="none" rtlCol="0">
            <a:spAutoFit/>
          </a:bodyPr>
          <a:lstStyle/>
          <a:p>
            <a:pPr marL="285750" indent="-285750">
              <a:buFont typeface="Arial" pitchFamily="34" charset="0"/>
              <a:buChar char="•"/>
            </a:pPr>
            <a:r>
              <a:rPr lang="en-US" sz="1600" dirty="0" smtClean="0"/>
              <a:t>That movement will be created by using a small 3-5 volt DC electric motor. </a:t>
            </a:r>
            <a:endParaRPr lang="en-US" sz="1600" b="1" dirty="0"/>
          </a:p>
        </p:txBody>
      </p:sp>
      <p:sp>
        <p:nvSpPr>
          <p:cNvPr id="53" name="TextBox 52"/>
          <p:cNvSpPr txBox="1"/>
          <p:nvPr/>
        </p:nvSpPr>
        <p:spPr>
          <a:xfrm>
            <a:off x="209720" y="2203635"/>
            <a:ext cx="7311873" cy="338554"/>
          </a:xfrm>
          <a:prstGeom prst="rect">
            <a:avLst/>
          </a:prstGeom>
          <a:noFill/>
        </p:spPr>
        <p:txBody>
          <a:bodyPr wrap="none" rtlCol="0">
            <a:spAutoFit/>
          </a:bodyPr>
          <a:lstStyle/>
          <a:p>
            <a:pPr marL="285750" indent="-285750">
              <a:buFont typeface="Arial" pitchFamily="34" charset="0"/>
              <a:buChar char="•"/>
            </a:pPr>
            <a:r>
              <a:rPr lang="en-US" sz="1600" dirty="0" smtClean="0"/>
              <a:t>The motor turns at very high speed – about 1200 Revolutions  Per Minute (RPM). </a:t>
            </a:r>
            <a:endParaRPr lang="en-US" sz="1600" b="1" dirty="0"/>
          </a:p>
        </p:txBody>
      </p:sp>
      <p:sp>
        <p:nvSpPr>
          <p:cNvPr id="54" name="TextBox 53"/>
          <p:cNvSpPr txBox="1"/>
          <p:nvPr/>
        </p:nvSpPr>
        <p:spPr>
          <a:xfrm>
            <a:off x="206852" y="2545807"/>
            <a:ext cx="3494483" cy="338554"/>
          </a:xfrm>
          <a:prstGeom prst="rect">
            <a:avLst/>
          </a:prstGeom>
          <a:noFill/>
        </p:spPr>
        <p:txBody>
          <a:bodyPr wrap="none" rtlCol="0">
            <a:spAutoFit/>
          </a:bodyPr>
          <a:lstStyle/>
          <a:p>
            <a:pPr marL="285750" indent="-285750">
              <a:buFont typeface="Arial" pitchFamily="34" charset="0"/>
              <a:buChar char="•"/>
            </a:pPr>
            <a:r>
              <a:rPr lang="en-US" sz="1600" dirty="0" smtClean="0"/>
              <a:t>Rotary Speed is measured in RPM’s. </a:t>
            </a:r>
            <a:endParaRPr lang="en-US" sz="1600" b="1" dirty="0"/>
          </a:p>
        </p:txBody>
      </p:sp>
      <p:sp>
        <p:nvSpPr>
          <p:cNvPr id="55" name="TextBox 54"/>
          <p:cNvSpPr txBox="1"/>
          <p:nvPr/>
        </p:nvSpPr>
        <p:spPr>
          <a:xfrm>
            <a:off x="211348" y="3226278"/>
            <a:ext cx="4817852" cy="338554"/>
          </a:xfrm>
          <a:prstGeom prst="rect">
            <a:avLst/>
          </a:prstGeom>
          <a:noFill/>
        </p:spPr>
        <p:txBody>
          <a:bodyPr wrap="square" rtlCol="0">
            <a:spAutoFit/>
          </a:bodyPr>
          <a:lstStyle/>
          <a:p>
            <a:pPr marL="285750" indent="-285750">
              <a:buFont typeface="Arial" pitchFamily="34" charset="0"/>
              <a:buChar char="•"/>
            </a:pPr>
            <a:r>
              <a:rPr lang="en-US" sz="1600" dirty="0" smtClean="0"/>
              <a:t>Turning Power is measured in Torque. </a:t>
            </a:r>
            <a:endParaRPr lang="en-US" sz="1600" b="1" dirty="0"/>
          </a:p>
        </p:txBody>
      </p:sp>
      <p:sp>
        <p:nvSpPr>
          <p:cNvPr id="56" name="TextBox 55"/>
          <p:cNvSpPr txBox="1"/>
          <p:nvPr/>
        </p:nvSpPr>
        <p:spPr>
          <a:xfrm>
            <a:off x="219974" y="2879098"/>
            <a:ext cx="6200608" cy="338554"/>
          </a:xfrm>
          <a:prstGeom prst="rect">
            <a:avLst/>
          </a:prstGeom>
          <a:noFill/>
        </p:spPr>
        <p:txBody>
          <a:bodyPr wrap="none" rtlCol="0">
            <a:spAutoFit/>
          </a:bodyPr>
          <a:lstStyle/>
          <a:p>
            <a:pPr marL="285750" indent="-285750">
              <a:buFont typeface="Arial" pitchFamily="34" charset="0"/>
              <a:buChar char="•"/>
            </a:pPr>
            <a:r>
              <a:rPr lang="en-US" sz="1600" dirty="0" smtClean="0"/>
              <a:t>The motor turns at very high speed – BUT – it has very little power . </a:t>
            </a:r>
            <a:endParaRPr lang="en-US" sz="1600" b="1" dirty="0"/>
          </a:p>
        </p:txBody>
      </p:sp>
      <p:sp>
        <p:nvSpPr>
          <p:cNvPr id="57" name="TextBox 56"/>
          <p:cNvSpPr txBox="1"/>
          <p:nvPr/>
        </p:nvSpPr>
        <p:spPr>
          <a:xfrm>
            <a:off x="211349" y="3564147"/>
            <a:ext cx="8780252" cy="584775"/>
          </a:xfrm>
          <a:prstGeom prst="rect">
            <a:avLst/>
          </a:prstGeom>
          <a:noFill/>
        </p:spPr>
        <p:txBody>
          <a:bodyPr wrap="square" rtlCol="0">
            <a:spAutoFit/>
          </a:bodyPr>
          <a:lstStyle/>
          <a:p>
            <a:pPr marL="285750" indent="-285750">
              <a:buFont typeface="Arial" pitchFamily="34" charset="0"/>
              <a:buChar char="•"/>
            </a:pPr>
            <a:r>
              <a:rPr lang="en-US" sz="1600" dirty="0" smtClean="0"/>
              <a:t>You will need to include within your machine a mechanism that can convert the output of the small DC motor into a usable form. </a:t>
            </a:r>
            <a:endParaRPr lang="en-US" sz="1600" b="1" dirty="0"/>
          </a:p>
        </p:txBody>
      </p:sp>
      <p:sp>
        <p:nvSpPr>
          <p:cNvPr id="58" name="TextBox 57"/>
          <p:cNvSpPr txBox="1"/>
          <p:nvPr/>
        </p:nvSpPr>
        <p:spPr>
          <a:xfrm>
            <a:off x="208480" y="4224820"/>
            <a:ext cx="4817852" cy="338554"/>
          </a:xfrm>
          <a:prstGeom prst="rect">
            <a:avLst/>
          </a:prstGeom>
          <a:noFill/>
        </p:spPr>
        <p:txBody>
          <a:bodyPr wrap="square" rtlCol="0">
            <a:spAutoFit/>
          </a:bodyPr>
          <a:lstStyle/>
          <a:p>
            <a:pPr marL="285750" indent="-285750">
              <a:buFont typeface="Arial" pitchFamily="34" charset="0"/>
              <a:buChar char="•"/>
            </a:pPr>
            <a:r>
              <a:rPr lang="en-US" sz="1600" dirty="0" smtClean="0"/>
              <a:t>That mechanism is called a gear system. </a:t>
            </a:r>
            <a:endParaRPr lang="en-US" sz="1600" b="1" dirty="0"/>
          </a:p>
        </p:txBody>
      </p:sp>
      <p:sp>
        <p:nvSpPr>
          <p:cNvPr id="59" name="TextBox 58"/>
          <p:cNvSpPr txBox="1"/>
          <p:nvPr/>
        </p:nvSpPr>
        <p:spPr>
          <a:xfrm>
            <a:off x="209088" y="4550401"/>
            <a:ext cx="8923800" cy="338554"/>
          </a:xfrm>
          <a:prstGeom prst="rect">
            <a:avLst/>
          </a:prstGeom>
          <a:noFill/>
        </p:spPr>
        <p:txBody>
          <a:bodyPr wrap="square" rtlCol="0">
            <a:spAutoFit/>
          </a:bodyPr>
          <a:lstStyle/>
          <a:p>
            <a:pPr marL="285750" indent="-285750">
              <a:buFont typeface="Arial" pitchFamily="34" charset="0"/>
              <a:buChar char="•"/>
            </a:pPr>
            <a:r>
              <a:rPr lang="en-US" sz="1600" dirty="0" smtClean="0"/>
              <a:t>A gear system can be used to increase or decrease the RPM’s of the motor. </a:t>
            </a:r>
            <a:endParaRPr lang="en-US" sz="1600" b="1" dirty="0"/>
          </a:p>
        </p:txBody>
      </p:sp>
      <p:sp>
        <p:nvSpPr>
          <p:cNvPr id="60" name="TextBox 59"/>
          <p:cNvSpPr txBox="1"/>
          <p:nvPr/>
        </p:nvSpPr>
        <p:spPr>
          <a:xfrm>
            <a:off x="206220" y="4893368"/>
            <a:ext cx="8923800" cy="338554"/>
          </a:xfrm>
          <a:prstGeom prst="rect">
            <a:avLst/>
          </a:prstGeom>
          <a:noFill/>
        </p:spPr>
        <p:txBody>
          <a:bodyPr wrap="square" rtlCol="0">
            <a:spAutoFit/>
          </a:bodyPr>
          <a:lstStyle/>
          <a:p>
            <a:pPr marL="285750" indent="-285750">
              <a:buFont typeface="Arial" pitchFamily="34" charset="0"/>
              <a:buChar char="•"/>
            </a:pPr>
            <a:r>
              <a:rPr lang="en-US" sz="1600" dirty="0" smtClean="0"/>
              <a:t>A gear system can be used to increase or decrease the Torque of the motor. </a:t>
            </a:r>
            <a:endParaRPr lang="en-US" sz="1600" b="1" dirty="0"/>
          </a:p>
        </p:txBody>
      </p:sp>
      <p:sp>
        <p:nvSpPr>
          <p:cNvPr id="61" name="TextBox 60"/>
          <p:cNvSpPr txBox="1"/>
          <p:nvPr/>
        </p:nvSpPr>
        <p:spPr>
          <a:xfrm>
            <a:off x="211973" y="5221026"/>
            <a:ext cx="8923800" cy="338554"/>
          </a:xfrm>
          <a:prstGeom prst="rect">
            <a:avLst/>
          </a:prstGeom>
          <a:noFill/>
        </p:spPr>
        <p:txBody>
          <a:bodyPr wrap="square" rtlCol="0">
            <a:spAutoFit/>
          </a:bodyPr>
          <a:lstStyle/>
          <a:p>
            <a:pPr marL="285750" indent="-285750">
              <a:buFont typeface="Arial" pitchFamily="34" charset="0"/>
              <a:buChar char="•"/>
            </a:pPr>
            <a:r>
              <a:rPr lang="en-US" sz="1600" dirty="0" smtClean="0"/>
              <a:t>The relationship between RPM’s and Torque is inversely proportional.</a:t>
            </a:r>
            <a:endParaRPr lang="en-US" sz="1600" b="1" dirty="0"/>
          </a:p>
        </p:txBody>
      </p:sp>
      <p:sp>
        <p:nvSpPr>
          <p:cNvPr id="62" name="TextBox 61"/>
          <p:cNvSpPr txBox="1"/>
          <p:nvPr/>
        </p:nvSpPr>
        <p:spPr>
          <a:xfrm>
            <a:off x="211973" y="5558342"/>
            <a:ext cx="8923800" cy="338554"/>
          </a:xfrm>
          <a:prstGeom prst="rect">
            <a:avLst/>
          </a:prstGeom>
          <a:noFill/>
        </p:spPr>
        <p:txBody>
          <a:bodyPr wrap="square" rtlCol="0">
            <a:spAutoFit/>
          </a:bodyPr>
          <a:lstStyle/>
          <a:p>
            <a:pPr marL="285750" indent="-285750">
              <a:buFont typeface="Arial" pitchFamily="34" charset="0"/>
              <a:buChar char="•"/>
            </a:pPr>
            <a:r>
              <a:rPr lang="en-US" sz="1600" dirty="0" smtClean="0"/>
              <a:t>In simple terms this means – if you increase one the other reduces.</a:t>
            </a:r>
            <a:endParaRPr lang="en-US" sz="1600" b="1" dirty="0"/>
          </a:p>
        </p:txBody>
      </p:sp>
      <p:sp>
        <p:nvSpPr>
          <p:cNvPr id="63" name="TextBox 62"/>
          <p:cNvSpPr txBox="1"/>
          <p:nvPr/>
        </p:nvSpPr>
        <p:spPr>
          <a:xfrm>
            <a:off x="211348" y="5909846"/>
            <a:ext cx="8923800" cy="338554"/>
          </a:xfrm>
          <a:prstGeom prst="rect">
            <a:avLst/>
          </a:prstGeom>
          <a:noFill/>
        </p:spPr>
        <p:txBody>
          <a:bodyPr wrap="square" rtlCol="0">
            <a:spAutoFit/>
          </a:bodyPr>
          <a:lstStyle/>
          <a:p>
            <a:pPr marL="285750" indent="-285750">
              <a:buFont typeface="Arial" pitchFamily="34" charset="0"/>
              <a:buChar char="•"/>
            </a:pPr>
            <a:r>
              <a:rPr lang="en-US" sz="1600" dirty="0" smtClean="0"/>
              <a:t>This </a:t>
            </a:r>
            <a:r>
              <a:rPr lang="en-US" sz="1600" dirty="0" err="1" smtClean="0"/>
              <a:t>chacteristic</a:t>
            </a:r>
            <a:r>
              <a:rPr lang="en-US" sz="1600" dirty="0" smtClean="0"/>
              <a:t> is perfect situation for our small 3-5 volt DC electric motor.</a:t>
            </a:r>
            <a:endParaRPr lang="en-US" sz="1600" b="1" dirty="0"/>
          </a:p>
        </p:txBody>
      </p:sp>
    </p:spTree>
    <p:extLst>
      <p:ext uri="{BB962C8B-B14F-4D97-AF65-F5344CB8AC3E}">
        <p14:creationId xmlns:p14="http://schemas.microsoft.com/office/powerpoint/2010/main" val="295358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2" grpId="0"/>
      <p:bldP spid="53" grpId="0"/>
      <p:bldP spid="54" grpId="0"/>
      <p:bldP spid="55" grpId="0"/>
      <p:bldP spid="56" grpId="0"/>
      <p:bldP spid="57" grpId="0"/>
      <p:bldP spid="58" grpId="0"/>
      <p:bldP spid="59" grpId="0"/>
      <p:bldP spid="60" grpId="0"/>
      <p:bldP spid="61" grpId="0"/>
      <p:bldP spid="62" grpId="0"/>
      <p:bldP spid="6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a:t>
            </a:r>
            <a:r>
              <a:rPr lang="en-US" b="1" dirty="0"/>
              <a:t>– </a:t>
            </a:r>
            <a:r>
              <a:rPr lang="en-US" b="1" dirty="0" smtClean="0"/>
              <a:t>10 Special Gears</a:t>
            </a:r>
            <a:endParaRPr lang="en-US" dirty="0"/>
          </a:p>
        </p:txBody>
      </p:sp>
      <p:sp>
        <p:nvSpPr>
          <p:cNvPr id="31" name="TextBox 30"/>
          <p:cNvSpPr txBox="1"/>
          <p:nvPr/>
        </p:nvSpPr>
        <p:spPr>
          <a:xfrm>
            <a:off x="204747" y="1197321"/>
            <a:ext cx="4672045" cy="338554"/>
          </a:xfrm>
          <a:prstGeom prst="rect">
            <a:avLst/>
          </a:prstGeom>
          <a:noFill/>
        </p:spPr>
        <p:txBody>
          <a:bodyPr wrap="square" rtlCol="0">
            <a:spAutoFit/>
          </a:bodyPr>
          <a:lstStyle/>
          <a:p>
            <a:r>
              <a:rPr lang="en-US" sz="1600" b="1" dirty="0" smtClean="0"/>
              <a:t>You need to know about other types of gearwheel.</a:t>
            </a:r>
          </a:p>
        </p:txBody>
      </p:sp>
      <p:grpSp>
        <p:nvGrpSpPr>
          <p:cNvPr id="9" name="Group 8"/>
          <p:cNvGrpSpPr/>
          <p:nvPr/>
        </p:nvGrpSpPr>
        <p:grpSpPr>
          <a:xfrm>
            <a:off x="226013" y="1551720"/>
            <a:ext cx="3389073" cy="1295499"/>
            <a:chOff x="-47843" y="1541115"/>
            <a:chExt cx="3531039" cy="1349771"/>
          </a:xfrm>
        </p:grpSpPr>
        <p:sp>
          <p:nvSpPr>
            <p:cNvPr id="24" name="TextBox 23"/>
            <p:cNvSpPr txBox="1"/>
            <p:nvPr/>
          </p:nvSpPr>
          <p:spPr>
            <a:xfrm>
              <a:off x="-47843" y="1541115"/>
              <a:ext cx="1324390" cy="338554"/>
            </a:xfrm>
            <a:prstGeom prst="rect">
              <a:avLst/>
            </a:prstGeom>
            <a:noFill/>
          </p:spPr>
          <p:txBody>
            <a:bodyPr wrap="square" rtlCol="0">
              <a:spAutoFit/>
            </a:bodyPr>
            <a:lstStyle/>
            <a:p>
              <a:r>
                <a:rPr lang="en-US" sz="1600" b="1" dirty="0" smtClean="0"/>
                <a:t>Worm Gear.</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8121" y="1794605"/>
              <a:ext cx="1015075" cy="10962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26977"/>
            <a:stretch/>
          </p:blipFill>
          <p:spPr>
            <a:xfrm>
              <a:off x="998039" y="1935061"/>
              <a:ext cx="1133071" cy="9456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pSp>
      <p:sp>
        <p:nvSpPr>
          <p:cNvPr id="28" name="TextBox 27"/>
          <p:cNvSpPr txBox="1"/>
          <p:nvPr/>
        </p:nvSpPr>
        <p:spPr>
          <a:xfrm>
            <a:off x="4081151" y="1858403"/>
            <a:ext cx="4756944" cy="830997"/>
          </a:xfrm>
          <a:prstGeom prst="rect">
            <a:avLst/>
          </a:prstGeom>
          <a:noFill/>
        </p:spPr>
        <p:txBody>
          <a:bodyPr wrap="square" rtlCol="0">
            <a:spAutoFit/>
          </a:bodyPr>
          <a:lstStyle/>
          <a:p>
            <a:r>
              <a:rPr lang="en-US" sz="1600" b="1" dirty="0" smtClean="0"/>
              <a:t>The Worm Gear is the most common gear used in all </a:t>
            </a:r>
          </a:p>
          <a:p>
            <a:r>
              <a:rPr lang="en-US" sz="1600" b="1" dirty="0" smtClean="0"/>
              <a:t>compound gear trains where large RPM reductions and significant increases in torque are required.</a:t>
            </a:r>
          </a:p>
        </p:txBody>
      </p:sp>
      <p:sp>
        <p:nvSpPr>
          <p:cNvPr id="29" name="TextBox 28"/>
          <p:cNvSpPr txBox="1"/>
          <p:nvPr/>
        </p:nvSpPr>
        <p:spPr>
          <a:xfrm>
            <a:off x="208285" y="2879944"/>
            <a:ext cx="8859762" cy="338554"/>
          </a:xfrm>
          <a:prstGeom prst="rect">
            <a:avLst/>
          </a:prstGeom>
          <a:noFill/>
        </p:spPr>
        <p:txBody>
          <a:bodyPr wrap="square" rtlCol="0">
            <a:spAutoFit/>
          </a:bodyPr>
          <a:lstStyle/>
          <a:p>
            <a:r>
              <a:rPr lang="en-US" sz="1600" b="1" dirty="0" smtClean="0"/>
              <a:t>It has a unique feature that enables it to make an instant and massive reduction in RPM’s.</a:t>
            </a:r>
          </a:p>
        </p:txBody>
      </p:sp>
      <p:sp>
        <p:nvSpPr>
          <p:cNvPr id="32" name="TextBox 31"/>
          <p:cNvSpPr txBox="1"/>
          <p:nvPr/>
        </p:nvSpPr>
        <p:spPr>
          <a:xfrm>
            <a:off x="211823" y="3213105"/>
            <a:ext cx="2683777" cy="338554"/>
          </a:xfrm>
          <a:prstGeom prst="rect">
            <a:avLst/>
          </a:prstGeom>
          <a:noFill/>
        </p:spPr>
        <p:txBody>
          <a:bodyPr wrap="square" rtlCol="0">
            <a:spAutoFit/>
          </a:bodyPr>
          <a:lstStyle/>
          <a:p>
            <a:r>
              <a:rPr lang="en-US" sz="1600" b="1" dirty="0" smtClean="0"/>
              <a:t>It only has one spiral tooth.</a:t>
            </a:r>
          </a:p>
        </p:txBody>
      </p:sp>
      <p:sp>
        <p:nvSpPr>
          <p:cNvPr id="33" name="TextBox 32"/>
          <p:cNvSpPr txBox="1"/>
          <p:nvPr/>
        </p:nvSpPr>
        <p:spPr>
          <a:xfrm>
            <a:off x="215361" y="3556899"/>
            <a:ext cx="3865790" cy="338554"/>
          </a:xfrm>
          <a:prstGeom prst="rect">
            <a:avLst/>
          </a:prstGeom>
          <a:noFill/>
        </p:spPr>
        <p:txBody>
          <a:bodyPr wrap="square" rtlCol="0">
            <a:spAutoFit/>
          </a:bodyPr>
          <a:lstStyle/>
          <a:p>
            <a:r>
              <a:rPr lang="en-US" sz="1600" b="1" dirty="0" smtClean="0"/>
              <a:t>BUT it can only be used as a DRIVER GEAR.</a:t>
            </a:r>
          </a:p>
        </p:txBody>
      </p:sp>
      <p:sp>
        <p:nvSpPr>
          <p:cNvPr id="35" name="TextBox 34"/>
          <p:cNvSpPr txBox="1"/>
          <p:nvPr/>
        </p:nvSpPr>
        <p:spPr>
          <a:xfrm>
            <a:off x="4008490" y="3560048"/>
            <a:ext cx="4525909" cy="338554"/>
          </a:xfrm>
          <a:prstGeom prst="rect">
            <a:avLst/>
          </a:prstGeom>
          <a:noFill/>
        </p:spPr>
        <p:txBody>
          <a:bodyPr wrap="square" rtlCol="0">
            <a:spAutoFit/>
          </a:bodyPr>
          <a:lstStyle/>
          <a:p>
            <a:r>
              <a:rPr lang="en-US" sz="1600" b="1" dirty="0" smtClean="0"/>
              <a:t>The WORM GEAR is usually called the WORM.</a:t>
            </a:r>
          </a:p>
        </p:txBody>
      </p:sp>
      <p:sp>
        <p:nvSpPr>
          <p:cNvPr id="36" name="TextBox 35"/>
          <p:cNvSpPr txBox="1"/>
          <p:nvPr/>
        </p:nvSpPr>
        <p:spPr>
          <a:xfrm>
            <a:off x="4022661" y="3873712"/>
            <a:ext cx="4968931" cy="338554"/>
          </a:xfrm>
          <a:prstGeom prst="rect">
            <a:avLst/>
          </a:prstGeom>
          <a:noFill/>
        </p:spPr>
        <p:txBody>
          <a:bodyPr wrap="square" rtlCol="0">
            <a:spAutoFit/>
          </a:bodyPr>
          <a:lstStyle/>
          <a:p>
            <a:r>
              <a:rPr lang="en-US" sz="1600" b="1" dirty="0" smtClean="0"/>
              <a:t>The GEAR Wheel it drives is called the WORM WHEEL.</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370" y="5008923"/>
            <a:ext cx="3525837"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a:off x="212699" y="4572008"/>
            <a:ext cx="4448393" cy="338554"/>
          </a:xfrm>
          <a:prstGeom prst="rect">
            <a:avLst/>
          </a:prstGeom>
          <a:noFill/>
        </p:spPr>
        <p:txBody>
          <a:bodyPr wrap="square" rtlCol="0">
            <a:spAutoFit/>
          </a:bodyPr>
          <a:lstStyle/>
          <a:p>
            <a:r>
              <a:rPr lang="en-US" sz="1600" b="1" dirty="0" smtClean="0"/>
              <a:t>The Graphic Symbols for a Worm &amp; Worm Wheel.</a:t>
            </a:r>
          </a:p>
        </p:txBody>
      </p:sp>
      <p:grpSp>
        <p:nvGrpSpPr>
          <p:cNvPr id="20" name="Group 19"/>
          <p:cNvGrpSpPr/>
          <p:nvPr/>
        </p:nvGrpSpPr>
        <p:grpSpPr>
          <a:xfrm>
            <a:off x="93164" y="5356252"/>
            <a:ext cx="3521922" cy="1019246"/>
            <a:chOff x="93164" y="5356252"/>
            <a:chExt cx="3521922" cy="1019246"/>
          </a:xfrm>
        </p:grpSpPr>
        <p:sp>
          <p:nvSpPr>
            <p:cNvPr id="38" name="TextBox 37"/>
            <p:cNvSpPr txBox="1"/>
            <p:nvPr/>
          </p:nvSpPr>
          <p:spPr>
            <a:xfrm>
              <a:off x="93164" y="5356252"/>
              <a:ext cx="2447605" cy="608062"/>
            </a:xfrm>
            <a:prstGeom prst="rect">
              <a:avLst/>
            </a:prstGeom>
            <a:noFill/>
          </p:spPr>
          <p:txBody>
            <a:bodyPr wrap="square" rtlCol="0">
              <a:spAutoFit/>
            </a:bodyPr>
            <a:lstStyle/>
            <a:p>
              <a:r>
                <a:rPr lang="en-US" sz="1600" b="1" dirty="0" smtClean="0"/>
                <a:t>The Worm - side view</a:t>
              </a:r>
            </a:p>
            <a:p>
              <a:endParaRPr lang="en-US" sz="1600" b="1" dirty="0" smtClean="0"/>
            </a:p>
            <a:p>
              <a:endParaRPr lang="en-US" sz="1600" b="1" dirty="0"/>
            </a:p>
            <a:p>
              <a:r>
                <a:rPr lang="en-US" sz="1600" b="1" dirty="0" smtClean="0"/>
                <a:t> Worm Wheel – side view</a:t>
              </a:r>
            </a:p>
          </p:txBody>
        </p:sp>
        <p:cxnSp>
          <p:nvCxnSpPr>
            <p:cNvPr id="11" name="Straight Arrow Connector 10"/>
            <p:cNvCxnSpPr/>
            <p:nvPr/>
          </p:nvCxnSpPr>
          <p:spPr>
            <a:xfrm flipV="1">
              <a:off x="2317361" y="5356252"/>
              <a:ext cx="810593" cy="19504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451794" y="6375498"/>
              <a:ext cx="116329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6324599" y="4762717"/>
            <a:ext cx="2747803" cy="1577155"/>
            <a:chOff x="6324599" y="4762717"/>
            <a:chExt cx="2747803" cy="1577155"/>
          </a:xfrm>
        </p:grpSpPr>
        <p:sp>
          <p:nvSpPr>
            <p:cNvPr id="39" name="TextBox 38"/>
            <p:cNvSpPr txBox="1"/>
            <p:nvPr/>
          </p:nvSpPr>
          <p:spPr>
            <a:xfrm>
              <a:off x="6624797" y="4762717"/>
              <a:ext cx="2447605" cy="1577155"/>
            </a:xfrm>
            <a:prstGeom prst="rect">
              <a:avLst/>
            </a:prstGeom>
            <a:noFill/>
          </p:spPr>
          <p:txBody>
            <a:bodyPr wrap="square" rtlCol="0">
              <a:spAutoFit/>
            </a:bodyPr>
            <a:lstStyle/>
            <a:p>
              <a:pPr algn="r"/>
              <a:r>
                <a:rPr lang="en-US" sz="1600" b="1" dirty="0" smtClean="0"/>
                <a:t>The Worm - end view</a:t>
              </a:r>
            </a:p>
            <a:p>
              <a:pPr algn="r"/>
              <a:endParaRPr lang="en-US" sz="1600" b="1" dirty="0" smtClean="0"/>
            </a:p>
            <a:p>
              <a:pPr algn="r"/>
              <a:endParaRPr lang="en-US" sz="1600" b="1" dirty="0"/>
            </a:p>
            <a:p>
              <a:pPr algn="r"/>
              <a:r>
                <a:rPr lang="en-US" sz="1600" b="1" dirty="0" smtClean="0"/>
                <a:t> Worm Wheel – end view</a:t>
              </a:r>
            </a:p>
          </p:txBody>
        </p:sp>
        <p:cxnSp>
          <p:nvCxnSpPr>
            <p:cNvPr id="52" name="Straight Arrow Connector 51"/>
            <p:cNvCxnSpPr/>
            <p:nvPr/>
          </p:nvCxnSpPr>
          <p:spPr>
            <a:xfrm flipH="1">
              <a:off x="6324600" y="4957239"/>
              <a:ext cx="679554" cy="8043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324599" y="5732213"/>
              <a:ext cx="439607" cy="2321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010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8" grpId="0"/>
      <p:bldP spid="29" grpId="0"/>
      <p:bldP spid="32" grpId="0"/>
      <p:bldP spid="33"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a:t>
            </a:r>
            <a:r>
              <a:rPr lang="en-US" b="1" dirty="0"/>
              <a:t>– </a:t>
            </a:r>
            <a:r>
              <a:rPr lang="en-US" b="1" dirty="0" smtClean="0"/>
              <a:t>11 More Special Gears</a:t>
            </a:r>
            <a:endParaRPr lang="en-US" dirty="0"/>
          </a:p>
        </p:txBody>
      </p:sp>
      <p:sp>
        <p:nvSpPr>
          <p:cNvPr id="8" name="TextBox 7"/>
          <p:cNvSpPr txBox="1"/>
          <p:nvPr/>
        </p:nvSpPr>
        <p:spPr>
          <a:xfrm>
            <a:off x="228598" y="1185446"/>
            <a:ext cx="1247457" cy="338554"/>
          </a:xfrm>
          <a:prstGeom prst="rect">
            <a:avLst/>
          </a:prstGeom>
          <a:noFill/>
        </p:spPr>
        <p:txBody>
          <a:bodyPr wrap="none" rtlCol="0">
            <a:spAutoFit/>
          </a:bodyPr>
          <a:lstStyle/>
          <a:p>
            <a:r>
              <a:rPr lang="en-US" sz="1600" b="1" dirty="0" smtClean="0"/>
              <a:t>Mitre Gears.</a:t>
            </a:r>
          </a:p>
        </p:txBody>
      </p:sp>
      <p:sp>
        <p:nvSpPr>
          <p:cNvPr id="31" name="TextBox 30"/>
          <p:cNvSpPr txBox="1"/>
          <p:nvPr/>
        </p:nvSpPr>
        <p:spPr>
          <a:xfrm>
            <a:off x="1465748" y="1197321"/>
            <a:ext cx="7667140" cy="338554"/>
          </a:xfrm>
          <a:prstGeom prst="rect">
            <a:avLst/>
          </a:prstGeom>
          <a:noFill/>
        </p:spPr>
        <p:txBody>
          <a:bodyPr wrap="square" rtlCol="0">
            <a:spAutoFit/>
          </a:bodyPr>
          <a:lstStyle/>
          <a:p>
            <a:r>
              <a:rPr lang="en-US" sz="1600" b="1" dirty="0" smtClean="0"/>
              <a:t>These are gears that are used to turn the direction of the drive through 90⁰.</a:t>
            </a:r>
          </a:p>
        </p:txBody>
      </p:sp>
      <p:grpSp>
        <p:nvGrpSpPr>
          <p:cNvPr id="9" name="Group 8"/>
          <p:cNvGrpSpPr/>
          <p:nvPr/>
        </p:nvGrpSpPr>
        <p:grpSpPr>
          <a:xfrm>
            <a:off x="493012" y="1748391"/>
            <a:ext cx="3561006" cy="2144897"/>
            <a:chOff x="493012" y="1748391"/>
            <a:chExt cx="3561006" cy="2144897"/>
          </a:xfrm>
        </p:grpSpPr>
        <p:pic>
          <p:nvPicPr>
            <p:cNvPr id="1028" name="Picture 4" descr="https://encrypted-tbn2.gstatic.com/images?q=tbn:ANd9GcSAW1sJWY6AjkamVB6-4vG79b7qxzYBRZLclUXwxk9KARsoTQs7"/>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3012" y="1750163"/>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34743" y="1748391"/>
              <a:ext cx="18192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8" name="TextBox 27"/>
          <p:cNvSpPr txBox="1"/>
          <p:nvPr/>
        </p:nvSpPr>
        <p:spPr>
          <a:xfrm>
            <a:off x="4010948" y="2205972"/>
            <a:ext cx="4980651" cy="1077218"/>
          </a:xfrm>
          <a:prstGeom prst="rect">
            <a:avLst/>
          </a:prstGeom>
          <a:noFill/>
        </p:spPr>
        <p:txBody>
          <a:bodyPr wrap="square" rtlCol="0">
            <a:spAutoFit/>
          </a:bodyPr>
          <a:lstStyle/>
          <a:p>
            <a:r>
              <a:rPr lang="en-US" sz="1600" b="1" dirty="0" smtClean="0"/>
              <a:t>They are usually the same size and are mounted at right angles to each other.  Because they are the same size they are not used to reduce or increase rpm.  Their function is usually just to turn the drive </a:t>
            </a:r>
            <a:r>
              <a:rPr lang="en-US" sz="1600" b="1" dirty="0"/>
              <a:t>through 90</a:t>
            </a:r>
            <a:r>
              <a:rPr lang="en-US" sz="1600" b="1" dirty="0" smtClean="0"/>
              <a:t>⁰. </a:t>
            </a:r>
          </a:p>
        </p:txBody>
      </p:sp>
      <p:grpSp>
        <p:nvGrpSpPr>
          <p:cNvPr id="11" name="Group 10"/>
          <p:cNvGrpSpPr/>
          <p:nvPr/>
        </p:nvGrpSpPr>
        <p:grpSpPr>
          <a:xfrm>
            <a:off x="228598" y="4547052"/>
            <a:ext cx="3841369" cy="1669737"/>
            <a:chOff x="228598" y="4547052"/>
            <a:chExt cx="3841369" cy="1669737"/>
          </a:xfrm>
        </p:grpSpPr>
        <p:pic>
          <p:nvPicPr>
            <p:cNvPr id="1026" name="Picture 2" descr="https://encrypted-tbn2.gstatic.com/images?q=tbn:ANd9GcQaOBArS7l6OM-hpNly1l8kkFbqJuvnDx7rV-GCLsZ9NLLiy4nP"/>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916930" y="4805569"/>
              <a:ext cx="1153037" cy="11377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https://encrypted-tbn3.gstatic.com/images?q=tbn:ANd9GcQ9a3efF7ZoU1iUDVCGWdEzi9VQ-oLqY_YhznfPQTD7LAFCrojqGA"/>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 y="4810307"/>
              <a:ext cx="1986934" cy="140648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28598" y="4547052"/>
              <a:ext cx="1238801" cy="338554"/>
            </a:xfrm>
            <a:prstGeom prst="rect">
              <a:avLst/>
            </a:prstGeom>
            <a:noFill/>
          </p:spPr>
          <p:txBody>
            <a:bodyPr wrap="none" rtlCol="0">
              <a:spAutoFit/>
            </a:bodyPr>
            <a:lstStyle/>
            <a:p>
              <a:r>
                <a:rPr lang="en-US" sz="1600" b="1" dirty="0" smtClean="0"/>
                <a:t>Bevel Gears.</a:t>
              </a:r>
            </a:p>
          </p:txBody>
        </p:sp>
      </p:grpSp>
      <p:sp>
        <p:nvSpPr>
          <p:cNvPr id="24" name="TextBox 23"/>
          <p:cNvSpPr txBox="1"/>
          <p:nvPr/>
        </p:nvSpPr>
        <p:spPr>
          <a:xfrm>
            <a:off x="4163349" y="4581906"/>
            <a:ext cx="4980651" cy="584775"/>
          </a:xfrm>
          <a:prstGeom prst="rect">
            <a:avLst/>
          </a:prstGeom>
          <a:noFill/>
        </p:spPr>
        <p:txBody>
          <a:bodyPr wrap="square" rtlCol="0">
            <a:spAutoFit/>
          </a:bodyPr>
          <a:lstStyle/>
          <a:p>
            <a:r>
              <a:rPr lang="en-US" sz="1600" b="1" dirty="0" smtClean="0"/>
              <a:t>Bevel Gears are very specialised gears and are made specifically to have teeth that mesh correctly.</a:t>
            </a:r>
            <a:endParaRPr lang="en-US" sz="1600" b="1" dirty="0"/>
          </a:p>
        </p:txBody>
      </p:sp>
      <p:grpSp>
        <p:nvGrpSpPr>
          <p:cNvPr id="10" name="Group 9"/>
          <p:cNvGrpSpPr/>
          <p:nvPr/>
        </p:nvGrpSpPr>
        <p:grpSpPr>
          <a:xfrm>
            <a:off x="4942104" y="5171410"/>
            <a:ext cx="3223996" cy="1695450"/>
            <a:chOff x="4942104" y="5171410"/>
            <a:chExt cx="3223996" cy="1695450"/>
          </a:xfrm>
        </p:grpSpPr>
        <p:pic>
          <p:nvPicPr>
            <p:cNvPr id="1031" name="Picture 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99275" y="5171410"/>
              <a:ext cx="12668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 name="TextBox 26"/>
            <p:cNvSpPr txBox="1"/>
            <p:nvPr/>
          </p:nvSpPr>
          <p:spPr>
            <a:xfrm>
              <a:off x="4942104" y="5943301"/>
              <a:ext cx="2473091" cy="584775"/>
            </a:xfrm>
            <a:prstGeom prst="rect">
              <a:avLst/>
            </a:prstGeom>
            <a:noFill/>
          </p:spPr>
          <p:txBody>
            <a:bodyPr wrap="square" rtlCol="0">
              <a:spAutoFit/>
            </a:bodyPr>
            <a:lstStyle/>
            <a:p>
              <a:r>
                <a:rPr lang="en-US" sz="1600" b="1" dirty="0" smtClean="0"/>
                <a:t>Symbol for a Mitre or Bevel Gear.</a:t>
              </a:r>
              <a:endParaRPr lang="en-US" sz="1600" b="1" dirty="0"/>
            </a:p>
          </p:txBody>
        </p:sp>
      </p:grpSp>
      <p:sp>
        <p:nvSpPr>
          <p:cNvPr id="30" name="TextBox 29"/>
          <p:cNvSpPr txBox="1"/>
          <p:nvPr/>
        </p:nvSpPr>
        <p:spPr>
          <a:xfrm>
            <a:off x="4054018" y="3354679"/>
            <a:ext cx="4980651" cy="1077218"/>
          </a:xfrm>
          <a:prstGeom prst="rect">
            <a:avLst/>
          </a:prstGeom>
          <a:noFill/>
        </p:spPr>
        <p:txBody>
          <a:bodyPr wrap="square" rtlCol="0">
            <a:spAutoFit/>
          </a:bodyPr>
          <a:lstStyle/>
          <a:p>
            <a:r>
              <a:rPr lang="en-US" sz="1600" b="1" dirty="0" smtClean="0"/>
              <a:t>If you want to turn the drive through </a:t>
            </a:r>
            <a:r>
              <a:rPr lang="en-US" sz="1600" b="1" dirty="0"/>
              <a:t>90</a:t>
            </a:r>
            <a:r>
              <a:rPr lang="en-US" sz="1600" b="1" dirty="0" smtClean="0"/>
              <a:t>⁰ and alter the RPM’s at the same time you will need to use a different type of gear wheel.</a:t>
            </a:r>
            <a:endParaRPr lang="en-US" sz="1600" b="1" dirty="0"/>
          </a:p>
          <a:p>
            <a:endParaRPr lang="en-US" sz="1600" b="1" dirty="0"/>
          </a:p>
        </p:txBody>
      </p:sp>
    </p:spTree>
    <p:extLst>
      <p:ext uri="{BB962C8B-B14F-4D97-AF65-F5344CB8AC3E}">
        <p14:creationId xmlns:p14="http://schemas.microsoft.com/office/powerpoint/2010/main" val="340321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28" grpId="0"/>
      <p:bldP spid="24"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a:t>
            </a:r>
            <a:r>
              <a:rPr lang="en-US" b="1" dirty="0"/>
              <a:t>– </a:t>
            </a:r>
            <a:r>
              <a:rPr lang="en-US" b="1" dirty="0" smtClean="0"/>
              <a:t>11 More Special Gears</a:t>
            </a:r>
            <a:endParaRPr lang="en-US" dirty="0"/>
          </a:p>
        </p:txBody>
      </p:sp>
      <p:sp>
        <p:nvSpPr>
          <p:cNvPr id="8" name="TextBox 7"/>
          <p:cNvSpPr txBox="1"/>
          <p:nvPr/>
        </p:nvSpPr>
        <p:spPr>
          <a:xfrm>
            <a:off x="228598" y="1185446"/>
            <a:ext cx="1417376" cy="338554"/>
          </a:xfrm>
          <a:prstGeom prst="rect">
            <a:avLst/>
          </a:prstGeom>
          <a:noFill/>
        </p:spPr>
        <p:txBody>
          <a:bodyPr wrap="none" rtlCol="0">
            <a:spAutoFit/>
          </a:bodyPr>
          <a:lstStyle/>
          <a:p>
            <a:r>
              <a:rPr lang="en-US" sz="1600" b="1" dirty="0" smtClean="0"/>
              <a:t>Rack &amp; Pinion.</a:t>
            </a:r>
          </a:p>
        </p:txBody>
      </p:sp>
      <p:sp>
        <p:nvSpPr>
          <p:cNvPr id="31" name="TextBox 30"/>
          <p:cNvSpPr txBox="1"/>
          <p:nvPr/>
        </p:nvSpPr>
        <p:spPr>
          <a:xfrm>
            <a:off x="3581400" y="1201872"/>
            <a:ext cx="5497280" cy="830997"/>
          </a:xfrm>
          <a:prstGeom prst="rect">
            <a:avLst/>
          </a:prstGeom>
          <a:noFill/>
        </p:spPr>
        <p:txBody>
          <a:bodyPr wrap="square" rtlCol="0">
            <a:spAutoFit/>
          </a:bodyPr>
          <a:lstStyle/>
          <a:p>
            <a:r>
              <a:rPr lang="en-US" sz="1600" b="1" dirty="0" smtClean="0"/>
              <a:t>A Rack and Pinion Gear is another specialised gear which has very specific applications.  It is used in situations where you want to convert rotary motion into linear motion or visa-versa. </a:t>
            </a:r>
          </a:p>
        </p:txBody>
      </p:sp>
      <p:sp>
        <p:nvSpPr>
          <p:cNvPr id="2" name="AutoShape 2" descr="data:image/jpeg;base64,/9j/4AAQSkZJRgABAQAAAQABAAD/2wCEAAkGBhQQDw8QDw8QEBUQEBUUFBAQEBAQFRQUFBUVFxUSFxcXHCYeGBkkHBYWHy8gIycqLCwvFR4xNTAqNSYrLCkBCQoKDgwOFA8PGiwkHBwpKSkpKSkpKSksLCkpKSwsKSksLCkpKSwpKSwpKSwpKSkpKSwsKSksLCkpKSkpKSwsLP/AABEIALQBGQMBIgACEQEDEQH/xAAcAAACAgMBAQAAAAAAAAAAAAABAgAFBAYHAwj/xAA9EAACAgECAwUFBgUDAwUAAAABAgADEQQhBRIxBhMiQVEyYXGRoTNCUoGx0QcUI2LBQ5KiJHLCFWOC4fD/xAAZAQEBAQEBAQAAAAAAAAAAAAABAgADBAX/xAAhEQEBAQACAgMBAQEBAAAAAAAAAQIDESExBBJBUTIiE//aAAwDAQACEQMRAD8A6XDIIZ9R8RBDJCBAoBDJCBBSAQgSARoFJJAIYdq6TEkIhxAhiTEMIED0AEkOJMTMEkbEGJmLiTEbEGJmLJGgxEdFxJDJiI6KRBGIgiCkQRjARFNKRARGixBZCITBFIQEQmSLFkkMkQeECSGSoYYBCIERCJIZKoMgEghgpIcSARhA9BDiHEkFJJDiSBDEOIruFBZiFAGSSQAB6kzW+0PbJaKwaQr8+cOWGPDsTy55vgSAD75OtSe1ZxdemyWOFBZiFAGSxIAA9STMH/1+ju2t75CqnBO+c9cY6mc24xxh2pqutvN3fEkUqzeAj8QI5Vz5Yz0MqLWJqW25glbkhVTDMxHUBQc597YnG81/Hpz8f+117hvaCnUVtbXYOVG5X5/CVOMjPx8sdZk6LX13KWqdXCtytyn2WABKkeR3Gx33nEF1TMDVpw1YfqqEtY/Xd38hudhgb+cseBcYs4ZRqK6nR2tYNhelZVSMc3TJ26A+zCc39bXxv47MYMTS/wCGXaC3UaXUNqrOdk1BVR5he7RuUeZGcnf1m18P4lXqFZ6bFsCuUJQhgGUDK5Gx6jptO+dSvNrFzbGRBiMRBLcywERjAZSSmCNAYppDJiNFiksBjGAxBTBDAYgDBDJiUDiGSESFQYRAI0KqCIYIwEFJCII0lSRoAIYKSHEgEYCSQAmJxXiaaao22ZIyAAoySx6D3dDuZmzQu1nEL3sarAVEf7MZGQDs5Pntv6byN66jrx4+16VfH+0T6tyoYIEG1akkAnozerfkJr1lZ7vktbJO5K7ecsrazzclaM7HfCKWOPUgCZPDuCXg98+jZlwcG6iywdOoQjl+eZ5r29niTwqKqBdWKt+UYwAd9vfMviHASaQAQvKRj4AYI+U2XR9p2rQqK6evQ01g/IAYlTqeMGwt3lKEHfmVe6Iz6YGPmIez5U/El7nSpXWBvYMkABmyrZyw3Iz5e6eXDuG1qvfaywqq4AqReaxycnlUeyo26sfn0ly1dVihaGZ3867AA2f7SNm8+m8peLaRn5FIIwx5h0OemPd5y7x+O401+Uddxo3Vtp9PX3NJ/wBKonx++x+th+OF9BNr7L8aq4ZwxFt5Q/O7NhuZSzHYAj2iFCghc7jqJqV11ekrUlRY7E8qHIQYx4mA3ffoNh/nBttbUlRc5BsIXPLzvy52VEA2HoAMSJbmtrE1Hb+B8U/mtNTqAjVi1eYK2M4yQDt5EDP5zNImmL2xavuNPXSDYQqV6VfbwAAGsI8NQwM43x6jE3Qz1413Hz94uaXEEYwGdHMpixoDKiaUiAxjBFNKYsaAyklMBhMEUhJIZIseNERwdwQd8bEHceUeQroRCIBGEFQYYBDCqgiMIIQJKhhxBGEFIBGgjCSp4a3m7t+79rGxGMj1Iz54nONc7LZaO9e5mIybN+Q+Yz5np6ATe+0PP3H9JnUlgMo3K2/TfrjzOPSaRboiuxB8zk/X85w5L5evhnisPTXWJzctjpz+1yMV5gOgOOsyKdVao8N1q/C2wf5kSmZFdP6Tm69MT+cZiFtC2j+8eL8nHi+pgTQpdaqNcKEyeZnBbGPLbqfTM9f5fcn0E8jRKmRdWKXii1i1xQWKK2EZscxx97bpvmWfDUbVo6NvdWnMjfetVeqH1YDoevlv5InBu8fCn3kfqffLfRpXpD3jMAy7jywRLzblupY1XUdm3usDtYqDlwOYElceQXp13yT+U8+IcSr0bGjRZstKjvdVZguhI8VaDouPNt/L8tr4qvf/APUhu5R9mGOlmD4lHocZ+IM03TdkVJZrdYqqAzM3KRnAJ3YnqcYz6nzl74b13IM7n6y+x/FjTqGuXmewIVGQBUqt9pY7E58h4s/n5HpvZntA+r52NX9NfZvUFEds4ZUDHmYD8XScTt4xzAVoO6qyPCo5mb+459tvjsPICdT4P2vFNemp5Cw5VqqrUF73C4XJC7bdScY6zljXV9o5sdzuRu0UxoDPW8JTAYSIDFJYI0UyklgIjGCKCmLGglQFMkJgmDjvDuM31VWV6W10R25nusIXfGCV8x5dNziXmj/iJfihFRbRXyi65gRzgHc5PQ4+sok4cW/mnvDsaPsqx4UbqTn+3lx0mJYmdOl9z+BmIWirK4x5ttgA467nbynyprU/X3rx437jpfD/AOIenu1DUgMiBSRe5AUlfIjyyOm/lLrhfaCjUrY9NoZam5XJ8PLtkHfyO+/unG9VSyBRf/06soZaUHjdWGVJ9xHmYmSEIyNNU2Nsku+Ohx1PX4TrOfU9uGviZv8Al3itwwBUggjIIIIIPmCPKNOJ1cf1PcV1U3PRRSTyux5T1LeW7bnpvNm0v8TbbNRWe7VdOu1pA3xjdwT798flOk55fbjfi6np0iNNR4N/EWjUW3IR3S1pzrY7bMAQCOmzbggDOd5ecK7Q0amp7abQUrYq7N4OUgA758sEby5uVyvHrPuLOFYtbhgGUhgRkEEEEHzBHURxECIwgEIgqMDi74Vf+7/B/eU2qRXUjH7y248PAh9Hx8wf2lKrTzck8vZxX/lg26Dl6TFbCbuQo9WIA+svOYH9pyPtnqTqdbaC/wDSqIVcHKnAHM3vOSflJdG/KNtiCCdiDkHHviuvlNF7Nai2q1e5B7r76MfCR5t7j7/nOjU1hgGG4YAg+oPQy83tz1GBTSQwZTgjzlN2w0409tNrMbK7k5lU/ddcB0PwOPyYTbVqxNb7f050ob8FmR8SMH5jPyE6+OmnamPHWu8LHlV8LjyH4SB8cfWYWv4ZZqAqraFC7Gt8gFgepwNz8ZTrexUjpttiXXcX2rmk8juFYE/3AE74OOvWH27/ANH69emP/JLox/Ww9h3GdwPgOrH5AeZ6A9C/hzqEWm3UuaxnPfai4qhQDogb8Pnjbc7ATmZ4FZXYz61mDdd2DM3vXfp7zsPpN+7F6bTmkX6hgyVPlNOfs1Yf6zA/aNjoW2GNgJxvi+Dvzny6TptSttaWJkrYgZSQVJVhkHB3GxjmSu0OqspyGUMD6gjIPyMhnsj51AxY0EpFLAYTAZSSmCNFjEFgMYxTKgoGCEwTBzs3Hz3/AP3SY1+jrsTu2TC7eFfDjByMek9CYUnzX2pXhfw4NdRcGwaSDjGc43X3bHeY44Rzau665BajoSvOx2sbG+Afu7nB23lmDDmb6w91q9WiL1ai7Ud4zUNypVgBCB7eT1AG2ABvvPKyomivUXuBW7MEoqIByv4h0UH1Oc4m2M2eu+2MHfb0+ExNVwyuyvuiCqjpy48OOmMyfor7tdurblXvR/LVMoZawp57FIyGA6sD6naBLGNZVD3FBILMzHxEdCfU9ekveI8H756X5h/SKgq2TlAchR+3oTPHV8K77XrZchelvEVQipRgewuBhd8HYSeqv7Ri0dpdSaK9Lprnrqpye8yKyMknJYdACdhNmX+K9rX6dK6lZFKC9sEl+gsZfw+ZH+ZqVXDjfddVY/c16dWYIqkgkHwoMfeI+8Zj6at7q7TUFoop5e9bIz4s45j7TE4Ow2jNWJuMa/HW9B/EfT3a0aSvmwwbF5IVSygnGD0BAOD9JecO7Q0aiyyqm5bHqALAZ6E45gfvDO2R7vWcFobmymlQgfevfAOPX0QfWPo9caGZdI9j22KUaxMgYYgsq+bDYbmXOSud4JfTv+trFtTgENjpgg7qdxt5+U15h5fIzmnCe1d3Dqr6q7A9l5BIHi7tgCMg9AxBA2H3R06zd+yvEjqdMrW7WoAti+fnyvj0YD5gzXX2aYuVmcDec97Zdn0osXUJnkfJdNzytnPN09k5Hn5HpmdBak/lFsUYwQCPeMyvxnGdd2gYqEQcqjGwA3+P7TrfZzSN/J6Xvs85qUtnrlt8H34IiWcF0rchOk06shyGSlUJIzu2OstaXPnOarAfRZ/aUXa/hxbQ6gHbChg3oVZT+/zmzqZj8TpSyi5bPY7tix9yjmP6R7bpxvhXBWxzuGA94wJuV3D7a6uTT8nfV01qps3XmVE5h+o+UxeF1d9agweXOWJGMKN2+gP0l3xWnUmtrdGE73n5yrgNzLuSi58+nyh26WNC1dGr1NwXXZDJsKgioBjxZwNm9eYnAG+cTauzaadbqqrjz87DkRTmvn+7zfjP0HofalDruL36vB1BrRa1w3KprGM5w/UnfPh9egzNv7B6as0nUCpw5ZlWy0AZQY8VY+6pyR5nbqZp5rnyX65bwLz6x+/MwleeqtPVK+dWULoeb3zHBjK/vlyosexgMCn4/EwmWgIsaLKiAMUxjFMqCgYITBMGu6jsZ17q3HusH+V/aVWo7P319ai49ayH+g3+k3sQzheLNerPyNxzTocEYPodjDidGv0qWDFiK/8A3KD+srNT2TpbdOas/wBp5h8m/ecrxX8d8/IzfbSyMReabBquyFq/Zslg9M8h+u31lNqtBZV9pU6e8qcfPpOdzZ7dpvN9V4ZhV4pMkynqr+4ZPXYZPxPnME8MrFdlaLyizOfPc+f6TK5YCIdHtWajhTDQnSoxbFne46Bn2H6bflMPiWjNGjpFSBXyRc6c3O/NuAcnYDptibBGLSfrFfZqvEtKNElPdgtZZWCzuo/pv95EGTnqNzv7o+k1tnDNSHY97YyjnRXDKUbBwz75b9CJst+nSzl51DchyufI+sxtbwlLrqrWOO76j8WDkZ+G8LkzbfuGa1NTWHQnB+6RysreaOv3WHoZ7XIFG46n9JznTtqKeJHU02NyWjN3MeYOQCMMCck7DB6jPWbZpe2VF1p09marVXm5XHhYH7yv0x7jg/Ga9iLNh0MHNGY5G3T1HT5zz5MyZF2shTtKztLqD3BoQnn1HhHLuQgI5z/4/wDymcHxgEgZ6LkZP5TGGpr78UtYnfPXzivOGNYJGQPwg52+JlMw+D8JFKEuQCR4mJGFUb4z095PwErO12q1elevU6WwvU4VO65VsUOfZbbchvUefxE9Lu1FLanV8P1qCkYKrYW8Loyggk/cbBBHl+Y31PsprOS9tPqdRZZQC/KisxrYqfD4RuVbB8I2JIBzM1q74LwSzWXfzWtCMC3N3aqEqzjGwHtnYZOcbYyx2G8DbYbSg4N2rTUXvQq8vKuVORghcArttkDfbbY77Sx0nF6rXdK7AzIMkDPQ7cw9RnzEvPTy8l1b5WCvPZbJiBp6K86SvPWYrRwZiq8yalJ8jidYivdB7jHMCpiEzpHIIsJglRAGKYYDKgoGCEwTA8aLGEFCIwMUGESaqGhghhVRgargFFueapQfxJ4D/wAev5yn1XYUHPc3Ef22AH/kMfoZtAMMi5jrN2Oe6vsxqa/9LvAPOo8/09r6SqZipwwKkeTAg/IzrM89RpUsGLERx6Oob9ZyvG6zmv65YriEzeNZ2I07+wHpP9jZH+1s/TEpdX2EuXeqxLfcc1t9cj6yLmus5M1r/NiTn3nrrOGXU/a0uo9eXK/7htMYPBcsewaEAZ6D4+fziK8KwIabTBLXtQurWAA4dgu3ny5xnpvMy7XWuAjMAq9GQuHby8eTg493rMdCY4mLx4ledVbpmNb1vpGLrYSvKzsFw64OcDlOQce0BKfiWtfiOtresWaO3Q14Zxhv6pbmUJ/b7XXqD75fgxsjc+Z6/lsPkJuj20SyzU8S1Lu6obFQBguKlAU4GcnGfj6e6eVN5xyV5OfaYAgkeg9F+p8/SbxTo1R7HReU2kM3vYeePLPU/Ezw4VwpaLbXT758PqoO5X5n6CRcuk01fvlo2U81hBB/CmeoP4j7unr6TL4Xqn0jHUM5DWIwC7F35sb79OnU9MflM3hnZ0U2u1yh1B8AycYO4bI3zjy8pg8K4G1+of8AmHZVQkM/LzEkbKoG3h+HQSeqe5Wb2a45ZXdbfYCUashsnC5zlTk7k5zvuTnzMuezXbM3at67nVa2rZlJXGGXBwMZOCMgDc5x5manVVbrLhp6lChc4ryFC8vViTjLbY/PA6wajWivNGnB5s8r278zHOCq+g9/n+rNWI1jOu3T+zvaqnU6qzS8hyqllbm9rlIypHk2DnYnoZf6TjND2tp67FLoCxUZ3AIDFT0IBIBx5zi1IXR4sJJuKkLWrEBVcYJfHkQTt5/Dee3Z3UW0agcQZwoQMCXBPPzqVCBRjPuA28Plg46Z5unDfxpe7HccwTj3AO1dzcUrubvGrYstijxHlYY5m8iQeUjoBjAxL2r+JRbiVNPhFNlndt0IUtspDeZ5sZPT06ZPec2a8+vj6np0MwTXdX24or1VOmJybnCBwRjmJwDj8GcDm9TtnBM2EzvNS+nm1i59hBCYsuOSGCQyTMcGERRDCmGEaLCIUmEIiiNBYxgYoMIkqMIYsIMFGhBiwwJpX63s/p7vboTP4lHI3zXEzwYcyelStU1n8P0OTTcy/wBtgDj5jB/WUur7Jamr/TFgHnUwb/icH6TouZJP0jpOSxyllKnDKykeTAqfkYZ1K+hXGHVXHowDD6yo1XZHTv7KtUf/AG22+TZEj6V0nLP1z9lPlJj8ptGp7FWL9lYlnubwH/IlPrOFW1faUuo/EBzL8xkQ6sdJuVgqxjo0TIjgCCnod4w9euwGT1wOgnnCW98xeY0aIzOihS+7YJ3P4ph6Hha03tqKz4zkrsRyE5DDfrnff0MzyYVEnqHtr68AzqzbevNWz95y5K95k5ZQR0GcgzF4lpHv1ncjwVqRy53Wus48Rx1Pv6nGPSbQU3kdQeoG3mAM/AnzHWTcK+zV+MX9wTo9PuMDmtGc2cwGwyMgY2Pn5dOo1dScPX+vWG1B3WlwfB6Mw8h9Tj85sL6Ost3vKe8A5QdiOX1/7hvg+/8AOUfaPhqvbVba5wBylMnncDdQp6AbnJ8sjYw+hmlJw/Sve51eod1RHB7wY53ddxXUOmRtvjCDHuB+gdLaWrrZurIpOPUgE/WcZrrNhXmAUAcq1qMKi9eVR9c9STk5JnWabiEVc4woH0no4NdWvF8ueMrAwTGrvxnO8db8nGJ7JXz+nrJJJKSaGLCIMYQxYwgoRGEUGGSqGhiwwJoYsIMFGzDFzJmBNDFzDA9jDmLJMTZgJgkh0wyQSRZhavgtNue8pQn8QHK3zXBlNquxCH7K1k9zgOPmMH9ZsuYIXMpm9T1Wi6nsvqK84UWD1rbJ/wBpwZV2IVOHVlPowKn5GdNJiW1Bxh1DD0YBh8jJvG6Tnv65pzT1rM3HVdl6H6Iaz61nH0ORKq/sc6/Z2q3ucFD8xkfpJ/8AOx1zzYqjaIBMvU8Muq9ulwPxAcw+YmIH8pHX9dpZfRWlXxKgWPUMZxzf+IlnYs8aacuM+QP+P2ka9VePcSrRhQCQd/UAbzdFeUmk0fPuw8IOQPX/AOpahpXDLPNeX5e5qyT8ZIsmXpkz4j+X7zF02lLHcED16SynsxP18/VCTMhgnZzMDDBDJJhCIsMCaEGKIZiaHMXMMlUpocxcwwIw5i5hgo2ZIsMzDDmLmTMCbMmYuZMzMMkGZJugOYIJIskmYII9AYCZMwRCZmJqeG1We3UjH1xg/MbzJkj0nuz0oNT2SQ/Zu6e4+Mf4P1mJpuybB8uyFR0xzb/GbRIZF4811nPueqwa+FqOpJ93QTJroVfZUCPITOkzJ6cO7QghimUlJJJIsaSSSSRhEkkzDGkkgqJCJJIUwYRJJBQySSTNEEMkklSSSSTMkkkkzJJJJMwSSSRgSAySRAQGSSMFCAwSRSkEEk0SkEkkWAwSSSoKkkkkzP/Z"/>
          <p:cNvSpPr>
            <a:spLocks noChangeAspect="1" noChangeArrowheads="1"/>
          </p:cNvSpPr>
          <p:nvPr/>
        </p:nvSpPr>
        <p:spPr bwMode="auto">
          <a:xfrm>
            <a:off x="63500" y="-38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jpeg;base64,/9j/4AAQSkZJRgABAQAAAQABAAD/2wCEAAkGBhQQDw8QDw8QEBUQEBUUFBAQEBAQFRQUFBUVFxUSFxcXHCYeGBkkHBYWHy8gIycqLCwvFR4xNTAqNSYrLCkBCQoKDgwOFA8PGiwkHBwpKSkpKSkpKSksLCkpKSwsKSksLCkpKSwpKSwpKSwpKSkpKSwsKSksLCkpKSkpKSwsLP/AABEIALQBGQMBIgACEQEDEQH/xAAcAAACAgMBAQAAAAAAAAAAAAABAgAFBAYHAwj/xAA9EAACAgECAwUFBgUDAwUAAAABAgADEQQhBRIxBhMiQVEyYXGRoTNCUoGx0QcUI2LBQ5KiJHLCFWOC4fD/xAAZAQEBAQEBAQAAAAAAAAAAAAABAgADBAX/xAAhEQEBAQACAgMBAQEBAAAAAAAAAQIDESExBBJBUTIiE//aAAwDAQACEQMRAD8A6XDIIZ9R8RBDJCBAoBDJCBBSAQgSARoFJJAIYdq6TEkIhxAhiTEMIED0AEkOJMTMEkbEGJmLiTEbEGJmLJGgxEdFxJDJiI6KRBGIgiCkQRjARFNKRARGixBZCITBFIQEQmSLFkkMkQeECSGSoYYBCIERCJIZKoMgEghgpIcSARhA9BDiHEkFJJDiSBDEOIruFBZiFAGSSQAB6kzW+0PbJaKwaQr8+cOWGPDsTy55vgSAD75OtSe1ZxdemyWOFBZiFAGSxIAA9STMH/1+ju2t75CqnBO+c9cY6mc24xxh2pqutvN3fEkUqzeAj8QI5Vz5Yz0MqLWJqW25glbkhVTDMxHUBQc597YnG81/Hpz8f+117hvaCnUVtbXYOVG5X5/CVOMjPx8sdZk6LX13KWqdXCtytyn2WABKkeR3Gx33nEF1TMDVpw1YfqqEtY/Xd38hudhgb+cseBcYs4ZRqK6nR2tYNhelZVSMc3TJ26A+zCc39bXxv47MYMTS/wCGXaC3UaXUNqrOdk1BVR5he7RuUeZGcnf1m18P4lXqFZ6bFsCuUJQhgGUDK5Gx6jptO+dSvNrFzbGRBiMRBLcywERjAZSSmCNAYppDJiNFiksBjGAxBTBDAYgDBDJiUDiGSESFQYRAI0KqCIYIwEFJCII0lSRoAIYKSHEgEYCSQAmJxXiaaao22ZIyAAoySx6D3dDuZmzQu1nEL3sarAVEf7MZGQDs5Pntv6byN66jrx4+16VfH+0T6tyoYIEG1akkAnozerfkJr1lZ7vktbJO5K7ecsrazzclaM7HfCKWOPUgCZPDuCXg98+jZlwcG6iywdOoQjl+eZ5r29niTwqKqBdWKt+UYwAd9vfMviHASaQAQvKRj4AYI+U2XR9p2rQqK6evQ01g/IAYlTqeMGwt3lKEHfmVe6Iz6YGPmIez5U/El7nSpXWBvYMkABmyrZyw3Iz5e6eXDuG1qvfaywqq4AqReaxycnlUeyo26sfn0ly1dVihaGZ3867AA2f7SNm8+m8peLaRn5FIIwx5h0OemPd5y7x+O401+Uddxo3Vtp9PX3NJ/wBKonx++x+th+OF9BNr7L8aq4ZwxFt5Q/O7NhuZSzHYAj2iFCghc7jqJqV11ekrUlRY7E8qHIQYx4mA3ffoNh/nBttbUlRc5BsIXPLzvy52VEA2HoAMSJbmtrE1Hb+B8U/mtNTqAjVi1eYK2M4yQDt5EDP5zNImmL2xavuNPXSDYQqV6VfbwAAGsI8NQwM43x6jE3Qz1413Hz94uaXEEYwGdHMpixoDKiaUiAxjBFNKYsaAyklMBhMEUhJIZIseNERwdwQd8bEHceUeQroRCIBGEFQYYBDCqgiMIIQJKhhxBGEFIBGgjCSp4a3m7t+79rGxGMj1Iz54nONc7LZaO9e5mIybN+Q+Yz5np6ATe+0PP3H9JnUlgMo3K2/TfrjzOPSaRboiuxB8zk/X85w5L5evhnisPTXWJzctjpz+1yMV5gOgOOsyKdVao8N1q/C2wf5kSmZFdP6Tm69MT+cZiFtC2j+8eL8nHi+pgTQpdaqNcKEyeZnBbGPLbqfTM9f5fcn0E8jRKmRdWKXii1i1xQWKK2EZscxx97bpvmWfDUbVo6NvdWnMjfetVeqH1YDoevlv5InBu8fCn3kfqffLfRpXpD3jMAy7jywRLzblupY1XUdm3usDtYqDlwOYElceQXp13yT+U8+IcSr0bGjRZstKjvdVZguhI8VaDouPNt/L8tr4qvf/APUhu5R9mGOlmD4lHocZ+IM03TdkVJZrdYqqAzM3KRnAJ3YnqcYz6nzl74b13IM7n6y+x/FjTqGuXmewIVGQBUqt9pY7E58h4s/n5HpvZntA+r52NX9NfZvUFEds4ZUDHmYD8XScTt4xzAVoO6qyPCo5mb+459tvjsPICdT4P2vFNemp5Cw5VqqrUF73C4XJC7bdScY6zljXV9o5sdzuRu0UxoDPW8JTAYSIDFJYI0UyklgIjGCKCmLGglQFMkJgmDjvDuM31VWV6W10R25nusIXfGCV8x5dNziXmj/iJfihFRbRXyi65gRzgHc5PQ4+sok4cW/mnvDsaPsqx4UbqTn+3lx0mJYmdOl9z+BmIWirK4x5ttgA467nbynyprU/X3rx437jpfD/AOIenu1DUgMiBSRe5AUlfIjyyOm/lLrhfaCjUrY9NoZam5XJ8PLtkHfyO+/unG9VSyBRf/06soZaUHjdWGVJ9xHmYmSEIyNNU2Nsku+Ohx1PX4TrOfU9uGviZv8Al3itwwBUggjIIIIIPmCPKNOJ1cf1PcV1U3PRRSTyux5T1LeW7bnpvNm0v8TbbNRWe7VdOu1pA3xjdwT798flOk55fbjfi6np0iNNR4N/EWjUW3IR3S1pzrY7bMAQCOmzbggDOd5ecK7Q0amp7abQUrYq7N4OUgA758sEby5uVyvHrPuLOFYtbhgGUhgRkEEEEHzBHURxECIwgEIgqMDi74Vf+7/B/eU2qRXUjH7y248PAh9Hx8wf2lKrTzck8vZxX/lg26Dl6TFbCbuQo9WIA+svOYH9pyPtnqTqdbaC/wDSqIVcHKnAHM3vOSflJdG/KNtiCCdiDkHHviuvlNF7Nai2q1e5B7r76MfCR5t7j7/nOjU1hgGG4YAg+oPQy83tz1GBTSQwZTgjzlN2w0409tNrMbK7k5lU/ddcB0PwOPyYTbVqxNb7f050ob8FmR8SMH5jPyE6+OmnamPHWu8LHlV8LjyH4SB8cfWYWv4ZZqAqraFC7Gt8gFgepwNz8ZTrexUjpttiXXcX2rmk8juFYE/3AE74OOvWH27/ANH69emP/JLox/Ww9h3GdwPgOrH5AeZ6A9C/hzqEWm3UuaxnPfai4qhQDogb8Pnjbc7ATmZ4FZXYz61mDdd2DM3vXfp7zsPpN+7F6bTmkX6hgyVPlNOfs1Yf6zA/aNjoW2GNgJxvi+Dvzny6TptSttaWJkrYgZSQVJVhkHB3GxjmSu0OqspyGUMD6gjIPyMhnsj51AxY0EpFLAYTAZSSmCNFjEFgMYxTKgoGCEwTBzs3Hz3/AP3SY1+jrsTu2TC7eFfDjByMek9CYUnzX2pXhfw4NdRcGwaSDjGc43X3bHeY44Rzau665BajoSvOx2sbG+Afu7nB23lmDDmb6w91q9WiL1ai7Ud4zUNypVgBCB7eT1AG2ABvvPKyomivUXuBW7MEoqIByv4h0UH1Oc4m2M2eu+2MHfb0+ExNVwyuyvuiCqjpy48OOmMyfor7tdurblXvR/LVMoZawp57FIyGA6sD6naBLGNZVD3FBILMzHxEdCfU9ekveI8H756X5h/SKgq2TlAchR+3oTPHV8K77XrZchelvEVQipRgewuBhd8HYSeqv7Ri0dpdSaK9Lprnrqpye8yKyMknJYdACdhNmX+K9rX6dK6lZFKC9sEl+gsZfw+ZH+ZqVXDjfddVY/c16dWYIqkgkHwoMfeI+8Zj6at7q7TUFoop5e9bIz4s45j7TE4Ow2jNWJuMa/HW9B/EfT3a0aSvmwwbF5IVSygnGD0BAOD9JecO7Q0aiyyqm5bHqALAZ6E45gfvDO2R7vWcFobmymlQgfevfAOPX0QfWPo9caGZdI9j22KUaxMgYYgsq+bDYbmXOSud4JfTv+trFtTgENjpgg7qdxt5+U15h5fIzmnCe1d3Dqr6q7A9l5BIHi7tgCMg9AxBA2H3R06zd+yvEjqdMrW7WoAti+fnyvj0YD5gzXX2aYuVmcDec97Zdn0osXUJnkfJdNzytnPN09k5Hn5HpmdBak/lFsUYwQCPeMyvxnGdd2gYqEQcqjGwA3+P7TrfZzSN/J6Xvs85qUtnrlt8H34IiWcF0rchOk06shyGSlUJIzu2OstaXPnOarAfRZ/aUXa/hxbQ6gHbChg3oVZT+/zmzqZj8TpSyi5bPY7tix9yjmP6R7bpxvhXBWxzuGA94wJuV3D7a6uTT8nfV01qps3XmVE5h+o+UxeF1d9agweXOWJGMKN2+gP0l3xWnUmtrdGE73n5yrgNzLuSi58+nyh26WNC1dGr1NwXXZDJsKgioBjxZwNm9eYnAG+cTauzaadbqqrjz87DkRTmvn+7zfjP0HofalDruL36vB1BrRa1w3KprGM5w/UnfPh9egzNv7B6as0nUCpw5ZlWy0AZQY8VY+6pyR5nbqZp5rnyX65bwLz6x+/MwleeqtPVK+dWULoeb3zHBjK/vlyosexgMCn4/EwmWgIsaLKiAMUxjFMqCgYITBMGu6jsZ17q3HusH+V/aVWo7P319ai49ayH+g3+k3sQzheLNerPyNxzTocEYPodjDidGv0qWDFiK/8A3KD+srNT2TpbdOas/wBp5h8m/ecrxX8d8/IzfbSyMReabBquyFq/Zslg9M8h+u31lNqtBZV9pU6e8qcfPpOdzZ7dpvN9V4ZhV4pMkynqr+4ZPXYZPxPnME8MrFdlaLyizOfPc+f6TK5YCIdHtWajhTDQnSoxbFne46Bn2H6bflMPiWjNGjpFSBXyRc6c3O/NuAcnYDptibBGLSfrFfZqvEtKNElPdgtZZWCzuo/pv95EGTnqNzv7o+k1tnDNSHY97YyjnRXDKUbBwz75b9CJst+nSzl51DchyufI+sxtbwlLrqrWOO76j8WDkZ+G8LkzbfuGa1NTWHQnB+6RysreaOv3WHoZ7XIFG46n9JznTtqKeJHU02NyWjN3MeYOQCMMCck7DB6jPWbZpe2VF1p09marVXm5XHhYH7yv0x7jg/Ga9iLNh0MHNGY5G3T1HT5zz5MyZF2shTtKztLqD3BoQnn1HhHLuQgI5z/4/wDymcHxgEgZ6LkZP5TGGpr78UtYnfPXzivOGNYJGQPwg52+JlMw+D8JFKEuQCR4mJGFUb4z095PwErO12q1elevU6WwvU4VO65VsUOfZbbchvUefxE9Lu1FLanV8P1qCkYKrYW8Loyggk/cbBBHl+Y31PsprOS9tPqdRZZQC/KisxrYqfD4RuVbB8I2JIBzM1q74LwSzWXfzWtCMC3N3aqEqzjGwHtnYZOcbYyx2G8DbYbSg4N2rTUXvQq8vKuVORghcArttkDfbbY77Sx0nF6rXdK7AzIMkDPQ7cw9RnzEvPTy8l1b5WCvPZbJiBp6K86SvPWYrRwZiq8yalJ8jidYivdB7jHMCpiEzpHIIsJglRAGKYYDKgoGCEwTA8aLGEFCIwMUGESaqGhghhVRgargFFueapQfxJ4D/wAev5yn1XYUHPc3Ef22AH/kMfoZtAMMi5jrN2Oe6vsxqa/9LvAPOo8/09r6SqZipwwKkeTAg/IzrM89RpUsGLERx6Oob9ZyvG6zmv65YriEzeNZ2I07+wHpP9jZH+1s/TEpdX2EuXeqxLfcc1t9cj6yLmus5M1r/NiTn3nrrOGXU/a0uo9eXK/7htMYPBcsewaEAZ6D4+fziK8KwIabTBLXtQurWAA4dgu3ny5xnpvMy7XWuAjMAq9GQuHby8eTg493rMdCY4mLx4ledVbpmNb1vpGLrYSvKzsFw64OcDlOQce0BKfiWtfiOtresWaO3Q14Zxhv6pbmUJ/b7XXqD75fgxsjc+Z6/lsPkJuj20SyzU8S1Lu6obFQBguKlAU4GcnGfj6e6eVN5xyV5OfaYAgkeg9F+p8/SbxTo1R7HReU2kM3vYeePLPU/Ezw4VwpaLbXT758PqoO5X5n6CRcuk01fvlo2U81hBB/CmeoP4j7unr6TL4Xqn0jHUM5DWIwC7F35sb79OnU9MflM3hnZ0U2u1yh1B8AycYO4bI3zjy8pg8K4G1+of8AmHZVQkM/LzEkbKoG3h+HQSeqe5Wb2a45ZXdbfYCUashsnC5zlTk7k5zvuTnzMuezXbM3at67nVa2rZlJXGGXBwMZOCMgDc5x5manVVbrLhp6lChc4ryFC8vViTjLbY/PA6wajWivNGnB5s8r278zHOCq+g9/n+rNWI1jOu3T+zvaqnU6qzS8hyqllbm9rlIypHk2DnYnoZf6TjND2tp67FLoCxUZ3AIDFT0IBIBx5zi1IXR4sJJuKkLWrEBVcYJfHkQTt5/Dee3Z3UW0agcQZwoQMCXBPPzqVCBRjPuA28Plg46Z5unDfxpe7HccwTj3AO1dzcUrubvGrYstijxHlYY5m8iQeUjoBjAxL2r+JRbiVNPhFNlndt0IUtspDeZ5sZPT06ZPec2a8+vj6np0MwTXdX24or1VOmJybnCBwRjmJwDj8GcDm9TtnBM2EzvNS+nm1i59hBCYsuOSGCQyTMcGERRDCmGEaLCIUmEIiiNBYxgYoMIkqMIYsIMFGhBiwwJpX63s/p7vboTP4lHI3zXEzwYcyelStU1n8P0OTTcy/wBtgDj5jB/WUur7Jamr/TFgHnUwb/icH6TouZJP0jpOSxyllKnDKykeTAqfkYZ1K+hXGHVXHowDD6yo1XZHTv7KtUf/AG22+TZEj6V0nLP1z9lPlJj8ptGp7FWL9lYlnubwH/IlPrOFW1faUuo/EBzL8xkQ6sdJuVgqxjo0TIjgCCnod4w9euwGT1wOgnnCW98xeY0aIzOihS+7YJ3P4ph6Hha03tqKz4zkrsRyE5DDfrnff0MzyYVEnqHtr68AzqzbevNWz95y5K95k5ZQR0GcgzF4lpHv1ncjwVqRy53Wus48Rx1Pv6nGPSbQU3kdQeoG3mAM/AnzHWTcK+zV+MX9wTo9PuMDmtGc2cwGwyMgY2Pn5dOo1dScPX+vWG1B3WlwfB6Mw8h9Tj85sL6Ost3vKe8A5QdiOX1/7hvg+/8AOUfaPhqvbVba5wBylMnncDdQp6AbnJ8sjYw+hmlJw/Sve51eod1RHB7wY53ddxXUOmRtvjCDHuB+gdLaWrrZurIpOPUgE/WcZrrNhXmAUAcq1qMKi9eVR9c9STk5JnWabiEVc4woH0no4NdWvF8ueMrAwTGrvxnO8db8nGJ7JXz+nrJJJKSaGLCIMYQxYwgoRGEUGGSqGhiwwJoYsIMFGzDFzJmBNDFzDA9jDmLJMTZgJgkh0wyQSRZhavgtNue8pQn8QHK3zXBlNquxCH7K1k9zgOPmMH9ZsuYIXMpm9T1Wi6nsvqK84UWD1rbJ/wBpwZV2IVOHVlPowKn5GdNJiW1Bxh1DD0YBh8jJvG6Tnv65pzT1rM3HVdl6H6Iaz61nH0ORKq/sc6/Z2q3ucFD8xkfpJ/8AOx1zzYqjaIBMvU8Muq9ulwPxAcw+YmIH8pHX9dpZfRWlXxKgWPUMZxzf+IlnYs8aacuM+QP+P2ka9VePcSrRhQCQd/UAbzdFeUmk0fPuw8IOQPX/AOpahpXDLPNeX5e5qyT8ZIsmXpkz4j+X7zF02lLHcED16SynsxP18/VCTMhgnZzMDDBDJJhCIsMCaEGKIZiaHMXMMlUpocxcwwIw5i5hgo2ZIsMzDDmLmTMCbMmYuZMzMMkGZJugOYIJIskmYII9AYCZMwRCZmJqeG1We3UjH1xg/MbzJkj0nuz0oNT2SQ/Zu6e4+Mf4P1mJpuybB8uyFR0xzb/GbRIZF4811nPueqwa+FqOpJ93QTJroVfZUCPITOkzJ6cO7QghimUlJJJIsaSSSSRhEkkzDGkkgqJCJJIUwYRJJBQySSTNEEMkklSSSSTMkkkkzJJJJMwSSSRgSAySRAQGSSMFCAwSRSkEEk0SkEkkWAwSSSoKkkkkzP/Z"/>
          <p:cNvSpPr>
            <a:spLocks noChangeAspect="1" noChangeArrowheads="1"/>
          </p:cNvSpPr>
          <p:nvPr/>
        </p:nvSpPr>
        <p:spPr bwMode="auto">
          <a:xfrm>
            <a:off x="215900" y="-231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https://encrypted-tbn2.gstatic.com/images?q=tbn:ANd9GcRg-8pieY_5jiB8n6PJEe2Buc9CcsbDbcW5oQ-y2lkZAwOXMPGBHw"/>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60934" y="1185447"/>
            <a:ext cx="2186105" cy="1405354"/>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3677128" y="2232203"/>
            <a:ext cx="3842900" cy="992374"/>
            <a:chOff x="3677128" y="2232203"/>
            <a:chExt cx="3842900" cy="992374"/>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65" y="2362564"/>
              <a:ext cx="3243263"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extBox 28"/>
            <p:cNvSpPr txBox="1"/>
            <p:nvPr/>
          </p:nvSpPr>
          <p:spPr>
            <a:xfrm>
              <a:off x="3677128" y="2232203"/>
              <a:ext cx="1417376" cy="584775"/>
            </a:xfrm>
            <a:prstGeom prst="rect">
              <a:avLst/>
            </a:prstGeom>
            <a:noFill/>
          </p:spPr>
          <p:txBody>
            <a:bodyPr wrap="none" rtlCol="0">
              <a:spAutoFit/>
            </a:bodyPr>
            <a:lstStyle/>
            <a:p>
              <a:r>
                <a:rPr lang="en-US" sz="1600" b="1" dirty="0" smtClean="0"/>
                <a:t>Symbol for a</a:t>
              </a:r>
            </a:p>
            <a:p>
              <a:r>
                <a:rPr lang="en-US" sz="1600" b="1" dirty="0" smtClean="0"/>
                <a:t>Rack &amp; Pinion.</a:t>
              </a:r>
            </a:p>
          </p:txBody>
        </p:sp>
      </p:grpSp>
      <p:grpSp>
        <p:nvGrpSpPr>
          <p:cNvPr id="13" name="Group 12"/>
          <p:cNvGrpSpPr/>
          <p:nvPr/>
        </p:nvGrpSpPr>
        <p:grpSpPr>
          <a:xfrm>
            <a:off x="6330040" y="2252247"/>
            <a:ext cx="1213281" cy="395454"/>
            <a:chOff x="6330040" y="2252247"/>
            <a:chExt cx="1213281" cy="395454"/>
          </a:xfrm>
        </p:grpSpPr>
        <p:sp>
          <p:nvSpPr>
            <p:cNvPr id="32" name="TextBox 31"/>
            <p:cNvSpPr txBox="1"/>
            <p:nvPr/>
          </p:nvSpPr>
          <p:spPr>
            <a:xfrm>
              <a:off x="6763940" y="2252247"/>
              <a:ext cx="779381" cy="338554"/>
            </a:xfrm>
            <a:prstGeom prst="rect">
              <a:avLst/>
            </a:prstGeom>
            <a:noFill/>
          </p:spPr>
          <p:txBody>
            <a:bodyPr wrap="none" rtlCol="0">
              <a:spAutoFit/>
            </a:bodyPr>
            <a:lstStyle/>
            <a:p>
              <a:r>
                <a:rPr lang="en-US" sz="1600" b="1" dirty="0" smtClean="0"/>
                <a:t>Pinion.</a:t>
              </a:r>
            </a:p>
          </p:txBody>
        </p:sp>
        <p:cxnSp>
          <p:nvCxnSpPr>
            <p:cNvPr id="12" name="Straight Arrow Connector 11"/>
            <p:cNvCxnSpPr/>
            <p:nvPr/>
          </p:nvCxnSpPr>
          <p:spPr>
            <a:xfrm flipH="1">
              <a:off x="6330040" y="2524590"/>
              <a:ext cx="452066" cy="1231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622567" y="2584100"/>
            <a:ext cx="1051660" cy="355989"/>
            <a:chOff x="7622567" y="2584100"/>
            <a:chExt cx="1051660" cy="355989"/>
          </a:xfrm>
        </p:grpSpPr>
        <p:sp>
          <p:nvSpPr>
            <p:cNvPr id="33" name="TextBox 32"/>
            <p:cNvSpPr txBox="1"/>
            <p:nvPr/>
          </p:nvSpPr>
          <p:spPr>
            <a:xfrm>
              <a:off x="8088810" y="2584100"/>
              <a:ext cx="585417" cy="338554"/>
            </a:xfrm>
            <a:prstGeom prst="rect">
              <a:avLst/>
            </a:prstGeom>
            <a:noFill/>
          </p:spPr>
          <p:txBody>
            <a:bodyPr wrap="none" rtlCol="0">
              <a:spAutoFit/>
            </a:bodyPr>
            <a:lstStyle/>
            <a:p>
              <a:r>
                <a:rPr lang="en-US" sz="1600" b="1" dirty="0" smtClean="0"/>
                <a:t>Rack</a:t>
              </a:r>
            </a:p>
          </p:txBody>
        </p:sp>
        <p:cxnSp>
          <p:nvCxnSpPr>
            <p:cNvPr id="35" name="Straight Arrow Connector 34"/>
            <p:cNvCxnSpPr/>
            <p:nvPr/>
          </p:nvCxnSpPr>
          <p:spPr>
            <a:xfrm flipH="1">
              <a:off x="7622567" y="2816978"/>
              <a:ext cx="452066" cy="1231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232846" y="3555988"/>
            <a:ext cx="8845834" cy="1323439"/>
          </a:xfrm>
          <a:prstGeom prst="rect">
            <a:avLst/>
          </a:prstGeom>
          <a:noFill/>
        </p:spPr>
        <p:txBody>
          <a:bodyPr wrap="square" rtlCol="0">
            <a:spAutoFit/>
          </a:bodyPr>
          <a:lstStyle/>
          <a:p>
            <a:r>
              <a:rPr lang="en-US" sz="1600" b="1" dirty="0" smtClean="0"/>
              <a:t>Gear Chatter</a:t>
            </a:r>
          </a:p>
          <a:p>
            <a:r>
              <a:rPr lang="en-US" sz="1600" b="1" dirty="0" smtClean="0"/>
              <a:t>Spur gears and any gears where the teeth are parallel to each other create a lot of noise.  This noise is called chatter.  Each of the gears in the gear train vibrate from side to side as they turn and it is the noise created by the vibrations that is called chatter.  This noise can be stopped by using gear wheels with curved teeth.</a:t>
            </a:r>
          </a:p>
        </p:txBody>
      </p:sp>
      <p:grpSp>
        <p:nvGrpSpPr>
          <p:cNvPr id="15" name="Group 14"/>
          <p:cNvGrpSpPr/>
          <p:nvPr/>
        </p:nvGrpSpPr>
        <p:grpSpPr>
          <a:xfrm>
            <a:off x="2559607" y="5027428"/>
            <a:ext cx="4248372" cy="1390952"/>
            <a:chOff x="2559607" y="5027428"/>
            <a:chExt cx="4248372" cy="1390952"/>
          </a:xfrm>
        </p:grpSpPr>
        <p:sp>
          <p:nvSpPr>
            <p:cNvPr id="39" name="TextBox 38"/>
            <p:cNvSpPr txBox="1"/>
            <p:nvPr/>
          </p:nvSpPr>
          <p:spPr>
            <a:xfrm>
              <a:off x="4486767" y="5027428"/>
              <a:ext cx="2321212" cy="1077218"/>
            </a:xfrm>
            <a:prstGeom prst="rect">
              <a:avLst/>
            </a:prstGeom>
            <a:noFill/>
          </p:spPr>
          <p:txBody>
            <a:bodyPr wrap="square" rtlCol="0">
              <a:spAutoFit/>
            </a:bodyPr>
            <a:lstStyle/>
            <a:p>
              <a:r>
                <a:rPr lang="en-US" sz="1600" b="1" dirty="0" smtClean="0"/>
                <a:t>Helix gears</a:t>
              </a:r>
            </a:p>
            <a:p>
              <a:r>
                <a:rPr lang="en-US" sz="1600" b="1" dirty="0" smtClean="0"/>
                <a:t>Have been developed to reduce and eliminate noise from gear trains. </a:t>
              </a:r>
            </a:p>
          </p:txBody>
        </p:sp>
        <p:pic>
          <p:nvPicPr>
            <p:cNvPr id="2057" name="Picture 9" descr="https://encrypted-tbn2.gstatic.com/images?q=tbn:ANd9GcQ8X9yRMGGT98CevzER_1nwMKVGqzrTNK594ExOEseJZNuSA7Pt"/>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559607" y="5027428"/>
              <a:ext cx="1752600" cy="13909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832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a:t>
            </a:r>
            <a:r>
              <a:rPr lang="en-US" b="1" dirty="0"/>
              <a:t>– </a:t>
            </a:r>
            <a:r>
              <a:rPr lang="en-US" b="1" dirty="0" smtClean="0"/>
              <a:t>12 How do Gear Wheels Lock onto the Gear or Drive Shaft?</a:t>
            </a:r>
            <a:endParaRPr lang="en-US" dirty="0"/>
          </a:p>
        </p:txBody>
      </p:sp>
      <p:sp>
        <p:nvSpPr>
          <p:cNvPr id="31" name="TextBox 30"/>
          <p:cNvSpPr txBox="1"/>
          <p:nvPr/>
        </p:nvSpPr>
        <p:spPr>
          <a:xfrm>
            <a:off x="232846" y="1201872"/>
            <a:ext cx="8682554" cy="584775"/>
          </a:xfrm>
          <a:prstGeom prst="rect">
            <a:avLst/>
          </a:prstGeom>
          <a:noFill/>
        </p:spPr>
        <p:txBody>
          <a:bodyPr wrap="square" rtlCol="0">
            <a:spAutoFit/>
          </a:bodyPr>
          <a:lstStyle/>
          <a:p>
            <a:r>
              <a:rPr lang="en-US" sz="1600" b="1" dirty="0" smtClean="0"/>
              <a:t>The gear wheel needs to be fixed firmly onto the shaft in such a way that it will not slip.  If any slipping does happen output drive and power from the Gear train will be reduced or stop.</a:t>
            </a:r>
            <a:endParaRPr lang="en-US" sz="1600" b="1" dirty="0" smtClean="0"/>
          </a:p>
        </p:txBody>
      </p:sp>
      <p:sp>
        <p:nvSpPr>
          <p:cNvPr id="2" name="AutoShape 2" descr="data:image/jpeg;base64,/9j/4AAQSkZJRgABAQAAAQABAAD/2wCEAAkGBhQQDw8QDw8QEBUQEBUUFBAQEBAQFRQUFBUVFxUSFxcXHCYeGBkkHBYWHy8gIycqLCwvFR4xNTAqNSYrLCkBCQoKDgwOFA8PGiwkHBwpKSkpKSkpKSksLCkpKSwsKSksLCkpKSwpKSwpKSwpKSkpKSwsKSksLCkpKSkpKSwsLP/AABEIALQBGQMBIgACEQEDEQH/xAAcAAACAgMBAQAAAAAAAAAAAAABAgAFBAYHAwj/xAA9EAACAgECAwUFBgUDAwUAAAABAgADEQQhBRIxBhMiQVEyYXGRoTNCUoGx0QcUI2LBQ5KiJHLCFWOC4fD/xAAZAQEBAQEBAQAAAAAAAAAAAAABAgADBAX/xAAhEQEBAQACAgMBAQEBAAAAAAAAAQIDESExBBJBUTIiE//aAAwDAQACEQMRAD8A6XDIIZ9R8RBDJCBAoBDJCBBSAQgSARoFJJAIYdq6TEkIhxAhiTEMIED0AEkOJMTMEkbEGJmLiTEbEGJmLJGgxEdFxJDJiI6KRBGIgiCkQRjARFNKRARGixBZCITBFIQEQmSLFkkMkQeECSGSoYYBCIERCJIZKoMgEghgpIcSARhA9BDiHEkFJJDiSBDEOIruFBZiFAGSSQAB6kzW+0PbJaKwaQr8+cOWGPDsTy55vgSAD75OtSe1ZxdemyWOFBZiFAGSxIAA9STMH/1+ju2t75CqnBO+c9cY6mc24xxh2pqutvN3fEkUqzeAj8QI5Vz5Yz0MqLWJqW25glbkhVTDMxHUBQc597YnG81/Hpz8f+117hvaCnUVtbXYOVG5X5/CVOMjPx8sdZk6LX13KWqdXCtytyn2WABKkeR3Gx33nEF1TMDVpw1YfqqEtY/Xd38hudhgb+cseBcYs4ZRqK6nR2tYNhelZVSMc3TJ26A+zCc39bXxv47MYMTS/wCGXaC3UaXUNqrOdk1BVR5he7RuUeZGcnf1m18P4lXqFZ6bFsCuUJQhgGUDK5Gx6jptO+dSvNrFzbGRBiMRBLcywERjAZSSmCNAYppDJiNFiksBjGAxBTBDAYgDBDJiUDiGSESFQYRAI0KqCIYIwEFJCII0lSRoAIYKSHEgEYCSQAmJxXiaaao22ZIyAAoySx6D3dDuZmzQu1nEL3sarAVEf7MZGQDs5Pntv6byN66jrx4+16VfH+0T6tyoYIEG1akkAnozerfkJr1lZ7vktbJO5K7ecsrazzclaM7HfCKWOPUgCZPDuCXg98+jZlwcG6iywdOoQjl+eZ5r29niTwqKqBdWKt+UYwAd9vfMviHASaQAQvKRj4AYI+U2XR9p2rQqK6evQ01g/IAYlTqeMGwt3lKEHfmVe6Iz6YGPmIez5U/El7nSpXWBvYMkABmyrZyw3Iz5e6eXDuG1qvfaywqq4AqReaxycnlUeyo26sfn0ly1dVihaGZ3867AA2f7SNm8+m8peLaRn5FIIwx5h0OemPd5y7x+O401+Uddxo3Vtp9PX3NJ/wBKonx++x+th+OF9BNr7L8aq4ZwxFt5Q/O7NhuZSzHYAj2iFCghc7jqJqV11ekrUlRY7E8qHIQYx4mA3ffoNh/nBttbUlRc5BsIXPLzvy52VEA2HoAMSJbmtrE1Hb+B8U/mtNTqAjVi1eYK2M4yQDt5EDP5zNImmL2xavuNPXSDYQqV6VfbwAAGsI8NQwM43x6jE3Qz1413Hz94uaXEEYwGdHMpixoDKiaUiAxjBFNKYsaAyklMBhMEUhJIZIseNERwdwQd8bEHceUeQroRCIBGEFQYYBDCqgiMIIQJKhhxBGEFIBGgjCSp4a3m7t+79rGxGMj1Iz54nONc7LZaO9e5mIybN+Q+Yz5np6ATe+0PP3H9JnUlgMo3K2/TfrjzOPSaRboiuxB8zk/X85w5L5evhnisPTXWJzctjpz+1yMV5gOgOOsyKdVao8N1q/C2wf5kSmZFdP6Tm69MT+cZiFtC2j+8eL8nHi+pgTQpdaqNcKEyeZnBbGPLbqfTM9f5fcn0E8jRKmRdWKXii1i1xQWKK2EZscxx97bpvmWfDUbVo6NvdWnMjfetVeqH1YDoevlv5InBu8fCn3kfqffLfRpXpD3jMAy7jywRLzblupY1XUdm3usDtYqDlwOYElceQXp13yT+U8+IcSr0bGjRZstKjvdVZguhI8VaDouPNt/L8tr4qvf/APUhu5R9mGOlmD4lHocZ+IM03TdkVJZrdYqqAzM3KRnAJ3YnqcYz6nzl74b13IM7n6y+x/FjTqGuXmewIVGQBUqt9pY7E58h4s/n5HpvZntA+r52NX9NfZvUFEds4ZUDHmYD8XScTt4xzAVoO6qyPCo5mb+459tvjsPICdT4P2vFNemp5Cw5VqqrUF73C4XJC7bdScY6zljXV9o5sdzuRu0UxoDPW8JTAYSIDFJYI0UyklgIjGCKCmLGglQFMkJgmDjvDuM31VWV6W10R25nusIXfGCV8x5dNziXmj/iJfihFRbRXyi65gRzgHc5PQ4+sok4cW/mnvDsaPsqx4UbqTn+3lx0mJYmdOl9z+BmIWirK4x5ttgA467nbynyprU/X3rx437jpfD/AOIenu1DUgMiBSRe5AUlfIjyyOm/lLrhfaCjUrY9NoZam5XJ8PLtkHfyO+/unG9VSyBRf/06soZaUHjdWGVJ9xHmYmSEIyNNU2Nsku+Ohx1PX4TrOfU9uGviZv8Al3itwwBUggjIIIIIPmCPKNOJ1cf1PcV1U3PRRSTyux5T1LeW7bnpvNm0v8TbbNRWe7VdOu1pA3xjdwT798flOk55fbjfi6np0iNNR4N/EWjUW3IR3S1pzrY7bMAQCOmzbggDOd5ecK7Q0amp7abQUrYq7N4OUgA758sEby5uVyvHrPuLOFYtbhgGUhgRkEEEEHzBHURxECIwgEIgqMDi74Vf+7/B/eU2qRXUjH7y248PAh9Hx8wf2lKrTzck8vZxX/lg26Dl6TFbCbuQo9WIA+svOYH9pyPtnqTqdbaC/wDSqIVcHKnAHM3vOSflJdG/KNtiCCdiDkHHviuvlNF7Nai2q1e5B7r76MfCR5t7j7/nOjU1hgGG4YAg+oPQy83tz1GBTSQwZTgjzlN2w0409tNrMbK7k5lU/ddcB0PwOPyYTbVqxNb7f050ob8FmR8SMH5jPyE6+OmnamPHWu8LHlV8LjyH4SB8cfWYWv4ZZqAqraFC7Gt8gFgepwNz8ZTrexUjpttiXXcX2rmk8juFYE/3AE74OOvWH27/ANH69emP/JLox/Ww9h3GdwPgOrH5AeZ6A9C/hzqEWm3UuaxnPfai4qhQDogb8Pnjbc7ATmZ4FZXYz61mDdd2DM3vXfp7zsPpN+7F6bTmkX6hgyVPlNOfs1Yf6zA/aNjoW2GNgJxvi+Dvzny6TptSttaWJkrYgZSQVJVhkHB3GxjmSu0OqspyGUMD6gjIPyMhnsj51AxY0EpFLAYTAZSSmCNFjEFgMYxTKgoGCEwTBzs3Hz3/AP3SY1+jrsTu2TC7eFfDjByMek9CYUnzX2pXhfw4NdRcGwaSDjGc43X3bHeY44Rzau665BajoSvOx2sbG+Afu7nB23lmDDmb6w91q9WiL1ai7Ud4zUNypVgBCB7eT1AG2ABvvPKyomivUXuBW7MEoqIByv4h0UH1Oc4m2M2eu+2MHfb0+ExNVwyuyvuiCqjpy48OOmMyfor7tdurblXvR/LVMoZawp57FIyGA6sD6naBLGNZVD3FBILMzHxEdCfU9ekveI8H756X5h/SKgq2TlAchR+3oTPHV8K77XrZchelvEVQipRgewuBhd8HYSeqv7Ri0dpdSaK9Lprnrqpye8yKyMknJYdACdhNmX+K9rX6dK6lZFKC9sEl+gsZfw+ZH+ZqVXDjfddVY/c16dWYIqkgkHwoMfeI+8Zj6at7q7TUFoop5e9bIz4s45j7TE4Ow2jNWJuMa/HW9B/EfT3a0aSvmwwbF5IVSygnGD0BAOD9JecO7Q0aiyyqm5bHqALAZ6E45gfvDO2R7vWcFobmymlQgfevfAOPX0QfWPo9caGZdI9j22KUaxMgYYgsq+bDYbmXOSud4JfTv+trFtTgENjpgg7qdxt5+U15h5fIzmnCe1d3Dqr6q7A9l5BIHi7tgCMg9AxBA2H3R06zd+yvEjqdMrW7WoAti+fnyvj0YD5gzXX2aYuVmcDec97Zdn0osXUJnkfJdNzytnPN09k5Hn5HpmdBak/lFsUYwQCPeMyvxnGdd2gYqEQcqjGwA3+P7TrfZzSN/J6Xvs85qUtnrlt8H34IiWcF0rchOk06shyGSlUJIzu2OstaXPnOarAfRZ/aUXa/hxbQ6gHbChg3oVZT+/zmzqZj8TpSyi5bPY7tix9yjmP6R7bpxvhXBWxzuGA94wJuV3D7a6uTT8nfV01qps3XmVE5h+o+UxeF1d9agweXOWJGMKN2+gP0l3xWnUmtrdGE73n5yrgNzLuSi58+nyh26WNC1dGr1NwXXZDJsKgioBjxZwNm9eYnAG+cTauzaadbqqrjz87DkRTmvn+7zfjP0HofalDruL36vB1BrRa1w3KprGM5w/UnfPh9egzNv7B6as0nUCpw5ZlWy0AZQY8VY+6pyR5nbqZp5rnyX65bwLz6x+/MwleeqtPVK+dWULoeb3zHBjK/vlyosexgMCn4/EwmWgIsaLKiAMUxjFMqCgYITBMGu6jsZ17q3HusH+V/aVWo7P319ai49ayH+g3+k3sQzheLNerPyNxzTocEYPodjDidGv0qWDFiK/8A3KD+srNT2TpbdOas/wBp5h8m/ecrxX8d8/IzfbSyMReabBquyFq/Zslg9M8h+u31lNqtBZV9pU6e8qcfPpOdzZ7dpvN9V4ZhV4pMkynqr+4ZPXYZPxPnME8MrFdlaLyizOfPc+f6TK5YCIdHtWajhTDQnSoxbFne46Bn2H6bflMPiWjNGjpFSBXyRc6c3O/NuAcnYDptibBGLSfrFfZqvEtKNElPdgtZZWCzuo/pv95EGTnqNzv7o+k1tnDNSHY97YyjnRXDKUbBwz75b9CJst+nSzl51DchyufI+sxtbwlLrqrWOO76j8WDkZ+G8LkzbfuGa1NTWHQnB+6RysreaOv3WHoZ7XIFG46n9JznTtqKeJHU02NyWjN3MeYOQCMMCck7DB6jPWbZpe2VF1p09marVXm5XHhYH7yv0x7jg/Ga9iLNh0MHNGY5G3T1HT5zz5MyZF2shTtKztLqD3BoQnn1HhHLuQgI5z/4/wDymcHxgEgZ6LkZP5TGGpr78UtYnfPXzivOGNYJGQPwg52+JlMw+D8JFKEuQCR4mJGFUb4z095PwErO12q1elevU6WwvU4VO65VsUOfZbbchvUefxE9Lu1FLanV8P1qCkYKrYW8Loyggk/cbBBHl+Y31PsprOS9tPqdRZZQC/KisxrYqfD4RuVbB8I2JIBzM1q74LwSzWXfzWtCMC3N3aqEqzjGwHtnYZOcbYyx2G8DbYbSg4N2rTUXvQq8vKuVORghcArttkDfbbY77Sx0nF6rXdK7AzIMkDPQ7cw9RnzEvPTy8l1b5WCvPZbJiBp6K86SvPWYrRwZiq8yalJ8jidYivdB7jHMCpiEzpHIIsJglRAGKYYDKgoGCEwTA8aLGEFCIwMUGESaqGhghhVRgargFFueapQfxJ4D/wAev5yn1XYUHPc3Ef22AH/kMfoZtAMMi5jrN2Oe6vsxqa/9LvAPOo8/09r6SqZipwwKkeTAg/IzrM89RpUsGLERx6Oob9ZyvG6zmv65YriEzeNZ2I07+wHpP9jZH+1s/TEpdX2EuXeqxLfcc1t9cj6yLmus5M1r/NiTn3nrrOGXU/a0uo9eXK/7htMYPBcsewaEAZ6D4+fziK8KwIabTBLXtQurWAA4dgu3ny5xnpvMy7XWuAjMAq9GQuHby8eTg493rMdCY4mLx4ledVbpmNb1vpGLrYSvKzsFw64OcDlOQce0BKfiWtfiOtresWaO3Q14Zxhv6pbmUJ/b7XXqD75fgxsjc+Z6/lsPkJuj20SyzU8S1Lu6obFQBguKlAU4GcnGfj6e6eVN5xyV5OfaYAgkeg9F+p8/SbxTo1R7HReU2kM3vYeePLPU/Ezw4VwpaLbXT758PqoO5X5n6CRcuk01fvlo2U81hBB/CmeoP4j7unr6TL4Xqn0jHUM5DWIwC7F35sb79OnU9MflM3hnZ0U2u1yh1B8AycYO4bI3zjy8pg8K4G1+of8AmHZVQkM/LzEkbKoG3h+HQSeqe5Wb2a45ZXdbfYCUashsnC5zlTk7k5zvuTnzMuezXbM3at67nVa2rZlJXGGXBwMZOCMgDc5x5manVVbrLhp6lChc4ryFC8vViTjLbY/PA6wajWivNGnB5s8r278zHOCq+g9/n+rNWI1jOu3T+zvaqnU6qzS8hyqllbm9rlIypHk2DnYnoZf6TjND2tp67FLoCxUZ3AIDFT0IBIBx5zi1IXR4sJJuKkLWrEBVcYJfHkQTt5/Dee3Z3UW0agcQZwoQMCXBPPzqVCBRjPuA28Plg46Z5unDfxpe7HccwTj3AO1dzcUrubvGrYstijxHlYY5m8iQeUjoBjAxL2r+JRbiVNPhFNlndt0IUtspDeZ5sZPT06ZPec2a8+vj6np0MwTXdX24or1VOmJybnCBwRjmJwDj8GcDm9TtnBM2EzvNS+nm1i59hBCYsuOSGCQyTMcGERRDCmGEaLCIUmEIiiNBYxgYoMIkqMIYsIMFGhBiwwJpX63s/p7vboTP4lHI3zXEzwYcyelStU1n8P0OTTcy/wBtgDj5jB/WUur7Jamr/TFgHnUwb/icH6TouZJP0jpOSxyllKnDKykeTAqfkYZ1K+hXGHVXHowDD6yo1XZHTv7KtUf/AG22+TZEj6V0nLP1z9lPlJj8ptGp7FWL9lYlnubwH/IlPrOFW1faUuo/EBzL8xkQ6sdJuVgqxjo0TIjgCCnod4w9euwGT1wOgnnCW98xeY0aIzOihS+7YJ3P4ph6Hha03tqKz4zkrsRyE5DDfrnff0MzyYVEnqHtr68AzqzbevNWz95y5K95k5ZQR0GcgzF4lpHv1ncjwVqRy53Wus48Rx1Pv6nGPSbQU3kdQeoG3mAM/AnzHWTcK+zV+MX9wTo9PuMDmtGc2cwGwyMgY2Pn5dOo1dScPX+vWG1B3WlwfB6Mw8h9Tj85sL6Ost3vKe8A5QdiOX1/7hvg+/8AOUfaPhqvbVba5wBylMnncDdQp6AbnJ8sjYw+hmlJw/Sve51eod1RHB7wY53ddxXUOmRtvjCDHuB+gdLaWrrZurIpOPUgE/WcZrrNhXmAUAcq1qMKi9eVR9c9STk5JnWabiEVc4woH0no4NdWvF8ueMrAwTGrvxnO8db8nGJ7JXz+nrJJJKSaGLCIMYQxYwgoRGEUGGSqGhiwwJoYsIMFGzDFzJmBNDFzDA9jDmLJMTZgJgkh0wyQSRZhavgtNue8pQn8QHK3zXBlNquxCH7K1k9zgOPmMH9ZsuYIXMpm9T1Wi6nsvqK84UWD1rbJ/wBpwZV2IVOHVlPowKn5GdNJiW1Bxh1DD0YBh8jJvG6Tnv65pzT1rM3HVdl6H6Iaz61nH0ORKq/sc6/Z2q3ucFD8xkfpJ/8AOx1zzYqjaIBMvU8Muq9ulwPxAcw+YmIH8pHX9dpZfRWlXxKgWPUMZxzf+IlnYs8aacuM+QP+P2ka9VePcSrRhQCQd/UAbzdFeUmk0fPuw8IOQPX/AOpahpXDLPNeX5e5qyT8ZIsmXpkz4j+X7zF02lLHcED16SynsxP18/VCTMhgnZzMDDBDJJhCIsMCaEGKIZiaHMXMMlUpocxcwwIw5i5hgo2ZIsMzDDmLmTMCbMmYuZMzMMkGZJugOYIJIskmYII9AYCZMwRCZmJqeG1We3UjH1xg/MbzJkj0nuz0oNT2SQ/Zu6e4+Mf4P1mJpuybB8uyFR0xzb/GbRIZF4811nPueqwa+FqOpJ93QTJroVfZUCPITOkzJ6cO7QghimUlJJJIsaSSSSRhEkkzDGkkgqJCJJIUwYRJJBQySSTNEEMkklSSSSTMkkkkzJJJJMwSSSRgSAySRAQGSSMFCAwSRSkEEk0SkEkkWAwSSSoKkkkkzP/Z"/>
          <p:cNvSpPr>
            <a:spLocks noChangeAspect="1" noChangeArrowheads="1"/>
          </p:cNvSpPr>
          <p:nvPr/>
        </p:nvSpPr>
        <p:spPr bwMode="auto">
          <a:xfrm>
            <a:off x="63500" y="-38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jpeg;base64,/9j/4AAQSkZJRgABAQAAAQABAAD/2wCEAAkGBhQQDw8QDw8QEBUQEBUUFBAQEBAQFRQUFBUVFxUSFxcXHCYeGBkkHBYWHy8gIycqLCwvFR4xNTAqNSYrLCkBCQoKDgwOFA8PGiwkHBwpKSkpKSkpKSksLCkpKSwsKSksLCkpKSwpKSwpKSwpKSkpKSwsKSksLCkpKSkpKSwsLP/AABEIALQBGQMBIgACEQEDEQH/xAAcAAACAgMBAQAAAAAAAAAAAAABAgAFBAYHAwj/xAA9EAACAgECAwUFBgUDAwUAAAABAgADEQQhBRIxBhMiQVEyYXGRoTNCUoGx0QcUI2LBQ5KiJHLCFWOC4fD/xAAZAQEBAQEBAQAAAAAAAAAAAAABAgADBAX/xAAhEQEBAQACAgMBAQEBAAAAAAAAAQIDESExBBJBUTIiE//aAAwDAQACEQMRAD8A6XDIIZ9R8RBDJCBAoBDJCBBSAQgSARoFJJAIYdq6TEkIhxAhiTEMIED0AEkOJMTMEkbEGJmLiTEbEGJmLJGgxEdFxJDJiI6KRBGIgiCkQRjARFNKRARGixBZCITBFIQEQmSLFkkMkQeECSGSoYYBCIERCJIZKoMgEghgpIcSARhA9BDiHEkFJJDiSBDEOIruFBZiFAGSSQAB6kzW+0PbJaKwaQr8+cOWGPDsTy55vgSAD75OtSe1ZxdemyWOFBZiFAGSxIAA9STMH/1+ju2t75CqnBO+c9cY6mc24xxh2pqutvN3fEkUqzeAj8QI5Vz5Yz0MqLWJqW25glbkhVTDMxHUBQc597YnG81/Hpz8f+117hvaCnUVtbXYOVG5X5/CVOMjPx8sdZk6LX13KWqdXCtytyn2WABKkeR3Gx33nEF1TMDVpw1YfqqEtY/Xd38hudhgb+cseBcYs4ZRqK6nR2tYNhelZVSMc3TJ26A+zCc39bXxv47MYMTS/wCGXaC3UaXUNqrOdk1BVR5he7RuUeZGcnf1m18P4lXqFZ6bFsCuUJQhgGUDK5Gx6jptO+dSvNrFzbGRBiMRBLcywERjAZSSmCNAYppDJiNFiksBjGAxBTBDAYgDBDJiUDiGSESFQYRAI0KqCIYIwEFJCII0lSRoAIYKSHEgEYCSQAmJxXiaaao22ZIyAAoySx6D3dDuZmzQu1nEL3sarAVEf7MZGQDs5Pntv6byN66jrx4+16VfH+0T6tyoYIEG1akkAnozerfkJr1lZ7vktbJO5K7ecsrazzclaM7HfCKWOPUgCZPDuCXg98+jZlwcG6iywdOoQjl+eZ5r29niTwqKqBdWKt+UYwAd9vfMviHASaQAQvKRj4AYI+U2XR9p2rQqK6evQ01g/IAYlTqeMGwt3lKEHfmVe6Iz6YGPmIez5U/El7nSpXWBvYMkABmyrZyw3Iz5e6eXDuG1qvfaywqq4AqReaxycnlUeyo26sfn0ly1dVihaGZ3867AA2f7SNm8+m8peLaRn5FIIwx5h0OemPd5y7x+O401+Uddxo3Vtp9PX3NJ/wBKonx++x+th+OF9BNr7L8aq4ZwxFt5Q/O7NhuZSzHYAj2iFCghc7jqJqV11ekrUlRY7E8qHIQYx4mA3ffoNh/nBttbUlRc5BsIXPLzvy52VEA2HoAMSJbmtrE1Hb+B8U/mtNTqAjVi1eYK2M4yQDt5EDP5zNImmL2xavuNPXSDYQqV6VfbwAAGsI8NQwM43x6jE3Qz1413Hz94uaXEEYwGdHMpixoDKiaUiAxjBFNKYsaAyklMBhMEUhJIZIseNERwdwQd8bEHceUeQroRCIBGEFQYYBDCqgiMIIQJKhhxBGEFIBGgjCSp4a3m7t+79rGxGMj1Iz54nONc7LZaO9e5mIybN+Q+Yz5np6ATe+0PP3H9JnUlgMo3K2/TfrjzOPSaRboiuxB8zk/X85w5L5evhnisPTXWJzctjpz+1yMV5gOgOOsyKdVao8N1q/C2wf5kSmZFdP6Tm69MT+cZiFtC2j+8eL8nHi+pgTQpdaqNcKEyeZnBbGPLbqfTM9f5fcn0E8jRKmRdWKXii1i1xQWKK2EZscxx97bpvmWfDUbVo6NvdWnMjfetVeqH1YDoevlv5InBu8fCn3kfqffLfRpXpD3jMAy7jywRLzblupY1XUdm3usDtYqDlwOYElceQXp13yT+U8+IcSr0bGjRZstKjvdVZguhI8VaDouPNt/L8tr4qvf/APUhu5R9mGOlmD4lHocZ+IM03TdkVJZrdYqqAzM3KRnAJ3YnqcYz6nzl74b13IM7n6y+x/FjTqGuXmewIVGQBUqt9pY7E58h4s/n5HpvZntA+r52NX9NfZvUFEds4ZUDHmYD8XScTt4xzAVoO6qyPCo5mb+459tvjsPICdT4P2vFNemp5Cw5VqqrUF73C4XJC7bdScY6zljXV9o5sdzuRu0UxoDPW8JTAYSIDFJYI0UyklgIjGCKCmLGglQFMkJgmDjvDuM31VWV6W10R25nusIXfGCV8x5dNziXmj/iJfihFRbRXyi65gRzgHc5PQ4+sok4cW/mnvDsaPsqx4UbqTn+3lx0mJYmdOl9z+BmIWirK4x5ttgA467nbynyprU/X3rx437jpfD/AOIenu1DUgMiBSRe5AUlfIjyyOm/lLrhfaCjUrY9NoZam5XJ8PLtkHfyO+/unG9VSyBRf/06soZaUHjdWGVJ9xHmYmSEIyNNU2Nsku+Ohx1PX4TrOfU9uGviZv8Al3itwwBUggjIIIIIPmCPKNOJ1cf1PcV1U3PRRSTyux5T1LeW7bnpvNm0v8TbbNRWe7VdOu1pA3xjdwT798flOk55fbjfi6np0iNNR4N/EWjUW3IR3S1pzrY7bMAQCOmzbggDOd5ecK7Q0amp7abQUrYq7N4OUgA758sEby5uVyvHrPuLOFYtbhgGUhgRkEEEEHzBHURxECIwgEIgqMDi74Vf+7/B/eU2qRXUjH7y248PAh9Hx8wf2lKrTzck8vZxX/lg26Dl6TFbCbuQo9WIA+svOYH9pyPtnqTqdbaC/wDSqIVcHKnAHM3vOSflJdG/KNtiCCdiDkHHviuvlNF7Nai2q1e5B7r76MfCR5t7j7/nOjU1hgGG4YAg+oPQy83tz1GBTSQwZTgjzlN2w0409tNrMbK7k5lU/ddcB0PwOPyYTbVqxNb7f050ob8FmR8SMH5jPyE6+OmnamPHWu8LHlV8LjyH4SB8cfWYWv4ZZqAqraFC7Gt8gFgepwNz8ZTrexUjpttiXXcX2rmk8juFYE/3AE74OOvWH27/ANH69emP/JLox/Ww9h3GdwPgOrH5AeZ6A9C/hzqEWm3UuaxnPfai4qhQDogb8Pnjbc7ATmZ4FZXYz61mDdd2DM3vXfp7zsPpN+7F6bTmkX6hgyVPlNOfs1Yf6zA/aNjoW2GNgJxvi+Dvzny6TptSttaWJkrYgZSQVJVhkHB3GxjmSu0OqspyGUMD6gjIPyMhnsj51AxY0EpFLAYTAZSSmCNFjEFgMYxTKgoGCEwTBzs3Hz3/AP3SY1+jrsTu2TC7eFfDjByMek9CYUnzX2pXhfw4NdRcGwaSDjGc43X3bHeY44Rzau665BajoSvOx2sbG+Afu7nB23lmDDmb6w91q9WiL1ai7Ud4zUNypVgBCB7eT1AG2ABvvPKyomivUXuBW7MEoqIByv4h0UH1Oc4m2M2eu+2MHfb0+ExNVwyuyvuiCqjpy48OOmMyfor7tdurblXvR/LVMoZawp57FIyGA6sD6naBLGNZVD3FBILMzHxEdCfU9ekveI8H756X5h/SKgq2TlAchR+3oTPHV8K77XrZchelvEVQipRgewuBhd8HYSeqv7Ri0dpdSaK9Lprnrqpye8yKyMknJYdACdhNmX+K9rX6dK6lZFKC9sEl+gsZfw+ZH+ZqVXDjfddVY/c16dWYIqkgkHwoMfeI+8Zj6at7q7TUFoop5e9bIz4s45j7TE4Ow2jNWJuMa/HW9B/EfT3a0aSvmwwbF5IVSygnGD0BAOD9JecO7Q0aiyyqm5bHqALAZ6E45gfvDO2R7vWcFobmymlQgfevfAOPX0QfWPo9caGZdI9j22KUaxMgYYgsq+bDYbmXOSud4JfTv+trFtTgENjpgg7qdxt5+U15h5fIzmnCe1d3Dqr6q7A9l5BIHi7tgCMg9AxBA2H3R06zd+yvEjqdMrW7WoAti+fnyvj0YD5gzXX2aYuVmcDec97Zdn0osXUJnkfJdNzytnPN09k5Hn5HpmdBak/lFsUYwQCPeMyvxnGdd2gYqEQcqjGwA3+P7TrfZzSN/J6Xvs85qUtnrlt8H34IiWcF0rchOk06shyGSlUJIzu2OstaXPnOarAfRZ/aUXa/hxbQ6gHbChg3oVZT+/zmzqZj8TpSyi5bPY7tix9yjmP6R7bpxvhXBWxzuGA94wJuV3D7a6uTT8nfV01qps3XmVE5h+o+UxeF1d9agweXOWJGMKN2+gP0l3xWnUmtrdGE73n5yrgNzLuSi58+nyh26WNC1dGr1NwXXZDJsKgioBjxZwNm9eYnAG+cTauzaadbqqrjz87DkRTmvn+7zfjP0HofalDruL36vB1BrRa1w3KprGM5w/UnfPh9egzNv7B6as0nUCpw5ZlWy0AZQY8VY+6pyR5nbqZp5rnyX65bwLz6x+/MwleeqtPVK+dWULoeb3zHBjK/vlyosexgMCn4/EwmWgIsaLKiAMUxjFMqCgYITBMGu6jsZ17q3HusH+V/aVWo7P319ai49ayH+g3+k3sQzheLNerPyNxzTocEYPodjDidGv0qWDFiK/8A3KD+srNT2TpbdOas/wBp5h8m/ecrxX8d8/IzfbSyMReabBquyFq/Zslg9M8h+u31lNqtBZV9pU6e8qcfPpOdzZ7dpvN9V4ZhV4pMkynqr+4ZPXYZPxPnME8MrFdlaLyizOfPc+f6TK5YCIdHtWajhTDQnSoxbFne46Bn2H6bflMPiWjNGjpFSBXyRc6c3O/NuAcnYDptibBGLSfrFfZqvEtKNElPdgtZZWCzuo/pv95EGTnqNzv7o+k1tnDNSHY97YyjnRXDKUbBwz75b9CJst+nSzl51DchyufI+sxtbwlLrqrWOO76j8WDkZ+G8LkzbfuGa1NTWHQnB+6RysreaOv3WHoZ7XIFG46n9JznTtqKeJHU02NyWjN3MeYOQCMMCck7DB6jPWbZpe2VF1p09marVXm5XHhYH7yv0x7jg/Ga9iLNh0MHNGY5G3T1HT5zz5MyZF2shTtKztLqD3BoQnn1HhHLuQgI5z/4/wDymcHxgEgZ6LkZP5TGGpr78UtYnfPXzivOGNYJGQPwg52+JlMw+D8JFKEuQCR4mJGFUb4z095PwErO12q1elevU6WwvU4VO65VsUOfZbbchvUefxE9Lu1FLanV8P1qCkYKrYW8Loyggk/cbBBHl+Y31PsprOS9tPqdRZZQC/KisxrYqfD4RuVbB8I2JIBzM1q74LwSzWXfzWtCMC3N3aqEqzjGwHtnYZOcbYyx2G8DbYbSg4N2rTUXvQq8vKuVORghcArttkDfbbY77Sx0nF6rXdK7AzIMkDPQ7cw9RnzEvPTy8l1b5WCvPZbJiBp6K86SvPWYrRwZiq8yalJ8jidYivdB7jHMCpiEzpHIIsJglRAGKYYDKgoGCEwTA8aLGEFCIwMUGESaqGhghhVRgargFFueapQfxJ4D/wAev5yn1XYUHPc3Ef22AH/kMfoZtAMMi5jrN2Oe6vsxqa/9LvAPOo8/09r6SqZipwwKkeTAg/IzrM89RpUsGLERx6Oob9ZyvG6zmv65YriEzeNZ2I07+wHpP9jZH+1s/TEpdX2EuXeqxLfcc1t9cj6yLmus5M1r/NiTn3nrrOGXU/a0uo9eXK/7htMYPBcsewaEAZ6D4+fziK8KwIabTBLXtQurWAA4dgu3ny5xnpvMy7XWuAjMAq9GQuHby8eTg493rMdCY4mLx4ledVbpmNb1vpGLrYSvKzsFw64OcDlOQce0BKfiWtfiOtresWaO3Q14Zxhv6pbmUJ/b7XXqD75fgxsjc+Z6/lsPkJuj20SyzU8S1Lu6obFQBguKlAU4GcnGfj6e6eVN5xyV5OfaYAgkeg9F+p8/SbxTo1R7HReU2kM3vYeePLPU/Ezw4VwpaLbXT758PqoO5X5n6CRcuk01fvlo2U81hBB/CmeoP4j7unr6TL4Xqn0jHUM5DWIwC7F35sb79OnU9MflM3hnZ0U2u1yh1B8AycYO4bI3zjy8pg8K4G1+of8AmHZVQkM/LzEkbKoG3h+HQSeqe5Wb2a45ZXdbfYCUashsnC5zlTk7k5zvuTnzMuezXbM3at67nVa2rZlJXGGXBwMZOCMgDc5x5manVVbrLhp6lChc4ryFC8vViTjLbY/PA6wajWivNGnB5s8r278zHOCq+g9/n+rNWI1jOu3T+zvaqnU6qzS8hyqllbm9rlIypHk2DnYnoZf6TjND2tp67FLoCxUZ3AIDFT0IBIBx5zi1IXR4sJJuKkLWrEBVcYJfHkQTt5/Dee3Z3UW0agcQZwoQMCXBPPzqVCBRjPuA28Plg46Z5unDfxpe7HccwTj3AO1dzcUrubvGrYstijxHlYY5m8iQeUjoBjAxL2r+JRbiVNPhFNlndt0IUtspDeZ5sZPT06ZPec2a8+vj6np0MwTXdX24or1VOmJybnCBwRjmJwDj8GcDm9TtnBM2EzvNS+nm1i59hBCYsuOSGCQyTMcGERRDCmGEaLCIUmEIiiNBYxgYoMIkqMIYsIMFGhBiwwJpX63s/p7vboTP4lHI3zXEzwYcyelStU1n8P0OTTcy/wBtgDj5jB/WUur7Jamr/TFgHnUwb/icH6TouZJP0jpOSxyllKnDKykeTAqfkYZ1K+hXGHVXHowDD6yo1XZHTv7KtUf/AG22+TZEj6V0nLP1z9lPlJj8ptGp7FWL9lYlnubwH/IlPrOFW1faUuo/EBzL8xkQ6sdJuVgqxjo0TIjgCCnod4w9euwGT1wOgnnCW98xeY0aIzOihS+7YJ3P4ph6Hha03tqKz4zkrsRyE5DDfrnff0MzyYVEnqHtr68AzqzbevNWz95y5K95k5ZQR0GcgzF4lpHv1ncjwVqRy53Wus48Rx1Pv6nGPSbQU3kdQeoG3mAM/AnzHWTcK+zV+MX9wTo9PuMDmtGc2cwGwyMgY2Pn5dOo1dScPX+vWG1B3WlwfB6Mw8h9Tj85sL6Ost3vKe8A5QdiOX1/7hvg+/8AOUfaPhqvbVba5wBylMnncDdQp6AbnJ8sjYw+hmlJw/Sve51eod1RHB7wY53ddxXUOmRtvjCDHuB+gdLaWrrZurIpOPUgE/WcZrrNhXmAUAcq1qMKi9eVR9c9STk5JnWabiEVc4woH0no4NdWvF8ueMrAwTGrvxnO8db8nGJ7JXz+nrJJJKSaGLCIMYQxYwgoRGEUGGSqGhiwwJoYsIMFGzDFzJmBNDFzDA9jDmLJMTZgJgkh0wyQSRZhavgtNue8pQn8QHK3zXBlNquxCH7K1k9zgOPmMH9ZsuYIXMpm9T1Wi6nsvqK84UWD1rbJ/wBpwZV2IVOHVlPowKn5GdNJiW1Bxh1DD0YBh8jJvG6Tnv65pzT1rM3HVdl6H6Iaz61nH0ORKq/sc6/Z2q3ucFD8xkfpJ/8AOx1zzYqjaIBMvU8Muq9ulwPxAcw+YmIH8pHX9dpZfRWlXxKgWPUMZxzf+IlnYs8aacuM+QP+P2ka9VePcSrRhQCQd/UAbzdFeUmk0fPuw8IOQPX/AOpahpXDLPNeX5e5qyT8ZIsmXpkz4j+X7zF02lLHcED16SynsxP18/VCTMhgnZzMDDBDJJhCIsMCaEGKIZiaHMXMMlUpocxcwwIw5i5hgo2ZIsMzDDmLmTMCbMmYuZMzMMkGZJugOYIJIskmYII9AYCZMwRCZmJqeG1We3UjH1xg/MbzJkj0nuz0oNT2SQ/Zu6e4+Mf4P1mJpuybB8uyFR0xzb/GbRIZF4811nPueqwa+FqOpJ93QTJroVfZUCPITOkzJ6cO7QghimUlJJJIsaSSSSRhEkkzDGkkgqJCJJIUwYRJJBQySSTNEEMkklSSSSTMkkkkzJJJJMwSSSRgSAySRAQGSSMFCAwSRSkEEk0SkEkkWAwSSSoKkkkkzP/Z"/>
          <p:cNvSpPr>
            <a:spLocks noChangeAspect="1" noChangeArrowheads="1"/>
          </p:cNvSpPr>
          <p:nvPr/>
        </p:nvSpPr>
        <p:spPr bwMode="auto">
          <a:xfrm>
            <a:off x="215900" y="-231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5" name="Group 14"/>
          <p:cNvGrpSpPr/>
          <p:nvPr/>
        </p:nvGrpSpPr>
        <p:grpSpPr>
          <a:xfrm>
            <a:off x="4876800" y="2190083"/>
            <a:ext cx="3924299" cy="1032051"/>
            <a:chOff x="2559607" y="5027428"/>
            <a:chExt cx="5288992" cy="1390952"/>
          </a:xfrm>
        </p:grpSpPr>
        <p:sp>
          <p:nvSpPr>
            <p:cNvPr id="39" name="TextBox 38"/>
            <p:cNvSpPr txBox="1"/>
            <p:nvPr/>
          </p:nvSpPr>
          <p:spPr>
            <a:xfrm>
              <a:off x="4486765" y="5027428"/>
              <a:ext cx="3361834" cy="1119980"/>
            </a:xfrm>
            <a:prstGeom prst="rect">
              <a:avLst/>
            </a:prstGeom>
            <a:noFill/>
          </p:spPr>
          <p:txBody>
            <a:bodyPr wrap="square" rtlCol="0">
              <a:spAutoFit/>
            </a:bodyPr>
            <a:lstStyle/>
            <a:p>
              <a:r>
                <a:rPr lang="en-US" sz="1600" b="1" dirty="0" smtClean="0"/>
                <a:t>A rectangular slot is accurately cut into the hole in the gear wheel</a:t>
              </a:r>
              <a:endParaRPr lang="en-US" sz="1600" b="1" dirty="0" smtClean="0"/>
            </a:p>
          </p:txBody>
        </p:sp>
        <p:pic>
          <p:nvPicPr>
            <p:cNvPr id="2057" name="Picture 9" descr="https://encrypted-tbn2.gstatic.com/images?q=tbn:ANd9GcQ8X9yRMGGT98CevzER_1nwMKVGqzrTNK594ExOEseJZNuSA7Pt"/>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559607" y="5027428"/>
              <a:ext cx="1752600" cy="1390952"/>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AutoShape 4" descr="data:image/jpeg;base64,/9j/4AAQSkZJRgABAQAAAQABAAD/2wCEAAkGBhQSERQUExQWFRUVFBcYGBcXFRUYFxcaFxcVFBgYGBgaHCYeFxkjHBYVHy8gJCcpLCwsFR4xNTAqNSYsLCkBCQoKDgwOGg8PGikcHCQsKSwsLCwpLCwpLCwsKSwsLCwsLCwsLCwsLCkpLCwsLCksLCwsLCksKSwsLCksLCwsKf/AABEIAMMBAwMBIgACEQEDEQH/xAAcAAACAwEBAQEAAAAAAAAAAAABAgADBAUGBwj/xAA1EAABAwIEAwcCBgIDAQAAAAABAAIRAyEEEjFBBVFhBhMicYGR8KGxFDJCweHxI9EHUnJi/8QAGgEAAgMBAQAAAAAAAAAAAAAAAAECAwQFBv/EACgRAAICAgICAQMEAwAAAAAAAAABAgMEESExEkETIlFxBRQyQjNhof/aAAwDAQACEQMRAD8A6MpgClao50W08yui5JdmNJvoYhGVScx0I+33VbnPbq0/dQ+aPRL42anBVhUDFHTRM2upeaF4svBUaeaqNZqAxAKfkhaZeHKzMqWOmZVgdBUiIzQrIVTUS9AgualE+ib51RBTAUiEqsSg35oAUJi3VF8gJQ/UkeyAIT85JC5N+6U8k0ApKJ+BMWIEe6BCxYIgH3RIQA6oAWEuZPlCBF0DASlJRj6KEJiAXdLITqUxt5FRzdUAKkD7/wAJ5QhAyBhURhRGwOhwlgc4gw0lpynS+3kuJxrh5dUpsewWcS6W3AA0naTC6FJ+/wDf8Le7iLXNAqMzkaOBhwHLqsdsG3tcl8Ja4Z55tKq19TIYbTpDK1zfDmMwCZBNhud1op8Qqd82nlBlzWE5XyTlzPcHRlAabRqV0c9EiDmb0eyRbq0npsqO7oZzlf4vFlh7oDn2LmtNg/rCxWKe+jTFoehiG1KzqWUnKD47ZSWkBzRzjMJ6q2vhmsNmwVOHcAFCo1zS8AMLYcXGZIMibC4JtrK6TcGXGXm3JZ1Pxe2+Cxra4PP4nCPe0ikBntrp6rDQLpg3dEw0zbSbbL2WIhlNxbAhpjlO0rlcCw9y6GxFoM/m1kyQTAb0GgsFL92/S4F8K9nKZiVoGIHktOM7NNzOeHObNyNlxW4gBxBsdpWqrLjJc8FMqWujq51YHhcwPKsZWIWuN8ZdFDqaOjnTFywU8XdWNxIKtU0QcWaQ1LN5uqw8KwulS2Q0RrkJ1UQykKQBlK4JifRDOgRGTuoiDZDdAAPmo1R10QgBTolcJP8AatINjskLUAJPJMAUt5UIPvdMAnklaOiIIQc7dAElBqmqg90AAgqIOeijYFoJ+bqZSiB1UlVkwZLoOpA6gH0CIVhsEwEoOcz8j3N6Bxjyg2XRPaAAw5jvMQfosIKBas9uPXb/ACRONsodMxt7Q13ve3uh3ZJjxPY+P/Q3XT4bxhrQGOa9oG5hwA20AP0WfInbSUJYdLWtaJrInvs6j8bTeC0PF/DY7nbzXn+K8KGoIjoE9XBtO1+e6z1uFyIBIEAAAmwmY6dVkl+ntfwl/wAL1kr+yOOcO4HU+9kX97s4haX4J9MyDImYO/8A8jkOqWtjn70wIEnLOp0An0ElZLMXIjwuS+Ntb5KGsqiPFPotlGq6LgKzh2MYTld4TLRz8Tv0iNSt1djQS3MDBIMEGCNbhQVl9fD2ScYS5Rz2YqCrhi53VjOGB9xCV3B45j0WmGY12UuhFoxNgnbi1ldw52zkHYV46rTHNXsqeOzcyqCm7z5/pcoPcNQfumbX+FaI5UH7KnQ0dUPUlc5mJV34lXqxMqcGbIUVH4oaBWNqyVNNEWmOWpZ5IF0aFQFMRHBDKo9+wUTEKLpo6KZlJTABZyQgIylJ20QAC35CKnsokBbKQJwSgWqBMiY9eSHyVGhADByigiI+qAePhTENn0smL7dUiJYEAEJXOUq1QIncH50WbvZjz99FlsyYQei+FMpDvrALI94Mxvr1C6FHhneZg2AToTMD2VfFeDPo5iL02MDi9xAk3kAfNVQsyMnrosdDRzXYZsRcXmx3G/miOGtJJvN/rqkpYmdFe18LSplTQcPSfSPgffLluJA8gd+pVlTE1yP0nSPTUnmVdTfZWAhN01z5cULznHpluF4uwNPetIMgAZdt3E6Dy1WSpxGkTE6z8voFoyg6rPXwjXahUSwK31tFiyZLs1nh4czM02O/PyWF+GvEKurgCYh7gACAMxtOuUTDZWerhagMtdoABN/7KzS/T5rp7LVlR9l1XDRqFU9vIrXV4k8NAFOQAJk3J3O0BUMrguIyXkCwJPpz9FT8F1frX4LfkhL2UtpuB5pw53Ii66OIaxmrhIibgxO1tCs1Ey6Akr7Ih8UWUDExZXMxq01aA3C5lbhxLpa6B/1iyvhnP2iuWOn0b24kcwrRWB05bTfquZRwjwDJHSPmqzPx5Y4gtdbcAmwuStcMyDKJY7R3cyWVyKPGm6hwtr/a1N4kHaGfIhaI3Ql0yp1tG9qQqpuJBCtnkrU0ytrRMqiaOqikLgYNUarMxhI1t7qsmRyg81HhJKALAUfQJHO90Q5ADs1jdM+oG3BGYXAIJB59LcilYzfda2YTvZyvzhsCMpBadxcAkSsuXY66+C2mKlLk4NU3Og36D+FxcX2xpMdlaM8b3j0AW7t+x1DDtAs6q4iegXmuz/AgfE4T5/uuZRT8i8pG6dnjwj3PZbtdTe6XeARuLL0fDeM0cY6pSAzZYkOEh3UA7TzXmcDhm6EACNIXs+xpoUg8BjWu1LouQdvJX248IQc0UxtlKWjxfbThv4WsHuqtL6ziW0xTIDGARJMkawJOsrJhqwI1kr3n/IXEQ7Bva3EUqANnOqNBzCCcjb2cY1AJsV8x4PiJaJgeSljTco/gVi1ydyg4hamlZaQ0stbQuhAyzLAEc0fRIwogq0rJl1TNCUuhQOnRMBH05Vb8K3ce60Zr8rKEIAxHBN/T4fJU08AWmWuI8Um+vRb3BMR6JSipdoak10c7FV67jfLd36RAA5IYXFlpHeNN3QIv6k8l0e7lEsHL6LPLEqkta0Wq+a9mHE49hMNM+KBY3PSU2GGfS4Gq0VMK2NBqqPwDRESADMAkCeZG6zywFr6WWxyn/ZFGLwTDZzWmNiFkdwhh/wCwBIJANtZ02W2pg3H9c3kzr5W0CjGuaBIkk7GzR+5VEsOyPXJasiD74MzMGWMIBk3IJ6mQPILTg8VoCldiQBJDhJgCDJ6wNvNUEZqoy3t4o0HK/NTx/khLxkmRt8JR2mdUuCiVptuoutyYNF7TeZQePdRx6oeagTISRKBhAvOyBKAHaeSISymBQBZTIXtOzNQOBbUq0XvgEU6YAcxu2cA6+gXiKZW7hnEX0yAzuKTSc9aq+zixv6QZA8vNZsmvzgW1S0zb/wAr9nxiMIHUxL6Ds0Ddps7/AGvnfCHjKAF9ZwHEG12ipTMsdMGCJEkbjSxXm+0vZ+gH5mA03H82WMpPkdFzK71V9MjXKty6OLTet+ExuUE87efNcttFrbSXecD7Jq2NawS9waJAuYF7AdEX5HnHwiSrq8Xtk7W8QcKByto1N3NqnQaS0bled7PM8I8MdT+ywccxJxFYMNJpdTcR3jDMtNwPr7r1PBeGZGifqtWJU1H8lN01s6FBq0NbzRDIHqsmIxoEjUgwQtznCtcszKMpvhGkuiVSayxVMdJPlb57qsVyYt5rM8yHplqx5G44rzUbiQsJrQCSDY+p9lDVgwdYk9FKOQpdMTqa9HRbXCua5c0OGytp1lcrCtwNxcES1UMf7KzyV2yposbYXUGnJTaYRN9YHomIDn8/skaZ2Twky3TABalCshITyQAopzZQ040+ysNUjlcJQUADu/kIJigmIsOqVxTlKTzVRaCZ9EwgaoNshCYEB1+iLRKVp5p2xqgQQEX0xFxM7FB/QIHQIAAxtWlU74TUbSoFlKg3wMBgAEgfmsN7rnYrtW5xw7Kw/wAlRpNU5SGsImAAPQLqByV1IHUA+izWYtdj2y2F0onj6/ar/G5zGy4VsgEHxNkAkdYlZsRTr4h1VjQRSflgOuQYEx82XtBw5g/S3pZXMpQLW9EoYdUXvscsibOJwTs02iASL/ddpzm025jeHAFmh8/2TvfkbeQ4gFhi2up9lyMY8uJJuTqeaqycpV/RDsnTT5/VIXGcQLpH6c0gctQPosmZEhKCuQ5OXLN6SXQwKISp2hRGWU1caAcHDQuEFwifdJSat+HoqSEc3GYU05dZtNjQZJJJO9ttr9UKFcHzjyXq8Dw/NYiR1XN7RcALJqtNarUqPAaxjJDQBeYExY3JFyt1Nz6kZrK16MFOpBW6k6Vx6NYnURBgg6yNQtlGoujCRklE6AeoLqsPnRWBi0opYCJUJUd90YTEQvSRujmUmLx7oAAKAO5QzJptJQAHVeqimbp91EAM4pE5cUoPzdQLCQoQUS/6oEoETKmCUXTbIAGb6puVp+yDrXRYgBnIB26LyoDZAiAlXMHQkC5jlv5KtruS14Joc6A9zXk+GBY8wT/uyrtl4QciUFuWjBWZaxMHQHULBUpr1WK4YVza3DTey8xKbk22diOktI87VorO9sLtVsIQsFbCzsmmMxBytppS0BacM2TEKfYjThqUru8O4fKPBeEZgHajmvR08MGCFLRFsTDYcAKyqJaQCWkgiRqJ3HUI5SU4w6Tn9iOj5TxjBNw9bKxtcsENNSqDD3mScroAI+6vpOt15L0H/I1BraTXvxD6cWZTDQWvfzdaRbcmAvJ8NrgjWepXTxpucOTLYtM7tJytBlZcOtOfmulB7RkkhiVHP/tRA7KwgElK+ldGQPVE1EAKWIEQjKUuQAZQTAeSiYDZddpKV1tFY5VuaqiwUjTyRcZ5KSUJ5aJgMwWQaVWCZTZfdADxuiXckkbKTOiQh5ULfZJCcHmgBmlen7MNcZHeU4v/AI4GcdZ1H19F5Zq9Z2SDonuWht/8s+Nx5RGnlZZsz/Ey2n+R3H4MFU1eFgroEoOcuBpG/ZwcRwBpBXNr9kzBIXqzUASvxg0AS8SXkz85cexD6+JfSaS1jHlsC0lpgkxquxwzs8AwjO/xCDdX9ouBnDY6qSPBUeXtP/oyR5gkrXhcQAu1SoqC0ZLG9n0DsRwsU8M0NeXAki+20Bd38KAvFcA493TA3aST56rss7UA67rlXT3NmmMWkjuCmi5clnHGlXDiIO6p2iWjN2rFQ4ap3T6VMxd1YSwDQ9AeRMjovk3CHmIJadhl0819O7W1Q7CvHcDE6f4yQPWSNRra6+UcG1MNySTYn6c7Lo4Xsz3HpsMVuabLFhGra0rsV9GKQxUBmyWJ1TSrSsYhI7qoBPRANCAGDUpUc9FumqAEKihHVRAGhx6JH/urSJnZUuVZMW5Slka3srCPnRAygZWXe3y6bVQhCEAEmAgFUTzTgIQFpEo2jVI0/VOLaJiCDIXW4BiGMqtJbVe82aGfkA5uEjn5BcnP6K/DYhzSA2oaU2LwASBIJ2Miyqtj5waJQepbPoLsQq3VCVh4TjWVaeam9zw3w5nNLS4gXNwJWx9QALgOtp6Z0UyEc1y+K8XDBDdVVxPisWBXlMfjCSUdEktmfi2M7wnNdckNy7gBX13rI9yi5P7k9IvpYqLBa6eJXIcradaFBokdunizzWulxErhMqq5lVQaAPbPjLe5DHurNLpLXU5AmIhxBAi+hXB4BS8INz5rLxjihqvDadeWE+KmW/lLfMT6LucJokALsYlbUDDfJbOpQFlrbYQqaSuF911YrSMUmCVGG/yEYuoTCmRGlK4SUQ5KECFc9ACUZCBbogZMnRRGUEbA1lVFWHySuYqiYhSdeqZoso515FvqgYC66QkoNdfVK76JDFYN1a36qrOfmyfSCP7TEySnDlWPl0Qd4TEOX3uERUVQTAoA6uA4+aRzVapFJjcraTKYlzjuYEnc67rp47ikjcW0Oom9+q8y10EEHQyqnOe02z1alaqJc4+Fo09Bcmw2WDJo39UTTTbrhmnF4uSuTiKqtr1wS+DIY7KT1uRPIwJhYaj1ynx2bkK9ypcExcqXuUGMLilbvfy6/wCkA5KTCBmik+yycT4qGhzW1MlQNDhIkHoLXVeJ4g0NYPEW1M0OZeIj+VXwnhFSqWmoS7KIEgTB5ncrVj40rHt9FFtygicHwL6rzUeBLjNhF16yjTyqYfDhggCIV2y7kK1FHOlPyHbromabJBorM06+SsKxRKsA5j+VW2U4MoALm9PRVyrSUm2iYit5QlGUpA090DA5iiUnoggR1C0Kt1PX56K8qpwVRYVkWVbgrHFIBqgBHBI8p3m6R4ugYjOaclKXeqUFAFhKUKE8kJ3TENKIhK0T8lQOv+yAGyqOeTZAlVvduEmCKsTwwOpimwhjM+Z2XV2kiVjxtMg16hbDRHdMF3OuZ0tyXUY0pgJtqqp48LOyyNsodHDqD/JTpj8z6Wc//JDcxB8zIWD8WO7bUvlNU0/UODZ8rz6L1FSi06tBVRwDP+o9ln/YQ+5b+6l9jy+IrkOqsAuweF2ocb2H0KlHCVnupuALfBDxq0kx/a9T+GA/SPZWMbG3orYYVceeyuWROX+jjcN7NNpgTtJ33XYYyBZWSoB9FrS0tFHYuWU4SkoymIOeeZRDkGxN1CwFADlM07JSmkIEHdQuixSEqOPRMYHNSZUxBSBxQAAfllEwYigZ0f5SHRRRVkipBzboqJDKzuq6miiiBFLBdQ6qKJjI4fcJh+yiiAFaEWhBRABIuUwFlFECIwWCI0UUQiLI06JW6KKKSAjfnuiDKKiBsDimcoomhAOyjUVECFIumYbDzRUTAYtSjf1UUSAmZRp/ZRRMAVDdMBdRRIEVuN0VFEhn/9k="/>
          <p:cNvSpPr>
            <a:spLocks noChangeAspect="1" noChangeArrowheads="1"/>
          </p:cNvSpPr>
          <p:nvPr/>
        </p:nvSpPr>
        <p:spPr bwMode="auto">
          <a:xfrm>
            <a:off x="368300" y="-79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283237" y="1939047"/>
            <a:ext cx="3907763" cy="1261353"/>
            <a:chOff x="283237" y="1939047"/>
            <a:chExt cx="5223072" cy="1701093"/>
          </a:xfrm>
        </p:grpSpPr>
        <p:pic>
          <p:nvPicPr>
            <p:cNvPr id="1026" name="Picture 2" descr="https://encrypted-tbn2.gstatic.com/images?q=tbn:ANd9GcSRbnLSMZ1QQ0X7cgVlCYCOLjMbsUv7_z33jo5xOUoxRCY26mk_7Q">
              <a:hlinkClick r:id="rId3"/>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05216" y="1939047"/>
              <a:ext cx="1701093" cy="170109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283237" y="1939047"/>
              <a:ext cx="3450563" cy="338554"/>
            </a:xfrm>
            <a:prstGeom prst="rect">
              <a:avLst/>
            </a:prstGeom>
            <a:noFill/>
          </p:spPr>
          <p:txBody>
            <a:bodyPr wrap="square" rtlCol="0">
              <a:spAutoFit/>
            </a:bodyPr>
            <a:lstStyle/>
            <a:p>
              <a:r>
                <a:rPr lang="en-US" sz="1600" b="1" dirty="0" smtClean="0"/>
                <a:t>The solution to this problem is simple.</a:t>
              </a:r>
              <a:endParaRPr lang="en-US" sz="1600" b="1" dirty="0" smtClean="0"/>
            </a:p>
          </p:txBody>
        </p:sp>
      </p:grpSp>
      <p:sp>
        <p:nvSpPr>
          <p:cNvPr id="16" name="AutoShape 6" descr="data:image/jpeg;base64,/9j/4AAQSkZJRgABAQAAAQABAAD/2wCEAAkGBhAQEBQSDxEWEhAVFhERFBIVFRUUGBAXFhUVFhYVFxcYGycfFxokGRIWHzsgLycqLC4tFSAxNzAqNSkrLSsBCQoKBQUFDQUFDSkYEhgpKSkpKSkpKSkpKSkpKSkpKSkpKSkpKSkpKSkpKSkpKSkpKSkpKSkpKSkpKSkpKSkpKf/AABEIAM0A9QMBIgACEQEDEQH/xAAbAAEAAgMBAQAAAAAAAAAAAAAABQYBAwQCB//EAD8QAAIBAwMBBQUEBwgCAwAAAAECAwAEEQUSITEGEyJBURQjMmGBB0JScRUzQ2KRobEkRFNygoOSolSTJXPB/8QAFAEBAAAAAAAAAAAAAAAAAAAAAP/EABQRAQAAAAAAAAAAAAAAAAAAAAD/2gAMAwEAAhEDEQA/APuNKUoFKUoFKUoFKUoFKUoFKUoFKUoFKUoFKUoFKUoFKUoFKUoFKVou7tY1y2TkhQoBJYnoAB5/yHJOACaDfXNc6hHHjecZJHQnBC7sHHTgZrXbpM7B5D3ajOIlweo++2OT8hwD5t1rlbs5E8kkkmSXYsAGZdoMKREAg5X4N2VwcgegoNVjq8ktyVUAw8HkHcqmMEEkHA8eQByT4um05nK8QwqihUAVVAVVAwFA4AAHQV7oFKUoFKUoFKUoFKUoFKUoFKUoFKUoFKUoFKUoFKUoFKUoFKUoFKUoFR0vvLlF8olMp/zPmNP+ol/l9ZGo/SfEZZfxuQp/cj92uD5qSrOPL3n1ISFKUoFKUoFKUoFKUoFKUoFKUoFKUoFKUoFKUoFKUoFKUoFKUoFKUoFK8SzKgLMQqgEliQAAOpJPQVU5+1892xj0aJZl5DX0pK2sZHB7sgZuGGDwvHq1BZdR1WC2QyXEqQxjq8jBF/LJPX5VWJftSsjn2aK7vACATbWk0gAIJB3FVBHHUE58q6LL7P7cuJr8m/uhz304yqH0ih/VxL8gM+ZJNWgCgpFx9q9i0EpSXuLkRyGOK6R4CZAp2p4xhsNgHBOKtOiQCO3ijEne7I0TvM57wqoBfI6kkE/Wuq5tI5VKyoroequAwP5g8VV5+wxtyZdIl9jkzuNvy1pMfR4P2ecY3IVI9DQW2lV/Ru1Ykl9mu4za3uCREzBlnAGS9vIOJV9Rww8wKsFApSlApSlApSlApSlApSlApSlApSlApSlApSlApSlApSuPVdVitYmlnbbGuMnDMSWYKqhVBLMWYAAAkk0HZVb1jtrHHKba1ja8vccwREYi68zynwQjjzOemAc1B6hZazqoIWX9E2bAbeN93KCAfHtcCEc/CG3Doazp32ZXNpGEstWmgxjwi3tjGTgAkxBQCTjqTnzyaCRTsdLeMJNXlEwyGWxiLLax4ORvB5uWB82wv7tWuKJVUKoAUAAAAAADoAB0FVTv9atcGRINQiUDcYgba4YfiCMxiY4GcBlznA+ctoPaq2vdwhYrKmBLBIpjmhPo8bcj8+QfImgmKUpQKUpQR2t6FDeRd3MpwCroyko8TqcrJG45RwfMf0zURoWsTQz+wXzhpsb7a4I2+2xjO4EY2idABuUdQQwGM4tFRfaPQI72AxSEqcq8ci8PBIpyksbfdYHz9CR0JoJSlV/snr0kyvBdKEvrchJ1GdsgOdk8fA93IFJHoQR5VYKBSlKBSlKBSlKBSlKBSlKBSlKBSlKBSlKBSlKBVT0+U39/LI2Da2MncQDnD3Oz30p8iYw5jHoTIeuMWS/uu6ieTGdiO+OmdqlsfyqE+zq32aXaknLSRLcufxPcZnc/8pTQWOlKZoFROtdmYLorI4KXCfqrmI7Jof8AK+OnJypypycg1t13X7exhM90/dwqUUvtZsF2CjhQT1NdFhqMVxGssEiyxNyrowZW8uCKCt2vaeW0mS21QAd43d216o2xXR8kkA4gmx5fCxB246VbRXHq2kw3cLwXCCSJxhlP8iCOQQcEEcggEVBaNqctrOtheM0jMrG1u2I/tSqSTFJwMTquM9d4XdwcigtNKUoFKUoKr2ysXiZNStlLT2yuJYxjNzanDSxf5l2iRfmpH3uLHYXiTRJLEwaORVkRh95WAKn+BFbmHFVHsovsd5cad0ix7daD8MUrkSxDjAEc3Qeky0FvpSlApSlApSlApSlApSlApSlApSvE06opZ2CqBksxACj1JPAoPdKUoFKUoITtuGOmXuzO72W724znPcvjGPPNdmglfZYCmNncw7duNuO7XGMcYxW+/te9ieMnAdHQkdRuUrkZ/OoH7NrvvNKtM8MkSwMPRoMwt5nziPPn1oLNVP1G7ub+8ls7aQ29rAEF1cxnEzyOu9YIW6R4QqWfk+IAY61bzVW+z5B3V0+Due/1FmJzklZ2jX8sJGo+lBpvPsq02VNjrOy5UsDd3TCTaQcMGlIxkA9B04xVabSHt7a+1DTQ1iYZJxFBGnurqK3VEzLAw+JnjlO8YYAjk19Qu7gRxs7fCqs5/JRk/wBK0aVblII1b49oL/Nz4nP1Yk/Wg22V2ksayRurowDK6EMrA9CCOCK4e0mgJewGJyUYFZIpV+OCRDlJEPkQf4gkedViWH9C3geMY0u7kVHQcLY3LkBZFGcLFITgjGAQPkKvgoITsnrT3EJW4AW7gY29ygBAEi48ag/cdSsinphx6Gpuqh2pY2N3DqAOIGK2l6PLu3bEE5GcZjkbGeu2U1bgaDNKUoFVbtqO5e0vVHMFxHFIc/sLorBID+TGJ/8Ab8uTVpqI7XaX7VYXMGMmSGVVHA8W0lDk8cMFP0oJYUqN7M6n7VZW8/GZYYpTjoCyAsOfmTSgk6UpQKUpQKUpQKVgmvEkuASOSAeMgeWcZ8qD2Tio6y1lZpWSMbo1RW73PDEvIhUDqcd2eenPGaiooLi+CtI5S3ZXG2MquT4gSeXEykFQOQpwx/DmbsdMSLkeJzuzI2CzbmLnJAGBuY8DgUGt9SLkrbr3hGQXJ2xqR5bsEuevCg4IwStcOpaYG7tZm76SSRFBYAKijLybEHCeBHG7lufi6YncVH533Xyij/7Sn+RCxfwl/iHc0gUZYgDk5PHzP8hUVe9p4UHhy7YBChWHLDwAkjGWdkTHJzIvFbta0k3IjXdtVZN7YxkjZIu3lSCCXAIIwRkfKovWb6wsCXuHPeTOjLEuXkuJFxtCRIMud2D0POOQAAAsinjnrVc1nttHHKba0ja8vh1t4sARcEgzynwQrx588jANcC2epalzOz6dZHpBGR7VMCP2soyIB+6vi6gkVKl9O0e2A93awAhQADmRseQGXlkOPmxoOfTe3URdYL5GsLtsART42SnjPczj3coyfIhvlXJ2Lue5vdRsWPwT+2RZ847oCRgBnoJd/wDy8uK59QtbzWEMbxCz05sZ76NJLq4HXKRtlLcEebAuOuBVf0eM2tto+qA+EQwWN3knxQzHETn12SlT+TfKg+smqb2ETuLrU7U9Rdm8U/iS7QOP4Mjjp5edXIGqj2nPsV9b6hnEDAWN2T0SN33QzE9AElJBPkJTQT2tHcqRf4siRn5qMySD55jjcfX6VICo9jvuh6RRlj/mlOF/gsT/APMfKpGg5NW0uK6gkgnXfFIpR19QfQ+R88+RFQ3YbUZnhe3uiWurSQ2srn9sAA0U3+uJkb1yTVkqppKIddKLj+1WQdgM5320xVWP5pOR/t0Fi1TTkuIZIZRujkR43HqrAg/1qH7CXrvZiOY5uLZns5jgjLwnaG/1x93J/uVYqqsH9m1h1+5ewCYc/trUrG/Hzili/wDVQWqlKUCsEVmvLtgZoKv9mcZTTY4z1iku4WI6Ex3Mykj5ZFYr19mpZtNhkYYMzXFyRgge+nllBUddpDgj5EUoLTSlKBSlKBWGrNKCq293d3SQyKrJHKUeQHC92mIioGSCyspkY455CnGCKmtDsnihAkOZCS7k4JyxyASOGIXaufPbXciAAAAAAAAAYAA8hXqgUpSgwaiLS+iihluZ3WON3eUyOQqhBhIzk9AUjU/6q69XnZIX2fGQET5O5CJ/2YVQ/tB7PRXN5pdqZu4UJetEcRuO8iW2EQMcgKydT4cevSgkz2mvdSONIQRWx4OoXCNtcettCcGTH4mwvHnUponZG1sS87sZrlhmW8uGDSMB+8eI0A42jAwB1qHuO1OpWPdw3dmt1LI4gt57eRI0nkIZgsqSEGA7UYkjcvBxWvVNKQJ7T2iuo2jU5S0XK2qsBkDY2XupPTI/JKDul7Wz3jbNHiWRMkNfzBhbpjORGBhrhuPu+DkeKuN4rLTpllupJNQ1ZxiPw95O3XKwQr4baPJbngcnLGumK41C/AS2jOmWQwolkQC5dRjAhgIKwL5bmy2Oiipzs/2WtbFWFvHh3wZJWJeWcj70kjZZjyfkM8AUEINEv9R5v5PZLU/3G3c95IMdLi5Qg+vgTA9San7js7bvaNZ92FtjEYO7XgKhXHh9COoPqM1J0oKv2F1h3ie1uWze2bC3n9ZAB7qfB5xJHhs+u6rDe2cc0bxyqHjdWR1PIZWGCD9DVT7Z6fNbTR6pZoZJYVMdzAvW6ts7iFHnIhyw9eR6CrEutxSWntUDCSIxmZGHRxtJHlkHjGMZBoKz2P1H2aZrO5dmZmZbS4f+9xQ+77vdk+9TuzkZywO/HLAXYGoi67NQz2i204JVVjAcHa6OgG2WNhyjgjII6fOomG81Oxys8X6Qt1ztngKrchfLvYGwsrAcbkIJ/DnNBbqqlz49chCqPc2Vw7t/908Sop44/UORzz4vSuW4+0rJ7u302/lmJChWt2hUHz3SPwoHPOD/APtS3ZnQ5Innuboq13cMpk2EskSINsUKEgEqoyScDLMxxQT9Uvt45ivNJnHJF6bbb6i4hkQnPyC9Mc56irpVR+0ML/8AHZxn9JWO316vnH0zQW4UrArNAqudvr5ksZIoubi4xZwLnGZJ/dg9DwqlnPyQ10dpe19pYLm4k9436uBPHNOfJY4xyxJ4zwPUionQtDubm7GoakgjdFZLS0yH9kDE75HYcNMwCjjhQMfkFn0qwW3gihT4Io0iX8kUKP6UrqpQKUpQKUpQKUpQKVB6/wBr7ezIRi0ty/6u1hHeTS9Twg6LwfEcKPWqLruu3FyzRXJOQAX0uzlHhXrm/v8AAWBeDlVI4xy2aC2av26QO8NjH7XcRg94VZVgtcedxOfCmME7RlvCeBVA1fV5blGlmvWkQMR36PLZ6fCwBBSDu/f38gw2Ap5PmOlbNO0qa/VYreOKe3ThVQPBpdswbnao8epSBlPJwmfzqyva2GlOkt3I99qRXEKhe8mI8ltbVfDAnGOABwctQVTs0rwXNumpyXa2KzC5tp74FVklWHu0Qgs3ceOSWRVYjhFzk8V9Iv30vU3eylaC5kjG9otys8WTt3AjlGBxyCCMjOMjMZLod9qqkaj/AGSyY82UR3SzL5CecHCj9xR/qrv1LsJb+zJHZKtpNATJazRqAYJMck+bqw4YHO4HnPFBA6p2L1VGt0tLyOe3huFuI2vA7TW+I5I9pdMd+mJWIBwwwoyRVj0fsXFFILi5ka8vP/Imwe79RBH8MC/JRn1Jrf2W7Q+1xESL3V1ExhuYM5MMo6455Q/EreYP51N0ClKUClKUA18612NtIm3qN2kzzLPPGqsz2MisJHmQDOYGZV3D7uTgc4P0WoxkElywYZWOIJg8gmYksCPksSf8z86Dutp0kRXjYOjAMrKQQwIyCCOCCD1rbVG/QtzpDmTT0e5047nksARvtiTuL2mfiXkkxZ6/D1wLXo+t293H3tvIJEyQcZBQjqrqeUYfhIBFB3UpSgVTe2sRn1DSrcdBcS3rEZyBbRcc9AC0qj55HIq1X99HBE8srBI0Vndj0VVGST/CvlvZrtZNf3M95Y2pnuJP7LA0m5Lewt4ySDNLty0kjnvDGmTjYMig+oahqUNvGZJ5EiiXq7sFUfU1VD2gv9SwNMjNran+/wBwniYetvbty3l4nwOvFdOndhA0q3OpTG9ulwyBgFgtz19zB8II/Gctxng1bAKCA7P9i7azZpRumun/AFt1Me8lkPn4j8C/urgVP0pQKUpQKUpQKVrmnVFLOwVVBJZiAFA6kk8AVSZPtFW8mNrpDQySAlWupnCwpjr3aZ33DAc4AC9PFigtmr63b2kRluZVijHG5j1Pkqgcs3yAJqrX+rajeRu8EcllZKpbvO733t0o6i3gJxFkdC/i5B2ipLRuxcUUoubl2vL7/wAmbHu+MYhjHggXr8Izyck1ZMUHw3StUFwWiso545GYiW3jL+33BUkF76+kGLaPp4Rk+QPkLVD2QtbS2EmsSwx2qYYWUeY7VG45kBJe9l8I8T5yfu1a+03Y+C+UE7orlOYbqI7JYGxjIYclfVTwf51x6P2BjSYXN9K9/eDG2aYKFhx/gQr4Yh5+Z+dBxRalf6gAunx/o+xGALqWMd7KvTEFsRiNeOHfyIIWp3s/2RtbLLRKWmf9ZcynvJpv88h5I46cD5VMgVmgUpSgqPaaM2l5bX8fCO8djdjoHjmcLBK3lmOVlGfwysKtoqL7V6V7XY3EHGZIpFUnja+0lGz8mCn6V67MambqytrgjBlhilI9CyAn+ZNBJ0pSgUpSgwaj9GG5Xl/xZHkHzUYjQj5GOND9a3arcmOGRl+PaQg9XPCD6sQPrW20txHGqL0VVQfkoAH9KDcRVd1bsNazSGePfbXZ/vNs5ikPI+MDwy9OjA1YqUFUjj1q24zb6inkXzZSr6btivG/0C/l6eX7Qaw3hj0hUbB8ct7FsB8sCNWZvqF6eVW2lBSR2Jub8K2tzrIgIb2K2DR2+7OR3jE75iMDqQB6dauFpZxwoI4kWONRhURQqqPQADArdSgUpSgUpSgUpSgVg1msGgo0GnrrNzNJdYk062la3gtznZPLGQJbiTB8YDbkVTkYBOOebBN2K0112tY2xXGMdxF5dOi8VFfZKo/Q1qd+8ssrsx5O95pGcH5hmI+lW+got3p93o576y7y604D3tkztJLbAHl7VmyWULn3RPlweeLfpWqw3UKTW8gkicblcefl+YIIIIPIIINddUnVIzpV77Wh22F1Isd4nO23mYbY7oeShm2o58yVbk0F2pWBWaBSlKBSla57hI1LSMERQWZmIUKB1JJ4AoPF/cLHFI8jBUVHdmPRVUEkn5ADNV37LrZo9HslcknuVbnPAcl1HPorAfSo6/1I61i2tEJ00spurt1eNZ0VtxhtwQDJuK7WfoATjJIq7QQqiqiAKqgKqgYCgDAAHkABQbKUpQKUpQR2p+KSGP1fvGH7sQ3A/wDsMVSNRsHjuZG8o1SIfJm95J/FTD/Ct2o6kkKZbJJOxFHV3IYqg9CduB8yKDsri1LVo4ELMckBiEGNzbVLHAJA6KTkkDjrUTLr80jMkKqCJFg3FgTvJdXZVx0TYzc9QjVs03snGhlaZjMZZDJ484QDesaDnoImCEfewSc7jQSGmX7ytJldqIxjXzLFc5bPTGCvzBDA9K761wwKgwowMs31ZizH6kk/WtlApSlApSlApSlApSlArBrNKCn/AGfjuGvbInJt7uR05ye6uQLiMnJ9XcZwBlT55q4VT+1cgsb231E8QEexXh58McjZglbnGEl8OfSY1b1OaDNcuqadHcQyQzLuikRo3HqrDB/I89a6qUFa7AahJJamKdi1xayS2UrEYLmE4R+v3ojG2fVjVlqq6UO61m8jGNs8Fpd+njUy274/F4Y4vkMjjnJtVApUHrnbC2tGER3TXT/q7WEd5NJ89gPhXHO5iBx1qK/QN9qPOoym1tTnFjbSEO4OOLi4U5PGfAmBz8RoOnUu2qmQwafEb26HDBCBDbnP7eflUI5OwZbjoM5rVbdinuWWXV5RduDuW1UbbSA+W2M8ysOfE+ep4FWTT9Nht4xFBGkUa9ERQqj6CumgwqAAADAHAA8h6VmlKBSlKBSlKCIttKmy/ey7VaSR9sWVLAsdu6TqMIEGFC9Oprpn0eFxGrICkbb1XAwDsePp5+GRq7qUHlYlHQAc56efTP54r1SlApSlApSlApSlApSlApSlApSlBov7KOeJ4pUDxupRkYZDAjBBqr6FM+mstndyF7ckJZXTnlgeBazN0Eq8BT98dOVIq31pvLOOaNopUDxuCrIwyGB6gig2g1mvmPbLX7ns8I5Y5Wu7SRygtpyS8HU4juclivkA4cjHWo/Uvtqnkmjtba2SGWYRkTO5mEe5Cx92FTcf9WPl5UFjvdftYNXuLi5lEcdtawWu4n4pbiR52jVVy0jbIojtAyM9MEGun2jUtR/VBtNsz+1cK13Mp/AmStsMZ5bLcggCunsx9ndpZOZzm4vXZnkupcM7M5yxUfDHnPkM+pNWmgitB7MW1krC3TDOd0krEySzN+KSRiWY/XA8gKlaUoFKUoFKUoFKUoFKUoFKUoFKUoFKUoFKUoFKUoFKUoFKUoP/2Q=="/>
          <p:cNvSpPr>
            <a:spLocks noChangeAspect="1" noChangeArrowheads="1"/>
          </p:cNvSpPr>
          <p:nvPr/>
        </p:nvSpPr>
        <p:spPr bwMode="auto">
          <a:xfrm>
            <a:off x="520700" y="73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8" descr="data:image/jpeg;base64,/9j/4AAQSkZJRgABAQAAAQABAAD/2wCEAAkGBhAQEBQSDxEWEhAVFhERFBIVFRUUGBAXFhUVFhYVFxcYGycfFxokGRIWHzsgLycqLC4tFSAxNzAqNSkrLSsBCQoKBQUFDQUFDSkYEhgpKSkpKSkpKSkpKSkpKSkpKSkpKSkpKSkpKSkpKSkpKSkpKSkpKSkpKSkpKSkpKSkpKf/AABEIAM0A9QMBIgACEQEDEQH/xAAbAAEAAgMBAQAAAAAAAAAAAAAABQYBAwQCB//EAD8QAAIBAwMBBQUEBwgCAwAAAAECAwAEEQUSITEGEyJBURQjMmGBB0JScRUzQ2KRobEkRFNygoOSolSTJXPB/8QAFAEBAAAAAAAAAAAAAAAAAAAAAP/EABQRAQAAAAAAAAAAAAAAAAAAAAD/2gAMAwEAAhEDEQA/APuNKUoFKUoFKUoFKUoFKUoFKUoFKUoFKUoFKUoFKUoFKUoFKUoFKVou7tY1y2TkhQoBJYnoAB5/yHJOACaDfXNc6hHHjecZJHQnBC7sHHTgZrXbpM7B5D3ajOIlweo++2OT8hwD5t1rlbs5E8kkkmSXYsAGZdoMKREAg5X4N2VwcgegoNVjq8ktyVUAw8HkHcqmMEEkHA8eQByT4um05nK8QwqihUAVVAVVAwFA4AAHQV7oFKUoFKUoFKUoFKUoFKUoFKUoFKUoFKUoFKUoFKUoFKUoFKUoFKUoFR0vvLlF8olMp/zPmNP+ol/l9ZGo/SfEZZfxuQp/cj92uD5qSrOPL3n1ISFKUoFKUoFKUoFKUoFKUoFKUoFKUoFKUoFKUoFKUoFKUoFKUoFKUoFK8SzKgLMQqgEliQAAOpJPQVU5+1892xj0aJZl5DX0pK2sZHB7sgZuGGDwvHq1BZdR1WC2QyXEqQxjq8jBF/LJPX5VWJftSsjn2aK7vACATbWk0gAIJB3FVBHHUE58q6LL7P7cuJr8m/uhz304yqH0ih/VxL8gM+ZJNWgCgpFx9q9i0EpSXuLkRyGOK6R4CZAp2p4xhsNgHBOKtOiQCO3ijEne7I0TvM57wqoBfI6kkE/Wuq5tI5VKyoroequAwP5g8VV5+wxtyZdIl9jkzuNvy1pMfR4P2ecY3IVI9DQW2lV/Ru1Ykl9mu4za3uCREzBlnAGS9vIOJV9Rww8wKsFApSlApSlApSlApSlApSlApSlApSlApSlApSlApSlApSuPVdVitYmlnbbGuMnDMSWYKqhVBLMWYAAAkk0HZVb1jtrHHKba1ja8vccwREYi68zynwQjjzOemAc1B6hZazqoIWX9E2bAbeN93KCAfHtcCEc/CG3Doazp32ZXNpGEstWmgxjwi3tjGTgAkxBQCTjqTnzyaCRTsdLeMJNXlEwyGWxiLLax4ORvB5uWB82wv7tWuKJVUKoAUAAAAAADoAB0FVTv9atcGRINQiUDcYgba4YfiCMxiY4GcBlznA+ctoPaq2vdwhYrKmBLBIpjmhPo8bcj8+QfImgmKUpQKUpQR2t6FDeRd3MpwCroyko8TqcrJG45RwfMf0zURoWsTQz+wXzhpsb7a4I2+2xjO4EY2idABuUdQQwGM4tFRfaPQI72AxSEqcq8ci8PBIpyksbfdYHz9CR0JoJSlV/snr0kyvBdKEvrchJ1GdsgOdk8fA93IFJHoQR5VYKBSlKBSlKBSlKBSlKBSlKBSlKBSlKBSlKBSlKBVT0+U39/LI2Da2MncQDnD3Oz30p8iYw5jHoTIeuMWS/uu6ieTGdiO+OmdqlsfyqE+zq32aXaknLSRLcufxPcZnc/8pTQWOlKZoFROtdmYLorI4KXCfqrmI7Jof8AK+OnJypypycg1t13X7exhM90/dwqUUvtZsF2CjhQT1NdFhqMVxGssEiyxNyrowZW8uCKCt2vaeW0mS21QAd43d216o2xXR8kkA4gmx5fCxB246VbRXHq2kw3cLwXCCSJxhlP8iCOQQcEEcggEVBaNqctrOtheM0jMrG1u2I/tSqSTFJwMTquM9d4XdwcigtNKUoFKUoKr2ysXiZNStlLT2yuJYxjNzanDSxf5l2iRfmpH3uLHYXiTRJLEwaORVkRh95WAKn+BFbmHFVHsovsd5cad0ix7daD8MUrkSxDjAEc3Qeky0FvpSlApSlApSlApSlApSlApSlApSvE06opZ2CqBksxACj1JPAoPdKUoFKUoITtuGOmXuzO72W724znPcvjGPPNdmglfZYCmNncw7duNuO7XGMcYxW+/te9ieMnAdHQkdRuUrkZ/OoH7NrvvNKtM8MkSwMPRoMwt5nziPPn1oLNVP1G7ub+8ls7aQ29rAEF1cxnEzyOu9YIW6R4QqWfk+IAY61bzVW+z5B3V0+Due/1FmJzklZ2jX8sJGo+lBpvPsq02VNjrOy5UsDd3TCTaQcMGlIxkA9B04xVabSHt7a+1DTQ1iYZJxFBGnurqK3VEzLAw+JnjlO8YYAjk19Qu7gRxs7fCqs5/JRk/wBK0aVblII1b49oL/Nz4nP1Yk/Wg22V2ksayRurowDK6EMrA9CCOCK4e0mgJewGJyUYFZIpV+OCRDlJEPkQf4gkedViWH9C3geMY0u7kVHQcLY3LkBZFGcLFITgjGAQPkKvgoITsnrT3EJW4AW7gY29ygBAEi48ag/cdSsinphx6Gpuqh2pY2N3DqAOIGK2l6PLu3bEE5GcZjkbGeu2U1bgaDNKUoFVbtqO5e0vVHMFxHFIc/sLorBID+TGJ/8Ab8uTVpqI7XaX7VYXMGMmSGVVHA8W0lDk8cMFP0oJYUqN7M6n7VZW8/GZYYpTjoCyAsOfmTSgk6UpQKUpQKUpQKVgmvEkuASOSAeMgeWcZ8qD2Tio6y1lZpWSMbo1RW73PDEvIhUDqcd2eenPGaiooLi+CtI5S3ZXG2MquT4gSeXEykFQOQpwx/DmbsdMSLkeJzuzI2CzbmLnJAGBuY8DgUGt9SLkrbr3hGQXJ2xqR5bsEuevCg4IwStcOpaYG7tZm76SSRFBYAKijLybEHCeBHG7lufi6YncVH533Xyij/7Sn+RCxfwl/iHc0gUZYgDk5PHzP8hUVe9p4UHhy7YBChWHLDwAkjGWdkTHJzIvFbta0k3IjXdtVZN7YxkjZIu3lSCCXAIIwRkfKovWb6wsCXuHPeTOjLEuXkuJFxtCRIMud2D0POOQAAAsinjnrVc1nttHHKba0ja8vh1t4sARcEgzynwQrx588jANcC2epalzOz6dZHpBGR7VMCP2soyIB+6vi6gkVKl9O0e2A93awAhQADmRseQGXlkOPmxoOfTe3URdYL5GsLtsART42SnjPczj3coyfIhvlXJ2Lue5vdRsWPwT+2RZ847oCRgBnoJd/wDy8uK59QtbzWEMbxCz05sZ76NJLq4HXKRtlLcEebAuOuBVf0eM2tto+qA+EQwWN3knxQzHETn12SlT+TfKg+smqb2ETuLrU7U9Rdm8U/iS7QOP4Mjjp5edXIGqj2nPsV9b6hnEDAWN2T0SN33QzE9AElJBPkJTQT2tHcqRf4siRn5qMySD55jjcfX6VICo9jvuh6RRlj/mlOF/gsT/APMfKpGg5NW0uK6gkgnXfFIpR19QfQ+R88+RFQ3YbUZnhe3uiWurSQ2srn9sAA0U3+uJkb1yTVkqppKIddKLj+1WQdgM5320xVWP5pOR/t0Fi1TTkuIZIZRujkR43HqrAg/1qH7CXrvZiOY5uLZns5jgjLwnaG/1x93J/uVYqqsH9m1h1+5ewCYc/trUrG/Hzili/wDVQWqlKUCsEVmvLtgZoKv9mcZTTY4z1iku4WI6Ex3Mykj5ZFYr19mpZtNhkYYMzXFyRgge+nllBUddpDgj5EUoLTSlKBSlKBWGrNKCq293d3SQyKrJHKUeQHC92mIioGSCyspkY455CnGCKmtDsnihAkOZCS7k4JyxyASOGIXaufPbXciAAAAAAAAAYAA8hXqgUpSgwaiLS+iihluZ3WON3eUyOQqhBhIzk9AUjU/6q69XnZIX2fGQET5O5CJ/2YVQ/tB7PRXN5pdqZu4UJetEcRuO8iW2EQMcgKydT4cevSgkz2mvdSONIQRWx4OoXCNtcettCcGTH4mwvHnUponZG1sS87sZrlhmW8uGDSMB+8eI0A42jAwB1qHuO1OpWPdw3dmt1LI4gt57eRI0nkIZgsqSEGA7UYkjcvBxWvVNKQJ7T2iuo2jU5S0XK2qsBkDY2XupPTI/JKDul7Wz3jbNHiWRMkNfzBhbpjORGBhrhuPu+DkeKuN4rLTpllupJNQ1ZxiPw95O3XKwQr4baPJbngcnLGumK41C/AS2jOmWQwolkQC5dRjAhgIKwL5bmy2Oiipzs/2WtbFWFvHh3wZJWJeWcj70kjZZjyfkM8AUEINEv9R5v5PZLU/3G3c95IMdLi5Qg+vgTA9San7js7bvaNZ92FtjEYO7XgKhXHh9COoPqM1J0oKv2F1h3ie1uWze2bC3n9ZAB7qfB5xJHhs+u6rDe2cc0bxyqHjdWR1PIZWGCD9DVT7Z6fNbTR6pZoZJYVMdzAvW6ts7iFHnIhyw9eR6CrEutxSWntUDCSIxmZGHRxtJHlkHjGMZBoKz2P1H2aZrO5dmZmZbS4f+9xQ+77vdk+9TuzkZywO/HLAXYGoi67NQz2i204JVVjAcHa6OgG2WNhyjgjII6fOomG81Oxys8X6Qt1ztngKrchfLvYGwsrAcbkIJ/DnNBbqqlz49chCqPc2Vw7t/908Sop44/UORzz4vSuW4+0rJ7u302/lmJChWt2hUHz3SPwoHPOD/APtS3ZnQ5Innuboq13cMpk2EskSINsUKEgEqoyScDLMxxQT9Uvt45ivNJnHJF6bbb6i4hkQnPyC9Mc56irpVR+0ML/8AHZxn9JWO316vnH0zQW4UrArNAqudvr5ksZIoubi4xZwLnGZJ/dg9DwqlnPyQ10dpe19pYLm4k9436uBPHNOfJY4xyxJ4zwPUionQtDubm7GoakgjdFZLS0yH9kDE75HYcNMwCjjhQMfkFn0qwW3gihT4Io0iX8kUKP6UrqpQKUpQKUpQKUpQKVB6/wBr7ezIRi0ty/6u1hHeTS9Twg6LwfEcKPWqLruu3FyzRXJOQAX0uzlHhXrm/v8AAWBeDlVI4xy2aC2av26QO8NjH7XcRg94VZVgtcedxOfCmME7RlvCeBVA1fV5blGlmvWkQMR36PLZ6fCwBBSDu/f38gw2Ap5PmOlbNO0qa/VYreOKe3ThVQPBpdswbnao8epSBlPJwmfzqyva2GlOkt3I99qRXEKhe8mI8ltbVfDAnGOABwctQVTs0rwXNumpyXa2KzC5tp74FVklWHu0Qgs3ceOSWRVYjhFzk8V9Iv30vU3eylaC5kjG9otys8WTt3AjlGBxyCCMjOMjMZLod9qqkaj/AGSyY82UR3SzL5CecHCj9xR/qrv1LsJb+zJHZKtpNATJazRqAYJMck+bqw4YHO4HnPFBA6p2L1VGt0tLyOe3huFuI2vA7TW+I5I9pdMd+mJWIBwwwoyRVj0fsXFFILi5ka8vP/Imwe79RBH8MC/JRn1Jrf2W7Q+1xESL3V1ExhuYM5MMo6455Q/EreYP51N0ClKUClKUA18612NtIm3qN2kzzLPPGqsz2MisJHmQDOYGZV3D7uTgc4P0WoxkElywYZWOIJg8gmYksCPksSf8z86Dutp0kRXjYOjAMrKQQwIyCCOCCD1rbVG/QtzpDmTT0e5047nksARvtiTuL2mfiXkkxZ6/D1wLXo+t293H3tvIJEyQcZBQjqrqeUYfhIBFB3UpSgVTe2sRn1DSrcdBcS3rEZyBbRcc9AC0qj55HIq1X99HBE8srBI0Vndj0VVGST/CvlvZrtZNf3M95Y2pnuJP7LA0m5Lewt4ySDNLty0kjnvDGmTjYMig+oahqUNvGZJ5EiiXq7sFUfU1VD2gv9SwNMjNran+/wBwniYetvbty3l4nwOvFdOndhA0q3OpTG9ulwyBgFgtz19zB8II/Gctxng1bAKCA7P9i7azZpRumun/AFt1Me8lkPn4j8C/urgVP0pQKUpQKUpQKVrmnVFLOwVVBJZiAFA6kk8AVSZPtFW8mNrpDQySAlWupnCwpjr3aZ33DAc4AC9PFigtmr63b2kRluZVijHG5j1Pkqgcs3yAJqrX+rajeRu8EcllZKpbvO733t0o6i3gJxFkdC/i5B2ipLRuxcUUoubl2vL7/wAmbHu+MYhjHggXr8Izyck1ZMUHw3StUFwWiso545GYiW3jL+33BUkF76+kGLaPp4Rk+QPkLVD2QtbS2EmsSwx2qYYWUeY7VG45kBJe9l8I8T5yfu1a+03Y+C+UE7orlOYbqI7JYGxjIYclfVTwf51x6P2BjSYXN9K9/eDG2aYKFhx/gQr4Yh5+Z+dBxRalf6gAunx/o+xGALqWMd7KvTEFsRiNeOHfyIIWp3s/2RtbLLRKWmf9ZcynvJpv88h5I46cD5VMgVmgUpSgqPaaM2l5bX8fCO8djdjoHjmcLBK3lmOVlGfwysKtoqL7V6V7XY3EHGZIpFUnja+0lGz8mCn6V67MambqytrgjBlhilI9CyAn+ZNBJ0pSgUpSgwaj9GG5Xl/xZHkHzUYjQj5GOND9a3arcmOGRl+PaQg9XPCD6sQPrW20txHGqL0VVQfkoAH9KDcRVd1bsNazSGePfbXZ/vNs5ikPI+MDwy9OjA1YqUFUjj1q24zb6inkXzZSr6btivG/0C/l6eX7Qaw3hj0hUbB8ct7FsB8sCNWZvqF6eVW2lBSR2Jub8K2tzrIgIb2K2DR2+7OR3jE75iMDqQB6dauFpZxwoI4kWONRhURQqqPQADArdSgUpSgUpSgUpSgVg1msGgo0GnrrNzNJdYk062la3gtznZPLGQJbiTB8YDbkVTkYBOOebBN2K0112tY2xXGMdxF5dOi8VFfZKo/Q1qd+8ssrsx5O95pGcH5hmI+lW+got3p93o576y7y604D3tkztJLbAHl7VmyWULn3RPlweeLfpWqw3UKTW8gkicblcefl+YIIIIPIIINddUnVIzpV77Wh22F1Isd4nO23mYbY7oeShm2o58yVbk0F2pWBWaBSlKBSla57hI1LSMERQWZmIUKB1JJ4AoPF/cLHFI8jBUVHdmPRVUEkn5ADNV37LrZo9HslcknuVbnPAcl1HPorAfSo6/1I61i2tEJ00spurt1eNZ0VtxhtwQDJuK7WfoATjJIq7QQqiqiAKqgKqgYCgDAAHkABQbKUpQKUpQR2p+KSGP1fvGH7sQ3A/wDsMVSNRsHjuZG8o1SIfJm95J/FTD/Ct2o6kkKZbJJOxFHV3IYqg9CduB8yKDsri1LVo4ELMckBiEGNzbVLHAJA6KTkkDjrUTLr80jMkKqCJFg3FgTvJdXZVx0TYzc9QjVs03snGhlaZjMZZDJ484QDesaDnoImCEfewSc7jQSGmX7ytJldqIxjXzLFc5bPTGCvzBDA9K761wwKgwowMs31ZizH6kk/WtlApSlApSlApSlApSlArBrNKCn/AGfjuGvbInJt7uR05ye6uQLiMnJ9XcZwBlT55q4VT+1cgsb231E8QEexXh58McjZglbnGEl8OfSY1b1OaDNcuqadHcQyQzLuikRo3HqrDB/I89a6qUFa7AahJJamKdi1xayS2UrEYLmE4R+v3ojG2fVjVlqq6UO61m8jGNs8Fpd+njUy274/F4Y4vkMjjnJtVApUHrnbC2tGER3TXT/q7WEd5NJ89gPhXHO5iBx1qK/QN9qPOoym1tTnFjbSEO4OOLi4U5PGfAmBz8RoOnUu2qmQwafEb26HDBCBDbnP7eflUI5OwZbjoM5rVbdinuWWXV5RduDuW1UbbSA+W2M8ysOfE+ep4FWTT9Nht4xFBGkUa9ERQqj6CumgwqAAADAHAA8h6VmlKBSlKBSlKCIttKmy/ey7VaSR9sWVLAsdu6TqMIEGFC9Oprpn0eFxGrICkbb1XAwDsePp5+GRq7qUHlYlHQAc56efTP54r1SlApSlApSlApSlApSlApSlApSlBov7KOeJ4pUDxupRkYZDAjBBqr6FM+mstndyF7ckJZXTnlgeBazN0Eq8BT98dOVIq31pvLOOaNopUDxuCrIwyGB6gig2g1mvmPbLX7ns8I5Y5Wu7SRygtpyS8HU4juclivkA4cjHWo/Uvtqnkmjtba2SGWYRkTO5mEe5Cx92FTcf9WPl5UFjvdftYNXuLi5lEcdtawWu4n4pbiR52jVVy0jbIojtAyM9MEGun2jUtR/VBtNsz+1cK13Mp/AmStsMZ5bLcggCunsx9ndpZOZzm4vXZnkupcM7M5yxUfDHnPkM+pNWmgitB7MW1krC3TDOd0krEySzN+KSRiWY/XA8gKlaUoFKUoFKUoFKUoFKUoFKUoFKUoFKUoFKUoFKUoFKUoFKUoP/2Q=="/>
          <p:cNvSpPr>
            <a:spLocks noChangeAspect="1" noChangeArrowheads="1"/>
          </p:cNvSpPr>
          <p:nvPr/>
        </p:nvSpPr>
        <p:spPr bwMode="auto">
          <a:xfrm>
            <a:off x="673100" y="225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data:image/jpeg;base64,/9j/4AAQSkZJRgABAQAAAQABAAD/2wCEAAkGBxQSEhQUExQVFRUXFxUUFRcUFxcXFRQUFBUXFhQVFBQYHCggGBolHBQUITEhJSkrLi4uFx8zODMsNygtLiwBCgoKDg0OGxAQGiwkICQsLCwsLCwsLCwsLCwsLCwsLCwsLCwsLCwsLCwsLCwsLCwsLCwsLCwsLCwsLCwsLCwsLP/AABEIAMMBAwMBIgACEQEDEQH/xAAaAAACAwEBAAAAAAAAAAAAAAADBAECBQAG/8QAOxAAAQMCBAQDBgMHBAMAAAAAAQACEQMhBBIxQQVRYXETgZEiMqGx0fAGUsEUI0JikuHxFTNTYyRygv/EABoBAAIDAQEAAAAAAAAAAAAAAAEEAAIDBQb/xAAoEQACAgICAgEEAQUAAAAAAAAAAQIRAyESMQRRQRMiMkIFUmFxgbH/2gAMAwEAAhEDEQA/APSZlBKsQuFMJ8RKqVaFBChCCqFXIVSIUIVDoXVHSFDQpIUIBal8WPZKPUJCUxTjCL6Iuzw34qaXVQOjRtzPNenwXujt3WDx+nNUcrLX4MTlcTzIHYGyRb7G0tIM4Li1G+K4CbBKs1QBlMmwTjcM1utyrPc1gtqkKlSTJVLcuui1UNuxbRoFDceBsUiVBU4RZOTNVuJa7kg1MLMkWSMJnCYo6HyR4cdoF32Lu1ghSnMVSm41CVarp2gUdhf9xvdb5WJhG/vG91tlqawdC+XsgtXEKQqkLcyIyqSFBCkBAhDQiBqqVLHqBJClcVCKYGXyrl0rkQDRXOVAVLitCpICiVwK6VCECVJCgFcESAlVzkR4QqjEQFXFLYv3SmXApXGH2T5IPoi7PKcWI8W86NE9et1s4cQXR39VhcQcfHIbI93NrBbY35iQPRbmFbZx7Lnu7Y78IIxMYVliSlWuhM1HxTslcnRrETqPkkocKrlBKnRCSFQlC8YEkbhQ54JiUURjClgQG1LgJ6nTRcqBVjdB0tST2XIhOYY280pWdLis49lmEwP+6PP5LZ1WRw8S/wAitgLo4PxFMr2SFUBWIUELUzOcFUBcuQIQqtRFxapYSpXNXEKQEUAmVykBSpZKGJhSXSouVBWpQuoJUqIlQhEqQpzALraqEOdCXqIz7qgYigMGEpxD3fROPCS4gfZ8wpLoi7PG8SeRiIG5aNex++y9FSHsu8licUwJFdrtjldtyW00jI7uEh7HPRWQoqVxEEjoOaWfVQWVr3SkzaJarWQxWXcQpFotB3teOizm4hVi7RZ6HHHMepsmqVC8nYeiXwsgZjabBMOqxuqTnWkFRDUgmGvSFF/NGpVJPRV5BoeFSB2v6pUFVr15MD/Kmi+VpD2VkO8L989lrOWXwtvtu7Bapaung/ATy/kVaVMLiIUErRmZDyqwpUIUQlWlQXqQUGWBOcrNK4kLgpYCfEXKmZciQea7ZWplUm6sQtmZlHFS1qgW1XCoOY9UOSDRwUgobqgmZHqFV1QfmHqFOS9k4v0GIVGlC8do1e31ChmKZ+dv9Q+qnKPsHF+i+iR4o72fMJl+Mp/nZ/UPqs/i+IbkEOBuNCChKca7Cou+jzGNzHEDM4loIDZmBDQco2W250McsmlU/e1Q4C2V7Z7Bsgxcw74LSqPBZY6n9Ek3pjdbRnnEwgOqSdVd+FfsJ6gjRBxGGLf4pPWISraNQtKqesc0R2HYRNpB1B1KNwvh9Ws7w2NLnZcxAIsAdSdAsysTTL2uBD2mCDt0VGkpFldD4ffpsESxmJm+qf4xwumykxzKhdUAGcZfZ9oCYd0SP4Ow7HuqurudlZYBnvOce+w1VVC20HloDRXY2qWGNo1SnHX+HXDaQJBMN/M4k2BHNa/4k4WaNJj3vaXNs9gPtNJizlVQ0mwtmdTreadoVEjQcKjDGyvSLhAPfkYVrplT0fCDdx7LRzrC4VjmtaZnXonP9VZyPwT+LycUI1KWxaeKcpWkaOZTmWf/AKq3kVx4s3kVZ+Zg/q/6VXj5PQ/lXFIs4q2QLjqnnK+PNDJ+LsrOEodorK5oUwpmFoUKBkFEgKjnrs0qrCi2VcrCFyloIeZXOUNClwsmTIxeNtIII3+fVYlatHovTcUpyzsQV5rENAO681/I41DPpd7Ot4s28f8Agz3uJ5qvmU29onml3tSqYwCrEEoUBFexBLTyK0iyrL4ZgLoOyviyYy9Rpp0m/VBymxg+iaptMOFjLSRrY9ua0unZRq9E1p8bcjKDJBE+xtKdoXaATqSlzTzYggzEAHrAEwUriOIeG4AgRmgnkJ+K6d9IVojE4rw3wecL0+L4FTq4Rrm1T4zhmygS1oGjXHWVH4l4DhsRl/Zi9pDRL3GRUMXOXbyT34YwNSlSirHQAybblVUL0wt/KMH8K1KlN1RntNJbldHQ80bG8NFSpmzQf4ibkxp5r0WNsDFp1j9ViVDdUmqREx3ww5sG8iFDMKym0BjY/MSZLjzKjCm08hJ6AbpljmkTt8PVLNtM1VGd+yM8RtUg52GWREAwRJ9UrxzDurU3NF3O5mL63JWrXEaJSpUWkJsrJF8Hh6OEoCmwB7y2az3XBdHu0+QHPdeT4C99atFNrnGTYXtK9C9gcC28Gx7d1fC+HQp5aYyNEuJHvOPNx3W7ipdIpdGbUfDyzQg6K7HSkOFVn4mu802FxJ12gdTaVpGnBMuYI5uaCOlyks8EnZvjlqiwcpLyqiPz0/62/VXawHR7D2cD8kraNQbalxZekpVczQRuFhjAk/xsHcn6LQ4SC1mUxY7dU74M6yV7FvJjcLH2kq8c1DVDiJXYsQo6wUgBcSuLlAloUKPEXKpBslQAVBCkHkmjIFiKcg/5Xm63FKrARmY2P+unPY+yvUkSvK/iHBZahIbIeJnk4aj5LnefhUkpV0NeNOm0JU+L1nOhrr3kltNoDRuTlsFm1fxBWk3IEkAtaNASNxvZMvwki8eQ+RWbisPAsLC3Lfe5lc+MIehxt+wjuN1QCM0OzWJDS6BzMW9EJ/FqxJd4jpvy0PJKZAATqdPUqI+Px7LVQh6RW37DuxlUwfEf0l2iHTxVQuu9xPfXv6qcgIjodef2VGHpkusNjeAY5K8YR9FHJmo9/h1WudM2m+kgLe41+HcNVP7qq8HKCXEBzHPi8AQQEvW4B+0UW1fFp083sgOkkxqbCwROD4CpRaWvexwB9ktJkg/KFolemBuujW4TgzTpsDnhztCADAiw9o6ytvD7LFo1FpYKtJW6RkwvEMPaV5vEsgr1eNxQa3LBc4iwGp+gXlxwmpXJ8Rxpt/K21urtSsc2lZeLMzE4gF9GkCf3lRrXAHVu4MKn4qwzaIeKcgB5AALtR5rXw3DaNEw0ZjIJ300kp3ifDWVCLNjNPqlfrJKv7mvG2KYWqHUWkm8CYM7JGs9G4lwQBpNNxYRpBXm28SdTdkq9g/bzQxtSdoMlSNtlQhWseo67oLDIlEaU5FGLJr4llCmTAa0aBoiT0AXn6ZqVs7yx2U3mDAI0Er0YAIggHoQCEPHcYDWmkHEyPcBsO4UnFtUiRdHmmti6awOIAOk9EOq25G31XUqcLnSVNoYs9BhqwcJ0WzgxDb66rF4LQLnFx0HxK3QE54eL93/oXzz/AFChdkHNVAAV5BT4sXDhsq5FUmFwNlCFsi5cGrkKIMl8DmpY6NkMPlSCAmaM7CF3JAxFEPaQRPKdjzRTUCnOEGk1TIm07PJ45vhmHCCF57F1TMg855Drdex/EvDw9pe0S4DTnHLqvD1PaHsgkmdBN+UBcieF45UzoQyKaAgTv8BsFUi4Hp/kJgYWpA/cv3k5XX+CNS4PWcAfDmZ/ibIjm2ZHmFVyS+UWpsRdtFzF4+XdOcDu97b+03TqDP6o1HgFcn3QOUn6BanCOHOw58RwGcXaeUclWObG3xtEcJLdAGNxNJzR4NTITBzNcAJ3BK2TZKU+NCs9zSXZ5JM787oxKchFpUzGTthhURxjhTaXHa/9kiDdZ/Fa+Z9Ng3OY9Y0VyqPa/h2n4kPqG7jMfyjQdkfjDCXeyfZ6JDgOIg/DyW3jHAiyzybiWjpnn/2WLwjUzITNRIk3XMkMotihMjovG8XwodIIXqazzrMrHx99Qr4VsE3oxeB4ktJpO1bdp5t5LaWLVpRUpvGxg9nLZOgXSQswzCiUaNIE1DSpudoXPk/CYS7XaKKuCbVIzOe3KZhsQe4KkkmtkTEsd7TyWNtyaDHkgNwznEN0m0m0eq2G4VrfZzZhqCRBvqCLrvAZ28lx/IyccjVDcI3E0MJ4dJoZnaIG7hJ6m6YGNp3l7P6m/VYbsODy1VThL2K3X8g0qSRm/GXs3XYyl/yM/qH1RqRsCLg3Ecl52ph7ajS60eDVTkyk+7p2K38fzXknxZnlwKMbRok81GbkunorB3NdIVOlco8RcgQZdEnZQ5yI6CqObOqZMgLsQQJAlK4rHVNgB8fWfomavJYuOLmuifZMGFyf5OeSHFwdJjviKMrUkMftTz/F6Wj0XNE9e5J+aDQrMy3IkcrT5TdVZj2DpH5uu/VcGU8k/ls6SUUaDG+yDb6KM82PwQaRDoyyRzRaZhwAm99PiUu0/ksWbUAsqeJTBBqtzNv7MkTa0kXiVNZpBkzCSxTC85RAmDJMAXhb+Kn9RMpkf2tFA2mCXU2saTPui8HadVRxXO4VSp1M+c1HhpbPusBO7RqY6rnL00Vo5kioN1lYl3/kM/8AUrSJSWNZDmviYt2Dt/UD1ViqPQ8PqQJWvTxMiFg4B3sp3DPMrKWjRGo9lpSFaxlaVAZmkLPxTFzprYxETqvlI1hKee2yUe1XwfkCfRnVqMFGJ0RKgkITSulQq2ECpVp1Xf7ZbG4JAJ7SrNQ2Ys5i3LEc90HoiObWMCZB3nY7yjCqOaoy5lwn5IzC0GRTaepzTbzXGy425todjNJUQKg522hdO+yuan/XTHZvyurNf/K3sGiPis/pSLc0CaZU4R2WqJOtoG03HbRGFXkGjs1o/RWZdwNuegGnRXx45KSaKylFqjTL7WuhtMhUzDZS02XoEc4tl6qUGTzUK1ANhwFlL4hUceYXa7+S1MwNRs6ItLw20jmptc8uuXCYaIgN5alRnKFWCw8nF9TG0aYp8ZWSzJ/xU+2UH5rmVGsPssa0dGt+iDSNvqpeIXB+nFOqOjyYy/Hv/MUjisW8/wATvUqXn7+aBUdZXjCPoDbFKridST3QHBMOIQi0JqJkwNPhNesHubUFKm2Mz3aSf4WjVzugV6ggwDI5m09VznmIkxrHVdSwdXJ4zy0Md7NNv8biPedGzRpJ1KZxyTM5IFCqRKsSqErUzHeGHZOPsbLMwb4ctKs60rKZpE1+HVAFTiFMkpLh9SCtDGmQCksqGImMd0u9yPXbBS1RZ43UrDJaAKjhBRHKlQ7rqJ/aKPsrUqhuWdzA/ujuvFtLpTDYqlXachzRY2Mg/oVo0m2ul883E0grK5Z2UhFhRlSLZsVK4CFaOSu2nGt0CA4VmLjqpIT3i4t8mY5ZfATaN1wUCSpA9F0BcsApUQpUIaWZWN/0uo8JCd2WxkGAUE7wgh391QOBn0H1UAQ8QZabfdlYkELgbRbql9CuX5fj0+SHMGW/tZY8kF4RXOQnFJoYFHhCJTFQIBWyKMGg1MVUdsbQ0aWA0ETojlVK0jNx6KNWUo0HBgc50l3tAR7rdp76qjkV5J1J5IVKi1jTe7nEnoAIA+a3jNPRRo6kYK1mmWrHvIta5nstLDvso9hQXD1IK2veYsBnvLfwLhEJTIjaJj4qmUrUatPiDtRCzs8pZOmbMWeFU6Ir0Nq6WJ2hSa2C4Tw1tHOWn3zmI2BWkGoeFuE0WpDJak7NY7RUBS1qs0IjGKhYqGKlQItVwb3QQQepW+DA5u30Zzmolmthc5wdtGnmqvF12WbrqKKSpCt2Xa1XiBzVQ481IChCQAuUZey5WIa4onnbr93Qnt5Wn70RhruBrfmoeJ0Ez5BaGYi4xqQeyh5iDsZjnZGq0zJt5dklWbve3JEBbNpE+v6qHaa+u6X8VxFv7qS8zM+VkWr0yFw9dCD4gjU+noh/tAGtgufm8RrcBnHnT1IvUQCjudKE5qUWjcCVwarwrsClkoGynzQ3sunm07aqvhaKn1Nh4ihYYsi4YpjJ9hLtEOW+Kd6KSjWwrzCfwFRZ9VHwVRWyIMR/GslZkXWpVMhZdTVIyWzdPQCqEDdMVAgvCd8eWjDIguEfDloZZWVTMEFbArNaJMAcyq+TB8rQMctF6dBBxmNbTEWJ5LJx/HpltO38x/QLMFYnUo4vEb3MEsvwjVfiSTMySpp11nNJCNRN9l0IqlSF33s1Gv8AuUViRo9E1SJ3VuJWw7tLItIWMqjR8fgpzd/vqjxJZa/Vch+IVyPElmwTe/wH3dDJtMjzF0TMef1Q2NsZ9dz/AGRKskPtGvVBr0Z8uuquTHTvupqVPuICIBI0bWBHVLPpbmVssjv98kI0gdfLnCIDDfTMX+WqUqsPw816GvhQSUo/Bjl9EbBRjGoW6f5Usx7Trb5eqfrcLne5+wkK3DHDrtsssmLHk77LxnOPQyyqDoQURrQsf9gqA2JnpZMURXbrB7i/RKT8KX6uzePkL9kauUjQhSXHlzSFPGvi9L0KM3Fn8lTnoClZeLlXcTZZoPpjIhAxNiFDuIj8rx/8lCfiA/QO82kI4sORSTaYJZItdhzorYbVUabK9LVbTRIs1miQs+u26doPsl8WEhkVMYgxKql3Jp7Uq5q0wumUmiizMfmLrkkbDktCUbDUwTddSGxOdoxqWEOpCbp4Iz5Lfbhuy4YZMrGvkxc2ZlHAGOqPSw4Ebp/wVPh/Y2V1FIHJi4oAKw++yYDY1jsquaOt1KJZANpUZlxZ0hXLYVWFHA/yrlMdvRcqhNOkLHur0xMj70XLkAAIsSohcuRQfgJTbr2CNkGSY5LlyqyCzLuM7BcGCDZcuViqBhArmJ++S5cg+yLsUqe8PL46olMWPTT1ULkQg6f6H9E05gygrlyLAVLRftK6s0AW6LlyjIZ7FYLlyQydjkeh/Cq2JClckM3YxAQfolqgXLlXH2GQu/VGwh9pcuXVw9oTyGzRPsojxZQuT6Ey4aLIcWB3XLkAlgJKEP1XLkH2H4LtF/VAJ+ahcgEu6mCZK5cuVDU//9k="/>
          <p:cNvSpPr>
            <a:spLocks noChangeAspect="1" noChangeArrowheads="1"/>
          </p:cNvSpPr>
          <p:nvPr/>
        </p:nvSpPr>
        <p:spPr bwMode="auto">
          <a:xfrm>
            <a:off x="825500" y="37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232846" y="3222135"/>
            <a:ext cx="4543615" cy="1426066"/>
            <a:chOff x="232846" y="3222135"/>
            <a:chExt cx="4543615" cy="1426066"/>
          </a:xfrm>
        </p:grpSpPr>
        <p:sp>
          <p:nvSpPr>
            <p:cNvPr id="38" name="TextBox 37"/>
            <p:cNvSpPr txBox="1"/>
            <p:nvPr/>
          </p:nvSpPr>
          <p:spPr>
            <a:xfrm>
              <a:off x="232846" y="3555988"/>
              <a:ext cx="3577154" cy="584775"/>
            </a:xfrm>
            <a:prstGeom prst="rect">
              <a:avLst/>
            </a:prstGeom>
            <a:noFill/>
          </p:spPr>
          <p:txBody>
            <a:bodyPr wrap="square" rtlCol="0">
              <a:spAutoFit/>
            </a:bodyPr>
            <a:lstStyle/>
            <a:p>
              <a:r>
                <a:rPr lang="en-US" sz="1600" b="1" dirty="0" smtClean="0"/>
                <a:t>A matching slot is accurately cut into the shaft.</a:t>
              </a:r>
              <a:endParaRPr lang="en-US" sz="1600" b="1" dirty="0" smtClean="0"/>
            </a:p>
          </p:txBody>
        </p:sp>
        <p:pic>
          <p:nvPicPr>
            <p:cNvPr id="19" name="Picture 18"/>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72138" y="3222135"/>
              <a:ext cx="1704323" cy="1426066"/>
            </a:xfrm>
            <a:prstGeom prst="rect">
              <a:avLst/>
            </a:prstGeom>
          </p:spPr>
        </p:pic>
      </p:grpSp>
      <p:grpSp>
        <p:nvGrpSpPr>
          <p:cNvPr id="22" name="Group 21"/>
          <p:cNvGrpSpPr/>
          <p:nvPr/>
        </p:nvGrpSpPr>
        <p:grpSpPr>
          <a:xfrm>
            <a:off x="4894521" y="3429000"/>
            <a:ext cx="4211759" cy="2008103"/>
            <a:chOff x="4894521" y="3429000"/>
            <a:chExt cx="4211759" cy="2008103"/>
          </a:xfrm>
        </p:grpSpPr>
        <p:sp>
          <p:nvSpPr>
            <p:cNvPr id="34" name="TextBox 33"/>
            <p:cNvSpPr txBox="1"/>
            <p:nvPr/>
          </p:nvSpPr>
          <p:spPr>
            <a:xfrm>
              <a:off x="4894521" y="3429000"/>
              <a:ext cx="4211759" cy="830997"/>
            </a:xfrm>
            <a:prstGeom prst="rect">
              <a:avLst/>
            </a:prstGeom>
            <a:noFill/>
          </p:spPr>
          <p:txBody>
            <a:bodyPr wrap="square" rtlCol="0">
              <a:spAutoFit/>
            </a:bodyPr>
            <a:lstStyle/>
            <a:p>
              <a:r>
                <a:rPr lang="en-US" sz="1600" b="1" dirty="0" smtClean="0"/>
                <a:t>When the two are assembled the slots are aligned and extra piece of metal called a key is  inserted into the slots.</a:t>
              </a:r>
              <a:endParaRPr lang="en-US" sz="1600" b="1" dirty="0" smtClean="0"/>
            </a:p>
          </p:txBody>
        </p: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35105" y="4212150"/>
              <a:ext cx="1626989" cy="1224953"/>
            </a:xfrm>
            <a:prstGeom prst="rect">
              <a:avLst/>
            </a:prstGeom>
          </p:spPr>
        </p:pic>
      </p:grpSp>
      <p:sp>
        <p:nvSpPr>
          <p:cNvPr id="36" name="TextBox 35"/>
          <p:cNvSpPr txBox="1"/>
          <p:nvPr/>
        </p:nvSpPr>
        <p:spPr>
          <a:xfrm>
            <a:off x="283237" y="5029200"/>
            <a:ext cx="5243755" cy="584775"/>
          </a:xfrm>
          <a:prstGeom prst="rect">
            <a:avLst/>
          </a:prstGeom>
          <a:noFill/>
        </p:spPr>
        <p:txBody>
          <a:bodyPr wrap="square" rtlCol="0">
            <a:spAutoFit/>
          </a:bodyPr>
          <a:lstStyle/>
          <a:p>
            <a:r>
              <a:rPr lang="en-US" sz="1600" b="1" dirty="0" smtClean="0"/>
              <a:t>When all three parts are assembled the transmission of power between the gearwheel and the shaft is absolute.</a:t>
            </a:r>
            <a:endParaRPr lang="en-US" sz="1600" b="1" dirty="0" smtClean="0"/>
          </a:p>
        </p:txBody>
      </p:sp>
    </p:spTree>
    <p:extLst>
      <p:ext uri="{BB962C8B-B14F-4D97-AF65-F5344CB8AC3E}">
        <p14:creationId xmlns:p14="http://schemas.microsoft.com/office/powerpoint/2010/main" val="788120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- 2</a:t>
            </a:r>
            <a:endParaRPr lang="en-US" b="1" dirty="0"/>
          </a:p>
        </p:txBody>
      </p:sp>
      <p:sp>
        <p:nvSpPr>
          <p:cNvPr id="8" name="TextBox 7"/>
          <p:cNvSpPr txBox="1"/>
          <p:nvPr/>
        </p:nvSpPr>
        <p:spPr>
          <a:xfrm>
            <a:off x="228598" y="1185446"/>
            <a:ext cx="4604787" cy="338554"/>
          </a:xfrm>
          <a:prstGeom prst="rect">
            <a:avLst/>
          </a:prstGeom>
          <a:noFill/>
        </p:spPr>
        <p:txBody>
          <a:bodyPr wrap="none" rtlCol="0">
            <a:spAutoFit/>
          </a:bodyPr>
          <a:lstStyle/>
          <a:p>
            <a:r>
              <a:rPr lang="en-US" sz="1600" b="1" dirty="0" smtClean="0"/>
              <a:t>The most simple type of Gearwheel is a SPUR GEAR.</a:t>
            </a:r>
          </a:p>
        </p:txBody>
      </p:sp>
      <p:pic>
        <p:nvPicPr>
          <p:cNvPr id="1026" name="Picture 2" descr="http://hercus.com.au/media/pics/site/imagecache/4/5/45D572B29E6BEA7CC3FFA840AC1BD8BC.jpg">
            <a:hlinkClick r:id="rId2"/>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62608" y="1055324"/>
            <a:ext cx="1447792" cy="1150995"/>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232136" y="2197312"/>
            <a:ext cx="8012835" cy="338554"/>
          </a:xfrm>
          <a:prstGeom prst="rect">
            <a:avLst/>
          </a:prstGeom>
          <a:noFill/>
        </p:spPr>
        <p:txBody>
          <a:bodyPr wrap="none" rtlCol="0">
            <a:spAutoFit/>
          </a:bodyPr>
          <a:lstStyle/>
          <a:p>
            <a:r>
              <a:rPr lang="en-US" sz="1600" b="1" dirty="0" smtClean="0"/>
              <a:t>When you draw a SPUR GEAR you must use the internationally agreed drawing conventions.</a:t>
            </a:r>
          </a:p>
        </p:txBody>
      </p:sp>
      <p:grpSp>
        <p:nvGrpSpPr>
          <p:cNvPr id="17" name="Group 16"/>
          <p:cNvGrpSpPr/>
          <p:nvPr/>
        </p:nvGrpSpPr>
        <p:grpSpPr>
          <a:xfrm>
            <a:off x="457200" y="2800119"/>
            <a:ext cx="2981760" cy="1311187"/>
            <a:chOff x="457200" y="2800119"/>
            <a:chExt cx="2981760" cy="1311187"/>
          </a:xfrm>
        </p:grpSpPr>
        <p:pic>
          <p:nvPicPr>
            <p:cNvPr id="1029" name="Picture 5" descr="https://encrypted-tbn1.gstatic.com/images?q=tbn:ANd9GcTMdW4PUQtLLPgI_AKDh3y-E1pa23AmnrxkF4MKSB6AehZGvMWI"/>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33600" y="2800119"/>
              <a:ext cx="1305360" cy="1311187"/>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457200" y="2800119"/>
              <a:ext cx="1524000" cy="584775"/>
            </a:xfrm>
            <a:prstGeom prst="rect">
              <a:avLst/>
            </a:prstGeom>
            <a:noFill/>
          </p:spPr>
          <p:txBody>
            <a:bodyPr wrap="square" rtlCol="0">
              <a:spAutoFit/>
            </a:bodyPr>
            <a:lstStyle/>
            <a:p>
              <a:r>
                <a:rPr lang="en-US" sz="1600" b="1" dirty="0" smtClean="0"/>
                <a:t>This is a picture of a spur gear.</a:t>
              </a:r>
            </a:p>
          </p:txBody>
        </p:sp>
      </p:grpSp>
      <p:grpSp>
        <p:nvGrpSpPr>
          <p:cNvPr id="18" name="Group 17"/>
          <p:cNvGrpSpPr/>
          <p:nvPr/>
        </p:nvGrpSpPr>
        <p:grpSpPr>
          <a:xfrm>
            <a:off x="4816162" y="2772630"/>
            <a:ext cx="3546991" cy="1338676"/>
            <a:chOff x="4816162" y="2772630"/>
            <a:chExt cx="3546991" cy="1338676"/>
          </a:xfrm>
        </p:grpSpPr>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6162" y="2829941"/>
              <a:ext cx="1284504" cy="1281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TextBox 65"/>
            <p:cNvSpPr txBox="1"/>
            <p:nvPr/>
          </p:nvSpPr>
          <p:spPr>
            <a:xfrm>
              <a:off x="6839153" y="2772630"/>
              <a:ext cx="1524000" cy="1323439"/>
            </a:xfrm>
            <a:prstGeom prst="rect">
              <a:avLst/>
            </a:prstGeom>
            <a:noFill/>
          </p:spPr>
          <p:txBody>
            <a:bodyPr wrap="square" rtlCol="0">
              <a:spAutoFit/>
            </a:bodyPr>
            <a:lstStyle/>
            <a:p>
              <a:r>
                <a:rPr lang="en-US" sz="1600" b="1" dirty="0" smtClean="0"/>
                <a:t>This is a drawing of the same spur gear using a drawing convention.</a:t>
              </a:r>
            </a:p>
          </p:txBody>
        </p:sp>
      </p:grpSp>
      <p:grpSp>
        <p:nvGrpSpPr>
          <p:cNvPr id="22" name="Group 21"/>
          <p:cNvGrpSpPr/>
          <p:nvPr/>
        </p:nvGrpSpPr>
        <p:grpSpPr>
          <a:xfrm>
            <a:off x="304800" y="3818918"/>
            <a:ext cx="1981200" cy="584775"/>
            <a:chOff x="304800" y="3818918"/>
            <a:chExt cx="1981200" cy="584775"/>
          </a:xfrm>
        </p:grpSpPr>
        <p:cxnSp>
          <p:nvCxnSpPr>
            <p:cNvPr id="20" name="Straight Arrow Connector 19"/>
            <p:cNvCxnSpPr/>
            <p:nvPr/>
          </p:nvCxnSpPr>
          <p:spPr>
            <a:xfrm flipV="1">
              <a:off x="1524000" y="3891516"/>
              <a:ext cx="762000" cy="152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04800" y="3818918"/>
              <a:ext cx="1828800" cy="584775"/>
            </a:xfrm>
            <a:prstGeom prst="rect">
              <a:avLst/>
            </a:prstGeom>
            <a:noFill/>
          </p:spPr>
          <p:txBody>
            <a:bodyPr wrap="square" rtlCol="0">
              <a:spAutoFit/>
            </a:bodyPr>
            <a:lstStyle/>
            <a:p>
              <a:r>
                <a:rPr lang="en-US" sz="1600" b="1" dirty="0" smtClean="0"/>
                <a:t>These are </a:t>
              </a:r>
            </a:p>
            <a:p>
              <a:r>
                <a:rPr lang="en-US" sz="1600" b="1" dirty="0" smtClean="0"/>
                <a:t>called Gear Teeth.</a:t>
              </a:r>
            </a:p>
          </p:txBody>
        </p:sp>
      </p:grpSp>
      <p:grpSp>
        <p:nvGrpSpPr>
          <p:cNvPr id="67" name="Group 66"/>
          <p:cNvGrpSpPr/>
          <p:nvPr/>
        </p:nvGrpSpPr>
        <p:grpSpPr>
          <a:xfrm>
            <a:off x="3324153" y="3470623"/>
            <a:ext cx="2047939" cy="1179292"/>
            <a:chOff x="3324153" y="3470623"/>
            <a:chExt cx="2047939" cy="1179292"/>
          </a:xfrm>
        </p:grpSpPr>
        <p:cxnSp>
          <p:nvCxnSpPr>
            <p:cNvPr id="71" name="Straight Arrow Connector 70"/>
            <p:cNvCxnSpPr/>
            <p:nvPr/>
          </p:nvCxnSpPr>
          <p:spPr>
            <a:xfrm flipV="1">
              <a:off x="4381492" y="3470623"/>
              <a:ext cx="990600" cy="3640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324153" y="3818918"/>
              <a:ext cx="1828800" cy="830997"/>
            </a:xfrm>
            <a:prstGeom prst="rect">
              <a:avLst/>
            </a:prstGeom>
            <a:noFill/>
          </p:spPr>
          <p:txBody>
            <a:bodyPr wrap="square" rtlCol="0">
              <a:spAutoFit/>
            </a:bodyPr>
            <a:lstStyle/>
            <a:p>
              <a:r>
                <a:rPr lang="en-US" sz="1600" b="1" dirty="0" smtClean="0"/>
                <a:t>This dot represents</a:t>
              </a:r>
            </a:p>
            <a:p>
              <a:r>
                <a:rPr lang="en-US" sz="1600" b="1" dirty="0" smtClean="0"/>
                <a:t>The centre of the Gearwheel.</a:t>
              </a:r>
            </a:p>
          </p:txBody>
        </p:sp>
      </p:grpSp>
      <p:grpSp>
        <p:nvGrpSpPr>
          <p:cNvPr id="73" name="Group 72"/>
          <p:cNvGrpSpPr/>
          <p:nvPr/>
        </p:nvGrpSpPr>
        <p:grpSpPr>
          <a:xfrm>
            <a:off x="6035749" y="3681014"/>
            <a:ext cx="1828800" cy="1591246"/>
            <a:chOff x="8915400" y="2197312"/>
            <a:chExt cx="1828800" cy="1591246"/>
          </a:xfrm>
        </p:grpSpPr>
        <p:cxnSp>
          <p:nvCxnSpPr>
            <p:cNvPr id="76" name="Straight Arrow Connector 75"/>
            <p:cNvCxnSpPr/>
            <p:nvPr/>
          </p:nvCxnSpPr>
          <p:spPr>
            <a:xfrm flipH="1" flipV="1">
              <a:off x="8915400" y="2197312"/>
              <a:ext cx="1057339" cy="52981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915400" y="2711340"/>
              <a:ext cx="1828800" cy="1077218"/>
            </a:xfrm>
            <a:prstGeom prst="rect">
              <a:avLst/>
            </a:prstGeom>
            <a:noFill/>
          </p:spPr>
          <p:txBody>
            <a:bodyPr wrap="square" rtlCol="0">
              <a:spAutoFit/>
            </a:bodyPr>
            <a:lstStyle/>
            <a:p>
              <a:r>
                <a:rPr lang="en-US" sz="1600" b="1" dirty="0" smtClean="0"/>
                <a:t>These two circles represent the tops and bottoms of the Gearwheel TEETH.</a:t>
              </a:r>
            </a:p>
          </p:txBody>
        </p:sp>
      </p:grpSp>
      <p:grpSp>
        <p:nvGrpSpPr>
          <p:cNvPr id="74" name="Group 73"/>
          <p:cNvGrpSpPr/>
          <p:nvPr/>
        </p:nvGrpSpPr>
        <p:grpSpPr>
          <a:xfrm>
            <a:off x="741657" y="4908773"/>
            <a:ext cx="4074505" cy="1143461"/>
            <a:chOff x="741657" y="4908773"/>
            <a:chExt cx="4074505" cy="1143461"/>
          </a:xfrm>
        </p:grpSpPr>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2302" y="4908773"/>
              <a:ext cx="2003860" cy="114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 name="TextBox 80"/>
            <p:cNvSpPr txBox="1"/>
            <p:nvPr/>
          </p:nvSpPr>
          <p:spPr>
            <a:xfrm>
              <a:off x="741657" y="4975016"/>
              <a:ext cx="1828800" cy="1077218"/>
            </a:xfrm>
            <a:prstGeom prst="rect">
              <a:avLst/>
            </a:prstGeom>
            <a:noFill/>
          </p:spPr>
          <p:txBody>
            <a:bodyPr wrap="square" rtlCol="0">
              <a:spAutoFit/>
            </a:bodyPr>
            <a:lstStyle/>
            <a:p>
              <a:r>
                <a:rPr lang="en-US" sz="1600" b="1" dirty="0" smtClean="0"/>
                <a:t>Gearwheels work by the teeth interlocking together.</a:t>
              </a:r>
            </a:p>
          </p:txBody>
        </p:sp>
      </p:grpSp>
      <p:grpSp>
        <p:nvGrpSpPr>
          <p:cNvPr id="79" name="Group 78"/>
          <p:cNvGrpSpPr/>
          <p:nvPr/>
        </p:nvGrpSpPr>
        <p:grpSpPr>
          <a:xfrm>
            <a:off x="3814232" y="5513625"/>
            <a:ext cx="4110568" cy="830997"/>
            <a:chOff x="3814232" y="5513625"/>
            <a:chExt cx="4110568" cy="830997"/>
          </a:xfrm>
        </p:grpSpPr>
        <p:cxnSp>
          <p:nvCxnSpPr>
            <p:cNvPr id="84" name="Straight Arrow Connector 83"/>
            <p:cNvCxnSpPr/>
            <p:nvPr/>
          </p:nvCxnSpPr>
          <p:spPr>
            <a:xfrm flipH="1" flipV="1">
              <a:off x="3814232" y="5513625"/>
              <a:ext cx="2010623" cy="38939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6096000" y="5513625"/>
              <a:ext cx="1828800" cy="830997"/>
            </a:xfrm>
            <a:prstGeom prst="rect">
              <a:avLst/>
            </a:prstGeom>
            <a:noFill/>
          </p:spPr>
          <p:txBody>
            <a:bodyPr wrap="square" rtlCol="0">
              <a:spAutoFit/>
            </a:bodyPr>
            <a:lstStyle/>
            <a:p>
              <a:r>
                <a:rPr lang="en-US" sz="1600" b="1" dirty="0" smtClean="0"/>
                <a:t>The zone where the teeth interlock is called MESH.</a:t>
              </a:r>
            </a:p>
          </p:txBody>
        </p:sp>
      </p:grpSp>
    </p:spTree>
    <p:extLst>
      <p:ext uri="{BB962C8B-B14F-4D97-AF65-F5344CB8AC3E}">
        <p14:creationId xmlns:p14="http://schemas.microsoft.com/office/powerpoint/2010/main" val="301911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- 3</a:t>
            </a:r>
            <a:endParaRPr lang="en-US" b="1" dirty="0"/>
          </a:p>
        </p:txBody>
      </p:sp>
      <p:sp>
        <p:nvSpPr>
          <p:cNvPr id="8" name="TextBox 7"/>
          <p:cNvSpPr txBox="1"/>
          <p:nvPr/>
        </p:nvSpPr>
        <p:spPr>
          <a:xfrm>
            <a:off x="228598" y="1185446"/>
            <a:ext cx="7840095" cy="338554"/>
          </a:xfrm>
          <a:prstGeom prst="rect">
            <a:avLst/>
          </a:prstGeom>
          <a:noFill/>
        </p:spPr>
        <p:txBody>
          <a:bodyPr wrap="none" rtlCol="0">
            <a:spAutoFit/>
          </a:bodyPr>
          <a:lstStyle/>
          <a:p>
            <a:r>
              <a:rPr lang="en-US" sz="1600" b="1" dirty="0" smtClean="0"/>
              <a:t>When gearwheels are interlocked together the resulting assembly is called a GEAR TRAIN.</a:t>
            </a:r>
          </a:p>
        </p:txBody>
      </p:sp>
      <p:grpSp>
        <p:nvGrpSpPr>
          <p:cNvPr id="23" name="Group 22"/>
          <p:cNvGrpSpPr/>
          <p:nvPr/>
        </p:nvGrpSpPr>
        <p:grpSpPr>
          <a:xfrm>
            <a:off x="240137" y="1490171"/>
            <a:ext cx="6259523" cy="1294097"/>
            <a:chOff x="240137" y="1490171"/>
            <a:chExt cx="6259523" cy="1294097"/>
          </a:xfrm>
        </p:grpSpPr>
        <p:sp>
          <p:nvSpPr>
            <p:cNvPr id="64" name="TextBox 63"/>
            <p:cNvSpPr txBox="1"/>
            <p:nvPr/>
          </p:nvSpPr>
          <p:spPr>
            <a:xfrm>
              <a:off x="240137" y="1640807"/>
              <a:ext cx="2655463" cy="830997"/>
            </a:xfrm>
            <a:prstGeom prst="rect">
              <a:avLst/>
            </a:prstGeom>
            <a:noFill/>
          </p:spPr>
          <p:txBody>
            <a:bodyPr wrap="square" rtlCol="0">
              <a:spAutoFit/>
            </a:bodyPr>
            <a:lstStyle/>
            <a:p>
              <a:r>
                <a:rPr lang="en-US" sz="1600" b="1" dirty="0" smtClean="0"/>
                <a:t>If there are just </a:t>
              </a:r>
              <a:r>
                <a:rPr lang="en-US" sz="1600" b="1" u="sng" dirty="0" smtClean="0"/>
                <a:t>two</a:t>
              </a:r>
              <a:r>
                <a:rPr lang="en-US" sz="1600" b="1" dirty="0" smtClean="0"/>
                <a:t> gear- wheels in the assembly it is called a SIMPLE GEAR TRAIN.</a:t>
              </a:r>
            </a:p>
          </p:txBody>
        </p:sp>
        <p:grpSp>
          <p:nvGrpSpPr>
            <p:cNvPr id="2" name="Group 1"/>
            <p:cNvGrpSpPr/>
            <p:nvPr/>
          </p:nvGrpSpPr>
          <p:grpSpPr>
            <a:xfrm>
              <a:off x="2895600" y="1490171"/>
              <a:ext cx="3604060" cy="1294097"/>
              <a:chOff x="2895600" y="1490171"/>
              <a:chExt cx="3604060" cy="1294097"/>
            </a:xfrm>
          </p:grpSpPr>
          <p:pic>
            <p:nvPicPr>
              <p:cNvPr id="1026" name="Picture 2" descr="http://hercus.com.au/media/pics/site/imagecache/4/5/45D572B29E6BEA7CC3FFA840AC1BD8BC.jpg">
                <a:hlinkClick r:id="rId2"/>
              </p:cNvPr>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95600" y="1490171"/>
                <a:ext cx="1447792" cy="115099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4495800" y="1640807"/>
                <a:ext cx="2003860" cy="114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9" name="AutoShape 2" descr="data:image/jpeg;base64,/9j/4AAQSkZJRgABAQAAAQABAAD/2wCEAAkGBhQSEBQUEBQVFBUVFRQVFRUYFBUUFhQYFxQVFBUVFBQYHCYeFxkjGRQUHy8gIycpLCwsFx4xNTAqNSYrLCkBCQoKDgwOGg8PGiwkHyQvKSwsKiwsLSwqLSwtLCktLCwsLCwpLCwsLCwsLCwsLCwsLCwsLCwsLCwsKSwsLCwsLP/AABEIAKMBNgMBIgACEQEDEQH/xAAcAAAABwEBAAAAAAAAAAAAAAAAAQIDBAUGBwj/xABMEAABBAADBQQGBQcICgMBAAABAAIDEQQFIQYSMUFRE2FxkQcXIlSB0TJCobHBCBQjc3SSsxY0NVKy0uHwJCUzQ1NicoKTo2NkgxX/xAAbAQABBQEBAAAAAAAAAAAAAAAAAQIDBAUGB//EADIRAAICAQMDAwEGBgMBAAAAAAABAhEDBBIhBTFBE1FhcSIykbHB8BQzNFKBoSNC4RX/2gAMAwEAAhEDEQA/AOPBPwxlAQFSoW0kSsORIgSewUt2qLs0OkOjjkyM2BPNjCBNJHaJVKKFeGTdCyxRnvpWEVEJnEYRMeRNllaSUVaIgfzTsU+qLsSEhseqVTIp4JWSXT0o8k+qXLCkuw2iXemN/h5ocjx1KSMyFKs3ELRuI/THZ8TZQjxRCYJCK0liqNGiyrE2U5mMlHxVHgsVuOvkpk2K3yFBOPNjpcIkQv1VrDLoqeFShjgFCxngsJHqJNNWqiyZoOqbnxoc3inL6CDOLxYPBRmyWm3NtHDHqpuwEuF6h41S2M0VlgNjpsQzfZuAEkDedRNaXVKGeaGL7U3SHKLfYy26hurd4X0XTnWVzGN6j2zfhpSmw+iYu+jO3TrGfmq8up6aLpz/ADH+lL2Ob7qItXRMF6LyZWCSQbm8A/dB3q51Yq1UbRbCTQTOZGx0rOLXtaTYPC64HqFJj6hgyOoyQjxyXgyBCSQrHGZTJHXaRvZfDeaW34XxUJzFdjJPlDKGUSWQkp4gCiRoiUAG1G95PFJtFaAOrfk9TXmUorhhJNf/ANsOgmvydv6Um/Y5P4+HQSgYoStTkdEqriOuqltxNHQItEttlzhst3ld5XsRPPfYxlwFagaC1Q5VmZaeS7J6M9rIRE6KVzWO3t5pNNaRQFX3Uq85Jyp8IvQThh3LlnKM22ZkgcWytLSORFKgnwtFdo9MGcwPbE2NzXyDestIdQNUCR36rj0weTwTY3fALLjcFu4ZDZIQVYxREhV26Q7VWsL9AkycFvRNSbt8A/N0ziMHQsKxY+gouKnsaKFOVmlkji28lJLMeaSJ1Ilwl6hRZMMRyV1I5ieR7mEXoiUmkdJSLcEjpBJ1QJY6EpshTIT8cdpGgbtEovNJLcO5wtScPBYU7DsAFKvKaj2HRxp9yhfhiiApXcsKPBZSJJA0ndBvXwHJDzJK2DhzSK7BYR0j2sbxcaF8Fq8D6P5nHQxn/uI+8K4yb0fNJD2SkFpBALQdehIIWrynCvjk3Xj48Qe8FYOs6q1/Ia+eCeGFU9xCy/CAODHMaKoVuhXOMysUHRgCvqgAAjwCkzQtJBIsjh18Esse7hTR5lc65ym7J78ocjjb2e67mKKRgoWsbRcLSXZYT9J7vuQGzwP1nfenRhJ8Cce4TMGN9zgQb+zqk4jCFzweVIT7NOb9F5+IIUKRk0XGyOvEInhnHuhyV9mRtqtn48SxjJN6g4kbpo8K5grDbWej+HDYUysc/eDminbpGunIDVdFhzW9HBSMTCJGgaEXrYv7FNptdl08kk3S8Ecsd9zzfJEmS1dq2+ylgwThHC0vc5oBbGN4a2TYF8AR8VyDE4JzPpNc3xBC7LRa2OqhuSopzhtZCpFSW5qKlokYikSWUlAHUfyd/wClJv2OT+Ph0EPyd/6Um/Y5P4+HQSgc3CfiCuY9isSeEZUuDYDFf1ConJe5LG0ysw8KfOLc3gVfwbBYr+qpLfRniX9FBavk0XmgoVHuN7K4Ttgd/XxVpm2URgnd6farPI9hpoRqrqPZh31m/an+pH3M1xk+TjeMwVOp3Hkihj3eK6bjvRg6V5cXbvcnIvRMKovTZTi0WMGSWKVnOu0FJnRdHxvo5w+HaXzSEAcfu0CeynYbAzktjk3nNFlut1wscnfAlQpexpvqUbSfc5Y4AHUVfDv8E7l+EErwzX2jQI5fDmtnFk0bMRPA9oeGPIAOtCzRHTStVV51se6SdvYnsYtCHsd7Q0N2CQbv4cFZxrs0c7rOpQybscltkvJQ5jkrsPMGvAP1mOr2Xi6sX9o5FXGP2UbJg+0a2pgO0JGgc36wIGlga33FNYzYRgA7bGy0OG9WnhblAkyLDDQ46cjoAa/FS8GY8/qOLjN2vaL5DyyDDBzGYrda1wNE+zvEVY7QfR4jiVGk2fDZpGEkgPLWEUd4X7J77BHBQ8x2dhL42wYgkHe33S6Bn0aoAWb18ltNmNncPDRjmMrgOZG7fVrBwRaFyZfSi5KTt+K/dGVzXZOWIt03w4EjdB0o0Q4cik4bIZj/ALt3kV0POo5nBjYr3CfaquNit48QKsrR7IDszuzPBYGkuLyKHgTw1UeRtKyXTaxT2xl3ZyzC7O4j/hO8lMh2VxN/7N3ku/YdsThbN1w6tojzCViQ1jHODL3Wl1AamgTQ8lVfJrbUcJGykwG89hDQLJrgrXK9ihIA5ktEVoW2PMH8F0TK9p48Q0h0RaCKOocCDoRyVBlOCfFI4btMJNag6XpqOdUsPXararxTXyixGHuLybASROp406g2FcBlpbW2ng1c63udskbsQyJOAIKHmudQYWPtMTK2JvIuOru5rRq49wBT4Jye2K5EJ4an4XUVR5HtRBioGzRODWOLwA8tY47riyy29Lq/BWbcZH/xGfvt+asKM4SprlCcMs5ZRShSttNDHR73+0ZoP67fmifjY7/2kf77fmpZ5Jz5oRJIq8wygO1bofsVXHM6N1OWpcFXZhgQ8d/IqnKpEsZeGNMc2QA9FhvSo5zo44mMc7Xfc4NJDaFAXWl2T8AtNh5TG6irYURvdyXT5v4fKp1dDckOKPNs0BafaBHiKTJWr29zQYnFucwDdaNwGtXV9Y/h3Uss5q9BwZHkgpSVN+DPkqY0iSiElWBp1D8nf+lJv2OT+Ph0aL8nf+lJv2OT+Ph0aUDsTcOOQCcEQHIIMCE0oDTfBYxdM/tXtD+bMAZW8b+AHEqi2Z26kEm8+J7479p13Q67vRZ/b7O2yzfoeQ3XHkdeStsszcYQQuoHtAAb4CwrGOlGyKaZ1CXEsc1r4zbXCxSSwgqpyRpaCdN0/RHIA66K2YVDJ3Kx64Q4GopCACgX1zWM2w22EQMUJBeRRPJqAMjtDnDp5y1kgIJcON+zwock5s7jDG5zG0HRu15HXgQeIKiZI+N7ezexp4kAi9O7mPgrDCZPHC8vjBBcOBcT36E614rQxwSSaOd12qu8bVST4YTcubHM+Xekc6S7DjvGyb48XeJTz4Xv4uLB0bx/eP4JvG49kX03UTpfy7lX5pnTWgBrzbqOh5fgpJNRRnYYT1GaMfMnVsntyKG7LA48y4lx8ymIYcM9xb2bdDWrRRronMDjvYLnOJ0vhZ06Vx8FTZLISbPEKrPPwnE6nRdAySyTx6ltUlta7fv4JmY5ThWOaHx8TZ3SQQ29eaqMTsm4DtMM4kcuLXfIqwx8T3TWRYIaL5AAa/j5qTi53Mjphq6GnIa8OnBR+v8Aa+DUj0OUdMoqX20+/h/+V2KPA7TzQu3ZgXAaG/pBaps7MVGDG8ijfI/AjkVTRZU2Rn6SjYNciDyN+Kz0MkuEk3hYF0ebTXgpMeXcY/UOivC7h3+F+ng6ZkueQ4SZgc7dBvf5mqNb3xpbeLbHCuNCUHwa8/aBS8+ZhjhJIXtv2taPIniPNXmyWLkaTJY3GkaE6k3waoNTOUIucO/sO0WLbHZI32YPZFjT+bgmNwDnCiGhxsuDb5cD3EkK8Y21HwGKErA5pOvG+PxUxrVxGpy+rkcqo06pUKaEoIggoAFALFbZei+HHuMrXvinI+lZkYegLHH2R/0keBW0tHasYdRPDLfjdMa4p8M5rkXoUw3YNGM3zNb94xygMI3juFoLL+ju8VZx+hDLj7x/5m/3FuGqVhGaq/HqGpyT+++RnpxS7GAPoMy//wCx/wCVv9xNu9COXf8Az/8Amb/cXScQaUIp2XW6iLre/wAQUIvwNtZQAHAAAfAUkvCcckLJbJSkzbCfWHxScumsbpVtiY7BCoIfZfXQpHyiSPKoibYPw0GHe6WOMuc0tYN1u85xHI1Yq7JXD5Wr0BnGzMGK3XTNJIFAhxbQ4rl+2ux/5vL+gY/s90GyCaPMXWvJdP0TPDa4W77/AAU8sWzEOCbIUmWIjimXNXTJlZo6b+Tx/Sk37HJ/Hw6CP8nkf60m/ZJP4+HRp4h1KTPWgaBx8AsftRmuLn9iGJ4ZzJoF328FrxlfgltyrvWQnH5LnJy3L9k5nOBlaGi+BIN+Suc92efLFG2IAFhPOtOWq3L8C1urnNA7yB9pWT2l2tZA/s4d1xH0ncQD0HU96ni90lSGtWqLTLZ5mQMY4gPaKJ+kDXAqFmW1UkJp4kHQhrK+B3lC2R2nY2N4xcn0faa82eerSf8APNQcx27e6UdgGtYOVB29/wBRI0+CuPp2R5nj2/N+CH11s3WRc022nfYjeWtIrUC/sVNlkEcr92UuJ43ZBOtlRM5B3yXGy7W/FCDZOd1OY4A6EHf3e8EJsMSh2RW1eVKFOdX2ZpsPszGyVsjXyezfskgjh140lZrtDHBx1eRoByHK+lqLmWZvw+EHakGU+yK68z8AsMcR2kg7QnU6m09ujG0+mnqp3N2u31LCPOjJOTLrvaVyA6V0Vritmmvp8JN8Sz+6fwUB2yLiAYyDzq9VoctY9sdP4jTXiqOTIr3RZ3+g0Cjj9PJCq7MPAWyMB/EefkmpcWdeza0cdS5o+xTgOZ4rOSbC4a7Jksm/pj+6q8dr+8zZyPJGtkU/q6/QPMdoHQuaJHNG9dEURpXGuHFPwZ+6taIPPiCPuVTjdgWlzBA4tb7Re553jy3d0AD/AJlc4DZmOBhaN4k8SSfMDgFJJYtqp8kOKepeRrJBKP1/d/6J8GMbI2gd0kUlw4RrQS+iOYP0a531VHiMK6J3dyKt8DiBKwtcaPX5qFqi40mZA4honJDfYLiQ3oCTXHuXTNksJhZ47ABcOIui3vIVHLs/C4U8a8AW00g9yutm9j3QkPa6jxuzf2Kj1LLBwXLUjnMullgk7apmzwmDbGKaKClAJETdBaWuUuyqwIIUgEogVJbQkopJwwFx5JyQEhlDjopUOKaOCosNMZDZ4KyiIClxZZRf2UI0S5cQHePRRXJxwvxTTylyZHN3LuCVCHBJpLRFQDht4VBmUdSX1WhcFS5w3UJYjodywyuYCi5u8By/FP7T5lEcHJ7J5Ajd4AniomVNB3Q40L1PRSNsmNbl8vZAG6Bo9SNT1W50aWTlJrb7eSHIluOXS5LhZuDwD3ilS5jsdGNGP+Knw4KtXJ4hb3rOPY1cWi385PwLf0I5E6DMpXEgg4WRv/ugP4IK79FQ/wBMk/UP/iRILQwTc4WzI1uGOHLtj2NV2zug8yq7OM+/N4i95A6DW3HoFY4zEiONzzwY0uNC+Gq4vtTtE/EylzjTRo1vJo/E96zceKUnViuSHMz2ymml/SPO4TowfRbyBA7uveVAzXBF43o/aPNt1fSiof8A/ML2ggiyLClYWJ7GhjuJNDUHnVA967Lp+mrHsnHjumZOoy/auLMzjM2xAc2NwLQCBuDTe1Ghd9YX8FPw2aztOmHcbPU/ZotjBkbZGg01waT7RFlzgeLb0ABGlDXryUfMstLKsCjvbpGl7tFwI6ga6J+CUJZXFZXb+F+pHPco3tM5CJp94vaWG6o3+I+HwVtgdo5MM/spx2jRu09vEAgV46fFMYjGPawOAL6cAe5tGvuI8lbfn+GmhMYe1jiPrey4HvvioNfhhiSS7+WVM096SnG1+RRbW58J3Naz6LLIPUmhfhoqOOBzuAScW2nEWDVixwPgp2RZm2J/6QW0/Gu+liybStGzocONOMG6Rf7OY94AjkFgaA8/ArR0mMDio5KLC0+AFjx5peJYeV/D/BZU3bujusMNsFG7+ROKxIY3v5DvTUI5u4n7FAEpfNR+qPu/xVthIy9zR1c0fvED48UleCRyUIuT8D0b1JDN4UfNanC5FC1ha5jX6EElrXE998vh1WYxGG7Gd8VktAa5t6kNdfsk86IPwpPli2q7KGn18c89lUVmMw1tc08fDypUeDeWP8CtLin8LWbxgHamkxcqjQXDLTMsodOQ5shaAAW68D1ofetXsvmM4AjxAa8jQSN5jlvcie/RZXE5g+KJjmxl4+vXFoHMd63OzmaYeRg7FwF6lp9l9/8AMDqfu6LJ6k/+HlX8+xla5Y0+32i+CMhGgQubRjMSjQpBOEEEqizzHUWt+J/BXknBYnP8R+lNctFPijudDoq2XE2cNhjGutcFVfylcQHA25xpo5A/JUOOeXBIynASb7CGl4a6y3qOBHjRWlgwY1W9hKNLg6LhMw3Id9znPddHVgaD0DBrXfatGShwDhwIBHxFrPOyZjox2LySSLFkbveWkcVfwx7rQ0cgB5BP6ssC2+nV/Ht8kOO/ItBEjWGShOVNnHJXLlSZq63gIQ+Pcm5RAXU0cT1Tu1OA7PCP1u92/gdKCZglDGgk0q7O80llbuNJcznpxNrY6V6abcou/D8EmLDPJkTXYxDkgq4dlLuY+0Jp2Tnq395bW46FRL30V/z2T9Q/+JEiU70cZfuYp53gf0LhQN/Xj+SNa+kd4zl+qfz39EO7TZs3DwkvNk2Gs/rac+7quJY59kmqvot9tVN+dO324fFh1AasaW0Og3rCwOPYWuI3XCuThRHWwoMEUiCV0R4Me9ujdRyBHBW2Hmc5rHuFEHw4O3h3qqwkrWut/TTS9VLdnW84BjbHO+fh0XVaHURUEpyvxRlZ8bb4X+TZZNmsfYhj92N4LhukgBzSS4FhP0hRr4JrOMwa7Tk0O3e9zgGmvhz7lTsmMR3mvAHGnhtHhYLX+y770zmOIcblkJeT018B3D7lNj0ePFleVy4XJHLLKcdqXcjTZgItTftaUO7Un7vNNZ3A97GPcz2fpB1Auo8ASOXcU4MVHLHuvpvcfqnqCqSLHzNG6yR4HCg418B0UPUNRKX3WnFiY8Ul24a72RZQp2S4ISu3ef4KHO8k242eZSYJS1wLSQeoNFYMk2uDU001CaclZ0XK8rbEbBsqyeFlMikne4EvJaON8Fra0WVNNS5O3xyUoJpUZhjtyc3zJHmriGTdIPAggg9CDYPmEzmmVdp7TePMdf8AFQYsW5nsyNOnPn/ih88odSknGRuo9rRuC4/brUhzd3xBOvwpUb8QXve9xsuI+AGgA8AoOGk3uAPxBA81NjirUolOUuGVcGjxYJOUe4cjbGqocZH+modyvJZN0WeCqsG23mR+gGpJ4Jq4LifJMfnUcBax7i11DkdL6ngtjkWVt0kIHtURXDXgfj3LDZtlsWIZvAtD2iw8EagfVd18eXgrXZDtg1rGSP3RwF2AO6+A8FndRinh4de5k6ueW3FpV4Z0oIFN4e90WbKdtcujHCQpBApUA3INFls0yZznEgXa1aSYlNjk12BOjGxbMyHg37QtLlmzro267o8DZ+KssOzUKTNwVtNSjcrBybIoi3ed96IJRRKjLuAEAgjTBRL3KjkO/KfFWmOm3WlQcvh5lJfA6PCskzYdrm0emhuq71mJnakXzR55hZIZTIC58TzbuJ7M/wB1Mh4Oui6DRY3DGnutM2dAltb3X8ewRckEpaKlfNM0vo9/nL/1Lv7caCP0fj/Sn/qXf240FtaL+Ucl1b+of0RInywljt3V1Hds6XWlrJYb0al7y7EvGtkhp1J8SKC6E1yJ7++vJUox29iFybODZzkIZiHxQkvAdug1qe7z0UPEZQ/Dy7srC1wokHjRFhdmyXZiKGR0rnB7y4kHk2zdjvTG0+ybMVIyRrw0imuvWwOFd/FWsepeNprwMlBS4Zy/DZBiMYf0MZc1g7ufeefctFDkcmBEcuKYCynexYJLt07rXDxo33LpWVYSKCMMjFAd2pPMnvSswhimjMcotp48fsPIqV9QyXJ397hjPQjwq7Hn/OZjLI57gATyaKA6AAKsjmDCbYHA8iSK+IXRdusLgom9nh2Htbtzt5xDR0N8yueYhiMc01wJkha5I802+dGBo7iT9pUcqdDJEB7YeT0FAHxcdR5KIW3rVKYrR4dUXmX7UFjA0MBPXe0PfVLT5FmMkgJkAru0XOW6G1pY9rAyMNjad6hx4A9e9VMuH+1HRaHX8P1pduxtyP8AP+eCbmgsdftVNs7jnuaS9131/wA8FOizWN7ywfSBo1w+CpuLXBuqSkk/cfw8NDVKllA4n8So82IY0gOfRPAaap2OAHoB1Py5pqT7BkyQhFzk+F3IstycdGhCbCsmhMbXaOGjgeBGovrrxT0rRIxzDzBb56Aj7EjBbOxwjWR28NXU6h5KbHjcu3dGPr+rYdMoblujNPt+/kwwYWGjyNEeHFbXZfaF0WjWhzXVoTW74Efcs5jYmOkeW+03eNE8ePNSMvf2ZG7y5HmodZGOWFNcmXgV8/8AV/idiybMHSi3NDR4kq1KyWVbUxFrQxrroaUBXXW9VqcNLvNBIo9FxeXG4Spqh8kOJJSkExDRNII6R7qekAvDjVPyjTokQxm1Ikg9m1bhBuLoa2QSERSyEndVWQ4JJcUolV+MxN+y34lRMUj4l/aPocArXLGNDgHAEHQXyPVQGYammjTqNHoeS5VjfSLjYXSRPLN5ri3e3Kc0g1pRrzBWh0/TZM+TdCvs1wxuSaSo72MAwhzabThThV2sBnuzxwryWe1CTp1YTy8FzrD+kfFve1s2Jc2PW6AA+ia+iL40qDHZ5K7QzyPB+lb3kHXoT0XZ/wAOnHZVDdPqZYZ74nUrQtZXZTaftAIpT7YHsn+t/itRazpwcHtZ1uHNHNBTiajYD+dP/VO/txoJPo9/nL/1Lv7caC19F/KOX6t/UP6IuTgx/klAYZo5DyVfLtfhG8Z4/gd77lDm9IODbwkLvBjz+Cpel8EW5mhEIShCFmI/SFhjVOPfYDfLeItSoNusKbuQNrqQb/dtL6fwJuZfiIJXZDos7L6QsG3/AHhd4MefvUGf0pYYfRbK7/taPvcnLF8CWx/H+jrDSPL3OkFklwsa2epGi5ZtZhIG4h7cMD2Y0Fm7I0JB6Xa3mK9KjXAhsDqII1kA4iuQKxL8bFvhwgBrk+RzgTfEgAeSmhGSYjd9zKTQqRhMXFGw3Hvv4De+gO/TUlWWYVLI55aG7xvdYN1re5o5BRhgWdPtVlMgnhU+GVWFwT5XU0WSeA/zwScbgjG8sdVt40bWjwcvZAiMAXz+sPA8lGhylj5RvO3W8XH7ftS2QOM4XJ9l+JBw+byxxbjdAbp3Mdw5KRs5OWyVRNg8NaU7OGtk3WRjdYw0B1vi49VZTYZuEiDYz+kfxfpdd3QWmOEWmTR1+eEof3eE+1fP6kOPDPxWJsW1jKFnThrfiStZBlvJ5sCqo8fkoWHzEfmjn6bwaQa09rheneVX5HnPZktefZJu7Oh5+aT04Kvgoz1uuzRzOPnhr86/L6F3hcyic8xhtFp0sDUg0SFnNooiMQ+uDg08erRY8LtRZ5957nDm4nzNpMkpJskk9+qVpMk0+jeKSlfFVT/wMRxVwTrGlFvJTXqN44vujUTaVIutnMe2OVva/QvUj6vf3hdBwe0jHuDYrd31Q+F6lcna9X2zWetgf+lB3aNEakHw5hYvUenLIt+Nc+w+Mr+8dZabQWYyraMzvG4Kb38T49Fo24gc+PJcpOEsb2y7itUOpQCSPNKa5OixCxw8NhOTQeymMPi2tGvRN4nMw4c1srJp44Lb+17ENS3EZybe+uKQ+YngEy6O+Kw5TvsTiJpy7RvmkxQgJ/cIF1oearNp8e6LDMfGaIJ5XevMK3ptFPPPa+HVqxHKkYTPdqMXhMXKGuEke9YY8WACLAaRRGi59m+YPmmfLIAHPcXGtB8Frszxbpnl8mpPdQVPisva5drpdLDDFOlupJtFeabM0Sk2rDE5WRwUB8RHFX0QNNBxykEEGiNQei6FsttJ243JNJAP3h18Vzm07hsS5jg5pog2Coc2FZI/Jd0erlp5348o9F+j3+cv/Uu/txoKr9DudNxErncHCFweOh34/sQSaSLjjp+7HdTnGefdHs0jlpf3pBlVeZSklxU+wqeqWTZk4JVUB5TjcQQk2irIi03kYKgsxnVPsxITaHqSZIBRlya7REXIHCwUlzkjeRWkAcD0DIm0RQKOdog6cniSeWqbAQpIFIc30AUikoIAVaO0lGEoBo6RBHaQBQSwU1aVvIAtMnzt+HcXMo2KLTdHyOhWi2e2iMuIHbO113eQ60FigUoOVHUaHFnTtU35HKTR1Y7SNMwijIJB9o9O4d6ssTnAjA3jxNALjmHxTmODmmiDYKm43PJZXhz3at4VoB4BY8+hvctkuK/2LuR1ufNA1hc6qAtAZi3c39AKv4AWuXZltPJNE2NwAqt4g/SrhpySBtPKIDDdg6b2u8Bzb4KBdFzOKbfN8/T3C0dKyvO2zx74POiL4eKoNmNp3zYl8TvaBc4sPQA6NI6UuetzZ8ZIjcW7wIdRqx0K0/o3H+mD/pKuf/Jx4927lOq90OXJ1hjKDQemvRZv0hisMK6rT/WWW9JEtYcDqVo4YqLSXgjZyt0ibc5JLkW8tIQS8KJPgw7kpTnJDigQpMRllcFDfCRxWjpMS4cHkl3DHjT7Gy/J9d/rKYcvzSQ14TQV95QUz0G4QNzKUj3WQf8AugQUkexBNNOmdP8AVtlvucP7p+aL1a5b7nD+6fmjQThgXq0y33OH90/ND1aZb7nD+6fmgggAerTLfc4f3T80PVrlvucPkfmjQQAY9HGXe6ReR+aV6vMv90i8j80EElC2werzL/dIvI/ND1eZf7pF5H5oIIpBuYPV3l/ukXkfmh6u8v8AdIvI/NEgikG5h+rzL/dIvI/ND1eZf7pF5H5oIIpBuYPV5l/ukXkfmh6vcv8AdIvI/NBBFINz9w/V7l/ukXkfmi9XuX+6ReR+aCCKQbn7h+r3L/dIvI/ND1e5f7pF5H5oIIpBufuD1fZf7rF5H5oer/L/AHWLyPzQQRSDcwer/Ae6xeR+aP1f4D3WLyPzQQRSDcwfyAwHusXkfmh/IDAe6xeR+aCCKQbmD+QOA91i8j80P5AYD3WLyPzQQRSDcxv1c5dd/mkV9aPzU3AbI4SB29DAxjuFgG6QQSOKfdC75e5Y/mjP6oUTHbP4eYVNE1/jaCCNkfYTc/cger/Ae6xeR+aL1fZf7rF5H5oIJaQbmD1fZf7pF5H5ovV7l/ukXkfmggikG5h+r3L/AHSLyPzRer3L/dIvI/NBBFINzJuVbK4XDPL8PAyNxaWlzRRLSQSPC2jyQQQSiXZ//9k="/>
          <p:cNvSpPr>
            <a:spLocks noChangeAspect="1" noChangeArrowheads="1"/>
          </p:cNvSpPr>
          <p:nvPr/>
        </p:nvSpPr>
        <p:spPr bwMode="auto">
          <a:xfrm>
            <a:off x="63500" y="-38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data:image/jpeg;base64,/9j/4AAQSkZJRgABAQAAAQABAAD/2wCEAAkGBhQSEBQUEBQVFBUVFRQVFRUYFBUUFhQYFxQVFBUVFBQYHCYeFxkjGRQUHy8gIycpLCwsFx4xNTAqNSYrLCkBCQoKDgwOGg8PGiwkHyQvKSwsKiwsLSwqLSwtLCktLCwsLCwpLCwsLCwsLCwsLCwsLCwsLCwsLCwsKSwsLCwsLP/AABEIAKMBNgMBIgACEQEDEQH/xAAcAAAABwEBAAAAAAAAAAAAAAAAAQIDBAUGBwj/xABMEAABBAADBQQGBQcICgMBAAABAAIDEQQFIQYSMUFRE2FxkQcXIlSB0TJCobHBCBQjc3SSsxY0NVKy0uHwJCUzQ1NicoKTo2NkgxX/xAAbAQABBQEBAAAAAAAAAAAAAAAAAQIDBAUGB//EADIRAAICAQMDAwEGBgMBAAAAAAABAhEDBBIhBTFBE1FhcSIykbHB8BQzNFKBoSNC4RX/2gAMAwEAAhEDEQA/AOPBPwxlAQFSoW0kSsORIgSewUt2qLs0OkOjjkyM2BPNjCBNJHaJVKKFeGTdCyxRnvpWEVEJnEYRMeRNllaSUVaIgfzTsU+qLsSEhseqVTIp4JWSXT0o8k+qXLCkuw2iXemN/h5ocjx1KSMyFKs3ELRuI/THZ8TZQjxRCYJCK0liqNGiyrE2U5mMlHxVHgsVuOvkpk2K3yFBOPNjpcIkQv1VrDLoqeFShjgFCxngsJHqJNNWqiyZoOqbnxoc3inL6CDOLxYPBRmyWm3NtHDHqpuwEuF6h41S2M0VlgNjpsQzfZuAEkDedRNaXVKGeaGL7U3SHKLfYy26hurd4X0XTnWVzGN6j2zfhpSmw+iYu+jO3TrGfmq8up6aLpz/ADH+lL2Ob7qItXRMF6LyZWCSQbm8A/dB3q51Yq1UbRbCTQTOZGx0rOLXtaTYPC64HqFJj6hgyOoyQjxyXgyBCSQrHGZTJHXaRvZfDeaW34XxUJzFdjJPlDKGUSWQkp4gCiRoiUAG1G95PFJtFaAOrfk9TXmUorhhJNf/ANsOgmvydv6Um/Y5P4+HQSgYoStTkdEqriOuqltxNHQItEttlzhst3ld5XsRPPfYxlwFagaC1Q5VmZaeS7J6M9rIRE6KVzWO3t5pNNaRQFX3Uq85Jyp8IvQThh3LlnKM22ZkgcWytLSORFKgnwtFdo9MGcwPbE2NzXyDestIdQNUCR36rj0weTwTY3fALLjcFu4ZDZIQVYxREhV26Q7VWsL9AkycFvRNSbt8A/N0ziMHQsKxY+gouKnsaKFOVmlkji28lJLMeaSJ1Ilwl6hRZMMRyV1I5ieR7mEXoiUmkdJSLcEjpBJ1QJY6EpshTIT8cdpGgbtEovNJLcO5wtScPBYU7DsAFKvKaj2HRxp9yhfhiiApXcsKPBZSJJA0ndBvXwHJDzJK2DhzSK7BYR0j2sbxcaF8Fq8D6P5nHQxn/uI+8K4yb0fNJD2SkFpBALQdehIIWrynCvjk3Xj48Qe8FYOs6q1/Ia+eCeGFU9xCy/CAODHMaKoVuhXOMysUHRgCvqgAAjwCkzQtJBIsjh18Esse7hTR5lc65ym7J78ocjjb2e67mKKRgoWsbRcLSXZYT9J7vuQGzwP1nfenRhJ8Cce4TMGN9zgQb+zqk4jCFzweVIT7NOb9F5+IIUKRk0XGyOvEInhnHuhyV9mRtqtn48SxjJN6g4kbpo8K5grDbWej+HDYUysc/eDminbpGunIDVdFhzW9HBSMTCJGgaEXrYv7FNptdl08kk3S8Ecsd9zzfJEmS1dq2+ylgwThHC0vc5oBbGN4a2TYF8AR8VyDE4JzPpNc3xBC7LRa2OqhuSopzhtZCpFSW5qKlokYikSWUlAHUfyd/wClJv2OT+Ph0EPyd/6Um/Y5P4+HQSgc3CfiCuY9isSeEZUuDYDFf1ConJe5LG0ysw8KfOLc3gVfwbBYr+qpLfRniX9FBavk0XmgoVHuN7K4Ttgd/XxVpm2URgnd6farPI9hpoRqrqPZh31m/an+pH3M1xk+TjeMwVOp3Hkihj3eK6bjvRg6V5cXbvcnIvRMKovTZTi0WMGSWKVnOu0FJnRdHxvo5w+HaXzSEAcfu0CeynYbAzktjk3nNFlut1wscnfAlQpexpvqUbSfc5Y4AHUVfDv8E7l+EErwzX2jQI5fDmtnFk0bMRPA9oeGPIAOtCzRHTStVV51se6SdvYnsYtCHsd7Q0N2CQbv4cFZxrs0c7rOpQybscltkvJQ5jkrsPMGvAP1mOr2Xi6sX9o5FXGP2UbJg+0a2pgO0JGgc36wIGlga33FNYzYRgA7bGy0OG9WnhblAkyLDDQ46cjoAa/FS8GY8/qOLjN2vaL5DyyDDBzGYrda1wNE+zvEVY7QfR4jiVGk2fDZpGEkgPLWEUd4X7J77BHBQ8x2dhL42wYgkHe33S6Bn0aoAWb18ltNmNncPDRjmMrgOZG7fVrBwRaFyZfSi5KTt+K/dGVzXZOWIt03w4EjdB0o0Q4cik4bIZj/ALt3kV0POo5nBjYr3CfaquNit48QKsrR7IDszuzPBYGkuLyKHgTw1UeRtKyXTaxT2xl3ZyzC7O4j/hO8lMh2VxN/7N3ku/YdsThbN1w6tojzCViQ1jHODL3Wl1AamgTQ8lVfJrbUcJGykwG89hDQLJrgrXK9ihIA5ktEVoW2PMH8F0TK9p48Q0h0RaCKOocCDoRyVBlOCfFI4btMJNag6XpqOdUsPXararxTXyixGHuLybASROp406g2FcBlpbW2ng1c63udskbsQyJOAIKHmudQYWPtMTK2JvIuOru5rRq49wBT4Jye2K5EJ4an4XUVR5HtRBioGzRODWOLwA8tY47riyy29Lq/BWbcZH/xGfvt+asKM4SprlCcMs5ZRShSttNDHR73+0ZoP67fmifjY7/2kf77fmpZ5Jz5oRJIq8wygO1bofsVXHM6N1OWpcFXZhgQ8d/IqnKpEsZeGNMc2QA9FhvSo5zo44mMc7Xfc4NJDaFAXWl2T8AtNh5TG6irYURvdyXT5v4fKp1dDckOKPNs0BafaBHiKTJWr29zQYnFucwDdaNwGtXV9Y/h3Uss5q9BwZHkgpSVN+DPkqY0iSiElWBp1D8nf+lJv2OT+Ph0aL8nf+lJv2OT+Ph0aUDsTcOOQCcEQHIIMCE0oDTfBYxdM/tXtD+bMAZW8b+AHEqi2Z26kEm8+J7479p13Q67vRZ/b7O2yzfoeQ3XHkdeStsszcYQQuoHtAAb4CwrGOlGyKaZ1CXEsc1r4zbXCxSSwgqpyRpaCdN0/RHIA66K2YVDJ3Kx64Q4GopCACgX1zWM2w22EQMUJBeRRPJqAMjtDnDp5y1kgIJcON+zwock5s7jDG5zG0HRu15HXgQeIKiZI+N7ezexp4kAi9O7mPgrDCZPHC8vjBBcOBcT36E614rQxwSSaOd12qu8bVST4YTcubHM+Xekc6S7DjvGyb48XeJTz4Xv4uLB0bx/eP4JvG49kX03UTpfy7lX5pnTWgBrzbqOh5fgpJNRRnYYT1GaMfMnVsntyKG7LA48y4lx8ymIYcM9xb2bdDWrRRronMDjvYLnOJ0vhZ06Vx8FTZLISbPEKrPPwnE6nRdAySyTx6ltUlta7fv4JmY5ThWOaHx8TZ3SQQ29eaqMTsm4DtMM4kcuLXfIqwx8T3TWRYIaL5AAa/j5qTi53Mjphq6GnIa8OnBR+v8Aa+DUj0OUdMoqX20+/h/+V2KPA7TzQu3ZgXAaG/pBaps7MVGDG8ijfI/AjkVTRZU2Rn6SjYNciDyN+Kz0MkuEk3hYF0ebTXgpMeXcY/UOivC7h3+F+ng6ZkueQ4SZgc7dBvf5mqNb3xpbeLbHCuNCUHwa8/aBS8+ZhjhJIXtv2taPIniPNXmyWLkaTJY3GkaE6k3waoNTOUIucO/sO0WLbHZI32YPZFjT+bgmNwDnCiGhxsuDb5cD3EkK8Y21HwGKErA5pOvG+PxUxrVxGpy+rkcqo06pUKaEoIggoAFALFbZei+HHuMrXvinI+lZkYegLHH2R/0keBW0tHasYdRPDLfjdMa4p8M5rkXoUw3YNGM3zNb94xygMI3juFoLL+ju8VZx+hDLj7x/5m/3FuGqVhGaq/HqGpyT+++RnpxS7GAPoMy//wCx/wCVv9xNu9COXf8Az/8Amb/cXScQaUIp2XW6iLre/wAQUIvwNtZQAHAAAfAUkvCcckLJbJSkzbCfWHxScumsbpVtiY7BCoIfZfXQpHyiSPKoibYPw0GHe6WOMuc0tYN1u85xHI1Yq7JXD5Wr0BnGzMGK3XTNJIFAhxbQ4rl+2ux/5vL+gY/s90GyCaPMXWvJdP0TPDa4W77/AAU8sWzEOCbIUmWIjimXNXTJlZo6b+Tx/Sk37HJ/Hw6CP8nkf60m/ZJP4+HRp4h1KTPWgaBx8AsftRmuLn9iGJ4ZzJoF328FrxlfgltyrvWQnH5LnJy3L9k5nOBlaGi+BIN+Suc92efLFG2IAFhPOtOWq3L8C1urnNA7yB9pWT2l2tZA/s4d1xH0ncQD0HU96ni90lSGtWqLTLZ5mQMY4gPaKJ+kDXAqFmW1UkJp4kHQhrK+B3lC2R2nY2N4xcn0faa82eerSf8APNQcx27e6UdgGtYOVB29/wBRI0+CuPp2R5nj2/N+CH11s3WRc022nfYjeWtIrUC/sVNlkEcr92UuJ43ZBOtlRM5B3yXGy7W/FCDZOd1OY4A6EHf3e8EJsMSh2RW1eVKFOdX2ZpsPszGyVsjXyezfskgjh140lZrtDHBx1eRoByHK+lqLmWZvw+EHakGU+yK68z8AsMcR2kg7QnU6m09ujG0+mnqp3N2u31LCPOjJOTLrvaVyA6V0Vritmmvp8JN8Sz+6fwUB2yLiAYyDzq9VoctY9sdP4jTXiqOTIr3RZ3+g0Cjj9PJCq7MPAWyMB/EefkmpcWdeza0cdS5o+xTgOZ4rOSbC4a7Jksm/pj+6q8dr+8zZyPJGtkU/q6/QPMdoHQuaJHNG9dEURpXGuHFPwZ+6taIPPiCPuVTjdgWlzBA4tb7Re553jy3d0AD/AJlc4DZmOBhaN4k8SSfMDgFJJYtqp8kOKepeRrJBKP1/d/6J8GMbI2gd0kUlw4RrQS+iOYP0a531VHiMK6J3dyKt8DiBKwtcaPX5qFqi40mZA4honJDfYLiQ3oCTXHuXTNksJhZ47ABcOIui3vIVHLs/C4U8a8AW00g9yutm9j3QkPa6jxuzf2Kj1LLBwXLUjnMullgk7apmzwmDbGKaKClAJETdBaWuUuyqwIIUgEogVJbQkopJwwFx5JyQEhlDjopUOKaOCosNMZDZ4KyiIClxZZRf2UI0S5cQHePRRXJxwvxTTylyZHN3LuCVCHBJpLRFQDht4VBmUdSX1WhcFS5w3UJYjodywyuYCi5u8By/FP7T5lEcHJ7J5Ajd4AniomVNB3Q40L1PRSNsmNbl8vZAG6Bo9SNT1W50aWTlJrb7eSHIluOXS5LhZuDwD3ilS5jsdGNGP+Knw4KtXJ4hb3rOPY1cWi385PwLf0I5E6DMpXEgg4WRv/ugP4IK79FQ/wBMk/UP/iRILQwTc4WzI1uGOHLtj2NV2zug8yq7OM+/N4i95A6DW3HoFY4zEiONzzwY0uNC+Gq4vtTtE/EylzjTRo1vJo/E96zceKUnViuSHMz2ymml/SPO4TowfRbyBA7uveVAzXBF43o/aPNt1fSiof8A/ML2ggiyLClYWJ7GhjuJNDUHnVA967Lp+mrHsnHjumZOoy/auLMzjM2xAc2NwLQCBuDTe1Ghd9YX8FPw2aztOmHcbPU/ZotjBkbZGg01waT7RFlzgeLb0ABGlDXryUfMstLKsCjvbpGl7tFwI6ga6J+CUJZXFZXb+F+pHPco3tM5CJp94vaWG6o3+I+HwVtgdo5MM/spx2jRu09vEAgV46fFMYjGPawOAL6cAe5tGvuI8lbfn+GmhMYe1jiPrey4HvvioNfhhiSS7+WVM096SnG1+RRbW58J3Naz6LLIPUmhfhoqOOBzuAScW2nEWDVixwPgp2RZm2J/6QW0/Gu+liybStGzocONOMG6Rf7OY94AjkFgaA8/ArR0mMDio5KLC0+AFjx5peJYeV/D/BZU3bujusMNsFG7+ROKxIY3v5DvTUI5u4n7FAEpfNR+qPu/xVthIy9zR1c0fvED48UleCRyUIuT8D0b1JDN4UfNanC5FC1ha5jX6EElrXE998vh1WYxGG7Gd8VktAa5t6kNdfsk86IPwpPli2q7KGn18c89lUVmMw1tc08fDypUeDeWP8CtLin8LWbxgHamkxcqjQXDLTMsodOQ5shaAAW68D1ofetXsvmM4AjxAa8jQSN5jlvcie/RZXE5g+KJjmxl4+vXFoHMd63OzmaYeRg7FwF6lp9l9/8AMDqfu6LJ6k/+HlX8+xla5Y0+32i+CMhGgQubRjMSjQpBOEEEqizzHUWt+J/BXknBYnP8R+lNctFPijudDoq2XE2cNhjGutcFVfylcQHA25xpo5A/JUOOeXBIynASb7CGl4a6y3qOBHjRWlgwY1W9hKNLg6LhMw3Id9znPddHVgaD0DBrXfatGShwDhwIBHxFrPOyZjox2LySSLFkbveWkcVfwx7rQ0cgB5BP6ssC2+nV/Ht8kOO/ItBEjWGShOVNnHJXLlSZq63gIQ+Pcm5RAXU0cT1Tu1OA7PCP1u92/gdKCZglDGgk0q7O80llbuNJcznpxNrY6V6abcou/D8EmLDPJkTXYxDkgq4dlLuY+0Jp2Tnq395bW46FRL30V/z2T9Q/+JEiU70cZfuYp53gf0LhQN/Xj+SNa+kd4zl+qfz39EO7TZs3DwkvNk2Gs/rac+7quJY59kmqvot9tVN+dO324fFh1AasaW0Og3rCwOPYWuI3XCuThRHWwoMEUiCV0R4Me9ujdRyBHBW2Hmc5rHuFEHw4O3h3qqwkrWut/TTS9VLdnW84BjbHO+fh0XVaHURUEpyvxRlZ8bb4X+TZZNmsfYhj92N4LhukgBzSS4FhP0hRr4JrOMwa7Tk0O3e9zgGmvhz7lTsmMR3mvAHGnhtHhYLX+y770zmOIcblkJeT018B3D7lNj0ePFleVy4XJHLLKcdqXcjTZgItTftaUO7Un7vNNZ3A97GPcz2fpB1Auo8ASOXcU4MVHLHuvpvcfqnqCqSLHzNG6yR4HCg418B0UPUNRKX3WnFiY8Ul24a72RZQp2S4ISu3ef4KHO8k242eZSYJS1wLSQeoNFYMk2uDU001CaclZ0XK8rbEbBsqyeFlMikne4EvJaON8Fra0WVNNS5O3xyUoJpUZhjtyc3zJHmriGTdIPAggg9CDYPmEzmmVdp7TePMdf8AFQYsW5nsyNOnPn/ih88odSknGRuo9rRuC4/brUhzd3xBOvwpUb8QXve9xsuI+AGgA8AoOGk3uAPxBA81NjirUolOUuGVcGjxYJOUe4cjbGqocZH+modyvJZN0WeCqsG23mR+gGpJ4Jq4LifJMfnUcBax7i11DkdL6ngtjkWVt0kIHtURXDXgfj3LDZtlsWIZvAtD2iw8EagfVd18eXgrXZDtg1rGSP3RwF2AO6+A8FndRinh4de5k6ueW3FpV4Z0oIFN4e90WbKdtcujHCQpBApUA3INFls0yZznEgXa1aSYlNjk12BOjGxbMyHg37QtLlmzro267o8DZ+KssOzUKTNwVtNSjcrBybIoi3ed96IJRRKjLuAEAgjTBRL3KjkO/KfFWmOm3WlQcvh5lJfA6PCskzYdrm0emhuq71mJnakXzR55hZIZTIC58TzbuJ7M/wB1Mh4Oui6DRY3DGnutM2dAltb3X8ewRckEpaKlfNM0vo9/nL/1Lv7caCP0fj/Sn/qXf240FtaL+Ucl1b+of0RInywljt3V1Hds6XWlrJYb0al7y7EvGtkhp1J8SKC6E1yJ7++vJUox29iFybODZzkIZiHxQkvAdug1qe7z0UPEZQ/Dy7srC1wokHjRFhdmyXZiKGR0rnB7y4kHk2zdjvTG0+ybMVIyRrw0imuvWwOFd/FWsepeNprwMlBS4Zy/DZBiMYf0MZc1g7ufeefctFDkcmBEcuKYCynexYJLt07rXDxo33LpWVYSKCMMjFAd2pPMnvSswhimjMcotp48fsPIqV9QyXJ397hjPQjwq7Hn/OZjLI57gATyaKA6AAKsjmDCbYHA8iSK+IXRdusLgom9nh2Htbtzt5xDR0N8yueYhiMc01wJkha5I802+dGBo7iT9pUcqdDJEB7YeT0FAHxcdR5KIW3rVKYrR4dUXmX7UFjA0MBPXe0PfVLT5FmMkgJkAru0XOW6G1pY9rAyMNjad6hx4A9e9VMuH+1HRaHX8P1pduxtyP8AP+eCbmgsdftVNs7jnuaS9131/wA8FOizWN7ywfSBo1w+CpuLXBuqSkk/cfw8NDVKllA4n8So82IY0gOfRPAaap2OAHoB1Py5pqT7BkyQhFzk+F3IstycdGhCbCsmhMbXaOGjgeBGovrrxT0rRIxzDzBb56Aj7EjBbOxwjWR28NXU6h5KbHjcu3dGPr+rYdMoblujNPt+/kwwYWGjyNEeHFbXZfaF0WjWhzXVoTW74Efcs5jYmOkeW+03eNE8ePNSMvf2ZG7y5HmodZGOWFNcmXgV8/8AV/idiybMHSi3NDR4kq1KyWVbUxFrQxrroaUBXXW9VqcNLvNBIo9FxeXG4Spqh8kOJJSkExDRNII6R7qekAvDjVPyjTokQxm1Ikg9m1bhBuLoa2QSERSyEndVWQ4JJcUolV+MxN+y34lRMUj4l/aPocArXLGNDgHAEHQXyPVQGYammjTqNHoeS5VjfSLjYXSRPLN5ri3e3Kc0g1pRrzBWh0/TZM+TdCvs1wxuSaSo72MAwhzabThThV2sBnuzxwryWe1CTp1YTy8FzrD+kfFve1s2Jc2PW6AA+ia+iL40qDHZ5K7QzyPB+lb3kHXoT0XZ/wAOnHZVDdPqZYZ74nUrQtZXZTaftAIpT7YHsn+t/itRazpwcHtZ1uHNHNBTiajYD+dP/VO/txoJPo9/nL/1Lv7caC19F/KOX6t/UP6IuTgx/klAYZo5DyVfLtfhG8Z4/gd77lDm9IODbwkLvBjz+Cpel8EW5mhEIShCFmI/SFhjVOPfYDfLeItSoNusKbuQNrqQb/dtL6fwJuZfiIJXZDos7L6QsG3/AHhd4MefvUGf0pYYfRbK7/taPvcnLF8CWx/H+jrDSPL3OkFklwsa2epGi5ZtZhIG4h7cMD2Y0Fm7I0JB6Xa3mK9KjXAhsDqII1kA4iuQKxL8bFvhwgBrk+RzgTfEgAeSmhGSYjd9zKTQqRhMXFGw3Hvv4De+gO/TUlWWYVLI55aG7xvdYN1re5o5BRhgWdPtVlMgnhU+GVWFwT5XU0WSeA/zwScbgjG8sdVt40bWjwcvZAiMAXz+sPA8lGhylj5RvO3W8XH7ftS2QOM4XJ9l+JBw+byxxbjdAbp3Mdw5KRs5OWyVRNg8NaU7OGtk3WRjdYw0B1vi49VZTYZuEiDYz+kfxfpdd3QWmOEWmTR1+eEof3eE+1fP6kOPDPxWJsW1jKFnThrfiStZBlvJ5sCqo8fkoWHzEfmjn6bwaQa09rheneVX5HnPZktefZJu7Oh5+aT04Kvgoz1uuzRzOPnhr86/L6F3hcyic8xhtFp0sDUg0SFnNooiMQ+uDg08erRY8LtRZ5957nDm4nzNpMkpJskk9+qVpMk0+jeKSlfFVT/wMRxVwTrGlFvJTXqN44vujUTaVIutnMe2OVva/QvUj6vf3hdBwe0jHuDYrd31Q+F6lcna9X2zWetgf+lB3aNEakHw5hYvUenLIt+Nc+w+Mr+8dZabQWYyraMzvG4Kb38T49Fo24gc+PJcpOEsb2y7itUOpQCSPNKa5OixCxw8NhOTQeymMPi2tGvRN4nMw4c1srJp44Lb+17ENS3EZybe+uKQ+YngEy6O+Kw5TvsTiJpy7RvmkxQgJ/cIF1oearNp8e6LDMfGaIJ5XevMK3ptFPPPa+HVqxHKkYTPdqMXhMXKGuEke9YY8WACLAaRRGi59m+YPmmfLIAHPcXGtB8Frszxbpnl8mpPdQVPisva5drpdLDDFOlupJtFeabM0Sk2rDE5WRwUB8RHFX0QNNBxykEEGiNQei6FsttJ243JNJAP3h18Vzm07hsS5jg5pog2Coc2FZI/Jd0erlp5348o9F+j3+cv/Uu/txoKr9DudNxErncHCFweOh34/sQSaSLjjp+7HdTnGefdHs0jlpf3pBlVeZSklxU+wqeqWTZk4JVUB5TjcQQk2irIi03kYKgsxnVPsxITaHqSZIBRlya7REXIHCwUlzkjeRWkAcD0DIm0RQKOdog6cniSeWqbAQpIFIc30AUikoIAVaO0lGEoBo6RBHaQBQSwU1aVvIAtMnzt+HcXMo2KLTdHyOhWi2e2iMuIHbO113eQ60FigUoOVHUaHFnTtU35HKTR1Y7SNMwijIJB9o9O4d6ssTnAjA3jxNALjmHxTmODmmiDYKm43PJZXhz3at4VoB4BY8+hvctkuK/2LuR1ufNA1hc6qAtAZi3c39AKv4AWuXZltPJNE2NwAqt4g/SrhpySBtPKIDDdg6b2u8Bzb4KBdFzOKbfN8/T3C0dKyvO2zx74POiL4eKoNmNp3zYl8TvaBc4sPQA6NI6UuetzZ8ZIjcW7wIdRqx0K0/o3H+mD/pKuf/Jx4927lOq90OXJ1hjKDQemvRZv0hisMK6rT/WWW9JEtYcDqVo4YqLSXgjZyt0ibc5JLkW8tIQS8KJPgw7kpTnJDigQpMRllcFDfCRxWjpMS4cHkl3DHjT7Gy/J9d/rKYcvzSQ14TQV95QUz0G4QNzKUj3WQf8AugQUkexBNNOmdP8AVtlvucP7p+aL1a5b7nD+6fmjQThgXq0y33OH90/ND1aZb7nD+6fmgggAerTLfc4f3T80PVrlvucPkfmjQQAY9HGXe6ReR+aV6vMv90i8j80EElC2werzL/dIvI/ND1eZf7pF5H5oIIpBuYPV3l/ukXkfmh6u8v8AdIvI/NEgikG5h+rzL/dIvI/ND1eZf7pF5H5oIIpBuYPV5l/ukXkfmh6vcv8AdIvI/NBBFINz9w/V7l/ukXkfmi9XuX+6ReR+aCCKQbn7h+r3L/dIvI/ND1e5f7pF5H5oIIpBufuD1fZf7rF5H5oer/L/AHWLyPzQQRSDcwer/Ae6xeR+aP1f4D3WLyPzQQRSDcwfyAwHusXkfmh/IDAe6xeR+aCCKQbmD+QOA91i8j80P5AYD3WLyPzQQRSDcxv1c5dd/mkV9aPzU3AbI4SB29DAxjuFgG6QQSOKfdC75e5Y/mjP6oUTHbP4eYVNE1/jaCCNkfYTc/cger/Ae6xeR+aL1fZf7rF5H5oIJaQbmD1fZf7pF5H5ovV7l/ukXkfmggikG5h+r3L/AHSLyPzRer3L/dIvI/NBBFINzJuVbK4XDPL8PAyNxaWlzRRLSQSPC2jyQQQSiXZ//9k="/>
          <p:cNvSpPr>
            <a:spLocks noChangeAspect="1" noChangeArrowheads="1"/>
          </p:cNvSpPr>
          <p:nvPr/>
        </p:nvSpPr>
        <p:spPr bwMode="auto">
          <a:xfrm>
            <a:off x="215900" y="-231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data:image/jpeg;base64,/9j/4AAQSkZJRgABAQAAAQABAAD/2wCEAAkGBhQSEBQUEBQVFBUVFRQVFRUYFBUUFhQYFxQVFBUVFBQYHCYeFxkjGRQUHy8gIycpLCwsFx4xNTAqNSYrLCkBCQoKDgwOGg8PGiwkHyQvKSwsKiwsLSwqLSwtLCktLCwsLCwpLCwsLCwsLCwsLCwsLCwsLCwsLCwsKSwsLCwsLP/AABEIAKMBNgMBIgACEQEDEQH/xAAcAAAABwEBAAAAAAAAAAAAAAAAAQIDBAUGBwj/xABMEAABBAADBQQGBQcICgMBAAABAAIDEQQFIQYSMUFRE2FxkQcXIlSB0TJCobHBCBQjc3SSsxY0NVKy0uHwJCUzQ1NicoKTo2NkgxX/xAAbAQABBQEBAAAAAAAAAAAAAAAAAQIDBAUGB//EADIRAAICAQMDAwEGBgMBAAAAAAABAhEDBBIhBTFBE1FhcSIykbHB8BQzNFKBoSNC4RX/2gAMAwEAAhEDEQA/AOPBPwxlAQFSoW0kSsORIgSewUt2qLs0OkOjjkyM2BPNjCBNJHaJVKKFeGTdCyxRnvpWEVEJnEYRMeRNllaSUVaIgfzTsU+qLsSEhseqVTIp4JWSXT0o8k+qXLCkuw2iXemN/h5ocjx1KSMyFKs3ELRuI/THZ8TZQjxRCYJCK0liqNGiyrE2U5mMlHxVHgsVuOvkpk2K3yFBOPNjpcIkQv1VrDLoqeFShjgFCxngsJHqJNNWqiyZoOqbnxoc3inL6CDOLxYPBRmyWm3NtHDHqpuwEuF6h41S2M0VlgNjpsQzfZuAEkDedRNaXVKGeaGL7U3SHKLfYy26hurd4X0XTnWVzGN6j2zfhpSmw+iYu+jO3TrGfmq8up6aLpz/ADH+lL2Ob7qItXRMF6LyZWCSQbm8A/dB3q51Yq1UbRbCTQTOZGx0rOLXtaTYPC64HqFJj6hgyOoyQjxyXgyBCSQrHGZTJHXaRvZfDeaW34XxUJzFdjJPlDKGUSWQkp4gCiRoiUAG1G95PFJtFaAOrfk9TXmUorhhJNf/ANsOgmvydv6Um/Y5P4+HQSgYoStTkdEqriOuqltxNHQItEttlzhst3ld5XsRPPfYxlwFagaC1Q5VmZaeS7J6M9rIRE6KVzWO3t5pNNaRQFX3Uq85Jyp8IvQThh3LlnKM22ZkgcWytLSORFKgnwtFdo9MGcwPbE2NzXyDestIdQNUCR36rj0weTwTY3fALLjcFu4ZDZIQVYxREhV26Q7VWsL9AkycFvRNSbt8A/N0ziMHQsKxY+gouKnsaKFOVmlkji28lJLMeaSJ1Ilwl6hRZMMRyV1I5ieR7mEXoiUmkdJSLcEjpBJ1QJY6EpshTIT8cdpGgbtEovNJLcO5wtScPBYU7DsAFKvKaj2HRxp9yhfhiiApXcsKPBZSJJA0ndBvXwHJDzJK2DhzSK7BYR0j2sbxcaF8Fq8D6P5nHQxn/uI+8K4yb0fNJD2SkFpBALQdehIIWrynCvjk3Xj48Qe8FYOs6q1/Ia+eCeGFU9xCy/CAODHMaKoVuhXOMysUHRgCvqgAAjwCkzQtJBIsjh18Esse7hTR5lc65ym7J78ocjjb2e67mKKRgoWsbRcLSXZYT9J7vuQGzwP1nfenRhJ8Cce4TMGN9zgQb+zqk4jCFzweVIT7NOb9F5+IIUKRk0XGyOvEInhnHuhyV9mRtqtn48SxjJN6g4kbpo8K5grDbWej+HDYUysc/eDminbpGunIDVdFhzW9HBSMTCJGgaEXrYv7FNptdl08kk3S8Ecsd9zzfJEmS1dq2+ylgwThHC0vc5oBbGN4a2TYF8AR8VyDE4JzPpNc3xBC7LRa2OqhuSopzhtZCpFSW5qKlokYikSWUlAHUfyd/wClJv2OT+Ph0EPyd/6Um/Y5P4+HQSgc3CfiCuY9isSeEZUuDYDFf1ConJe5LG0ysw8KfOLc3gVfwbBYr+qpLfRniX9FBavk0XmgoVHuN7K4Ttgd/XxVpm2URgnd6farPI9hpoRqrqPZh31m/an+pH3M1xk+TjeMwVOp3Hkihj3eK6bjvRg6V5cXbvcnIvRMKovTZTi0WMGSWKVnOu0FJnRdHxvo5w+HaXzSEAcfu0CeynYbAzktjk3nNFlut1wscnfAlQpexpvqUbSfc5Y4AHUVfDv8E7l+EErwzX2jQI5fDmtnFk0bMRPA9oeGPIAOtCzRHTStVV51se6SdvYnsYtCHsd7Q0N2CQbv4cFZxrs0c7rOpQybscltkvJQ5jkrsPMGvAP1mOr2Xi6sX9o5FXGP2UbJg+0a2pgO0JGgc36wIGlga33FNYzYRgA7bGy0OG9WnhblAkyLDDQ46cjoAa/FS8GY8/qOLjN2vaL5DyyDDBzGYrda1wNE+zvEVY7QfR4jiVGk2fDZpGEkgPLWEUd4X7J77BHBQ8x2dhL42wYgkHe33S6Bn0aoAWb18ltNmNncPDRjmMrgOZG7fVrBwRaFyZfSi5KTt+K/dGVzXZOWIt03w4EjdB0o0Q4cik4bIZj/ALt3kV0POo5nBjYr3CfaquNit48QKsrR7IDszuzPBYGkuLyKHgTw1UeRtKyXTaxT2xl3ZyzC7O4j/hO8lMh2VxN/7N3ku/YdsThbN1w6tojzCViQ1jHODL3Wl1AamgTQ8lVfJrbUcJGykwG89hDQLJrgrXK9ihIA5ktEVoW2PMH8F0TK9p48Q0h0RaCKOocCDoRyVBlOCfFI4btMJNag6XpqOdUsPXararxTXyixGHuLybASROp406g2FcBlpbW2ng1c63udskbsQyJOAIKHmudQYWPtMTK2JvIuOru5rRq49wBT4Jye2K5EJ4an4XUVR5HtRBioGzRODWOLwA8tY47riyy29Lq/BWbcZH/xGfvt+asKM4SprlCcMs5ZRShSttNDHR73+0ZoP67fmifjY7/2kf77fmpZ5Jz5oRJIq8wygO1bofsVXHM6N1OWpcFXZhgQ8d/IqnKpEsZeGNMc2QA9FhvSo5zo44mMc7Xfc4NJDaFAXWl2T8AtNh5TG6irYURvdyXT5v4fKp1dDckOKPNs0BafaBHiKTJWr29zQYnFucwDdaNwGtXV9Y/h3Uss5q9BwZHkgpSVN+DPkqY0iSiElWBp1D8nf+lJv2OT+Ph0aL8nf+lJv2OT+Ph0aUDsTcOOQCcEQHIIMCE0oDTfBYxdM/tXtD+bMAZW8b+AHEqi2Z26kEm8+J7479p13Q67vRZ/b7O2yzfoeQ3XHkdeStsszcYQQuoHtAAb4CwrGOlGyKaZ1CXEsc1r4zbXCxSSwgqpyRpaCdN0/RHIA66K2YVDJ3Kx64Q4GopCACgX1zWM2w22EQMUJBeRRPJqAMjtDnDp5y1kgIJcON+zwock5s7jDG5zG0HRu15HXgQeIKiZI+N7ezexp4kAi9O7mPgrDCZPHC8vjBBcOBcT36E614rQxwSSaOd12qu8bVST4YTcubHM+Xekc6S7DjvGyb48XeJTz4Xv4uLB0bx/eP4JvG49kX03UTpfy7lX5pnTWgBrzbqOh5fgpJNRRnYYT1GaMfMnVsntyKG7LA48y4lx8ymIYcM9xb2bdDWrRRronMDjvYLnOJ0vhZ06Vx8FTZLISbPEKrPPwnE6nRdAySyTx6ltUlta7fv4JmY5ThWOaHx8TZ3SQQ29eaqMTsm4DtMM4kcuLXfIqwx8T3TWRYIaL5AAa/j5qTi53Mjphq6GnIa8OnBR+v8Aa+DUj0OUdMoqX20+/h/+V2KPA7TzQu3ZgXAaG/pBaps7MVGDG8ijfI/AjkVTRZU2Rn6SjYNciDyN+Kz0MkuEk3hYF0ebTXgpMeXcY/UOivC7h3+F+ng6ZkueQ4SZgc7dBvf5mqNb3xpbeLbHCuNCUHwa8/aBS8+ZhjhJIXtv2taPIniPNXmyWLkaTJY3GkaE6k3waoNTOUIucO/sO0WLbHZI32YPZFjT+bgmNwDnCiGhxsuDb5cD3EkK8Y21HwGKErA5pOvG+PxUxrVxGpy+rkcqo06pUKaEoIggoAFALFbZei+HHuMrXvinI+lZkYegLHH2R/0keBW0tHasYdRPDLfjdMa4p8M5rkXoUw3YNGM3zNb94xygMI3juFoLL+ju8VZx+hDLj7x/5m/3FuGqVhGaq/HqGpyT+++RnpxS7GAPoMy//wCx/wCVv9xNu9COXf8Az/8Amb/cXScQaUIp2XW6iLre/wAQUIvwNtZQAHAAAfAUkvCcckLJbJSkzbCfWHxScumsbpVtiY7BCoIfZfXQpHyiSPKoibYPw0GHe6WOMuc0tYN1u85xHI1Yq7JXD5Wr0BnGzMGK3XTNJIFAhxbQ4rl+2ux/5vL+gY/s90GyCaPMXWvJdP0TPDa4W77/AAU8sWzEOCbIUmWIjimXNXTJlZo6b+Tx/Sk37HJ/Hw6CP8nkf60m/ZJP4+HRp4h1KTPWgaBx8AsftRmuLn9iGJ4ZzJoF328FrxlfgltyrvWQnH5LnJy3L9k5nOBlaGi+BIN+Suc92efLFG2IAFhPOtOWq3L8C1urnNA7yB9pWT2l2tZA/s4d1xH0ncQD0HU96ni90lSGtWqLTLZ5mQMY4gPaKJ+kDXAqFmW1UkJp4kHQhrK+B3lC2R2nY2N4xcn0faa82eerSf8APNQcx27e6UdgGtYOVB29/wBRI0+CuPp2R5nj2/N+CH11s3WRc022nfYjeWtIrUC/sVNlkEcr92UuJ43ZBOtlRM5B3yXGy7W/FCDZOd1OY4A6EHf3e8EJsMSh2RW1eVKFOdX2ZpsPszGyVsjXyezfskgjh140lZrtDHBx1eRoByHK+lqLmWZvw+EHakGU+yK68z8AsMcR2kg7QnU6m09ujG0+mnqp3N2u31LCPOjJOTLrvaVyA6V0Vritmmvp8JN8Sz+6fwUB2yLiAYyDzq9VoctY9sdP4jTXiqOTIr3RZ3+g0Cjj9PJCq7MPAWyMB/EefkmpcWdeza0cdS5o+xTgOZ4rOSbC4a7Jksm/pj+6q8dr+8zZyPJGtkU/q6/QPMdoHQuaJHNG9dEURpXGuHFPwZ+6taIPPiCPuVTjdgWlzBA4tb7Re553jy3d0AD/AJlc4DZmOBhaN4k8SSfMDgFJJYtqp8kOKepeRrJBKP1/d/6J8GMbI2gd0kUlw4RrQS+iOYP0a531VHiMK6J3dyKt8DiBKwtcaPX5qFqi40mZA4honJDfYLiQ3oCTXHuXTNksJhZ47ABcOIui3vIVHLs/C4U8a8AW00g9yutm9j3QkPa6jxuzf2Kj1LLBwXLUjnMullgk7apmzwmDbGKaKClAJETdBaWuUuyqwIIUgEogVJbQkopJwwFx5JyQEhlDjopUOKaOCosNMZDZ4KyiIClxZZRf2UI0S5cQHePRRXJxwvxTTylyZHN3LuCVCHBJpLRFQDht4VBmUdSX1WhcFS5w3UJYjodywyuYCi5u8By/FP7T5lEcHJ7J5Ajd4AniomVNB3Q40L1PRSNsmNbl8vZAG6Bo9SNT1W50aWTlJrb7eSHIluOXS5LhZuDwD3ilS5jsdGNGP+Knw4KtXJ4hb3rOPY1cWi385PwLf0I5E6DMpXEgg4WRv/ugP4IK79FQ/wBMk/UP/iRILQwTc4WzI1uGOHLtj2NV2zug8yq7OM+/N4i95A6DW3HoFY4zEiONzzwY0uNC+Gq4vtTtE/EylzjTRo1vJo/E96zceKUnViuSHMz2ymml/SPO4TowfRbyBA7uveVAzXBF43o/aPNt1fSiof8A/ML2ggiyLClYWJ7GhjuJNDUHnVA967Lp+mrHsnHjumZOoy/auLMzjM2xAc2NwLQCBuDTe1Ghd9YX8FPw2aztOmHcbPU/ZotjBkbZGg01waT7RFlzgeLb0ABGlDXryUfMstLKsCjvbpGl7tFwI6ga6J+CUJZXFZXb+F+pHPco3tM5CJp94vaWG6o3+I+HwVtgdo5MM/spx2jRu09vEAgV46fFMYjGPawOAL6cAe5tGvuI8lbfn+GmhMYe1jiPrey4HvvioNfhhiSS7+WVM096SnG1+RRbW58J3Naz6LLIPUmhfhoqOOBzuAScW2nEWDVixwPgp2RZm2J/6QW0/Gu+liybStGzocONOMG6Rf7OY94AjkFgaA8/ArR0mMDio5KLC0+AFjx5peJYeV/D/BZU3bujusMNsFG7+ROKxIY3v5DvTUI5u4n7FAEpfNR+qPu/xVthIy9zR1c0fvED48UleCRyUIuT8D0b1JDN4UfNanC5FC1ha5jX6EElrXE998vh1WYxGG7Gd8VktAa5t6kNdfsk86IPwpPli2q7KGn18c89lUVmMw1tc08fDypUeDeWP8CtLin8LWbxgHamkxcqjQXDLTMsodOQ5shaAAW68D1ofetXsvmM4AjxAa8jQSN5jlvcie/RZXE5g+KJjmxl4+vXFoHMd63OzmaYeRg7FwF6lp9l9/8AMDqfu6LJ6k/+HlX8+xla5Y0+32i+CMhGgQubRjMSjQpBOEEEqizzHUWt+J/BXknBYnP8R+lNctFPijudDoq2XE2cNhjGutcFVfylcQHA25xpo5A/JUOOeXBIynASb7CGl4a6y3qOBHjRWlgwY1W9hKNLg6LhMw3Id9znPddHVgaD0DBrXfatGShwDhwIBHxFrPOyZjox2LySSLFkbveWkcVfwx7rQ0cgB5BP6ssC2+nV/Ht8kOO/ItBEjWGShOVNnHJXLlSZq63gIQ+Pcm5RAXU0cT1Tu1OA7PCP1u92/gdKCZglDGgk0q7O80llbuNJcznpxNrY6V6abcou/D8EmLDPJkTXYxDkgq4dlLuY+0Jp2Tnq395bW46FRL30V/z2T9Q/+JEiU70cZfuYp53gf0LhQN/Xj+SNa+kd4zl+qfz39EO7TZs3DwkvNk2Gs/rac+7quJY59kmqvot9tVN+dO324fFh1AasaW0Og3rCwOPYWuI3XCuThRHWwoMEUiCV0R4Me9ujdRyBHBW2Hmc5rHuFEHw4O3h3qqwkrWut/TTS9VLdnW84BjbHO+fh0XVaHURUEpyvxRlZ8bb4X+TZZNmsfYhj92N4LhukgBzSS4FhP0hRr4JrOMwa7Tk0O3e9zgGmvhz7lTsmMR3mvAHGnhtHhYLX+y770zmOIcblkJeT018B3D7lNj0ePFleVy4XJHLLKcdqXcjTZgItTftaUO7Un7vNNZ3A97GPcz2fpB1Auo8ASOXcU4MVHLHuvpvcfqnqCqSLHzNG6yR4HCg418B0UPUNRKX3WnFiY8Ul24a72RZQp2S4ISu3ef4KHO8k242eZSYJS1wLSQeoNFYMk2uDU001CaclZ0XK8rbEbBsqyeFlMikne4EvJaON8Fra0WVNNS5O3xyUoJpUZhjtyc3zJHmriGTdIPAggg9CDYPmEzmmVdp7TePMdf8AFQYsW5nsyNOnPn/ih88odSknGRuo9rRuC4/brUhzd3xBOvwpUb8QXve9xsuI+AGgA8AoOGk3uAPxBA81NjirUolOUuGVcGjxYJOUe4cjbGqocZH+modyvJZN0WeCqsG23mR+gGpJ4Jq4LifJMfnUcBax7i11DkdL6ngtjkWVt0kIHtURXDXgfj3LDZtlsWIZvAtD2iw8EagfVd18eXgrXZDtg1rGSP3RwF2AO6+A8FndRinh4de5k6ueW3FpV4Z0oIFN4e90WbKdtcujHCQpBApUA3INFls0yZznEgXa1aSYlNjk12BOjGxbMyHg37QtLlmzro267o8DZ+KssOzUKTNwVtNSjcrBybIoi3ed96IJRRKjLuAEAgjTBRL3KjkO/KfFWmOm3WlQcvh5lJfA6PCskzYdrm0emhuq71mJnakXzR55hZIZTIC58TzbuJ7M/wB1Mh4Oui6DRY3DGnutM2dAltb3X8ewRckEpaKlfNM0vo9/nL/1Lv7caCP0fj/Sn/qXf240FtaL+Ucl1b+of0RInywljt3V1Hds6XWlrJYb0al7y7EvGtkhp1J8SKC6E1yJ7++vJUox29iFybODZzkIZiHxQkvAdug1qe7z0UPEZQ/Dy7srC1wokHjRFhdmyXZiKGR0rnB7y4kHk2zdjvTG0+ybMVIyRrw0imuvWwOFd/FWsepeNprwMlBS4Zy/DZBiMYf0MZc1g7ufeefctFDkcmBEcuKYCynexYJLt07rXDxo33LpWVYSKCMMjFAd2pPMnvSswhimjMcotp48fsPIqV9QyXJ397hjPQjwq7Hn/OZjLI57gATyaKA6AAKsjmDCbYHA8iSK+IXRdusLgom9nh2Htbtzt5xDR0N8yueYhiMc01wJkha5I802+dGBo7iT9pUcqdDJEB7YeT0FAHxcdR5KIW3rVKYrR4dUXmX7UFjA0MBPXe0PfVLT5FmMkgJkAru0XOW6G1pY9rAyMNjad6hx4A9e9VMuH+1HRaHX8P1pduxtyP8AP+eCbmgsdftVNs7jnuaS9131/wA8FOizWN7ywfSBo1w+CpuLXBuqSkk/cfw8NDVKllA4n8So82IY0gOfRPAaap2OAHoB1Py5pqT7BkyQhFzk+F3IstycdGhCbCsmhMbXaOGjgeBGovrrxT0rRIxzDzBb56Aj7EjBbOxwjWR28NXU6h5KbHjcu3dGPr+rYdMoblujNPt+/kwwYWGjyNEeHFbXZfaF0WjWhzXVoTW74Efcs5jYmOkeW+03eNE8ePNSMvf2ZG7y5HmodZGOWFNcmXgV8/8AV/idiybMHSi3NDR4kq1KyWVbUxFrQxrroaUBXXW9VqcNLvNBIo9FxeXG4Spqh8kOJJSkExDRNII6R7qekAvDjVPyjTokQxm1Ikg9m1bhBuLoa2QSERSyEndVWQ4JJcUolV+MxN+y34lRMUj4l/aPocArXLGNDgHAEHQXyPVQGYammjTqNHoeS5VjfSLjYXSRPLN5ri3e3Kc0g1pRrzBWh0/TZM+TdCvs1wxuSaSo72MAwhzabThThV2sBnuzxwryWe1CTp1YTy8FzrD+kfFve1s2Jc2PW6AA+ia+iL40qDHZ5K7QzyPB+lb3kHXoT0XZ/wAOnHZVDdPqZYZ74nUrQtZXZTaftAIpT7YHsn+t/itRazpwcHtZ1uHNHNBTiajYD+dP/VO/txoJPo9/nL/1Lv7caC19F/KOX6t/UP6IuTgx/klAYZo5DyVfLtfhG8Z4/gd77lDm9IODbwkLvBjz+Cpel8EW5mhEIShCFmI/SFhjVOPfYDfLeItSoNusKbuQNrqQb/dtL6fwJuZfiIJXZDos7L6QsG3/AHhd4MefvUGf0pYYfRbK7/taPvcnLF8CWx/H+jrDSPL3OkFklwsa2epGi5ZtZhIG4h7cMD2Y0Fm7I0JB6Xa3mK9KjXAhsDqII1kA4iuQKxL8bFvhwgBrk+RzgTfEgAeSmhGSYjd9zKTQqRhMXFGw3Hvv4De+gO/TUlWWYVLI55aG7xvdYN1re5o5BRhgWdPtVlMgnhU+GVWFwT5XU0WSeA/zwScbgjG8sdVt40bWjwcvZAiMAXz+sPA8lGhylj5RvO3W8XH7ftS2QOM4XJ9l+JBw+byxxbjdAbp3Mdw5KRs5OWyVRNg8NaU7OGtk3WRjdYw0B1vi49VZTYZuEiDYz+kfxfpdd3QWmOEWmTR1+eEof3eE+1fP6kOPDPxWJsW1jKFnThrfiStZBlvJ5sCqo8fkoWHzEfmjn6bwaQa09rheneVX5HnPZktefZJu7Oh5+aT04Kvgoz1uuzRzOPnhr86/L6F3hcyic8xhtFp0sDUg0SFnNooiMQ+uDg08erRY8LtRZ5957nDm4nzNpMkpJskk9+qVpMk0+jeKSlfFVT/wMRxVwTrGlFvJTXqN44vujUTaVIutnMe2OVva/QvUj6vf3hdBwe0jHuDYrd31Q+F6lcna9X2zWetgf+lB3aNEakHw5hYvUenLIt+Nc+w+Mr+8dZabQWYyraMzvG4Kb38T49Fo24gc+PJcpOEsb2y7itUOpQCSPNKa5OixCxw8NhOTQeymMPi2tGvRN4nMw4c1srJp44Lb+17ENS3EZybe+uKQ+YngEy6O+Kw5TvsTiJpy7RvmkxQgJ/cIF1oearNp8e6LDMfGaIJ5XevMK3ptFPPPa+HVqxHKkYTPdqMXhMXKGuEke9YY8WACLAaRRGi59m+YPmmfLIAHPcXGtB8Frszxbpnl8mpPdQVPisva5drpdLDDFOlupJtFeabM0Sk2rDE5WRwUB8RHFX0QNNBxykEEGiNQei6FsttJ243JNJAP3h18Vzm07hsS5jg5pog2Coc2FZI/Jd0erlp5348o9F+j3+cv/Uu/txoKr9DudNxErncHCFweOh34/sQSaSLjjp+7HdTnGefdHs0jlpf3pBlVeZSklxU+wqeqWTZk4JVUB5TjcQQk2irIi03kYKgsxnVPsxITaHqSZIBRlya7REXIHCwUlzkjeRWkAcD0DIm0RQKOdog6cniSeWqbAQpIFIc30AUikoIAVaO0lGEoBo6RBHaQBQSwU1aVvIAtMnzt+HcXMo2KLTdHyOhWi2e2iMuIHbO113eQ60FigUoOVHUaHFnTtU35HKTR1Y7SNMwijIJB9o9O4d6ssTnAjA3jxNALjmHxTmODmmiDYKm43PJZXhz3at4VoB4BY8+hvctkuK/2LuR1ufNA1hc6qAtAZi3c39AKv4AWuXZltPJNE2NwAqt4g/SrhpySBtPKIDDdg6b2u8Bzb4KBdFzOKbfN8/T3C0dKyvO2zx74POiL4eKoNmNp3zYl8TvaBc4sPQA6NI6UuetzZ8ZIjcW7wIdRqx0K0/o3H+mD/pKuf/Jx4927lOq90OXJ1hjKDQemvRZv0hisMK6rT/WWW9JEtYcDqVo4YqLSXgjZyt0ibc5JLkW8tIQS8KJPgw7kpTnJDigQpMRllcFDfCRxWjpMS4cHkl3DHjT7Gy/J9d/rKYcvzSQ14TQV95QUz0G4QNzKUj3WQf8AugQUkexBNNOmdP8AVtlvucP7p+aL1a5b7nD+6fmjQThgXq0y33OH90/ND1aZb7nD+6fmgggAerTLfc4f3T80PVrlvucPkfmjQQAY9HGXe6ReR+aV6vMv90i8j80EElC2werzL/dIvI/ND1eZf7pF5H5oIIpBuYPV3l/ukXkfmh6u8v8AdIvI/NEgikG5h+rzL/dIvI/ND1eZf7pF5H5oIIpBuYPV5l/ukXkfmh6vcv8AdIvI/NBBFINz9w/V7l/ukXkfmi9XuX+6ReR+aCCKQbn7h+r3L/dIvI/ND1e5f7pF5H5oIIpBufuD1fZf7rF5H5oer/L/AHWLyPzQQRSDcwer/Ae6xeR+aP1f4D3WLyPzQQRSDcwfyAwHusXkfmh/IDAe6xeR+aCCKQbmD+QOA91i8j80P5AYD3WLyPzQQRSDcxv1c5dd/mkV9aPzU3AbI4SB29DAxjuFgG6QQSOKfdC75e5Y/mjP6oUTHbP4eYVNE1/jaCCNkfYTc/cger/Ae6xeR+aL1fZf7rF5H5oIJaQbmD1fZf7pF5H5ovV7l/ukXkfmggikG5h+r3L/AHSLyPzRer3L/dIvI/NBBFINzJuVbK4XDPL8PAyNxaWlzRRLSQSPC2jyQQQSiXZ//9k="/>
          <p:cNvSpPr>
            <a:spLocks noChangeAspect="1" noChangeArrowheads="1"/>
          </p:cNvSpPr>
          <p:nvPr/>
        </p:nvSpPr>
        <p:spPr bwMode="auto">
          <a:xfrm>
            <a:off x="368300" y="-793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0" descr="data:image/jpeg;base64,/9j/4AAQSkZJRgABAQAAAQABAAD/2wCEAAkGBhQSEBQUEBQVFBUVFRQVFRUYFBUUFhQYFxQVFBUVFBQYHCYeFxkjGRQUHy8gIycpLCwsFx4xNTAqNSYrLCkBCQoKDgwOGg8PGiwkHyQvKSwsKiwsLSwqLSwtLCktLCwsLCwpLCwsLCwsLCwsLCwsLCwsLCwsLCwsKSwsLCwsLP/AABEIAKMBNgMBIgACEQEDEQH/xAAcAAAABwEBAAAAAAAAAAAAAAAAAQIDBAUGBwj/xABMEAABBAADBQQGBQcICgMBAAABAAIDEQQFIQYSMUFRE2FxkQcXIlSB0TJCobHBCBQjc3SSsxY0NVKy0uHwJCUzQ1NicoKTo2NkgxX/xAAbAQABBQEBAAAAAAAAAAAAAAAAAQIDBAUGB//EADIRAAICAQMDAwEGBgMBAAAAAAABAhEDBBIhBTFBE1FhcSIykbHB8BQzNFKBoSNC4RX/2gAMAwEAAhEDEQA/AOPBPwxlAQFSoW0kSsORIgSewUt2qLs0OkOjjkyM2BPNjCBNJHaJVKKFeGTdCyxRnvpWEVEJnEYRMeRNllaSUVaIgfzTsU+qLsSEhseqVTIp4JWSXT0o8k+qXLCkuw2iXemN/h5ocjx1KSMyFKs3ELRuI/THZ8TZQjxRCYJCK0liqNGiyrE2U5mMlHxVHgsVuOvkpk2K3yFBOPNjpcIkQv1VrDLoqeFShjgFCxngsJHqJNNWqiyZoOqbnxoc3inL6CDOLxYPBRmyWm3NtHDHqpuwEuF6h41S2M0VlgNjpsQzfZuAEkDedRNaXVKGeaGL7U3SHKLfYy26hurd4X0XTnWVzGN6j2zfhpSmw+iYu+jO3TrGfmq8up6aLpz/ADH+lL2Ob7qItXRMF6LyZWCSQbm8A/dB3q51Yq1UbRbCTQTOZGx0rOLXtaTYPC64HqFJj6hgyOoyQjxyXgyBCSQrHGZTJHXaRvZfDeaW34XxUJzFdjJPlDKGUSWQkp4gCiRoiUAG1G95PFJtFaAOrfk9TXmUorhhJNf/ANsOgmvydv6Um/Y5P4+HQSgYoStTkdEqriOuqltxNHQItEttlzhst3ld5XsRPPfYxlwFagaC1Q5VmZaeS7J6M9rIRE6KVzWO3t5pNNaRQFX3Uq85Jyp8IvQThh3LlnKM22ZkgcWytLSORFKgnwtFdo9MGcwPbE2NzXyDestIdQNUCR36rj0weTwTY3fALLjcFu4ZDZIQVYxREhV26Q7VWsL9AkycFvRNSbt8A/N0ziMHQsKxY+gouKnsaKFOVmlkji28lJLMeaSJ1Ilwl6hRZMMRyV1I5ieR7mEXoiUmkdJSLcEjpBJ1QJY6EpshTIT8cdpGgbtEovNJLcO5wtScPBYU7DsAFKvKaj2HRxp9yhfhiiApXcsKPBZSJJA0ndBvXwHJDzJK2DhzSK7BYR0j2sbxcaF8Fq8D6P5nHQxn/uI+8K4yb0fNJD2SkFpBALQdehIIWrynCvjk3Xj48Qe8FYOs6q1/Ia+eCeGFU9xCy/CAODHMaKoVuhXOMysUHRgCvqgAAjwCkzQtJBIsjh18Esse7hTR5lc65ym7J78ocjjb2e67mKKRgoWsbRcLSXZYT9J7vuQGzwP1nfenRhJ8Cce4TMGN9zgQb+zqk4jCFzweVIT7NOb9F5+IIUKRk0XGyOvEInhnHuhyV9mRtqtn48SxjJN6g4kbpo8K5grDbWej+HDYUysc/eDminbpGunIDVdFhzW9HBSMTCJGgaEXrYv7FNptdl08kk3S8Ecsd9zzfJEmS1dq2+ylgwThHC0vc5oBbGN4a2TYF8AR8VyDE4JzPpNc3xBC7LRa2OqhuSopzhtZCpFSW5qKlokYikSWUlAHUfyd/wClJv2OT+Ph0EPyd/6Um/Y5P4+HQSgc3CfiCuY9isSeEZUuDYDFf1ConJe5LG0ysw8KfOLc3gVfwbBYr+qpLfRniX9FBavk0XmgoVHuN7K4Ttgd/XxVpm2URgnd6farPI9hpoRqrqPZh31m/an+pH3M1xk+TjeMwVOp3Hkihj3eK6bjvRg6V5cXbvcnIvRMKovTZTi0WMGSWKVnOu0FJnRdHxvo5w+HaXzSEAcfu0CeynYbAzktjk3nNFlut1wscnfAlQpexpvqUbSfc5Y4AHUVfDv8E7l+EErwzX2jQI5fDmtnFk0bMRPA9oeGPIAOtCzRHTStVV51se6SdvYnsYtCHsd7Q0N2CQbv4cFZxrs0c7rOpQybscltkvJQ5jkrsPMGvAP1mOr2Xi6sX9o5FXGP2UbJg+0a2pgO0JGgc36wIGlga33FNYzYRgA7bGy0OG9WnhblAkyLDDQ46cjoAa/FS8GY8/qOLjN2vaL5DyyDDBzGYrda1wNE+zvEVY7QfR4jiVGk2fDZpGEkgPLWEUd4X7J77BHBQ8x2dhL42wYgkHe33S6Bn0aoAWb18ltNmNncPDRjmMrgOZG7fVrBwRaFyZfSi5KTt+K/dGVzXZOWIt03w4EjdB0o0Q4cik4bIZj/ALt3kV0POo5nBjYr3CfaquNit48QKsrR7IDszuzPBYGkuLyKHgTw1UeRtKyXTaxT2xl3ZyzC7O4j/hO8lMh2VxN/7N3ku/YdsThbN1w6tojzCViQ1jHODL3Wl1AamgTQ8lVfJrbUcJGykwG89hDQLJrgrXK9ihIA5ktEVoW2PMH8F0TK9p48Q0h0RaCKOocCDoRyVBlOCfFI4btMJNag6XpqOdUsPXararxTXyixGHuLybASROp406g2FcBlpbW2ng1c63udskbsQyJOAIKHmudQYWPtMTK2JvIuOru5rRq49wBT4Jye2K5EJ4an4XUVR5HtRBioGzRODWOLwA8tY47riyy29Lq/BWbcZH/xGfvt+asKM4SprlCcMs5ZRShSttNDHR73+0ZoP67fmifjY7/2kf77fmpZ5Jz5oRJIq8wygO1bofsVXHM6N1OWpcFXZhgQ8d/IqnKpEsZeGNMc2QA9FhvSo5zo44mMc7Xfc4NJDaFAXWl2T8AtNh5TG6irYURvdyXT5v4fKp1dDckOKPNs0BafaBHiKTJWr29zQYnFucwDdaNwGtXV9Y/h3Uss5q9BwZHkgpSVN+DPkqY0iSiElWBp1D8nf+lJv2OT+Ph0aL8nf+lJv2OT+Ph0aUDsTcOOQCcEQHIIMCE0oDTfBYxdM/tXtD+bMAZW8b+AHEqi2Z26kEm8+J7479p13Q67vRZ/b7O2yzfoeQ3XHkdeStsszcYQQuoHtAAb4CwrGOlGyKaZ1CXEsc1r4zbXCxSSwgqpyRpaCdN0/RHIA66K2YVDJ3Kx64Q4GopCACgX1zWM2w22EQMUJBeRRPJqAMjtDnDp5y1kgIJcON+zwock5s7jDG5zG0HRu15HXgQeIKiZI+N7ezexp4kAi9O7mPgrDCZPHC8vjBBcOBcT36E614rQxwSSaOd12qu8bVST4YTcubHM+Xekc6S7DjvGyb48XeJTz4Xv4uLB0bx/eP4JvG49kX03UTpfy7lX5pnTWgBrzbqOh5fgpJNRRnYYT1GaMfMnVsntyKG7LA48y4lx8ymIYcM9xb2bdDWrRRronMDjvYLnOJ0vhZ06Vx8FTZLISbPEKrPPwnE6nRdAySyTx6ltUlta7fv4JmY5ThWOaHx8TZ3SQQ29eaqMTsm4DtMM4kcuLXfIqwx8T3TWRYIaL5AAa/j5qTi53Mjphq6GnIa8OnBR+v8Aa+DUj0OUdMoqX20+/h/+V2KPA7TzQu3ZgXAaG/pBaps7MVGDG8ijfI/AjkVTRZU2Rn6SjYNciDyN+Kz0MkuEk3hYF0ebTXgpMeXcY/UOivC7h3+F+ng6ZkueQ4SZgc7dBvf5mqNb3xpbeLbHCuNCUHwa8/aBS8+ZhjhJIXtv2taPIniPNXmyWLkaTJY3GkaE6k3waoNTOUIucO/sO0WLbHZI32YPZFjT+bgmNwDnCiGhxsuDb5cD3EkK8Y21HwGKErA5pOvG+PxUxrVxGpy+rkcqo06pUKaEoIggoAFALFbZei+HHuMrXvinI+lZkYegLHH2R/0keBW0tHasYdRPDLfjdMa4p8M5rkXoUw3YNGM3zNb94xygMI3juFoLL+ju8VZx+hDLj7x/5m/3FuGqVhGaq/HqGpyT+++RnpxS7GAPoMy//wCx/wCVv9xNu9COXf8Az/8Amb/cXScQaUIp2XW6iLre/wAQUIvwNtZQAHAAAfAUkvCcckLJbJSkzbCfWHxScumsbpVtiY7BCoIfZfXQpHyiSPKoibYPw0GHe6WOMuc0tYN1u85xHI1Yq7JXD5Wr0BnGzMGK3XTNJIFAhxbQ4rl+2ux/5vL+gY/s90GyCaPMXWvJdP0TPDa4W77/AAU8sWzEOCbIUmWIjimXNXTJlZo6b+Tx/Sk37HJ/Hw6CP8nkf60m/ZJP4+HRp4h1KTPWgaBx8AsftRmuLn9iGJ4ZzJoF328FrxlfgltyrvWQnH5LnJy3L9k5nOBlaGi+BIN+Suc92efLFG2IAFhPOtOWq3L8C1urnNA7yB9pWT2l2tZA/s4d1xH0ncQD0HU96ni90lSGtWqLTLZ5mQMY4gPaKJ+kDXAqFmW1UkJp4kHQhrK+B3lC2R2nY2N4xcn0faa82eerSf8APNQcx27e6UdgGtYOVB29/wBRI0+CuPp2R5nj2/N+CH11s3WRc022nfYjeWtIrUC/sVNlkEcr92UuJ43ZBOtlRM5B3yXGy7W/FCDZOd1OY4A6EHf3e8EJsMSh2RW1eVKFOdX2ZpsPszGyVsjXyezfskgjh140lZrtDHBx1eRoByHK+lqLmWZvw+EHakGU+yK68z8AsMcR2kg7QnU6m09ujG0+mnqp3N2u31LCPOjJOTLrvaVyA6V0Vritmmvp8JN8Sz+6fwUB2yLiAYyDzq9VoctY9sdP4jTXiqOTIr3RZ3+g0Cjj9PJCq7MPAWyMB/EefkmpcWdeza0cdS5o+xTgOZ4rOSbC4a7Jksm/pj+6q8dr+8zZyPJGtkU/q6/QPMdoHQuaJHNG9dEURpXGuHFPwZ+6taIPPiCPuVTjdgWlzBA4tb7Re553jy3d0AD/AJlc4DZmOBhaN4k8SSfMDgFJJYtqp8kOKepeRrJBKP1/d/6J8GMbI2gd0kUlw4RrQS+iOYP0a531VHiMK6J3dyKt8DiBKwtcaPX5qFqi40mZA4honJDfYLiQ3oCTXHuXTNksJhZ47ABcOIui3vIVHLs/C4U8a8AW00g9yutm9j3QkPa6jxuzf2Kj1LLBwXLUjnMullgk7apmzwmDbGKaKClAJETdBaWuUuyqwIIUgEogVJbQkopJwwFx5JyQEhlDjopUOKaOCosNMZDZ4KyiIClxZZRf2UI0S5cQHePRRXJxwvxTTylyZHN3LuCVCHBJpLRFQDht4VBmUdSX1WhcFS5w3UJYjodywyuYCi5u8By/FP7T5lEcHJ7J5Ajd4AniomVNB3Q40L1PRSNsmNbl8vZAG6Bo9SNT1W50aWTlJrb7eSHIluOXS5LhZuDwD3ilS5jsdGNGP+Knw4KtXJ4hb3rOPY1cWi385PwLf0I5E6DMpXEgg4WRv/ugP4IK79FQ/wBMk/UP/iRILQwTc4WzI1uGOHLtj2NV2zug8yq7OM+/N4i95A6DW3HoFY4zEiONzzwY0uNC+Gq4vtTtE/EylzjTRo1vJo/E96zceKUnViuSHMz2ymml/SPO4TowfRbyBA7uveVAzXBF43o/aPNt1fSiof8A/ML2ggiyLClYWJ7GhjuJNDUHnVA967Lp+mrHsnHjumZOoy/auLMzjM2xAc2NwLQCBuDTe1Ghd9YX8FPw2aztOmHcbPU/ZotjBkbZGg01waT7RFlzgeLb0ABGlDXryUfMstLKsCjvbpGl7tFwI6ga6J+CUJZXFZXb+F+pHPco3tM5CJp94vaWG6o3+I+HwVtgdo5MM/spx2jRu09vEAgV46fFMYjGPawOAL6cAe5tGvuI8lbfn+GmhMYe1jiPrey4HvvioNfhhiSS7+WVM096SnG1+RRbW58J3Naz6LLIPUmhfhoqOOBzuAScW2nEWDVixwPgp2RZm2J/6QW0/Gu+liybStGzocONOMG6Rf7OY94AjkFgaA8/ArR0mMDio5KLC0+AFjx5peJYeV/D/BZU3bujusMNsFG7+ROKxIY3v5DvTUI5u4n7FAEpfNR+qPu/xVthIy9zR1c0fvED48UleCRyUIuT8D0b1JDN4UfNanC5FC1ha5jX6EElrXE998vh1WYxGG7Gd8VktAa5t6kNdfsk86IPwpPli2q7KGn18c89lUVmMw1tc08fDypUeDeWP8CtLin8LWbxgHamkxcqjQXDLTMsodOQ5shaAAW68D1ofetXsvmM4AjxAa8jQSN5jlvcie/RZXE5g+KJjmxl4+vXFoHMd63OzmaYeRg7FwF6lp9l9/8AMDqfu6LJ6k/+HlX8+xla5Y0+32i+CMhGgQubRjMSjQpBOEEEqizzHUWt+J/BXknBYnP8R+lNctFPijudDoq2XE2cNhjGutcFVfylcQHA25xpo5A/JUOOeXBIynASb7CGl4a6y3qOBHjRWlgwY1W9hKNLg6LhMw3Id9znPddHVgaD0DBrXfatGShwDhwIBHxFrPOyZjox2LySSLFkbveWkcVfwx7rQ0cgB5BP6ssC2+nV/Ht8kOO/ItBEjWGShOVNnHJXLlSZq63gIQ+Pcm5RAXU0cT1Tu1OA7PCP1u92/gdKCZglDGgk0q7O80llbuNJcznpxNrY6V6abcou/D8EmLDPJkTXYxDkgq4dlLuY+0Jp2Tnq395bW46FRL30V/z2T9Q/+JEiU70cZfuYp53gf0LhQN/Xj+SNa+kd4zl+qfz39EO7TZs3DwkvNk2Gs/rac+7quJY59kmqvot9tVN+dO324fFh1AasaW0Og3rCwOPYWuI3XCuThRHWwoMEUiCV0R4Me9ujdRyBHBW2Hmc5rHuFEHw4O3h3qqwkrWut/TTS9VLdnW84BjbHO+fh0XVaHURUEpyvxRlZ8bb4X+TZZNmsfYhj92N4LhukgBzSS4FhP0hRr4JrOMwa7Tk0O3e9zgGmvhz7lTsmMR3mvAHGnhtHhYLX+y770zmOIcblkJeT018B3D7lNj0ePFleVy4XJHLLKcdqXcjTZgItTftaUO7Un7vNNZ3A97GPcz2fpB1Auo8ASOXcU4MVHLHuvpvcfqnqCqSLHzNG6yR4HCg418B0UPUNRKX3WnFiY8Ul24a72RZQp2S4ISu3ef4KHO8k242eZSYJS1wLSQeoNFYMk2uDU001CaclZ0XK8rbEbBsqyeFlMikne4EvJaON8Fra0WVNNS5O3xyUoJpUZhjtyc3zJHmriGTdIPAggg9CDYPmEzmmVdp7TePMdf8AFQYsW5nsyNOnPn/ih88odSknGRuo9rRuC4/brUhzd3xBOvwpUb8QXve9xsuI+AGgA8AoOGk3uAPxBA81NjirUolOUuGVcGjxYJOUe4cjbGqocZH+modyvJZN0WeCqsG23mR+gGpJ4Jq4LifJMfnUcBax7i11DkdL6ngtjkWVt0kIHtURXDXgfj3LDZtlsWIZvAtD2iw8EagfVd18eXgrXZDtg1rGSP3RwF2AO6+A8FndRinh4de5k6ueW3FpV4Z0oIFN4e90WbKdtcujHCQpBApUA3INFls0yZznEgXa1aSYlNjk12BOjGxbMyHg37QtLlmzro267o8DZ+KssOzUKTNwVtNSjcrBybIoi3ed96IJRRKjLuAEAgjTBRL3KjkO/KfFWmOm3WlQcvh5lJfA6PCskzYdrm0emhuq71mJnakXzR55hZIZTIC58TzbuJ7M/wB1Mh4Oui6DRY3DGnutM2dAltb3X8ewRckEpaKlfNM0vo9/nL/1Lv7caCP0fj/Sn/qXf240FtaL+Ucl1b+of0RInywljt3V1Hds6XWlrJYb0al7y7EvGtkhp1J8SKC6E1yJ7++vJUox29iFybODZzkIZiHxQkvAdug1qe7z0UPEZQ/Dy7srC1wokHjRFhdmyXZiKGR0rnB7y4kHk2zdjvTG0+ybMVIyRrw0imuvWwOFd/FWsepeNprwMlBS4Zy/DZBiMYf0MZc1g7ufeefctFDkcmBEcuKYCynexYJLt07rXDxo33LpWVYSKCMMjFAd2pPMnvSswhimjMcotp48fsPIqV9QyXJ397hjPQjwq7Hn/OZjLI57gATyaKA6AAKsjmDCbYHA8iSK+IXRdusLgom9nh2Htbtzt5xDR0N8yueYhiMc01wJkha5I802+dGBo7iT9pUcqdDJEB7YeT0FAHxcdR5KIW3rVKYrR4dUXmX7UFjA0MBPXe0PfVLT5FmMkgJkAru0XOW6G1pY9rAyMNjad6hx4A9e9VMuH+1HRaHX8P1pduxtyP8AP+eCbmgsdftVNs7jnuaS9131/wA8FOizWN7ywfSBo1w+CpuLXBuqSkk/cfw8NDVKllA4n8So82IY0gOfRPAaap2OAHoB1Py5pqT7BkyQhFzk+F3IstycdGhCbCsmhMbXaOGjgeBGovrrxT0rRIxzDzBb56Aj7EjBbOxwjWR28NXU6h5KbHjcu3dGPr+rYdMoblujNPt+/kwwYWGjyNEeHFbXZfaF0WjWhzXVoTW74Efcs5jYmOkeW+03eNE8ePNSMvf2ZG7y5HmodZGOWFNcmXgV8/8AV/idiybMHSi3NDR4kq1KyWVbUxFrQxrroaUBXXW9VqcNLvNBIo9FxeXG4Spqh8kOJJSkExDRNII6R7qekAvDjVPyjTokQxm1Ikg9m1bhBuLoa2QSERSyEndVWQ4JJcUolV+MxN+y34lRMUj4l/aPocArXLGNDgHAEHQXyPVQGYammjTqNHoeS5VjfSLjYXSRPLN5ri3e3Kc0g1pRrzBWh0/TZM+TdCvs1wxuSaSo72MAwhzabThThV2sBnuzxwryWe1CTp1YTy8FzrD+kfFve1s2Jc2PW6AA+ia+iL40qDHZ5K7QzyPB+lb3kHXoT0XZ/wAOnHZVDdPqZYZ74nUrQtZXZTaftAIpT7YHsn+t/itRazpwcHtZ1uHNHNBTiajYD+dP/VO/txoJPo9/nL/1Lv7caC19F/KOX6t/UP6IuTgx/klAYZo5DyVfLtfhG8Z4/gd77lDm9IODbwkLvBjz+Cpel8EW5mhEIShCFmI/SFhjVOPfYDfLeItSoNusKbuQNrqQb/dtL6fwJuZfiIJXZDos7L6QsG3/AHhd4MefvUGf0pYYfRbK7/taPvcnLF8CWx/H+jrDSPL3OkFklwsa2epGi5ZtZhIG4h7cMD2Y0Fm7I0JB6Xa3mK9KjXAhsDqII1kA4iuQKxL8bFvhwgBrk+RzgTfEgAeSmhGSYjd9zKTQqRhMXFGw3Hvv4De+gO/TUlWWYVLI55aG7xvdYN1re5o5BRhgWdPtVlMgnhU+GVWFwT5XU0WSeA/zwScbgjG8sdVt40bWjwcvZAiMAXz+sPA8lGhylj5RvO3W8XH7ftS2QOM4XJ9l+JBw+byxxbjdAbp3Mdw5KRs5OWyVRNg8NaU7OGtk3WRjdYw0B1vi49VZTYZuEiDYz+kfxfpdd3QWmOEWmTR1+eEof3eE+1fP6kOPDPxWJsW1jKFnThrfiStZBlvJ5sCqo8fkoWHzEfmjn6bwaQa09rheneVX5HnPZktefZJu7Oh5+aT04Kvgoz1uuzRzOPnhr86/L6F3hcyic8xhtFp0sDUg0SFnNooiMQ+uDg08erRY8LtRZ5957nDm4nzNpMkpJskk9+qVpMk0+jeKSlfFVT/wMRxVwTrGlFvJTXqN44vujUTaVIutnMe2OVva/QvUj6vf3hdBwe0jHuDYrd31Q+F6lcna9X2zWetgf+lB3aNEakHw5hYvUenLIt+Nc+w+Mr+8dZabQWYyraMzvG4Kb38T49Fo24gc+PJcpOEsb2y7itUOpQCSPNKa5OixCxw8NhOTQeymMPi2tGvRN4nMw4c1srJp44Lb+17ENS3EZybe+uKQ+YngEy6O+Kw5TvsTiJpy7RvmkxQgJ/cIF1oearNp8e6LDMfGaIJ5XevMK3ptFPPPa+HVqxHKkYTPdqMXhMXKGuEke9YY8WACLAaRRGi59m+YPmmfLIAHPcXGtB8Frszxbpnl8mpPdQVPisva5drpdLDDFOlupJtFeabM0Sk2rDE5WRwUB8RHFX0QNNBxykEEGiNQei6FsttJ243JNJAP3h18Vzm07hsS5jg5pog2Coc2FZI/Jd0erlp5348o9F+j3+cv/Uu/txoKr9DudNxErncHCFweOh34/sQSaSLjjp+7HdTnGefdHs0jlpf3pBlVeZSklxU+wqeqWTZk4JVUB5TjcQQk2irIi03kYKgsxnVPsxITaHqSZIBRlya7REXIHCwUlzkjeRWkAcD0DIm0RQKOdog6cniSeWqbAQpIFIc30AUikoIAVaO0lGEoBo6RBHaQBQSwU1aVvIAtMnzt+HcXMo2KLTdHyOhWi2e2iMuIHbO113eQ60FigUoOVHUaHFnTtU35HKTR1Y7SNMwijIJB9o9O4d6ssTnAjA3jxNALjmHxTmODmmiDYKm43PJZXhz3at4VoB4BY8+hvctkuK/2LuR1ufNA1hc6qAtAZi3c39AKv4AWuXZltPJNE2NwAqt4g/SrhpySBtPKIDDdg6b2u8Bzb4KBdFzOKbfN8/T3C0dKyvO2zx74POiL4eKoNmNp3zYl8TvaBc4sPQA6NI6UuetzZ8ZIjcW7wIdRqx0K0/o3H+mD/pKuf/Jx4927lOq90OXJ1hjKDQemvRZv0hisMK6rT/WWW9JEtYcDqVo4YqLSXgjZyt0ibc5JLkW8tIQS8KJPgw7kpTnJDigQpMRllcFDfCRxWjpMS4cHkl3DHjT7Gy/J9d/rKYcvzSQ14TQV95QUz0G4QNzKUj3WQf8AugQUkexBNNOmdP8AVtlvucP7p+aL1a5b7nD+6fmjQThgXq0y33OH90/ND1aZb7nD+6fmgggAerTLfc4f3T80PVrlvucPkfmjQQAY9HGXe6ReR+aV6vMv90i8j80EElC2werzL/dIvI/ND1eZf7pF5H5oIIpBuYPV3l/ukXkfmh6u8v8AdIvI/NEgikG5h+rzL/dIvI/ND1eZf7pF5H5oIIpBuYPV5l/ukXkfmh6vcv8AdIvI/NBBFINz9w/V7l/ukXkfmi9XuX+6ReR+aCCKQbn7h+r3L/dIvI/ND1e5f7pF5H5oIIpBufuD1fZf7rF5H5oer/L/AHWLyPzQQRSDcwer/Ae6xeR+aP1f4D3WLyPzQQRSDcwfyAwHusXkfmh/IDAe6xeR+aCCKQbmD+QOA91i8j80P5AYD3WLyPzQQRSDcxv1c5dd/mkV9aPzU3AbI4SB29DAxjuFgG6QQSOKfdC75e5Y/mjP6oUTHbP4eYVNE1/jaCCNkfYTc/cger/Ae6xeR+aL1fZf7rF5H5oIJaQbmD1fZf7pF5H5ovV7l/ukXkfmggikG5h+r3L/AHSLyPzRer3L/dIvI/NBBFINzJuVbK4XDPL8PAyNxaWlzRRLSQSPC2jyQQQSiXZ//9k="/>
          <p:cNvSpPr>
            <a:spLocks noChangeAspect="1" noChangeArrowheads="1"/>
          </p:cNvSpPr>
          <p:nvPr/>
        </p:nvSpPr>
        <p:spPr bwMode="auto">
          <a:xfrm>
            <a:off x="520700" y="73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4" name="Group 13"/>
          <p:cNvGrpSpPr/>
          <p:nvPr/>
        </p:nvGrpSpPr>
        <p:grpSpPr>
          <a:xfrm>
            <a:off x="133800" y="2780037"/>
            <a:ext cx="8929488" cy="1683838"/>
            <a:chOff x="133800" y="2780037"/>
            <a:chExt cx="8929488" cy="1683838"/>
          </a:xfrm>
        </p:grpSpPr>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017" y="2911300"/>
              <a:ext cx="2952750" cy="1552575"/>
            </a:xfrm>
            <a:prstGeom prst="rect">
              <a:avLst/>
            </a:prstGeom>
          </p:spPr>
        </p:pic>
        <p:pic>
          <p:nvPicPr>
            <p:cNvPr id="3083"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8488" y="2780037"/>
              <a:ext cx="2844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TextBox 44"/>
            <p:cNvSpPr txBox="1"/>
            <p:nvPr/>
          </p:nvSpPr>
          <p:spPr>
            <a:xfrm>
              <a:off x="133800" y="2948119"/>
              <a:ext cx="3110468" cy="830997"/>
            </a:xfrm>
            <a:prstGeom prst="rect">
              <a:avLst/>
            </a:prstGeom>
            <a:noFill/>
          </p:spPr>
          <p:txBody>
            <a:bodyPr wrap="square" rtlCol="0">
              <a:spAutoFit/>
            </a:bodyPr>
            <a:lstStyle/>
            <a:p>
              <a:r>
                <a:rPr lang="en-US" sz="1600" b="1" dirty="0" smtClean="0"/>
                <a:t>If there are </a:t>
              </a:r>
              <a:r>
                <a:rPr lang="en-US" sz="1600" b="1" u="sng" dirty="0" smtClean="0"/>
                <a:t>three or more</a:t>
              </a:r>
              <a:r>
                <a:rPr lang="en-US" sz="1600" b="1" dirty="0" smtClean="0"/>
                <a:t> gear- wheels in the assembly it is called a COMPOUND GEAR TRAIN.</a:t>
              </a:r>
            </a:p>
          </p:txBody>
        </p:sp>
      </p:grpSp>
      <p:grpSp>
        <p:nvGrpSpPr>
          <p:cNvPr id="21" name="Group 20"/>
          <p:cNvGrpSpPr/>
          <p:nvPr/>
        </p:nvGrpSpPr>
        <p:grpSpPr>
          <a:xfrm>
            <a:off x="303637" y="4463875"/>
            <a:ext cx="4948239" cy="2189205"/>
            <a:chOff x="303637" y="4463875"/>
            <a:chExt cx="4948239" cy="2189205"/>
          </a:xfrm>
        </p:grpSpPr>
        <p:pic>
          <p:nvPicPr>
            <p:cNvPr id="3085" name="Picture 13" descr="http://www.homeracingworld.com/nlesparker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3637" y="5410406"/>
              <a:ext cx="1612900" cy="120967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16" y="5509619"/>
              <a:ext cx="2003860" cy="114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1916537" y="4463875"/>
              <a:ext cx="2655463" cy="1323439"/>
            </a:xfrm>
            <a:prstGeom prst="rect">
              <a:avLst/>
            </a:prstGeom>
            <a:noFill/>
          </p:spPr>
          <p:txBody>
            <a:bodyPr wrap="square" rtlCol="0">
              <a:spAutoFit/>
            </a:bodyPr>
            <a:lstStyle/>
            <a:p>
              <a:r>
                <a:rPr lang="en-US" sz="1600" b="1" dirty="0" smtClean="0"/>
                <a:t>The gearwheel</a:t>
              </a:r>
            </a:p>
            <a:p>
              <a:r>
                <a:rPr lang="en-US" sz="1600" b="1" dirty="0"/>
                <a:t>t</a:t>
              </a:r>
              <a:r>
                <a:rPr lang="en-US" sz="1600" b="1" dirty="0" smtClean="0"/>
                <a:t>hat is connected onto the motor drive shaft</a:t>
              </a:r>
            </a:p>
            <a:p>
              <a:r>
                <a:rPr lang="en-US" sz="1600" b="1" dirty="0"/>
                <a:t>i</a:t>
              </a:r>
              <a:r>
                <a:rPr lang="en-US" sz="1600" b="1" dirty="0" smtClean="0"/>
                <a:t>s called the </a:t>
              </a:r>
            </a:p>
            <a:p>
              <a:r>
                <a:rPr lang="en-US" sz="1600" b="1" dirty="0" smtClean="0"/>
                <a:t>DRIVER GEAR.</a:t>
              </a:r>
            </a:p>
          </p:txBody>
        </p:sp>
        <p:cxnSp>
          <p:nvCxnSpPr>
            <p:cNvPr id="20" name="Straight Arrow Connector 19"/>
            <p:cNvCxnSpPr>
              <a:endCxn id="3085" idx="3"/>
            </p:cNvCxnSpPr>
            <p:nvPr/>
          </p:nvCxnSpPr>
          <p:spPr>
            <a:xfrm flipH="1">
              <a:off x="1916537" y="5787314"/>
              <a:ext cx="445663" cy="2279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53" idx="1"/>
            </p:cNvCxnSpPr>
            <p:nvPr/>
          </p:nvCxnSpPr>
          <p:spPr>
            <a:xfrm>
              <a:off x="2628900" y="5815183"/>
              <a:ext cx="619116" cy="26616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251876" y="4494528"/>
            <a:ext cx="3529095" cy="2067100"/>
            <a:chOff x="5251876" y="4494528"/>
            <a:chExt cx="3529095" cy="2067100"/>
          </a:xfrm>
        </p:grpSpPr>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10963" y="5240930"/>
              <a:ext cx="1770008" cy="1320698"/>
            </a:xfrm>
            <a:prstGeom prst="rect">
              <a:avLst/>
            </a:prstGeom>
          </p:spPr>
        </p:pic>
        <p:sp>
          <p:nvSpPr>
            <p:cNvPr id="57" name="TextBox 56"/>
            <p:cNvSpPr txBox="1"/>
            <p:nvPr/>
          </p:nvSpPr>
          <p:spPr>
            <a:xfrm>
              <a:off x="5251876" y="4494528"/>
              <a:ext cx="3358724" cy="1323439"/>
            </a:xfrm>
            <a:prstGeom prst="rect">
              <a:avLst/>
            </a:prstGeom>
            <a:noFill/>
          </p:spPr>
          <p:txBody>
            <a:bodyPr wrap="square" rtlCol="0">
              <a:spAutoFit/>
            </a:bodyPr>
            <a:lstStyle/>
            <a:p>
              <a:r>
                <a:rPr lang="en-US" sz="1600" b="1" dirty="0" smtClean="0"/>
                <a:t>In a SIMPLE GEAR TRAIN the gearwheel that is turned by the DRIVER GEAR</a:t>
              </a:r>
            </a:p>
            <a:p>
              <a:r>
                <a:rPr lang="en-US" sz="1600" b="1" dirty="0"/>
                <a:t>i</a:t>
              </a:r>
              <a:r>
                <a:rPr lang="en-US" sz="1600" b="1" dirty="0" smtClean="0"/>
                <a:t>s called the </a:t>
              </a:r>
            </a:p>
            <a:p>
              <a:r>
                <a:rPr lang="en-US" sz="1600" b="1" dirty="0" smtClean="0"/>
                <a:t>DRIVEN GEAR.</a:t>
              </a:r>
            </a:p>
          </p:txBody>
        </p:sp>
        <p:cxnSp>
          <p:nvCxnSpPr>
            <p:cNvPr id="58" name="Straight Arrow Connector 57"/>
            <p:cNvCxnSpPr/>
            <p:nvPr/>
          </p:nvCxnSpPr>
          <p:spPr>
            <a:xfrm>
              <a:off x="6629400" y="5638800"/>
              <a:ext cx="170894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5334001" y="5815183"/>
              <a:ext cx="304799" cy="2604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935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- 4</a:t>
            </a:r>
            <a:endParaRPr lang="en-US" b="1" dirty="0"/>
          </a:p>
        </p:txBody>
      </p:sp>
      <p:sp>
        <p:nvSpPr>
          <p:cNvPr id="8" name="TextBox 7"/>
          <p:cNvSpPr txBox="1"/>
          <p:nvPr/>
        </p:nvSpPr>
        <p:spPr>
          <a:xfrm>
            <a:off x="228598" y="1185446"/>
            <a:ext cx="6200608" cy="338554"/>
          </a:xfrm>
          <a:prstGeom prst="rect">
            <a:avLst/>
          </a:prstGeom>
          <a:noFill/>
        </p:spPr>
        <p:txBody>
          <a:bodyPr wrap="none" rtlCol="0">
            <a:spAutoFit/>
          </a:bodyPr>
          <a:lstStyle/>
          <a:p>
            <a:r>
              <a:rPr lang="en-US" sz="1600" b="1" dirty="0" smtClean="0"/>
              <a:t>The gearwheels in a COMPOUND GEAR TRAIN have got special names.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7025" y="2667000"/>
            <a:ext cx="2952750" cy="1552575"/>
          </a:xfrm>
          <a:prstGeom prst="rect">
            <a:avLst/>
          </a:prstGeom>
        </p:spPr>
      </p:pic>
      <p:grpSp>
        <p:nvGrpSpPr>
          <p:cNvPr id="34" name="Group 33"/>
          <p:cNvGrpSpPr/>
          <p:nvPr/>
        </p:nvGrpSpPr>
        <p:grpSpPr>
          <a:xfrm>
            <a:off x="5105400" y="2692021"/>
            <a:ext cx="3504308" cy="1178576"/>
            <a:chOff x="5486400" y="1764575"/>
            <a:chExt cx="3504308" cy="1178576"/>
          </a:xfrm>
        </p:grpSpPr>
        <p:sp>
          <p:nvSpPr>
            <p:cNvPr id="33" name="TextBox 32"/>
            <p:cNvSpPr txBox="1"/>
            <p:nvPr/>
          </p:nvSpPr>
          <p:spPr>
            <a:xfrm>
              <a:off x="6648849" y="1764575"/>
              <a:ext cx="2341859" cy="1077218"/>
            </a:xfrm>
            <a:prstGeom prst="rect">
              <a:avLst/>
            </a:prstGeom>
            <a:noFill/>
          </p:spPr>
          <p:txBody>
            <a:bodyPr wrap="square" rtlCol="0">
              <a:spAutoFit/>
            </a:bodyPr>
            <a:lstStyle/>
            <a:p>
              <a:r>
                <a:rPr lang="en-US" sz="1600" b="1" dirty="0" smtClean="0"/>
                <a:t>The final Gearwheel that is connected to the </a:t>
              </a:r>
            </a:p>
            <a:p>
              <a:r>
                <a:rPr lang="en-US" sz="1600" b="1" dirty="0" smtClean="0"/>
                <a:t>OUTPUT SHAFT is called</a:t>
              </a:r>
            </a:p>
            <a:p>
              <a:r>
                <a:rPr lang="en-US" sz="1600" b="1" dirty="0" smtClean="0"/>
                <a:t>the DRIVEN GEAR.</a:t>
              </a:r>
            </a:p>
          </p:txBody>
        </p:sp>
        <p:cxnSp>
          <p:nvCxnSpPr>
            <p:cNvPr id="12" name="Straight Arrow Connector 11"/>
            <p:cNvCxnSpPr/>
            <p:nvPr/>
          </p:nvCxnSpPr>
          <p:spPr>
            <a:xfrm flipH="1">
              <a:off x="5486400" y="2443316"/>
              <a:ext cx="1162450" cy="10135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5656573" y="2943151"/>
              <a:ext cx="1963427"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7620000" y="2780777"/>
              <a:ext cx="0" cy="1623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0" y="2090860"/>
            <a:ext cx="3105619" cy="1411292"/>
            <a:chOff x="223283" y="1763448"/>
            <a:chExt cx="3105619" cy="1411292"/>
          </a:xfrm>
        </p:grpSpPr>
        <p:sp>
          <p:nvSpPr>
            <p:cNvPr id="32" name="TextBox 31"/>
            <p:cNvSpPr txBox="1"/>
            <p:nvPr/>
          </p:nvSpPr>
          <p:spPr>
            <a:xfrm>
              <a:off x="223283" y="1763448"/>
              <a:ext cx="2341859" cy="1077218"/>
            </a:xfrm>
            <a:prstGeom prst="rect">
              <a:avLst/>
            </a:prstGeom>
            <a:noFill/>
          </p:spPr>
          <p:txBody>
            <a:bodyPr wrap="square" rtlCol="0">
              <a:spAutoFit/>
            </a:bodyPr>
            <a:lstStyle/>
            <a:p>
              <a:r>
                <a:rPr lang="en-US" sz="1600" b="1" dirty="0" smtClean="0"/>
                <a:t>The Gearwheel that is fitted to the motor drive shaft is still called the DRIVER GEAR.</a:t>
              </a:r>
            </a:p>
          </p:txBody>
        </p:sp>
        <p:cxnSp>
          <p:nvCxnSpPr>
            <p:cNvPr id="23" name="Straight Arrow Connector 22"/>
            <p:cNvCxnSpPr/>
            <p:nvPr/>
          </p:nvCxnSpPr>
          <p:spPr>
            <a:xfrm>
              <a:off x="1676400" y="2667000"/>
              <a:ext cx="1652502" cy="50774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902198" y="3917650"/>
            <a:ext cx="2823432" cy="1324755"/>
            <a:chOff x="1331721" y="3141284"/>
            <a:chExt cx="2823432" cy="1324755"/>
          </a:xfrm>
        </p:grpSpPr>
        <p:sp>
          <p:nvSpPr>
            <p:cNvPr id="52" name="TextBox 51"/>
            <p:cNvSpPr txBox="1"/>
            <p:nvPr/>
          </p:nvSpPr>
          <p:spPr>
            <a:xfrm>
              <a:off x="1331721" y="3388821"/>
              <a:ext cx="2341859" cy="1077218"/>
            </a:xfrm>
            <a:prstGeom prst="rect">
              <a:avLst/>
            </a:prstGeom>
            <a:noFill/>
          </p:spPr>
          <p:txBody>
            <a:bodyPr wrap="square" rtlCol="0">
              <a:spAutoFit/>
            </a:bodyPr>
            <a:lstStyle/>
            <a:p>
              <a:r>
                <a:rPr lang="en-US" sz="1600" b="1" dirty="0" smtClean="0"/>
                <a:t>Any Gearwheels that are between the DRIVER &amp; the DRIVEN are called </a:t>
              </a:r>
            </a:p>
            <a:p>
              <a:r>
                <a:rPr lang="en-US" sz="1600" b="1" dirty="0" smtClean="0"/>
                <a:t>IDLER GEARS.</a:t>
              </a:r>
            </a:p>
          </p:txBody>
        </p:sp>
        <p:cxnSp>
          <p:nvCxnSpPr>
            <p:cNvPr id="53" name="Straight Arrow Connector 52"/>
            <p:cNvCxnSpPr/>
            <p:nvPr/>
          </p:nvCxnSpPr>
          <p:spPr>
            <a:xfrm flipV="1">
              <a:off x="3673580" y="3141284"/>
              <a:ext cx="481573" cy="12021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2743200" y="4343400"/>
              <a:ext cx="9303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4154185" y="3815125"/>
            <a:ext cx="3465815" cy="1666149"/>
            <a:chOff x="4343400" y="2667000"/>
            <a:chExt cx="3465815" cy="1666149"/>
          </a:xfrm>
        </p:grpSpPr>
        <p:sp>
          <p:nvSpPr>
            <p:cNvPr id="58" name="TextBox 57"/>
            <p:cNvSpPr txBox="1"/>
            <p:nvPr/>
          </p:nvSpPr>
          <p:spPr>
            <a:xfrm>
              <a:off x="5467356" y="3502152"/>
              <a:ext cx="2341859" cy="830997"/>
            </a:xfrm>
            <a:prstGeom prst="rect">
              <a:avLst/>
            </a:prstGeom>
            <a:noFill/>
          </p:spPr>
          <p:txBody>
            <a:bodyPr wrap="square" rtlCol="0">
              <a:spAutoFit/>
            </a:bodyPr>
            <a:lstStyle/>
            <a:p>
              <a:r>
                <a:rPr lang="en-US" sz="1600" b="1" dirty="0" smtClean="0"/>
                <a:t>Any GEAR SHAFTS that carry the IDLER GEARS are called IDLER SHAFTS.</a:t>
              </a:r>
            </a:p>
          </p:txBody>
        </p:sp>
        <p:cxnSp>
          <p:nvCxnSpPr>
            <p:cNvPr id="55" name="Straight Arrow Connector 54"/>
            <p:cNvCxnSpPr/>
            <p:nvPr/>
          </p:nvCxnSpPr>
          <p:spPr>
            <a:xfrm flipH="1" flipV="1">
              <a:off x="4343400" y="2667000"/>
              <a:ext cx="1123956"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3172470" y="4130637"/>
            <a:ext cx="2341859" cy="2427855"/>
            <a:chOff x="3172470" y="4130637"/>
            <a:chExt cx="2341859" cy="2427855"/>
          </a:xfrm>
        </p:grpSpPr>
        <p:sp>
          <p:nvSpPr>
            <p:cNvPr id="78" name="TextBox 77"/>
            <p:cNvSpPr txBox="1"/>
            <p:nvPr/>
          </p:nvSpPr>
          <p:spPr>
            <a:xfrm>
              <a:off x="3172470" y="5481274"/>
              <a:ext cx="2341859" cy="1077218"/>
            </a:xfrm>
            <a:prstGeom prst="rect">
              <a:avLst/>
            </a:prstGeom>
            <a:noFill/>
          </p:spPr>
          <p:txBody>
            <a:bodyPr wrap="square" rtlCol="0">
              <a:spAutoFit/>
            </a:bodyPr>
            <a:lstStyle/>
            <a:p>
              <a:r>
                <a:rPr lang="en-US" sz="1600" b="1" dirty="0" smtClean="0"/>
                <a:t>The IDLER GEARWHEELS </a:t>
              </a:r>
              <a:r>
                <a:rPr lang="en-US" sz="1600" b="1" u="sng" dirty="0" smtClean="0"/>
                <a:t>all turn together</a:t>
              </a:r>
              <a:r>
                <a:rPr lang="en-US" sz="1600" b="1" dirty="0" smtClean="0"/>
                <a:t>.  They are all locked onto the IDLER SHAFT.</a:t>
              </a:r>
            </a:p>
          </p:txBody>
        </p:sp>
        <p:cxnSp>
          <p:nvCxnSpPr>
            <p:cNvPr id="76" name="Straight Arrow Connector 75"/>
            <p:cNvCxnSpPr/>
            <p:nvPr/>
          </p:nvCxnSpPr>
          <p:spPr>
            <a:xfrm flipH="1" flipV="1">
              <a:off x="4038600" y="4130637"/>
              <a:ext cx="115585" cy="135063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82" name="TextBox 81"/>
          <p:cNvSpPr txBox="1"/>
          <p:nvPr/>
        </p:nvSpPr>
        <p:spPr>
          <a:xfrm>
            <a:off x="152400" y="5633674"/>
            <a:ext cx="2341859" cy="830997"/>
          </a:xfrm>
          <a:prstGeom prst="rect">
            <a:avLst/>
          </a:prstGeom>
          <a:noFill/>
        </p:spPr>
        <p:txBody>
          <a:bodyPr wrap="square" rtlCol="0">
            <a:spAutoFit/>
          </a:bodyPr>
          <a:lstStyle/>
          <a:p>
            <a:r>
              <a:rPr lang="en-US" sz="1600" b="1" dirty="0" smtClean="0"/>
              <a:t>The DRIVER GEARWHEEL </a:t>
            </a:r>
            <a:r>
              <a:rPr lang="en-US" sz="1600" b="1" u="sng" dirty="0" smtClean="0"/>
              <a:t>is only fixed/locked to the</a:t>
            </a:r>
            <a:r>
              <a:rPr lang="en-US" sz="1600" b="1" dirty="0" smtClean="0"/>
              <a:t> DRIVE/INPUT SHAFT.</a:t>
            </a:r>
          </a:p>
        </p:txBody>
      </p:sp>
      <p:sp>
        <p:nvSpPr>
          <p:cNvPr id="83" name="TextBox 82"/>
          <p:cNvSpPr txBox="1"/>
          <p:nvPr/>
        </p:nvSpPr>
        <p:spPr>
          <a:xfrm>
            <a:off x="6725941" y="5633674"/>
            <a:ext cx="2341859" cy="830997"/>
          </a:xfrm>
          <a:prstGeom prst="rect">
            <a:avLst/>
          </a:prstGeom>
          <a:noFill/>
        </p:spPr>
        <p:txBody>
          <a:bodyPr wrap="square" rtlCol="0">
            <a:spAutoFit/>
          </a:bodyPr>
          <a:lstStyle/>
          <a:p>
            <a:r>
              <a:rPr lang="en-US" sz="1600" b="1" dirty="0" smtClean="0"/>
              <a:t>The DRIVEN GEARWHEEL </a:t>
            </a:r>
            <a:r>
              <a:rPr lang="en-US" sz="1600" b="1" u="sng" dirty="0" smtClean="0"/>
              <a:t>is only fixed/locked to the</a:t>
            </a:r>
            <a:r>
              <a:rPr lang="en-US" sz="1600" b="1" dirty="0" smtClean="0"/>
              <a:t> OUTPUT SHAFT.</a:t>
            </a:r>
          </a:p>
        </p:txBody>
      </p:sp>
    </p:spTree>
    <p:extLst>
      <p:ext uri="{BB962C8B-B14F-4D97-AF65-F5344CB8AC3E}">
        <p14:creationId xmlns:p14="http://schemas.microsoft.com/office/powerpoint/2010/main" val="234256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2" grpId="0"/>
      <p:bldP spid="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- 5</a:t>
            </a:r>
            <a:endParaRPr lang="en-US" b="1" dirty="0"/>
          </a:p>
        </p:txBody>
      </p:sp>
      <p:grpSp>
        <p:nvGrpSpPr>
          <p:cNvPr id="31" name="Group 30"/>
          <p:cNvGrpSpPr/>
          <p:nvPr/>
        </p:nvGrpSpPr>
        <p:grpSpPr>
          <a:xfrm>
            <a:off x="304800" y="1354562"/>
            <a:ext cx="3803900" cy="2177505"/>
            <a:chOff x="233021" y="4599201"/>
            <a:chExt cx="3803900" cy="2177505"/>
          </a:xfrm>
        </p:grpSpPr>
        <p:pic>
          <p:nvPicPr>
            <p:cNvPr id="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863" y="4599201"/>
              <a:ext cx="1490958" cy="101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Box 32"/>
            <p:cNvSpPr txBox="1"/>
            <p:nvPr/>
          </p:nvSpPr>
          <p:spPr>
            <a:xfrm>
              <a:off x="233021" y="4714603"/>
              <a:ext cx="1609208" cy="2062103"/>
            </a:xfrm>
            <a:prstGeom prst="rect">
              <a:avLst/>
            </a:prstGeom>
            <a:noFill/>
          </p:spPr>
          <p:txBody>
            <a:bodyPr wrap="square" rtlCol="0">
              <a:spAutoFit/>
            </a:bodyPr>
            <a:lstStyle/>
            <a:p>
              <a:r>
                <a:rPr lang="en-US" sz="1600" b="1" dirty="0" smtClean="0"/>
                <a:t>When the DRIVER GEAR is </a:t>
              </a:r>
            </a:p>
            <a:p>
              <a:r>
                <a:rPr lang="en-US" sz="1600" b="1" dirty="0" smtClean="0"/>
                <a:t>SMALLER</a:t>
              </a:r>
            </a:p>
            <a:p>
              <a:r>
                <a:rPr lang="en-US" sz="1600" b="1" dirty="0" smtClean="0"/>
                <a:t> than the </a:t>
              </a:r>
            </a:p>
            <a:p>
              <a:r>
                <a:rPr lang="en-US" sz="1600" b="1" dirty="0" smtClean="0"/>
                <a:t>DRIVEN GEAR.</a:t>
              </a:r>
            </a:p>
            <a:p>
              <a:r>
                <a:rPr lang="en-US" sz="1600" b="1" dirty="0" smtClean="0"/>
                <a:t>The gear train will REDUCE RPM’s.</a:t>
              </a:r>
            </a:p>
          </p:txBody>
        </p:sp>
        <p:sp>
          <p:nvSpPr>
            <p:cNvPr id="34" name="TextBox 33"/>
            <p:cNvSpPr txBox="1"/>
            <p:nvPr/>
          </p:nvSpPr>
          <p:spPr>
            <a:xfrm>
              <a:off x="1781420" y="5477939"/>
              <a:ext cx="838200" cy="830997"/>
            </a:xfrm>
            <a:prstGeom prst="rect">
              <a:avLst/>
            </a:prstGeom>
            <a:noFill/>
          </p:spPr>
          <p:txBody>
            <a:bodyPr wrap="square" rtlCol="0">
              <a:spAutoFit/>
            </a:bodyPr>
            <a:lstStyle/>
            <a:p>
              <a:r>
                <a:rPr lang="en-US" sz="1600" b="1" dirty="0" smtClean="0"/>
                <a:t>Small DRIVER GEAR.</a:t>
              </a:r>
            </a:p>
          </p:txBody>
        </p:sp>
        <p:sp>
          <p:nvSpPr>
            <p:cNvPr id="35" name="TextBox 34"/>
            <p:cNvSpPr txBox="1"/>
            <p:nvPr/>
          </p:nvSpPr>
          <p:spPr>
            <a:xfrm>
              <a:off x="3198721" y="5486614"/>
              <a:ext cx="838200" cy="830997"/>
            </a:xfrm>
            <a:prstGeom prst="rect">
              <a:avLst/>
            </a:prstGeom>
            <a:noFill/>
          </p:spPr>
          <p:txBody>
            <a:bodyPr wrap="square" rtlCol="0">
              <a:spAutoFit/>
            </a:bodyPr>
            <a:lstStyle/>
            <a:p>
              <a:r>
                <a:rPr lang="en-US" sz="1600" b="1" dirty="0" smtClean="0"/>
                <a:t>Large DRIVEN GEAR.</a:t>
              </a:r>
            </a:p>
          </p:txBody>
        </p:sp>
        <p:sp>
          <p:nvSpPr>
            <p:cNvPr id="36" name="TextBox 35"/>
            <p:cNvSpPr txBox="1"/>
            <p:nvPr/>
          </p:nvSpPr>
          <p:spPr>
            <a:xfrm>
              <a:off x="2010072" y="6374199"/>
              <a:ext cx="1724540" cy="338554"/>
            </a:xfrm>
            <a:prstGeom prst="rect">
              <a:avLst/>
            </a:prstGeom>
            <a:noFill/>
          </p:spPr>
          <p:txBody>
            <a:bodyPr wrap="square" rtlCol="0">
              <a:spAutoFit/>
            </a:bodyPr>
            <a:lstStyle/>
            <a:p>
              <a:r>
                <a:rPr lang="en-US" sz="1600" b="1" dirty="0" smtClean="0"/>
                <a:t>= REDUCED RPM’s</a:t>
              </a:r>
            </a:p>
          </p:txBody>
        </p:sp>
      </p:grpSp>
      <p:grpSp>
        <p:nvGrpSpPr>
          <p:cNvPr id="40" name="Group 39"/>
          <p:cNvGrpSpPr/>
          <p:nvPr/>
        </p:nvGrpSpPr>
        <p:grpSpPr>
          <a:xfrm>
            <a:off x="4759632" y="1273318"/>
            <a:ext cx="4308168" cy="2349715"/>
            <a:chOff x="4732159" y="4517957"/>
            <a:chExt cx="4308168" cy="2349715"/>
          </a:xfrm>
        </p:grpSpPr>
        <p:sp>
          <p:nvSpPr>
            <p:cNvPr id="45" name="TextBox 44"/>
            <p:cNvSpPr txBox="1"/>
            <p:nvPr/>
          </p:nvSpPr>
          <p:spPr>
            <a:xfrm>
              <a:off x="4732159" y="5421121"/>
              <a:ext cx="838200" cy="830997"/>
            </a:xfrm>
            <a:prstGeom prst="rect">
              <a:avLst/>
            </a:prstGeom>
            <a:noFill/>
          </p:spPr>
          <p:txBody>
            <a:bodyPr wrap="square" rtlCol="0">
              <a:spAutoFit/>
            </a:bodyPr>
            <a:lstStyle/>
            <a:p>
              <a:r>
                <a:rPr lang="en-US" sz="1600" b="1" dirty="0" smtClean="0"/>
                <a:t>Large DRIVER GEAR.</a:t>
              </a:r>
            </a:p>
          </p:txBody>
        </p:sp>
        <p:grpSp>
          <p:nvGrpSpPr>
            <p:cNvPr id="52" name="Group 51"/>
            <p:cNvGrpSpPr/>
            <p:nvPr/>
          </p:nvGrpSpPr>
          <p:grpSpPr>
            <a:xfrm>
              <a:off x="5008131" y="4517957"/>
              <a:ext cx="4032196" cy="2349715"/>
              <a:chOff x="5008131" y="4517957"/>
              <a:chExt cx="4032196" cy="2349715"/>
            </a:xfrm>
          </p:grpSpPr>
          <p:pic>
            <p:nvPicPr>
              <p:cNvPr id="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1294" y="4517957"/>
                <a:ext cx="1490956" cy="101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7431119" y="4805569"/>
                <a:ext cx="1609208" cy="2062103"/>
              </a:xfrm>
              <a:prstGeom prst="rect">
                <a:avLst/>
              </a:prstGeom>
              <a:noFill/>
            </p:spPr>
            <p:txBody>
              <a:bodyPr wrap="square" rtlCol="0">
                <a:spAutoFit/>
              </a:bodyPr>
              <a:lstStyle/>
              <a:p>
                <a:r>
                  <a:rPr lang="en-US" sz="1600" b="1" dirty="0" smtClean="0"/>
                  <a:t>When the DRIVER GEAR is </a:t>
                </a:r>
              </a:p>
              <a:p>
                <a:r>
                  <a:rPr lang="en-US" sz="1600" b="1" dirty="0" smtClean="0"/>
                  <a:t>LARGER</a:t>
                </a:r>
              </a:p>
              <a:p>
                <a:r>
                  <a:rPr lang="en-US" sz="1600" b="1" dirty="0" smtClean="0"/>
                  <a:t> than the </a:t>
                </a:r>
              </a:p>
              <a:p>
                <a:r>
                  <a:rPr lang="en-US" sz="1600" b="1" dirty="0" smtClean="0"/>
                  <a:t>DRIVEN GEAR.</a:t>
                </a:r>
              </a:p>
              <a:p>
                <a:r>
                  <a:rPr lang="en-US" sz="1600" b="1" dirty="0" smtClean="0"/>
                  <a:t>The gear train will INCREASE RPM’s.</a:t>
                </a:r>
              </a:p>
            </p:txBody>
          </p:sp>
          <p:sp>
            <p:nvSpPr>
              <p:cNvPr id="55" name="TextBox 54"/>
              <p:cNvSpPr txBox="1"/>
              <p:nvPr/>
            </p:nvSpPr>
            <p:spPr>
              <a:xfrm>
                <a:off x="6136540" y="5398742"/>
                <a:ext cx="838200" cy="830997"/>
              </a:xfrm>
              <a:prstGeom prst="rect">
                <a:avLst/>
              </a:prstGeom>
              <a:noFill/>
            </p:spPr>
            <p:txBody>
              <a:bodyPr wrap="square" rtlCol="0">
                <a:spAutoFit/>
              </a:bodyPr>
              <a:lstStyle/>
              <a:p>
                <a:r>
                  <a:rPr lang="en-US" sz="1600" b="1" dirty="0" smtClean="0"/>
                  <a:t>Small DRIVEN GEAR.</a:t>
                </a:r>
              </a:p>
            </p:txBody>
          </p:sp>
          <p:sp>
            <p:nvSpPr>
              <p:cNvPr id="56" name="TextBox 55"/>
              <p:cNvSpPr txBox="1"/>
              <p:nvPr/>
            </p:nvSpPr>
            <p:spPr>
              <a:xfrm>
                <a:off x="5008131" y="6298614"/>
                <a:ext cx="1879147" cy="338554"/>
              </a:xfrm>
              <a:prstGeom prst="rect">
                <a:avLst/>
              </a:prstGeom>
              <a:noFill/>
            </p:spPr>
            <p:txBody>
              <a:bodyPr wrap="square" rtlCol="0">
                <a:spAutoFit/>
              </a:bodyPr>
              <a:lstStyle/>
              <a:p>
                <a:r>
                  <a:rPr lang="en-US" sz="1600" b="1" dirty="0" smtClean="0"/>
                  <a:t>= INCREASED RPM’s</a:t>
                </a:r>
              </a:p>
            </p:txBody>
          </p:sp>
        </p:grpSp>
      </p:grpSp>
      <p:sp>
        <p:nvSpPr>
          <p:cNvPr id="57" name="TextBox 56"/>
          <p:cNvSpPr txBox="1"/>
          <p:nvPr/>
        </p:nvSpPr>
        <p:spPr>
          <a:xfrm>
            <a:off x="218449" y="3635442"/>
            <a:ext cx="2323393" cy="338554"/>
          </a:xfrm>
          <a:prstGeom prst="rect">
            <a:avLst/>
          </a:prstGeom>
          <a:noFill/>
        </p:spPr>
        <p:txBody>
          <a:bodyPr wrap="none" rtlCol="0">
            <a:spAutoFit/>
          </a:bodyPr>
          <a:lstStyle/>
          <a:p>
            <a:r>
              <a:rPr lang="en-US" sz="1600" b="1" dirty="0" smtClean="0"/>
              <a:t>Gear System Calculations</a:t>
            </a:r>
            <a:endParaRPr lang="en-US" sz="1600" dirty="0"/>
          </a:p>
        </p:txBody>
      </p:sp>
      <p:sp>
        <p:nvSpPr>
          <p:cNvPr id="59" name="TextBox 58"/>
          <p:cNvSpPr txBox="1"/>
          <p:nvPr/>
        </p:nvSpPr>
        <p:spPr>
          <a:xfrm>
            <a:off x="230516" y="3950850"/>
            <a:ext cx="6773136" cy="338554"/>
          </a:xfrm>
          <a:prstGeom prst="rect">
            <a:avLst/>
          </a:prstGeom>
          <a:noFill/>
        </p:spPr>
        <p:txBody>
          <a:bodyPr wrap="none" rtlCol="0">
            <a:spAutoFit/>
          </a:bodyPr>
          <a:lstStyle/>
          <a:p>
            <a:r>
              <a:rPr lang="en-US" sz="1600" b="1" dirty="0" smtClean="0"/>
              <a:t>You will need to demonstrate that you can do basic gear system calculations.</a:t>
            </a:r>
            <a:endParaRPr lang="en-US" sz="1600" dirty="0"/>
          </a:p>
        </p:txBody>
      </p:sp>
      <p:sp>
        <p:nvSpPr>
          <p:cNvPr id="60" name="TextBox 59"/>
          <p:cNvSpPr txBox="1"/>
          <p:nvPr/>
        </p:nvSpPr>
        <p:spPr>
          <a:xfrm>
            <a:off x="234055" y="4316807"/>
            <a:ext cx="8605146" cy="584775"/>
          </a:xfrm>
          <a:prstGeom prst="rect">
            <a:avLst/>
          </a:prstGeom>
          <a:noFill/>
        </p:spPr>
        <p:txBody>
          <a:bodyPr wrap="square" rtlCol="0">
            <a:spAutoFit/>
          </a:bodyPr>
          <a:lstStyle/>
          <a:p>
            <a:r>
              <a:rPr lang="en-US" sz="1600" b="1" dirty="0" smtClean="0"/>
              <a:t>You will need to demonstrate that you can calculate GEAR RATIO and INPUT/OUTPUT RPM’s and the various sizes of gearwheels to put into a gear system.</a:t>
            </a:r>
            <a:endParaRPr lang="en-US" sz="1600" dirty="0"/>
          </a:p>
        </p:txBody>
      </p:sp>
      <p:sp>
        <p:nvSpPr>
          <p:cNvPr id="61" name="TextBox 60"/>
          <p:cNvSpPr txBox="1"/>
          <p:nvPr/>
        </p:nvSpPr>
        <p:spPr>
          <a:xfrm>
            <a:off x="223421" y="4981255"/>
            <a:ext cx="8844379" cy="584775"/>
          </a:xfrm>
          <a:prstGeom prst="rect">
            <a:avLst/>
          </a:prstGeom>
          <a:noFill/>
        </p:spPr>
        <p:txBody>
          <a:bodyPr wrap="square" rtlCol="0">
            <a:spAutoFit/>
          </a:bodyPr>
          <a:lstStyle/>
          <a:p>
            <a:r>
              <a:rPr lang="en-US" sz="1600" b="1" dirty="0" smtClean="0"/>
              <a:t>The calculations are straight forward and just require a simple understanding of algebra and some common sense!</a:t>
            </a:r>
            <a:endParaRPr lang="en-US" sz="1600" dirty="0"/>
          </a:p>
        </p:txBody>
      </p:sp>
      <p:sp>
        <p:nvSpPr>
          <p:cNvPr id="26" name="TextBox 25"/>
          <p:cNvSpPr txBox="1"/>
          <p:nvPr/>
        </p:nvSpPr>
        <p:spPr>
          <a:xfrm>
            <a:off x="218448" y="5643123"/>
            <a:ext cx="1482778" cy="338554"/>
          </a:xfrm>
          <a:prstGeom prst="rect">
            <a:avLst/>
          </a:prstGeom>
          <a:noFill/>
        </p:spPr>
        <p:txBody>
          <a:bodyPr wrap="none" rtlCol="0">
            <a:spAutoFit/>
          </a:bodyPr>
          <a:lstStyle/>
          <a:p>
            <a:r>
              <a:rPr lang="en-US" sz="1600" b="1" dirty="0" smtClean="0"/>
              <a:t>Getting Started</a:t>
            </a:r>
            <a:endParaRPr lang="en-US" sz="1600" dirty="0"/>
          </a:p>
        </p:txBody>
      </p:sp>
      <p:grpSp>
        <p:nvGrpSpPr>
          <p:cNvPr id="2" name="Group 1"/>
          <p:cNvGrpSpPr/>
          <p:nvPr/>
        </p:nvGrpSpPr>
        <p:grpSpPr>
          <a:xfrm>
            <a:off x="1597687" y="5400806"/>
            <a:ext cx="3142694" cy="1472188"/>
            <a:chOff x="9354106" y="2239405"/>
            <a:chExt cx="3142694" cy="1472188"/>
          </a:xfrm>
        </p:grpSpPr>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906" y="2239405"/>
              <a:ext cx="1564602" cy="101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TextBox 29"/>
            <p:cNvSpPr txBox="1"/>
            <p:nvPr/>
          </p:nvSpPr>
          <p:spPr>
            <a:xfrm>
              <a:off x="9354106" y="3118143"/>
              <a:ext cx="1371600" cy="584775"/>
            </a:xfrm>
            <a:prstGeom prst="rect">
              <a:avLst/>
            </a:prstGeom>
            <a:noFill/>
          </p:spPr>
          <p:txBody>
            <a:bodyPr wrap="square" rtlCol="0">
              <a:spAutoFit/>
            </a:bodyPr>
            <a:lstStyle/>
            <a:p>
              <a:r>
                <a:rPr lang="en-US" sz="1600" b="1" dirty="0" smtClean="0"/>
                <a:t>DRIVER GEAR has 10 teeth.</a:t>
              </a:r>
            </a:p>
          </p:txBody>
        </p:sp>
        <p:sp>
          <p:nvSpPr>
            <p:cNvPr id="37" name="TextBox 36"/>
            <p:cNvSpPr txBox="1"/>
            <p:nvPr/>
          </p:nvSpPr>
          <p:spPr>
            <a:xfrm>
              <a:off x="11049000" y="3126818"/>
              <a:ext cx="1447800" cy="584775"/>
            </a:xfrm>
            <a:prstGeom prst="rect">
              <a:avLst/>
            </a:prstGeom>
            <a:noFill/>
          </p:spPr>
          <p:txBody>
            <a:bodyPr wrap="square" rtlCol="0">
              <a:spAutoFit/>
            </a:bodyPr>
            <a:lstStyle/>
            <a:p>
              <a:r>
                <a:rPr lang="en-US" sz="1600" b="1" dirty="0" smtClean="0"/>
                <a:t>DRIVEN GEAR has 20 teeth.</a:t>
              </a:r>
            </a:p>
          </p:txBody>
        </p:sp>
      </p:grpSp>
      <p:sp>
        <p:nvSpPr>
          <p:cNvPr id="39" name="TextBox 38"/>
          <p:cNvSpPr txBox="1"/>
          <p:nvPr/>
        </p:nvSpPr>
        <p:spPr>
          <a:xfrm>
            <a:off x="4371427" y="5414809"/>
            <a:ext cx="4315374" cy="584775"/>
          </a:xfrm>
          <a:prstGeom prst="rect">
            <a:avLst/>
          </a:prstGeom>
          <a:noFill/>
        </p:spPr>
        <p:txBody>
          <a:bodyPr wrap="square" rtlCol="0">
            <a:spAutoFit/>
          </a:bodyPr>
          <a:lstStyle/>
          <a:p>
            <a:r>
              <a:rPr lang="en-US" sz="1600" b="1" dirty="0" smtClean="0"/>
              <a:t>If the Driver gearwheel turns one revolution how much does the driven gearwheel turn?</a:t>
            </a:r>
            <a:endParaRPr lang="en-US" sz="1600" dirty="0"/>
          </a:p>
        </p:txBody>
      </p:sp>
      <p:sp>
        <p:nvSpPr>
          <p:cNvPr id="29" name="TextBox 28"/>
          <p:cNvSpPr txBox="1"/>
          <p:nvPr/>
        </p:nvSpPr>
        <p:spPr>
          <a:xfrm>
            <a:off x="4645610" y="6120816"/>
            <a:ext cx="4315374" cy="584775"/>
          </a:xfrm>
          <a:prstGeom prst="rect">
            <a:avLst/>
          </a:prstGeom>
          <a:noFill/>
        </p:spPr>
        <p:txBody>
          <a:bodyPr wrap="square" rtlCol="0">
            <a:spAutoFit/>
          </a:bodyPr>
          <a:lstStyle/>
          <a:p>
            <a:r>
              <a:rPr lang="en-US" sz="1600" b="1" dirty="0" smtClean="0"/>
              <a:t>If the Driver gearwheel turns at 600 rpm’s how fast does the driven gearwheel turn?</a:t>
            </a:r>
            <a:endParaRPr lang="en-US" sz="1600" dirty="0"/>
          </a:p>
        </p:txBody>
      </p:sp>
    </p:spTree>
    <p:extLst>
      <p:ext uri="{BB962C8B-B14F-4D97-AF65-F5344CB8AC3E}">
        <p14:creationId xmlns:p14="http://schemas.microsoft.com/office/powerpoint/2010/main" val="336768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p:bldP spid="61" grpId="0"/>
      <p:bldP spid="26" grpId="0"/>
      <p:bldP spid="39"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a:t>
            </a:r>
            <a:r>
              <a:rPr lang="en-US" b="1" dirty="0"/>
              <a:t>– 6 Gear System </a:t>
            </a:r>
            <a:r>
              <a:rPr lang="en-US" b="1" dirty="0" smtClean="0"/>
              <a:t>Calculations  (Simple Gear Trains)</a:t>
            </a:r>
            <a:endParaRPr lang="en-US" dirty="0"/>
          </a:p>
        </p:txBody>
      </p:sp>
      <p:sp>
        <p:nvSpPr>
          <p:cNvPr id="8" name="TextBox 7"/>
          <p:cNvSpPr txBox="1"/>
          <p:nvPr/>
        </p:nvSpPr>
        <p:spPr>
          <a:xfrm>
            <a:off x="228598" y="1185446"/>
            <a:ext cx="1270797" cy="338554"/>
          </a:xfrm>
          <a:prstGeom prst="rect">
            <a:avLst/>
          </a:prstGeom>
          <a:noFill/>
        </p:spPr>
        <p:txBody>
          <a:bodyPr wrap="none" rtlCol="0">
            <a:spAutoFit/>
          </a:bodyPr>
          <a:lstStyle/>
          <a:p>
            <a:r>
              <a:rPr lang="en-US" sz="1600" b="1" dirty="0"/>
              <a:t>GEAR RATIO.</a:t>
            </a:r>
            <a:endParaRPr lang="en-US" sz="1600" b="1" dirty="0" smtClean="0"/>
          </a:p>
        </p:txBody>
      </p:sp>
      <p:sp>
        <p:nvSpPr>
          <p:cNvPr id="31" name="TextBox 30"/>
          <p:cNvSpPr txBox="1"/>
          <p:nvPr/>
        </p:nvSpPr>
        <p:spPr>
          <a:xfrm>
            <a:off x="1465748" y="1197321"/>
            <a:ext cx="7667140" cy="338554"/>
          </a:xfrm>
          <a:prstGeom prst="rect">
            <a:avLst/>
          </a:prstGeom>
          <a:noFill/>
        </p:spPr>
        <p:txBody>
          <a:bodyPr wrap="square" rtlCol="0">
            <a:spAutoFit/>
          </a:bodyPr>
          <a:lstStyle/>
          <a:p>
            <a:r>
              <a:rPr lang="en-US" sz="1600" b="1" dirty="0" smtClean="0"/>
              <a:t>Is all about how many revolutions the DRIVER gearwheel turns compared to the DRIVEN.</a:t>
            </a:r>
          </a:p>
        </p:txBody>
      </p:sp>
      <p:sp>
        <p:nvSpPr>
          <p:cNvPr id="33" name="TextBox 32"/>
          <p:cNvSpPr txBox="1"/>
          <p:nvPr/>
        </p:nvSpPr>
        <p:spPr>
          <a:xfrm>
            <a:off x="1487523" y="2195821"/>
            <a:ext cx="7667140" cy="338554"/>
          </a:xfrm>
          <a:prstGeom prst="rect">
            <a:avLst/>
          </a:prstGeom>
          <a:noFill/>
        </p:spPr>
        <p:txBody>
          <a:bodyPr wrap="square" rtlCol="0">
            <a:spAutoFit/>
          </a:bodyPr>
          <a:lstStyle/>
          <a:p>
            <a:r>
              <a:rPr lang="en-US" sz="1600" b="1" dirty="0" smtClean="0"/>
              <a:t>This is the formula to calculate GEAR RATIO in a SIMPLE GEAR TRAIN.</a:t>
            </a:r>
          </a:p>
        </p:txBody>
      </p:sp>
      <p:sp>
        <p:nvSpPr>
          <p:cNvPr id="35" name="TextBox 34"/>
          <p:cNvSpPr txBox="1"/>
          <p:nvPr/>
        </p:nvSpPr>
        <p:spPr>
          <a:xfrm>
            <a:off x="1505200" y="2549325"/>
            <a:ext cx="4746802" cy="584775"/>
          </a:xfrm>
          <a:prstGeom prst="rect">
            <a:avLst/>
          </a:prstGeom>
          <a:noFill/>
        </p:spPr>
        <p:txBody>
          <a:bodyPr wrap="square" rtlCol="0">
            <a:spAutoFit/>
          </a:bodyPr>
          <a:lstStyle/>
          <a:p>
            <a:r>
              <a:rPr lang="en-US" sz="1600" b="1" u="sng" dirty="0" smtClean="0"/>
              <a:t>The number of teeth on the DRIVER</a:t>
            </a:r>
            <a:r>
              <a:rPr lang="en-US" sz="1600" b="1" dirty="0" smtClean="0"/>
              <a:t>    =   Gear Ratio</a:t>
            </a:r>
            <a:endParaRPr lang="en-US" sz="1600" b="1" u="sng" dirty="0" smtClean="0"/>
          </a:p>
          <a:p>
            <a:r>
              <a:rPr lang="en-US" sz="1600" b="1" dirty="0" smtClean="0"/>
              <a:t>The number of teeth on the DRIVEN.</a:t>
            </a:r>
          </a:p>
        </p:txBody>
      </p:sp>
      <p:sp>
        <p:nvSpPr>
          <p:cNvPr id="36" name="TextBox 35"/>
          <p:cNvSpPr txBox="1"/>
          <p:nvPr/>
        </p:nvSpPr>
        <p:spPr>
          <a:xfrm>
            <a:off x="1471550" y="1598121"/>
            <a:ext cx="7667140" cy="584775"/>
          </a:xfrm>
          <a:prstGeom prst="rect">
            <a:avLst/>
          </a:prstGeom>
          <a:noFill/>
        </p:spPr>
        <p:txBody>
          <a:bodyPr wrap="square" rtlCol="0">
            <a:spAutoFit/>
          </a:bodyPr>
          <a:lstStyle/>
          <a:p>
            <a:r>
              <a:rPr lang="en-US" sz="1600" b="1" dirty="0" smtClean="0"/>
              <a:t>You write GEAR RATIOS like this</a:t>
            </a:r>
            <a:r>
              <a:rPr lang="en-US" sz="1600" b="1" dirty="0"/>
              <a:t> </a:t>
            </a:r>
            <a:r>
              <a:rPr lang="en-US" sz="1600" b="1" dirty="0" smtClean="0"/>
              <a:t>example		1 : 2	or	2:1 </a:t>
            </a:r>
          </a:p>
          <a:p>
            <a:r>
              <a:rPr lang="en-US" sz="1600" b="1" dirty="0" smtClean="0"/>
              <a:t>The DRIVER Gear is written first and the DRIVEN written second.</a:t>
            </a:r>
          </a:p>
        </p:txBody>
      </p:sp>
      <p:sp>
        <p:nvSpPr>
          <p:cNvPr id="54" name="TextBox 53"/>
          <p:cNvSpPr txBox="1"/>
          <p:nvPr/>
        </p:nvSpPr>
        <p:spPr>
          <a:xfrm>
            <a:off x="238554" y="3219096"/>
            <a:ext cx="4588628" cy="338554"/>
          </a:xfrm>
          <a:prstGeom prst="rect">
            <a:avLst/>
          </a:prstGeom>
          <a:noFill/>
        </p:spPr>
        <p:txBody>
          <a:bodyPr wrap="none" rtlCol="0">
            <a:spAutoFit/>
          </a:bodyPr>
          <a:lstStyle/>
          <a:p>
            <a:r>
              <a:rPr lang="en-US" sz="1600" b="1" dirty="0" smtClean="0"/>
              <a:t>Calculate the GEAR RATIO for these three examples.</a:t>
            </a:r>
          </a:p>
        </p:txBody>
      </p:sp>
      <p:grpSp>
        <p:nvGrpSpPr>
          <p:cNvPr id="2" name="Group 1"/>
          <p:cNvGrpSpPr/>
          <p:nvPr/>
        </p:nvGrpSpPr>
        <p:grpSpPr>
          <a:xfrm>
            <a:off x="212646" y="3559529"/>
            <a:ext cx="3142694" cy="1515834"/>
            <a:chOff x="272021" y="3749529"/>
            <a:chExt cx="3142694" cy="1515834"/>
          </a:xfrm>
        </p:grpSpPr>
        <p:grpSp>
          <p:nvGrpSpPr>
            <p:cNvPr id="40" name="Group 39"/>
            <p:cNvGrpSpPr/>
            <p:nvPr/>
          </p:nvGrpSpPr>
          <p:grpSpPr>
            <a:xfrm>
              <a:off x="272021" y="3793175"/>
              <a:ext cx="3142694" cy="1472188"/>
              <a:chOff x="9354106" y="2239405"/>
              <a:chExt cx="3142694" cy="1472188"/>
            </a:xfrm>
          </p:grpSpPr>
          <p:pic>
            <p:nvPicPr>
              <p:cNvPr id="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906" y="2239405"/>
                <a:ext cx="1564602" cy="101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9354106" y="3118143"/>
                <a:ext cx="1371600" cy="584775"/>
              </a:xfrm>
              <a:prstGeom prst="rect">
                <a:avLst/>
              </a:prstGeom>
              <a:noFill/>
            </p:spPr>
            <p:txBody>
              <a:bodyPr wrap="square" rtlCol="0">
                <a:spAutoFit/>
              </a:bodyPr>
              <a:lstStyle/>
              <a:p>
                <a:r>
                  <a:rPr lang="en-US" sz="1600" b="1" dirty="0" smtClean="0"/>
                  <a:t>DRIVER GEAR has 10 teeth.</a:t>
                </a:r>
              </a:p>
            </p:txBody>
          </p:sp>
          <p:sp>
            <p:nvSpPr>
              <p:cNvPr id="53" name="TextBox 52"/>
              <p:cNvSpPr txBox="1"/>
              <p:nvPr/>
            </p:nvSpPr>
            <p:spPr>
              <a:xfrm>
                <a:off x="11049000" y="3126818"/>
                <a:ext cx="1447800" cy="584775"/>
              </a:xfrm>
              <a:prstGeom prst="rect">
                <a:avLst/>
              </a:prstGeom>
              <a:noFill/>
            </p:spPr>
            <p:txBody>
              <a:bodyPr wrap="square" rtlCol="0">
                <a:spAutoFit/>
              </a:bodyPr>
              <a:lstStyle/>
              <a:p>
                <a:r>
                  <a:rPr lang="en-US" sz="1600" b="1" dirty="0" smtClean="0"/>
                  <a:t>DRIVEN GEAR has 20 teeth.</a:t>
                </a:r>
              </a:p>
            </p:txBody>
          </p:sp>
        </p:grpSp>
        <p:sp>
          <p:nvSpPr>
            <p:cNvPr id="55" name="TextBox 54"/>
            <p:cNvSpPr txBox="1"/>
            <p:nvPr/>
          </p:nvSpPr>
          <p:spPr>
            <a:xfrm>
              <a:off x="304800" y="3749529"/>
              <a:ext cx="1143000" cy="338554"/>
            </a:xfrm>
            <a:prstGeom prst="rect">
              <a:avLst/>
            </a:prstGeom>
            <a:noFill/>
          </p:spPr>
          <p:txBody>
            <a:bodyPr wrap="square" rtlCol="0">
              <a:spAutoFit/>
            </a:bodyPr>
            <a:lstStyle/>
            <a:p>
              <a:r>
                <a:rPr lang="en-US" sz="1600" b="1" dirty="0" smtClean="0"/>
                <a:t>Example 1.</a:t>
              </a:r>
            </a:p>
          </p:txBody>
        </p:sp>
      </p:grpSp>
      <p:grpSp>
        <p:nvGrpSpPr>
          <p:cNvPr id="56" name="Group 55"/>
          <p:cNvGrpSpPr/>
          <p:nvPr/>
        </p:nvGrpSpPr>
        <p:grpSpPr>
          <a:xfrm>
            <a:off x="5650643" y="3567550"/>
            <a:ext cx="3142694" cy="1515834"/>
            <a:chOff x="272021" y="3749529"/>
            <a:chExt cx="3142694" cy="1515834"/>
          </a:xfrm>
        </p:grpSpPr>
        <p:grpSp>
          <p:nvGrpSpPr>
            <p:cNvPr id="57" name="Group 56"/>
            <p:cNvGrpSpPr/>
            <p:nvPr/>
          </p:nvGrpSpPr>
          <p:grpSpPr>
            <a:xfrm>
              <a:off x="272021" y="3793175"/>
              <a:ext cx="3142694" cy="1472188"/>
              <a:chOff x="9354106" y="2239405"/>
              <a:chExt cx="3142694" cy="1472188"/>
            </a:xfrm>
          </p:grpSpPr>
          <p:pic>
            <p:nvPicPr>
              <p:cNvPr id="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906" y="2239405"/>
                <a:ext cx="1564602" cy="101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9354106" y="3118143"/>
                <a:ext cx="1371600" cy="584775"/>
              </a:xfrm>
              <a:prstGeom prst="rect">
                <a:avLst/>
              </a:prstGeom>
              <a:noFill/>
            </p:spPr>
            <p:txBody>
              <a:bodyPr wrap="square" rtlCol="0">
                <a:spAutoFit/>
              </a:bodyPr>
              <a:lstStyle/>
              <a:p>
                <a:r>
                  <a:rPr lang="en-US" sz="1600" b="1" dirty="0" smtClean="0"/>
                  <a:t>DRIVER GEAR has </a:t>
                </a:r>
                <a:r>
                  <a:rPr lang="en-US" sz="1600" b="1" dirty="0"/>
                  <a:t>8</a:t>
                </a:r>
                <a:r>
                  <a:rPr lang="en-US" sz="1600" b="1" dirty="0" smtClean="0"/>
                  <a:t> teeth.</a:t>
                </a:r>
              </a:p>
            </p:txBody>
          </p:sp>
          <p:sp>
            <p:nvSpPr>
              <p:cNvPr id="61" name="TextBox 60"/>
              <p:cNvSpPr txBox="1"/>
              <p:nvPr/>
            </p:nvSpPr>
            <p:spPr>
              <a:xfrm>
                <a:off x="11049000" y="3126818"/>
                <a:ext cx="1447800" cy="584775"/>
              </a:xfrm>
              <a:prstGeom prst="rect">
                <a:avLst/>
              </a:prstGeom>
              <a:noFill/>
            </p:spPr>
            <p:txBody>
              <a:bodyPr wrap="square" rtlCol="0">
                <a:spAutoFit/>
              </a:bodyPr>
              <a:lstStyle/>
              <a:p>
                <a:r>
                  <a:rPr lang="en-US" sz="1600" b="1" dirty="0" smtClean="0"/>
                  <a:t>DRIVEN GEAR has 60 teeth.</a:t>
                </a:r>
              </a:p>
            </p:txBody>
          </p:sp>
        </p:grpSp>
        <p:sp>
          <p:nvSpPr>
            <p:cNvPr id="58" name="TextBox 57"/>
            <p:cNvSpPr txBox="1"/>
            <p:nvPr/>
          </p:nvSpPr>
          <p:spPr>
            <a:xfrm>
              <a:off x="304800" y="3749529"/>
              <a:ext cx="1143000" cy="338554"/>
            </a:xfrm>
            <a:prstGeom prst="rect">
              <a:avLst/>
            </a:prstGeom>
            <a:noFill/>
          </p:spPr>
          <p:txBody>
            <a:bodyPr wrap="square" rtlCol="0">
              <a:spAutoFit/>
            </a:bodyPr>
            <a:lstStyle/>
            <a:p>
              <a:r>
                <a:rPr lang="en-US" sz="1600" b="1" dirty="0" smtClean="0"/>
                <a:t>Example 2.</a:t>
              </a:r>
            </a:p>
          </p:txBody>
        </p:sp>
      </p:grpSp>
      <p:grpSp>
        <p:nvGrpSpPr>
          <p:cNvPr id="9" name="Group 8"/>
          <p:cNvGrpSpPr/>
          <p:nvPr/>
        </p:nvGrpSpPr>
        <p:grpSpPr>
          <a:xfrm>
            <a:off x="4008854" y="5003594"/>
            <a:ext cx="3087886" cy="1787076"/>
            <a:chOff x="-3293122" y="1885037"/>
            <a:chExt cx="3087886" cy="1787076"/>
          </a:xfrm>
        </p:grpSpPr>
        <p:pic>
          <p:nvPicPr>
            <p:cNvPr id="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121702"/>
              <a:ext cx="1490956" cy="101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293122" y="3087338"/>
              <a:ext cx="1540522" cy="584775"/>
            </a:xfrm>
            <a:prstGeom prst="rect">
              <a:avLst/>
            </a:prstGeom>
            <a:noFill/>
          </p:spPr>
          <p:txBody>
            <a:bodyPr wrap="square" rtlCol="0">
              <a:spAutoFit/>
            </a:bodyPr>
            <a:lstStyle/>
            <a:p>
              <a:r>
                <a:rPr lang="en-US" sz="1600" b="1" dirty="0" smtClean="0"/>
                <a:t>DRIVER GEAR has 160 teeth.</a:t>
              </a:r>
            </a:p>
          </p:txBody>
        </p:sp>
        <p:sp>
          <p:nvSpPr>
            <p:cNvPr id="67" name="TextBox 66"/>
            <p:cNvSpPr txBox="1"/>
            <p:nvPr/>
          </p:nvSpPr>
          <p:spPr>
            <a:xfrm>
              <a:off x="-3293122" y="1885037"/>
              <a:ext cx="1143000" cy="338554"/>
            </a:xfrm>
            <a:prstGeom prst="rect">
              <a:avLst/>
            </a:prstGeom>
            <a:noFill/>
          </p:spPr>
          <p:txBody>
            <a:bodyPr wrap="square" rtlCol="0">
              <a:spAutoFit/>
            </a:bodyPr>
            <a:lstStyle/>
            <a:p>
              <a:r>
                <a:rPr lang="en-US" sz="1600" b="1" dirty="0" smtClean="0"/>
                <a:t>Example 3.</a:t>
              </a:r>
            </a:p>
          </p:txBody>
        </p:sp>
        <p:sp>
          <p:nvSpPr>
            <p:cNvPr id="68" name="TextBox 67"/>
            <p:cNvSpPr txBox="1"/>
            <p:nvPr/>
          </p:nvSpPr>
          <p:spPr>
            <a:xfrm>
              <a:off x="-1653036" y="2841712"/>
              <a:ext cx="1447800" cy="584775"/>
            </a:xfrm>
            <a:prstGeom prst="rect">
              <a:avLst/>
            </a:prstGeom>
            <a:noFill/>
          </p:spPr>
          <p:txBody>
            <a:bodyPr wrap="square" rtlCol="0">
              <a:spAutoFit/>
            </a:bodyPr>
            <a:lstStyle/>
            <a:p>
              <a:r>
                <a:rPr lang="en-US" sz="1600" b="1" dirty="0" smtClean="0"/>
                <a:t>DRIVEN GEAR has 20 teeth.</a:t>
              </a:r>
            </a:p>
          </p:txBody>
        </p:sp>
      </p:grpSp>
    </p:spTree>
    <p:extLst>
      <p:ext uri="{BB962C8B-B14F-4D97-AF65-F5344CB8AC3E}">
        <p14:creationId xmlns:p14="http://schemas.microsoft.com/office/powerpoint/2010/main" val="389062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3" grpId="0"/>
      <p:bldP spid="35" grpId="0"/>
      <p:bldP spid="36"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smtClean="0"/>
              <a:t>Basic Concepts </a:t>
            </a:r>
            <a:r>
              <a:rPr lang="en-US" b="1" dirty="0"/>
              <a:t>– </a:t>
            </a:r>
            <a:r>
              <a:rPr lang="en-US" b="1" dirty="0" smtClean="0"/>
              <a:t>7 </a:t>
            </a:r>
            <a:r>
              <a:rPr lang="en-US" b="1" dirty="0"/>
              <a:t>Gear System </a:t>
            </a:r>
            <a:r>
              <a:rPr lang="en-US" b="1" dirty="0" smtClean="0"/>
              <a:t>Calculations  (Simple Gear Trains)</a:t>
            </a:r>
            <a:endParaRPr lang="en-US" dirty="0"/>
          </a:p>
        </p:txBody>
      </p:sp>
      <p:sp>
        <p:nvSpPr>
          <p:cNvPr id="8" name="TextBox 7"/>
          <p:cNvSpPr txBox="1"/>
          <p:nvPr/>
        </p:nvSpPr>
        <p:spPr>
          <a:xfrm>
            <a:off x="228598" y="936071"/>
            <a:ext cx="1718419" cy="338554"/>
          </a:xfrm>
          <a:prstGeom prst="rect">
            <a:avLst/>
          </a:prstGeom>
          <a:noFill/>
        </p:spPr>
        <p:txBody>
          <a:bodyPr wrap="none" rtlCol="0">
            <a:spAutoFit/>
          </a:bodyPr>
          <a:lstStyle/>
          <a:p>
            <a:r>
              <a:rPr lang="en-US" sz="1600" b="1" dirty="0" smtClean="0"/>
              <a:t>RPM Calculations.</a:t>
            </a:r>
          </a:p>
        </p:txBody>
      </p:sp>
      <p:sp>
        <p:nvSpPr>
          <p:cNvPr id="31" name="TextBox 30"/>
          <p:cNvSpPr txBox="1"/>
          <p:nvPr/>
        </p:nvSpPr>
        <p:spPr>
          <a:xfrm>
            <a:off x="1465748" y="1197321"/>
            <a:ext cx="7667140" cy="338554"/>
          </a:xfrm>
          <a:prstGeom prst="rect">
            <a:avLst/>
          </a:prstGeom>
          <a:noFill/>
        </p:spPr>
        <p:txBody>
          <a:bodyPr wrap="square" rtlCol="0">
            <a:spAutoFit/>
          </a:bodyPr>
          <a:lstStyle/>
          <a:p>
            <a:r>
              <a:rPr lang="en-US" sz="1600" b="1" dirty="0" smtClean="0"/>
              <a:t>Is all about how many revolutions the DRIVER gearwheel turns compared to the DRIVEN.</a:t>
            </a:r>
          </a:p>
        </p:txBody>
      </p:sp>
      <p:sp>
        <p:nvSpPr>
          <p:cNvPr id="33" name="TextBox 32"/>
          <p:cNvSpPr txBox="1"/>
          <p:nvPr/>
        </p:nvSpPr>
        <p:spPr>
          <a:xfrm>
            <a:off x="1487523" y="2195821"/>
            <a:ext cx="7667140" cy="338554"/>
          </a:xfrm>
          <a:prstGeom prst="rect">
            <a:avLst/>
          </a:prstGeom>
          <a:noFill/>
        </p:spPr>
        <p:txBody>
          <a:bodyPr wrap="square" rtlCol="0">
            <a:spAutoFit/>
          </a:bodyPr>
          <a:lstStyle/>
          <a:p>
            <a:r>
              <a:rPr lang="en-US" sz="1600" b="1" dirty="0" smtClean="0"/>
              <a:t>This is the formula to calculate RPM’s.</a:t>
            </a:r>
          </a:p>
        </p:txBody>
      </p:sp>
      <p:sp>
        <p:nvSpPr>
          <p:cNvPr id="35" name="TextBox 34"/>
          <p:cNvSpPr txBox="1"/>
          <p:nvPr/>
        </p:nvSpPr>
        <p:spPr>
          <a:xfrm>
            <a:off x="1505200" y="2549325"/>
            <a:ext cx="7627688" cy="584775"/>
          </a:xfrm>
          <a:prstGeom prst="rect">
            <a:avLst/>
          </a:prstGeom>
          <a:noFill/>
        </p:spPr>
        <p:txBody>
          <a:bodyPr wrap="square" rtlCol="0">
            <a:spAutoFit/>
          </a:bodyPr>
          <a:lstStyle/>
          <a:p>
            <a:r>
              <a:rPr lang="en-US" sz="1600" b="1" u="sng" dirty="0" smtClean="0"/>
              <a:t>The number of teeth on the DRIVER</a:t>
            </a:r>
            <a:r>
              <a:rPr lang="en-US" sz="1600" b="1" dirty="0" smtClean="0"/>
              <a:t>    x    INPUT RPM   =   OUTPUT RPM</a:t>
            </a:r>
            <a:endParaRPr lang="en-US" sz="1600" b="1" u="sng" dirty="0" smtClean="0"/>
          </a:p>
          <a:p>
            <a:r>
              <a:rPr lang="en-US" sz="1600" b="1" dirty="0" smtClean="0"/>
              <a:t>The number of teeth on the DRIVEN.</a:t>
            </a:r>
          </a:p>
        </p:txBody>
      </p:sp>
      <p:sp>
        <p:nvSpPr>
          <p:cNvPr id="36" name="TextBox 35"/>
          <p:cNvSpPr txBox="1"/>
          <p:nvPr/>
        </p:nvSpPr>
        <p:spPr>
          <a:xfrm>
            <a:off x="1471550" y="1598121"/>
            <a:ext cx="7667140" cy="584775"/>
          </a:xfrm>
          <a:prstGeom prst="rect">
            <a:avLst/>
          </a:prstGeom>
          <a:noFill/>
        </p:spPr>
        <p:txBody>
          <a:bodyPr wrap="square" rtlCol="0">
            <a:spAutoFit/>
          </a:bodyPr>
          <a:lstStyle/>
          <a:p>
            <a:r>
              <a:rPr lang="en-US" sz="1600" b="1" dirty="0" smtClean="0"/>
              <a:t>INPUT rpm’s refer to the turning speed of the DRIVER Gear</a:t>
            </a:r>
          </a:p>
          <a:p>
            <a:r>
              <a:rPr lang="en-US" sz="1600" b="1" dirty="0" smtClean="0"/>
              <a:t>OUTPUT rpm’s refer to the DRIVEN Gear</a:t>
            </a:r>
          </a:p>
        </p:txBody>
      </p:sp>
      <p:sp>
        <p:nvSpPr>
          <p:cNvPr id="54" name="TextBox 53"/>
          <p:cNvSpPr txBox="1"/>
          <p:nvPr/>
        </p:nvSpPr>
        <p:spPr>
          <a:xfrm>
            <a:off x="238554" y="3219096"/>
            <a:ext cx="4847289" cy="338554"/>
          </a:xfrm>
          <a:prstGeom prst="rect">
            <a:avLst/>
          </a:prstGeom>
          <a:noFill/>
        </p:spPr>
        <p:txBody>
          <a:bodyPr wrap="none" rtlCol="0">
            <a:spAutoFit/>
          </a:bodyPr>
          <a:lstStyle/>
          <a:p>
            <a:r>
              <a:rPr lang="en-US" sz="1600" b="1" dirty="0" smtClean="0"/>
              <a:t>Calculate the OUTPUT RPM’s for these three examples.</a:t>
            </a:r>
          </a:p>
        </p:txBody>
      </p:sp>
      <p:grpSp>
        <p:nvGrpSpPr>
          <p:cNvPr id="2" name="Group 1"/>
          <p:cNvGrpSpPr/>
          <p:nvPr/>
        </p:nvGrpSpPr>
        <p:grpSpPr>
          <a:xfrm>
            <a:off x="212646" y="3559529"/>
            <a:ext cx="3142694" cy="1999602"/>
            <a:chOff x="272021" y="3749529"/>
            <a:chExt cx="3142694" cy="1999602"/>
          </a:xfrm>
        </p:grpSpPr>
        <p:grpSp>
          <p:nvGrpSpPr>
            <p:cNvPr id="40" name="Group 39"/>
            <p:cNvGrpSpPr/>
            <p:nvPr/>
          </p:nvGrpSpPr>
          <p:grpSpPr>
            <a:xfrm>
              <a:off x="272021" y="3793175"/>
              <a:ext cx="3142694" cy="1955956"/>
              <a:chOff x="9354106" y="2239405"/>
              <a:chExt cx="3142694" cy="1955956"/>
            </a:xfrm>
          </p:grpSpPr>
          <p:pic>
            <p:nvPicPr>
              <p:cNvPr id="4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906" y="2239405"/>
                <a:ext cx="1564602" cy="101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 name="TextBox 51"/>
              <p:cNvSpPr txBox="1"/>
              <p:nvPr/>
            </p:nvSpPr>
            <p:spPr>
              <a:xfrm>
                <a:off x="9354106" y="3118143"/>
                <a:ext cx="1371600" cy="1077218"/>
              </a:xfrm>
              <a:prstGeom prst="rect">
                <a:avLst/>
              </a:prstGeom>
              <a:noFill/>
            </p:spPr>
            <p:txBody>
              <a:bodyPr wrap="square" rtlCol="0">
                <a:spAutoFit/>
              </a:bodyPr>
              <a:lstStyle/>
              <a:p>
                <a:r>
                  <a:rPr lang="en-US" sz="1600" b="1" dirty="0" smtClean="0"/>
                  <a:t>DRIVER GEAR has 10 teeth and is turning at 1000 rpm.</a:t>
                </a:r>
              </a:p>
            </p:txBody>
          </p:sp>
          <p:sp>
            <p:nvSpPr>
              <p:cNvPr id="53" name="TextBox 52"/>
              <p:cNvSpPr txBox="1"/>
              <p:nvPr/>
            </p:nvSpPr>
            <p:spPr>
              <a:xfrm>
                <a:off x="11049000" y="3126818"/>
                <a:ext cx="1447800" cy="584775"/>
              </a:xfrm>
              <a:prstGeom prst="rect">
                <a:avLst/>
              </a:prstGeom>
              <a:noFill/>
            </p:spPr>
            <p:txBody>
              <a:bodyPr wrap="square" rtlCol="0">
                <a:spAutoFit/>
              </a:bodyPr>
              <a:lstStyle/>
              <a:p>
                <a:r>
                  <a:rPr lang="en-US" sz="1600" b="1" dirty="0" smtClean="0"/>
                  <a:t>DRIVEN GEAR has 20 teeth.</a:t>
                </a:r>
              </a:p>
            </p:txBody>
          </p:sp>
        </p:grpSp>
        <p:sp>
          <p:nvSpPr>
            <p:cNvPr id="55" name="TextBox 54"/>
            <p:cNvSpPr txBox="1"/>
            <p:nvPr/>
          </p:nvSpPr>
          <p:spPr>
            <a:xfrm>
              <a:off x="304800" y="3749529"/>
              <a:ext cx="1143000" cy="338554"/>
            </a:xfrm>
            <a:prstGeom prst="rect">
              <a:avLst/>
            </a:prstGeom>
            <a:noFill/>
          </p:spPr>
          <p:txBody>
            <a:bodyPr wrap="square" rtlCol="0">
              <a:spAutoFit/>
            </a:bodyPr>
            <a:lstStyle/>
            <a:p>
              <a:r>
                <a:rPr lang="en-US" sz="1600" b="1" dirty="0" smtClean="0"/>
                <a:t>Example 1.</a:t>
              </a:r>
            </a:p>
          </p:txBody>
        </p:sp>
      </p:grpSp>
      <p:grpSp>
        <p:nvGrpSpPr>
          <p:cNvPr id="56" name="Group 55"/>
          <p:cNvGrpSpPr/>
          <p:nvPr/>
        </p:nvGrpSpPr>
        <p:grpSpPr>
          <a:xfrm>
            <a:off x="5650643" y="3163800"/>
            <a:ext cx="3142694" cy="1999602"/>
            <a:chOff x="272021" y="3749529"/>
            <a:chExt cx="3142694" cy="1999602"/>
          </a:xfrm>
        </p:grpSpPr>
        <p:grpSp>
          <p:nvGrpSpPr>
            <p:cNvPr id="57" name="Group 56"/>
            <p:cNvGrpSpPr/>
            <p:nvPr/>
          </p:nvGrpSpPr>
          <p:grpSpPr>
            <a:xfrm>
              <a:off x="272021" y="3793175"/>
              <a:ext cx="3142694" cy="1955956"/>
              <a:chOff x="9354106" y="2239405"/>
              <a:chExt cx="3142694" cy="1955956"/>
            </a:xfrm>
          </p:grpSpPr>
          <p:pic>
            <p:nvPicPr>
              <p:cNvPr id="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9906" y="2239405"/>
                <a:ext cx="1564602" cy="101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TextBox 59"/>
              <p:cNvSpPr txBox="1"/>
              <p:nvPr/>
            </p:nvSpPr>
            <p:spPr>
              <a:xfrm>
                <a:off x="9354106" y="3118143"/>
                <a:ext cx="1371600" cy="1077218"/>
              </a:xfrm>
              <a:prstGeom prst="rect">
                <a:avLst/>
              </a:prstGeom>
              <a:noFill/>
            </p:spPr>
            <p:txBody>
              <a:bodyPr wrap="square" rtlCol="0">
                <a:spAutoFit/>
              </a:bodyPr>
              <a:lstStyle/>
              <a:p>
                <a:r>
                  <a:rPr lang="en-US" sz="1600" b="1" dirty="0" smtClean="0"/>
                  <a:t>DRIVER GEAR has </a:t>
                </a:r>
                <a:r>
                  <a:rPr lang="en-US" sz="1600" b="1" dirty="0"/>
                  <a:t>8</a:t>
                </a:r>
                <a:r>
                  <a:rPr lang="en-US" sz="1600" b="1" dirty="0" smtClean="0"/>
                  <a:t> teeth and is turning at 1200 rpm.</a:t>
                </a:r>
              </a:p>
            </p:txBody>
          </p:sp>
          <p:sp>
            <p:nvSpPr>
              <p:cNvPr id="61" name="TextBox 60"/>
              <p:cNvSpPr txBox="1"/>
              <p:nvPr/>
            </p:nvSpPr>
            <p:spPr>
              <a:xfrm>
                <a:off x="11049000" y="3126818"/>
                <a:ext cx="1447800" cy="584775"/>
              </a:xfrm>
              <a:prstGeom prst="rect">
                <a:avLst/>
              </a:prstGeom>
              <a:noFill/>
            </p:spPr>
            <p:txBody>
              <a:bodyPr wrap="square" rtlCol="0">
                <a:spAutoFit/>
              </a:bodyPr>
              <a:lstStyle/>
              <a:p>
                <a:r>
                  <a:rPr lang="en-US" sz="1600" b="1" dirty="0" smtClean="0"/>
                  <a:t>DRIVEN GEAR has 60 teeth.</a:t>
                </a:r>
              </a:p>
            </p:txBody>
          </p:sp>
        </p:grpSp>
        <p:sp>
          <p:nvSpPr>
            <p:cNvPr id="58" name="TextBox 57"/>
            <p:cNvSpPr txBox="1"/>
            <p:nvPr/>
          </p:nvSpPr>
          <p:spPr>
            <a:xfrm>
              <a:off x="304800" y="3749529"/>
              <a:ext cx="1143000" cy="338554"/>
            </a:xfrm>
            <a:prstGeom prst="rect">
              <a:avLst/>
            </a:prstGeom>
            <a:noFill/>
          </p:spPr>
          <p:txBody>
            <a:bodyPr wrap="square" rtlCol="0">
              <a:spAutoFit/>
            </a:bodyPr>
            <a:lstStyle/>
            <a:p>
              <a:r>
                <a:rPr lang="en-US" sz="1600" b="1" dirty="0" smtClean="0"/>
                <a:t>Example 2.</a:t>
              </a:r>
            </a:p>
          </p:txBody>
        </p:sp>
      </p:grpSp>
      <p:grpSp>
        <p:nvGrpSpPr>
          <p:cNvPr id="9" name="Group 8"/>
          <p:cNvGrpSpPr/>
          <p:nvPr/>
        </p:nvGrpSpPr>
        <p:grpSpPr>
          <a:xfrm>
            <a:off x="3426979" y="4540469"/>
            <a:ext cx="3087886" cy="2279519"/>
            <a:chOff x="-3293122" y="1885037"/>
            <a:chExt cx="3087886" cy="2279519"/>
          </a:xfrm>
        </p:grpSpPr>
        <p:pic>
          <p:nvPicPr>
            <p:cNvPr id="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121702"/>
              <a:ext cx="1490956" cy="1012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Box 62"/>
            <p:cNvSpPr txBox="1"/>
            <p:nvPr/>
          </p:nvSpPr>
          <p:spPr>
            <a:xfrm>
              <a:off x="-3293122" y="3087338"/>
              <a:ext cx="1540522" cy="1077218"/>
            </a:xfrm>
            <a:prstGeom prst="rect">
              <a:avLst/>
            </a:prstGeom>
            <a:noFill/>
          </p:spPr>
          <p:txBody>
            <a:bodyPr wrap="square" rtlCol="0">
              <a:spAutoFit/>
            </a:bodyPr>
            <a:lstStyle/>
            <a:p>
              <a:r>
                <a:rPr lang="en-US" sz="1600" b="1" dirty="0" smtClean="0"/>
                <a:t>DRIVER GEAR has 160 teeth and is turning at 1500 rpm.</a:t>
              </a:r>
            </a:p>
          </p:txBody>
        </p:sp>
        <p:sp>
          <p:nvSpPr>
            <p:cNvPr id="67" name="TextBox 66"/>
            <p:cNvSpPr txBox="1"/>
            <p:nvPr/>
          </p:nvSpPr>
          <p:spPr>
            <a:xfrm>
              <a:off x="-3293122" y="1885037"/>
              <a:ext cx="1143000" cy="338554"/>
            </a:xfrm>
            <a:prstGeom prst="rect">
              <a:avLst/>
            </a:prstGeom>
            <a:noFill/>
          </p:spPr>
          <p:txBody>
            <a:bodyPr wrap="square" rtlCol="0">
              <a:spAutoFit/>
            </a:bodyPr>
            <a:lstStyle/>
            <a:p>
              <a:r>
                <a:rPr lang="en-US" sz="1600" b="1" dirty="0" smtClean="0"/>
                <a:t>Example 3.</a:t>
              </a:r>
            </a:p>
          </p:txBody>
        </p:sp>
        <p:sp>
          <p:nvSpPr>
            <p:cNvPr id="68" name="TextBox 67"/>
            <p:cNvSpPr txBox="1"/>
            <p:nvPr/>
          </p:nvSpPr>
          <p:spPr>
            <a:xfrm>
              <a:off x="-1653036" y="2841712"/>
              <a:ext cx="1447800" cy="584775"/>
            </a:xfrm>
            <a:prstGeom prst="rect">
              <a:avLst/>
            </a:prstGeom>
            <a:noFill/>
          </p:spPr>
          <p:txBody>
            <a:bodyPr wrap="square" rtlCol="0">
              <a:spAutoFit/>
            </a:bodyPr>
            <a:lstStyle/>
            <a:p>
              <a:r>
                <a:rPr lang="en-US" sz="1600" b="1" dirty="0" smtClean="0"/>
                <a:t>DRIVEN GEAR has 20 teeth.</a:t>
              </a:r>
            </a:p>
          </p:txBody>
        </p:sp>
      </p:grpSp>
    </p:spTree>
    <p:extLst>
      <p:ext uri="{BB962C8B-B14F-4D97-AF65-F5344CB8AC3E}">
        <p14:creationId xmlns:p14="http://schemas.microsoft.com/office/powerpoint/2010/main" val="55153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1" grpId="0"/>
      <p:bldP spid="33" grpId="0"/>
      <p:bldP spid="35" grpId="0"/>
      <p:bldP spid="36"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a:t>Basic Concepts – </a:t>
            </a:r>
            <a:r>
              <a:rPr lang="en-US" b="1" dirty="0" smtClean="0"/>
              <a:t>8 </a:t>
            </a:r>
            <a:r>
              <a:rPr lang="en-US" b="1" dirty="0"/>
              <a:t>Gear System Calculations  </a:t>
            </a:r>
            <a:r>
              <a:rPr lang="en-US" b="1" dirty="0" smtClean="0"/>
              <a:t>(Compound </a:t>
            </a:r>
            <a:r>
              <a:rPr lang="en-US" b="1" dirty="0"/>
              <a:t>Gear Trains)</a:t>
            </a:r>
            <a:endParaRPr lang="en-US" dirty="0"/>
          </a:p>
        </p:txBody>
      </p:sp>
      <p:sp>
        <p:nvSpPr>
          <p:cNvPr id="31" name="TextBox 30"/>
          <p:cNvSpPr txBox="1"/>
          <p:nvPr/>
        </p:nvSpPr>
        <p:spPr>
          <a:xfrm>
            <a:off x="225625" y="1197321"/>
            <a:ext cx="9132888" cy="338554"/>
          </a:xfrm>
          <a:prstGeom prst="rect">
            <a:avLst/>
          </a:prstGeom>
          <a:noFill/>
        </p:spPr>
        <p:txBody>
          <a:bodyPr wrap="square" rtlCol="0">
            <a:spAutoFit/>
          </a:bodyPr>
          <a:lstStyle/>
          <a:p>
            <a:r>
              <a:rPr lang="en-US" sz="1600" b="1" dirty="0" smtClean="0"/>
              <a:t>This is not as difficult as you might first think .</a:t>
            </a:r>
          </a:p>
        </p:txBody>
      </p:sp>
      <p:sp>
        <p:nvSpPr>
          <p:cNvPr id="75" name="TextBox 74"/>
          <p:cNvSpPr txBox="1"/>
          <p:nvPr/>
        </p:nvSpPr>
        <p:spPr>
          <a:xfrm>
            <a:off x="223650" y="1527846"/>
            <a:ext cx="9132888" cy="584775"/>
          </a:xfrm>
          <a:prstGeom prst="rect">
            <a:avLst/>
          </a:prstGeom>
          <a:noFill/>
        </p:spPr>
        <p:txBody>
          <a:bodyPr wrap="square" rtlCol="0">
            <a:spAutoFit/>
          </a:bodyPr>
          <a:lstStyle/>
          <a:p>
            <a:r>
              <a:rPr lang="en-US" sz="1600" b="1" dirty="0" smtClean="0"/>
              <a:t>The easiest way to do this is to calculate the INPUT/OUTPUT RPM’s and then use this information to </a:t>
            </a:r>
          </a:p>
          <a:p>
            <a:r>
              <a:rPr lang="en-US" sz="1600" b="1" dirty="0" smtClean="0"/>
              <a:t>work out the INPUT/OUTPUT RATIO based upon the relationship between the two rpm figures.</a:t>
            </a:r>
          </a:p>
        </p:txBody>
      </p:sp>
      <p:sp>
        <p:nvSpPr>
          <p:cNvPr id="76" name="TextBox 75"/>
          <p:cNvSpPr txBox="1"/>
          <p:nvPr/>
        </p:nvSpPr>
        <p:spPr>
          <a:xfrm>
            <a:off x="245425" y="2214621"/>
            <a:ext cx="9132888" cy="338554"/>
          </a:xfrm>
          <a:prstGeom prst="rect">
            <a:avLst/>
          </a:prstGeom>
          <a:noFill/>
        </p:spPr>
        <p:txBody>
          <a:bodyPr wrap="square" rtlCol="0">
            <a:spAutoFit/>
          </a:bodyPr>
          <a:lstStyle/>
          <a:p>
            <a:r>
              <a:rPr lang="en-US" sz="1600" b="1" dirty="0" smtClean="0"/>
              <a:t>Think of a Compound Gear Train as a group of interlocking  Simple Gear Trains.</a:t>
            </a:r>
          </a:p>
        </p:txBody>
      </p:sp>
      <p:grpSp>
        <p:nvGrpSpPr>
          <p:cNvPr id="95" name="Group 94"/>
          <p:cNvGrpSpPr/>
          <p:nvPr/>
        </p:nvGrpSpPr>
        <p:grpSpPr>
          <a:xfrm>
            <a:off x="1354111" y="3135586"/>
            <a:ext cx="6553200" cy="1613922"/>
            <a:chOff x="1354111" y="3135586"/>
            <a:chExt cx="6553200" cy="1613922"/>
          </a:xfrm>
        </p:grpSpPr>
        <p:pic>
          <p:nvPicPr>
            <p:cNvPr id="78" name="Picture 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111" y="3196933"/>
              <a:ext cx="2952750" cy="1552575"/>
            </a:xfrm>
            <a:prstGeom prst="rect">
              <a:avLst/>
            </a:prstGeom>
          </p:spPr>
        </p:pic>
        <p:pic>
          <p:nvPicPr>
            <p:cNvPr id="7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511" y="3135586"/>
              <a:ext cx="2844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4" name="Group 93"/>
          <p:cNvGrpSpPr/>
          <p:nvPr/>
        </p:nvGrpSpPr>
        <p:grpSpPr>
          <a:xfrm>
            <a:off x="4842493" y="2845164"/>
            <a:ext cx="1219200" cy="752269"/>
            <a:chOff x="4842493" y="2845164"/>
            <a:chExt cx="1219200" cy="752269"/>
          </a:xfrm>
        </p:grpSpPr>
        <p:sp>
          <p:nvSpPr>
            <p:cNvPr id="81" name="TextBox 80"/>
            <p:cNvSpPr txBox="1"/>
            <p:nvPr/>
          </p:nvSpPr>
          <p:spPr>
            <a:xfrm>
              <a:off x="4842493" y="2845164"/>
              <a:ext cx="1219200" cy="338554"/>
            </a:xfrm>
            <a:prstGeom prst="rect">
              <a:avLst/>
            </a:prstGeom>
            <a:noFill/>
          </p:spPr>
          <p:txBody>
            <a:bodyPr wrap="square" rtlCol="0">
              <a:spAutoFit/>
            </a:bodyPr>
            <a:lstStyle/>
            <a:p>
              <a:r>
                <a:rPr lang="en-US" sz="1600" b="1" dirty="0" smtClean="0"/>
                <a:t>Group One.</a:t>
              </a:r>
            </a:p>
          </p:txBody>
        </p:sp>
        <p:cxnSp>
          <p:nvCxnSpPr>
            <p:cNvPr id="84" name="Straight Arrow Connector 83"/>
            <p:cNvCxnSpPr/>
            <p:nvPr/>
          </p:nvCxnSpPr>
          <p:spPr>
            <a:xfrm flipH="1">
              <a:off x="5259119" y="3162581"/>
              <a:ext cx="152399" cy="434852"/>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5452093" y="3154506"/>
              <a:ext cx="304800" cy="30069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332340" y="2590051"/>
            <a:ext cx="1219200" cy="1251906"/>
            <a:chOff x="-8022771" y="2453434"/>
            <a:chExt cx="1219200" cy="1251906"/>
          </a:xfrm>
        </p:grpSpPr>
        <p:sp>
          <p:nvSpPr>
            <p:cNvPr id="80" name="TextBox 79"/>
            <p:cNvSpPr txBox="1"/>
            <p:nvPr/>
          </p:nvSpPr>
          <p:spPr>
            <a:xfrm>
              <a:off x="-8022771" y="2453434"/>
              <a:ext cx="1219200" cy="338554"/>
            </a:xfrm>
            <a:prstGeom prst="rect">
              <a:avLst/>
            </a:prstGeom>
            <a:noFill/>
          </p:spPr>
          <p:txBody>
            <a:bodyPr wrap="square" rtlCol="0">
              <a:spAutoFit/>
            </a:bodyPr>
            <a:lstStyle/>
            <a:p>
              <a:r>
                <a:rPr lang="en-US" sz="1600" b="1" dirty="0" smtClean="0"/>
                <a:t>Group One.</a:t>
              </a:r>
            </a:p>
          </p:txBody>
        </p:sp>
        <p:cxnSp>
          <p:nvCxnSpPr>
            <p:cNvPr id="11" name="Straight Arrow Connector 10"/>
            <p:cNvCxnSpPr/>
            <p:nvPr/>
          </p:nvCxnSpPr>
          <p:spPr>
            <a:xfrm flipH="1">
              <a:off x="-7560625" y="2791988"/>
              <a:ext cx="206829" cy="913352"/>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7322125" y="2807908"/>
              <a:ext cx="228600" cy="50367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92" name="Group 91"/>
          <p:cNvGrpSpPr/>
          <p:nvPr/>
        </p:nvGrpSpPr>
        <p:grpSpPr>
          <a:xfrm>
            <a:off x="2678086" y="2496055"/>
            <a:ext cx="1371600" cy="1275628"/>
            <a:chOff x="2678086" y="2496055"/>
            <a:chExt cx="1371600" cy="1275628"/>
          </a:xfrm>
        </p:grpSpPr>
        <p:sp>
          <p:nvSpPr>
            <p:cNvPr id="82" name="TextBox 81"/>
            <p:cNvSpPr txBox="1"/>
            <p:nvPr/>
          </p:nvSpPr>
          <p:spPr>
            <a:xfrm>
              <a:off x="2830486" y="2496055"/>
              <a:ext cx="1219200" cy="338554"/>
            </a:xfrm>
            <a:prstGeom prst="rect">
              <a:avLst/>
            </a:prstGeom>
            <a:noFill/>
          </p:spPr>
          <p:txBody>
            <a:bodyPr wrap="square" rtlCol="0">
              <a:spAutoFit/>
            </a:bodyPr>
            <a:lstStyle/>
            <a:p>
              <a:r>
                <a:rPr lang="en-US" sz="1600" b="1" dirty="0" smtClean="0"/>
                <a:t>Group Two.</a:t>
              </a:r>
            </a:p>
          </p:txBody>
        </p:sp>
        <p:cxnSp>
          <p:nvCxnSpPr>
            <p:cNvPr id="87" name="Straight Arrow Connector 86"/>
            <p:cNvCxnSpPr/>
            <p:nvPr/>
          </p:nvCxnSpPr>
          <p:spPr>
            <a:xfrm flipH="1">
              <a:off x="2678086" y="2879333"/>
              <a:ext cx="504825" cy="8923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3182911" y="2890714"/>
              <a:ext cx="232883" cy="446175"/>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6061693" y="2490690"/>
            <a:ext cx="1219200" cy="1091071"/>
            <a:chOff x="6061693" y="2490690"/>
            <a:chExt cx="1219200" cy="1091071"/>
          </a:xfrm>
        </p:grpSpPr>
        <p:sp>
          <p:nvSpPr>
            <p:cNvPr id="83" name="TextBox 82"/>
            <p:cNvSpPr txBox="1"/>
            <p:nvPr/>
          </p:nvSpPr>
          <p:spPr>
            <a:xfrm>
              <a:off x="6061693" y="2490690"/>
              <a:ext cx="1219200" cy="338554"/>
            </a:xfrm>
            <a:prstGeom prst="rect">
              <a:avLst/>
            </a:prstGeom>
            <a:noFill/>
          </p:spPr>
          <p:txBody>
            <a:bodyPr wrap="square" rtlCol="0">
              <a:spAutoFit/>
            </a:bodyPr>
            <a:lstStyle/>
            <a:p>
              <a:r>
                <a:rPr lang="en-US" sz="1600" b="1" dirty="0" smtClean="0"/>
                <a:t>Group Two.</a:t>
              </a:r>
            </a:p>
          </p:txBody>
        </p:sp>
        <p:cxnSp>
          <p:nvCxnSpPr>
            <p:cNvPr id="88" name="Straight Arrow Connector 87"/>
            <p:cNvCxnSpPr/>
            <p:nvPr/>
          </p:nvCxnSpPr>
          <p:spPr>
            <a:xfrm flipH="1">
              <a:off x="6180111" y="2829244"/>
              <a:ext cx="304800" cy="75251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6515922" y="2834390"/>
              <a:ext cx="307771" cy="37111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99" name="TextBox 98"/>
          <p:cNvSpPr txBox="1"/>
          <p:nvPr/>
        </p:nvSpPr>
        <p:spPr>
          <a:xfrm>
            <a:off x="218706" y="4905863"/>
            <a:ext cx="9132888" cy="584775"/>
          </a:xfrm>
          <a:prstGeom prst="rect">
            <a:avLst/>
          </a:prstGeom>
          <a:noFill/>
        </p:spPr>
        <p:txBody>
          <a:bodyPr wrap="square" rtlCol="0">
            <a:spAutoFit/>
          </a:bodyPr>
          <a:lstStyle/>
          <a:p>
            <a:r>
              <a:rPr lang="en-US" sz="1600" b="1" dirty="0" smtClean="0"/>
              <a:t>To calculate the GEAR RATIO or OUTPUT RPM of a COMPOUND GEAR TRAIN you need to know the following information:</a:t>
            </a:r>
          </a:p>
        </p:txBody>
      </p:sp>
      <p:grpSp>
        <p:nvGrpSpPr>
          <p:cNvPr id="97" name="Group 96"/>
          <p:cNvGrpSpPr/>
          <p:nvPr/>
        </p:nvGrpSpPr>
        <p:grpSpPr>
          <a:xfrm>
            <a:off x="216731" y="3487254"/>
            <a:ext cx="7836382" cy="2437650"/>
            <a:chOff x="216731" y="3487254"/>
            <a:chExt cx="7836382" cy="2437650"/>
          </a:xfrm>
        </p:grpSpPr>
        <p:sp>
          <p:nvSpPr>
            <p:cNvPr id="100" name="TextBox 99"/>
            <p:cNvSpPr txBox="1"/>
            <p:nvPr/>
          </p:nvSpPr>
          <p:spPr>
            <a:xfrm>
              <a:off x="216731" y="5586350"/>
              <a:ext cx="4343394" cy="338554"/>
            </a:xfrm>
            <a:prstGeom prst="rect">
              <a:avLst/>
            </a:prstGeom>
            <a:noFill/>
          </p:spPr>
          <p:txBody>
            <a:bodyPr wrap="square" rtlCol="0">
              <a:spAutoFit/>
            </a:bodyPr>
            <a:lstStyle/>
            <a:p>
              <a:r>
                <a:rPr lang="en-US" sz="1600" b="1" dirty="0" smtClean="0"/>
                <a:t>The number of teeth on each of the gearwheels</a:t>
              </a:r>
            </a:p>
          </p:txBody>
        </p:sp>
        <p:grpSp>
          <p:nvGrpSpPr>
            <p:cNvPr id="96" name="Group 95"/>
            <p:cNvGrpSpPr/>
            <p:nvPr/>
          </p:nvGrpSpPr>
          <p:grpSpPr>
            <a:xfrm>
              <a:off x="4523512" y="3487254"/>
              <a:ext cx="3529601" cy="1341085"/>
              <a:chOff x="4523512" y="3487254"/>
              <a:chExt cx="3529601" cy="1341085"/>
            </a:xfrm>
          </p:grpSpPr>
          <p:sp>
            <p:nvSpPr>
              <p:cNvPr id="101" name="TextBox 100"/>
              <p:cNvSpPr txBox="1"/>
              <p:nvPr/>
            </p:nvSpPr>
            <p:spPr>
              <a:xfrm>
                <a:off x="4523512" y="3784941"/>
                <a:ext cx="762000" cy="523220"/>
              </a:xfrm>
              <a:prstGeom prst="rect">
                <a:avLst/>
              </a:prstGeom>
              <a:noFill/>
            </p:spPr>
            <p:txBody>
              <a:bodyPr wrap="square" rtlCol="0">
                <a:spAutoFit/>
              </a:bodyPr>
              <a:lstStyle/>
              <a:p>
                <a:pPr algn="ctr"/>
                <a:r>
                  <a:rPr lang="en-US" sz="1400" b="1" dirty="0" smtClean="0">
                    <a:solidFill>
                      <a:srgbClr val="0070C0"/>
                    </a:solidFill>
                  </a:rPr>
                  <a:t>10</a:t>
                </a:r>
              </a:p>
              <a:p>
                <a:pPr algn="ctr"/>
                <a:r>
                  <a:rPr lang="en-US" sz="1400" b="1" dirty="0" smtClean="0">
                    <a:solidFill>
                      <a:srgbClr val="0070C0"/>
                    </a:solidFill>
                  </a:rPr>
                  <a:t>teeth</a:t>
                </a:r>
              </a:p>
            </p:txBody>
          </p:sp>
          <p:sp>
            <p:nvSpPr>
              <p:cNvPr id="102" name="TextBox 101"/>
              <p:cNvSpPr txBox="1"/>
              <p:nvPr/>
            </p:nvSpPr>
            <p:spPr>
              <a:xfrm>
                <a:off x="5093844" y="4164941"/>
                <a:ext cx="762000" cy="523220"/>
              </a:xfrm>
              <a:prstGeom prst="rect">
                <a:avLst/>
              </a:prstGeom>
              <a:noFill/>
            </p:spPr>
            <p:txBody>
              <a:bodyPr wrap="square" rtlCol="0">
                <a:spAutoFit/>
              </a:bodyPr>
              <a:lstStyle/>
              <a:p>
                <a:pPr algn="ctr"/>
                <a:r>
                  <a:rPr lang="en-US" sz="1400" b="1" dirty="0">
                    <a:solidFill>
                      <a:srgbClr val="00B000"/>
                    </a:solidFill>
                  </a:rPr>
                  <a:t>4</a:t>
                </a:r>
                <a:r>
                  <a:rPr lang="en-US" sz="1400" b="1" dirty="0" smtClean="0">
                    <a:solidFill>
                      <a:srgbClr val="00B000"/>
                    </a:solidFill>
                  </a:rPr>
                  <a:t>0</a:t>
                </a:r>
              </a:p>
              <a:p>
                <a:pPr algn="ctr"/>
                <a:r>
                  <a:rPr lang="en-US" sz="1400" b="1" dirty="0" smtClean="0">
                    <a:solidFill>
                      <a:srgbClr val="00B000"/>
                    </a:solidFill>
                  </a:rPr>
                  <a:t>teeth</a:t>
                </a:r>
              </a:p>
            </p:txBody>
          </p:sp>
          <p:sp>
            <p:nvSpPr>
              <p:cNvPr id="103" name="TextBox 102"/>
              <p:cNvSpPr txBox="1"/>
              <p:nvPr/>
            </p:nvSpPr>
            <p:spPr>
              <a:xfrm>
                <a:off x="5756893" y="4305119"/>
                <a:ext cx="762000" cy="523220"/>
              </a:xfrm>
              <a:prstGeom prst="rect">
                <a:avLst/>
              </a:prstGeom>
              <a:noFill/>
            </p:spPr>
            <p:txBody>
              <a:bodyPr wrap="square" rtlCol="0">
                <a:spAutoFit/>
              </a:bodyPr>
              <a:lstStyle/>
              <a:p>
                <a:pPr algn="ctr"/>
                <a:r>
                  <a:rPr lang="en-US" sz="1400" b="1" dirty="0" smtClean="0">
                    <a:solidFill>
                      <a:srgbClr val="FF0000"/>
                    </a:solidFill>
                  </a:rPr>
                  <a:t>80</a:t>
                </a:r>
              </a:p>
              <a:p>
                <a:pPr algn="ctr"/>
                <a:r>
                  <a:rPr lang="en-US" sz="1400" b="1" dirty="0" smtClean="0">
                    <a:solidFill>
                      <a:srgbClr val="FF0000"/>
                    </a:solidFill>
                  </a:rPr>
                  <a:t>teeth</a:t>
                </a:r>
              </a:p>
            </p:txBody>
          </p:sp>
          <p:sp>
            <p:nvSpPr>
              <p:cNvPr id="104" name="TextBox 103"/>
              <p:cNvSpPr txBox="1"/>
              <p:nvPr/>
            </p:nvSpPr>
            <p:spPr>
              <a:xfrm>
                <a:off x="7291113" y="3487254"/>
                <a:ext cx="762000" cy="523220"/>
              </a:xfrm>
              <a:prstGeom prst="rect">
                <a:avLst/>
              </a:prstGeom>
              <a:noFill/>
            </p:spPr>
            <p:txBody>
              <a:bodyPr wrap="square" rtlCol="0">
                <a:spAutoFit/>
              </a:bodyPr>
              <a:lstStyle/>
              <a:p>
                <a:pPr algn="ctr"/>
                <a:r>
                  <a:rPr lang="en-US" sz="1400" b="1" dirty="0" smtClean="0">
                    <a:solidFill>
                      <a:schemeClr val="accent6">
                        <a:lumMod val="50000"/>
                      </a:schemeClr>
                    </a:solidFill>
                  </a:rPr>
                  <a:t>120</a:t>
                </a:r>
              </a:p>
              <a:p>
                <a:pPr algn="ctr"/>
                <a:r>
                  <a:rPr lang="en-US" sz="1400" b="1" dirty="0" smtClean="0">
                    <a:solidFill>
                      <a:schemeClr val="accent6">
                        <a:lumMod val="50000"/>
                      </a:schemeClr>
                    </a:solidFill>
                  </a:rPr>
                  <a:t>teeth</a:t>
                </a:r>
              </a:p>
            </p:txBody>
          </p:sp>
        </p:grpSp>
      </p:grpSp>
      <p:grpSp>
        <p:nvGrpSpPr>
          <p:cNvPr id="98" name="Group 97"/>
          <p:cNvGrpSpPr/>
          <p:nvPr/>
        </p:nvGrpSpPr>
        <p:grpSpPr>
          <a:xfrm>
            <a:off x="4267200" y="3261721"/>
            <a:ext cx="2065311" cy="2658405"/>
            <a:chOff x="4267200" y="3261721"/>
            <a:chExt cx="2065311" cy="2658405"/>
          </a:xfrm>
        </p:grpSpPr>
        <p:sp>
          <p:nvSpPr>
            <p:cNvPr id="109" name="TextBox 108"/>
            <p:cNvSpPr txBox="1"/>
            <p:nvPr/>
          </p:nvSpPr>
          <p:spPr>
            <a:xfrm>
              <a:off x="4267200" y="5581572"/>
              <a:ext cx="2065311" cy="338554"/>
            </a:xfrm>
            <a:prstGeom prst="rect">
              <a:avLst/>
            </a:prstGeom>
            <a:noFill/>
          </p:spPr>
          <p:txBody>
            <a:bodyPr wrap="square" rtlCol="0">
              <a:spAutoFit/>
            </a:bodyPr>
            <a:lstStyle/>
            <a:p>
              <a:r>
                <a:rPr lang="en-US" sz="1600" b="1" dirty="0"/>
                <a:t>a</a:t>
              </a:r>
              <a:r>
                <a:rPr lang="en-US" sz="1600" b="1" dirty="0" smtClean="0"/>
                <a:t>nd the INPUT RPM.</a:t>
              </a:r>
            </a:p>
          </p:txBody>
        </p:sp>
        <p:sp>
          <p:nvSpPr>
            <p:cNvPr id="110" name="TextBox 109"/>
            <p:cNvSpPr txBox="1"/>
            <p:nvPr/>
          </p:nvSpPr>
          <p:spPr>
            <a:xfrm>
              <a:off x="4637641" y="3261721"/>
              <a:ext cx="609600" cy="523220"/>
            </a:xfrm>
            <a:prstGeom prst="rect">
              <a:avLst/>
            </a:prstGeom>
            <a:noFill/>
          </p:spPr>
          <p:txBody>
            <a:bodyPr wrap="square" rtlCol="0">
              <a:spAutoFit/>
            </a:bodyPr>
            <a:lstStyle/>
            <a:p>
              <a:r>
                <a:rPr lang="en-US" sz="1400" b="1" dirty="0" smtClean="0"/>
                <a:t>1500</a:t>
              </a:r>
            </a:p>
            <a:p>
              <a:r>
                <a:rPr lang="en-US" sz="1400" b="1" dirty="0" smtClean="0"/>
                <a:t>RPM</a:t>
              </a:r>
            </a:p>
          </p:txBody>
        </p:sp>
      </p:grpSp>
    </p:spTree>
    <p:extLst>
      <p:ext uri="{BB962C8B-B14F-4D97-AF65-F5344CB8AC3E}">
        <p14:creationId xmlns:p14="http://schemas.microsoft.com/office/powerpoint/2010/main" val="242995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5" grpId="0"/>
      <p:bldP spid="76" grpId="0"/>
      <p:bldP spid="9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7532688" y="0"/>
            <a:ext cx="1600200" cy="457200"/>
          </a:xfrm>
          <a:prstGeom prst="rect">
            <a:avLst/>
          </a:prstGeom>
          <a:solidFill>
            <a:srgbClr val="CA0A20"/>
          </a:solidFill>
          <a:ln w="9525">
            <a:noFill/>
            <a:miter lim="800000"/>
            <a:headEnd/>
            <a:tailEnd/>
          </a:ln>
        </p:spPr>
        <p:txBody>
          <a:bodyPr wrap="none" anchor="ctr"/>
          <a:lstStyle/>
          <a:p>
            <a:endParaRPr lang="en-GB"/>
          </a:p>
        </p:txBody>
      </p:sp>
      <p:sp>
        <p:nvSpPr>
          <p:cNvPr id="5" name="Text Box 4"/>
          <p:cNvSpPr txBox="1">
            <a:spLocks noChangeArrowheads="1"/>
          </p:cNvSpPr>
          <p:nvPr/>
        </p:nvSpPr>
        <p:spPr bwMode="auto">
          <a:xfrm>
            <a:off x="7532688" y="152400"/>
            <a:ext cx="1611312" cy="304800"/>
          </a:xfrm>
          <a:prstGeom prst="rect">
            <a:avLst/>
          </a:prstGeom>
          <a:noFill/>
          <a:ln w="9525">
            <a:noFill/>
            <a:miter lim="800000"/>
            <a:headEnd/>
            <a:tailEnd/>
          </a:ln>
        </p:spPr>
        <p:txBody>
          <a:bodyPr wrap="none">
            <a:spAutoFit/>
          </a:bodyPr>
          <a:lstStyle/>
          <a:p>
            <a:pPr eaLnBrk="0" hangingPunct="0"/>
            <a:r>
              <a:rPr lang="en-US" sz="1400" b="1">
                <a:solidFill>
                  <a:schemeClr val="bg1"/>
                </a:solidFill>
              </a:rPr>
              <a:t>design</a:t>
            </a:r>
            <a:r>
              <a:rPr lang="en-US" sz="1400">
                <a:solidFill>
                  <a:schemeClr val="bg1"/>
                </a:solidFill>
              </a:rPr>
              <a:t>technology</a:t>
            </a:r>
            <a:endParaRPr lang="en-US">
              <a:solidFill>
                <a:schemeClr val="bg1"/>
              </a:solidFill>
              <a:latin typeface="Times" charset="0"/>
            </a:endParaRPr>
          </a:p>
        </p:txBody>
      </p:sp>
      <p:sp>
        <p:nvSpPr>
          <p:cNvPr id="6" name="Text Box 5"/>
          <p:cNvSpPr txBox="1">
            <a:spLocks noChangeArrowheads="1"/>
          </p:cNvSpPr>
          <p:nvPr/>
        </p:nvSpPr>
        <p:spPr bwMode="auto">
          <a:xfrm>
            <a:off x="0" y="260350"/>
            <a:ext cx="7848600" cy="338554"/>
          </a:xfrm>
          <a:prstGeom prst="rect">
            <a:avLst/>
          </a:prstGeom>
          <a:noFill/>
          <a:ln w="9525">
            <a:noFill/>
            <a:miter lim="800000"/>
            <a:headEnd/>
            <a:tailEnd/>
          </a:ln>
        </p:spPr>
        <p:txBody>
          <a:bodyPr wrap="square">
            <a:spAutoFit/>
          </a:bodyPr>
          <a:lstStyle/>
          <a:p>
            <a:pPr eaLnBrk="0" hangingPunct="0"/>
            <a:r>
              <a:rPr lang="en-US" sz="1600" b="1" dirty="0">
                <a:solidFill>
                  <a:srgbClr val="CA0A20"/>
                </a:solidFill>
              </a:rPr>
              <a:t>Year 10:</a:t>
            </a:r>
            <a:r>
              <a:rPr lang="en-US" sz="1600" dirty="0"/>
              <a:t> Subject: IGCSE Design &amp; Technology Examination </a:t>
            </a:r>
            <a:r>
              <a:rPr lang="en-US" sz="1600" dirty="0" smtClean="0"/>
              <a:t>2015 	</a:t>
            </a:r>
            <a:r>
              <a:rPr lang="en-US" sz="1600" b="1" dirty="0" smtClean="0"/>
              <a:t>Gears &amp; Gear Systems</a:t>
            </a:r>
            <a:endParaRPr lang="en-US" sz="1600" dirty="0">
              <a:solidFill>
                <a:schemeClr val="bg2"/>
              </a:solidFill>
            </a:endParaRPr>
          </a:p>
        </p:txBody>
      </p:sp>
      <p:sp>
        <p:nvSpPr>
          <p:cNvPr id="7" name="TextBox 6"/>
          <p:cNvSpPr txBox="1"/>
          <p:nvPr/>
        </p:nvSpPr>
        <p:spPr>
          <a:xfrm>
            <a:off x="0" y="685992"/>
            <a:ext cx="9144000" cy="369332"/>
          </a:xfrm>
          <a:prstGeom prst="rect">
            <a:avLst/>
          </a:prstGeom>
          <a:noFill/>
        </p:spPr>
        <p:txBody>
          <a:bodyPr wrap="square" rtlCol="0">
            <a:spAutoFit/>
          </a:bodyPr>
          <a:lstStyle/>
          <a:p>
            <a:pPr algn="ctr"/>
            <a:r>
              <a:rPr lang="en-US" b="1" dirty="0"/>
              <a:t>Basic Concepts – </a:t>
            </a:r>
            <a:r>
              <a:rPr lang="en-US" b="1" dirty="0" smtClean="0"/>
              <a:t>9 </a:t>
            </a:r>
            <a:r>
              <a:rPr lang="en-US" b="1" dirty="0"/>
              <a:t>Gear System Calculations  (Compound Gear Trains)</a:t>
            </a:r>
            <a:endParaRPr lang="en-US" dirty="0"/>
          </a:p>
        </p:txBody>
      </p:sp>
      <p:sp>
        <p:nvSpPr>
          <p:cNvPr id="57" name="TextBox 56"/>
          <p:cNvSpPr txBox="1"/>
          <p:nvPr/>
        </p:nvSpPr>
        <p:spPr>
          <a:xfrm>
            <a:off x="221675" y="1112325"/>
            <a:ext cx="9132888" cy="338554"/>
          </a:xfrm>
          <a:prstGeom prst="rect">
            <a:avLst/>
          </a:prstGeom>
          <a:noFill/>
        </p:spPr>
        <p:txBody>
          <a:bodyPr wrap="square" rtlCol="0">
            <a:spAutoFit/>
          </a:bodyPr>
          <a:lstStyle/>
          <a:p>
            <a:r>
              <a:rPr lang="en-US" sz="1600" b="1" dirty="0" smtClean="0"/>
              <a:t>Think of a Compound Gear Train as a group of interlocking  Simple Gear Trains.</a:t>
            </a:r>
          </a:p>
        </p:txBody>
      </p:sp>
      <p:pic>
        <p:nvPicPr>
          <p:cNvPr id="5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7928" y="2721709"/>
            <a:ext cx="2844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9" name="Group 58"/>
          <p:cNvGrpSpPr/>
          <p:nvPr/>
        </p:nvGrpSpPr>
        <p:grpSpPr>
          <a:xfrm>
            <a:off x="5780980" y="2351325"/>
            <a:ext cx="1219200" cy="752269"/>
            <a:chOff x="4842493" y="2845164"/>
            <a:chExt cx="1219200" cy="752269"/>
          </a:xfrm>
        </p:grpSpPr>
        <p:sp>
          <p:nvSpPr>
            <p:cNvPr id="60" name="TextBox 59"/>
            <p:cNvSpPr txBox="1"/>
            <p:nvPr/>
          </p:nvSpPr>
          <p:spPr>
            <a:xfrm>
              <a:off x="4842493" y="2845164"/>
              <a:ext cx="1219200" cy="338554"/>
            </a:xfrm>
            <a:prstGeom prst="rect">
              <a:avLst/>
            </a:prstGeom>
            <a:noFill/>
          </p:spPr>
          <p:txBody>
            <a:bodyPr wrap="square" rtlCol="0">
              <a:spAutoFit/>
            </a:bodyPr>
            <a:lstStyle/>
            <a:p>
              <a:r>
                <a:rPr lang="en-US" sz="1600" b="1" dirty="0" smtClean="0"/>
                <a:t>Group One.</a:t>
              </a:r>
            </a:p>
          </p:txBody>
        </p:sp>
        <p:cxnSp>
          <p:nvCxnSpPr>
            <p:cNvPr id="61" name="Straight Arrow Connector 60"/>
            <p:cNvCxnSpPr/>
            <p:nvPr/>
          </p:nvCxnSpPr>
          <p:spPr>
            <a:xfrm flipH="1">
              <a:off x="5259119" y="3162581"/>
              <a:ext cx="152399" cy="434852"/>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452093" y="3154506"/>
              <a:ext cx="304800" cy="300691"/>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63" name="Group 62"/>
          <p:cNvGrpSpPr/>
          <p:nvPr/>
        </p:nvGrpSpPr>
        <p:grpSpPr>
          <a:xfrm>
            <a:off x="7000180" y="1996851"/>
            <a:ext cx="1219200" cy="1091071"/>
            <a:chOff x="6061693" y="2490690"/>
            <a:chExt cx="1219200" cy="1091071"/>
          </a:xfrm>
        </p:grpSpPr>
        <p:sp>
          <p:nvSpPr>
            <p:cNvPr id="64" name="TextBox 63"/>
            <p:cNvSpPr txBox="1"/>
            <p:nvPr/>
          </p:nvSpPr>
          <p:spPr>
            <a:xfrm>
              <a:off x="6061693" y="2490690"/>
              <a:ext cx="1219200" cy="338554"/>
            </a:xfrm>
            <a:prstGeom prst="rect">
              <a:avLst/>
            </a:prstGeom>
            <a:noFill/>
          </p:spPr>
          <p:txBody>
            <a:bodyPr wrap="square" rtlCol="0">
              <a:spAutoFit/>
            </a:bodyPr>
            <a:lstStyle/>
            <a:p>
              <a:r>
                <a:rPr lang="en-US" sz="1600" b="1" dirty="0" smtClean="0"/>
                <a:t>Group Two.</a:t>
              </a:r>
            </a:p>
          </p:txBody>
        </p:sp>
        <p:cxnSp>
          <p:nvCxnSpPr>
            <p:cNvPr id="65" name="Straight Arrow Connector 64"/>
            <p:cNvCxnSpPr/>
            <p:nvPr/>
          </p:nvCxnSpPr>
          <p:spPr>
            <a:xfrm flipH="1">
              <a:off x="6180111" y="2829244"/>
              <a:ext cx="304800" cy="75251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515922" y="2834390"/>
              <a:ext cx="307771" cy="37111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461999" y="2993415"/>
            <a:ext cx="3529601" cy="1341085"/>
            <a:chOff x="4523512" y="3487254"/>
            <a:chExt cx="3529601" cy="1341085"/>
          </a:xfrm>
        </p:grpSpPr>
        <p:sp>
          <p:nvSpPr>
            <p:cNvPr id="68" name="TextBox 67"/>
            <p:cNvSpPr txBox="1"/>
            <p:nvPr/>
          </p:nvSpPr>
          <p:spPr>
            <a:xfrm>
              <a:off x="4523512" y="3784941"/>
              <a:ext cx="762000" cy="523220"/>
            </a:xfrm>
            <a:prstGeom prst="rect">
              <a:avLst/>
            </a:prstGeom>
            <a:noFill/>
          </p:spPr>
          <p:txBody>
            <a:bodyPr wrap="square" rtlCol="0">
              <a:spAutoFit/>
            </a:bodyPr>
            <a:lstStyle/>
            <a:p>
              <a:pPr algn="ctr"/>
              <a:r>
                <a:rPr lang="en-US" sz="1400" b="1" dirty="0" smtClean="0">
                  <a:solidFill>
                    <a:srgbClr val="0070C0"/>
                  </a:solidFill>
                </a:rPr>
                <a:t>10</a:t>
              </a:r>
            </a:p>
            <a:p>
              <a:pPr algn="ctr"/>
              <a:r>
                <a:rPr lang="en-US" sz="1400" b="1" dirty="0" smtClean="0">
                  <a:solidFill>
                    <a:srgbClr val="0070C0"/>
                  </a:solidFill>
                </a:rPr>
                <a:t>teeth</a:t>
              </a:r>
            </a:p>
          </p:txBody>
        </p:sp>
        <p:sp>
          <p:nvSpPr>
            <p:cNvPr id="74" name="TextBox 73"/>
            <p:cNvSpPr txBox="1"/>
            <p:nvPr/>
          </p:nvSpPr>
          <p:spPr>
            <a:xfrm>
              <a:off x="5093844" y="4164941"/>
              <a:ext cx="762000" cy="523220"/>
            </a:xfrm>
            <a:prstGeom prst="rect">
              <a:avLst/>
            </a:prstGeom>
            <a:noFill/>
          </p:spPr>
          <p:txBody>
            <a:bodyPr wrap="square" rtlCol="0">
              <a:spAutoFit/>
            </a:bodyPr>
            <a:lstStyle/>
            <a:p>
              <a:pPr algn="ctr"/>
              <a:r>
                <a:rPr lang="en-US" sz="1400" b="1" dirty="0">
                  <a:solidFill>
                    <a:srgbClr val="00B000"/>
                  </a:solidFill>
                </a:rPr>
                <a:t>4</a:t>
              </a:r>
              <a:r>
                <a:rPr lang="en-US" sz="1400" b="1" dirty="0" smtClean="0">
                  <a:solidFill>
                    <a:srgbClr val="00B000"/>
                  </a:solidFill>
                </a:rPr>
                <a:t>0</a:t>
              </a:r>
            </a:p>
            <a:p>
              <a:pPr algn="ctr"/>
              <a:r>
                <a:rPr lang="en-US" sz="1400" b="1" dirty="0" smtClean="0">
                  <a:solidFill>
                    <a:srgbClr val="00B000"/>
                  </a:solidFill>
                </a:rPr>
                <a:t>teeth</a:t>
              </a:r>
            </a:p>
          </p:txBody>
        </p:sp>
        <p:sp>
          <p:nvSpPr>
            <p:cNvPr id="75" name="TextBox 74"/>
            <p:cNvSpPr txBox="1"/>
            <p:nvPr/>
          </p:nvSpPr>
          <p:spPr>
            <a:xfrm>
              <a:off x="5756893" y="4305119"/>
              <a:ext cx="762000" cy="523220"/>
            </a:xfrm>
            <a:prstGeom prst="rect">
              <a:avLst/>
            </a:prstGeom>
            <a:noFill/>
          </p:spPr>
          <p:txBody>
            <a:bodyPr wrap="square" rtlCol="0">
              <a:spAutoFit/>
            </a:bodyPr>
            <a:lstStyle/>
            <a:p>
              <a:pPr algn="ctr"/>
              <a:r>
                <a:rPr lang="en-US" sz="1400" b="1" dirty="0" smtClean="0">
                  <a:solidFill>
                    <a:srgbClr val="FF0000"/>
                  </a:solidFill>
                </a:rPr>
                <a:t>80</a:t>
              </a:r>
            </a:p>
            <a:p>
              <a:pPr algn="ctr"/>
              <a:r>
                <a:rPr lang="en-US" sz="1400" b="1" dirty="0" smtClean="0">
                  <a:solidFill>
                    <a:srgbClr val="FF0000"/>
                  </a:solidFill>
                </a:rPr>
                <a:t>teeth</a:t>
              </a:r>
            </a:p>
          </p:txBody>
        </p:sp>
        <p:sp>
          <p:nvSpPr>
            <p:cNvPr id="76" name="TextBox 75"/>
            <p:cNvSpPr txBox="1"/>
            <p:nvPr/>
          </p:nvSpPr>
          <p:spPr>
            <a:xfrm>
              <a:off x="7291113" y="3487254"/>
              <a:ext cx="762000" cy="523220"/>
            </a:xfrm>
            <a:prstGeom prst="rect">
              <a:avLst/>
            </a:prstGeom>
            <a:noFill/>
          </p:spPr>
          <p:txBody>
            <a:bodyPr wrap="square" rtlCol="0">
              <a:spAutoFit/>
            </a:bodyPr>
            <a:lstStyle/>
            <a:p>
              <a:pPr algn="ctr"/>
              <a:r>
                <a:rPr lang="en-US" sz="1400" b="1" dirty="0" smtClean="0">
                  <a:solidFill>
                    <a:schemeClr val="accent6">
                      <a:lumMod val="50000"/>
                    </a:schemeClr>
                  </a:solidFill>
                </a:rPr>
                <a:t>120</a:t>
              </a:r>
            </a:p>
            <a:p>
              <a:pPr algn="ctr"/>
              <a:r>
                <a:rPr lang="en-US" sz="1400" b="1" dirty="0" smtClean="0">
                  <a:solidFill>
                    <a:schemeClr val="accent6">
                      <a:lumMod val="50000"/>
                    </a:schemeClr>
                  </a:solidFill>
                </a:rPr>
                <a:t>teeth</a:t>
              </a:r>
            </a:p>
          </p:txBody>
        </p:sp>
      </p:grpSp>
      <p:sp>
        <p:nvSpPr>
          <p:cNvPr id="77" name="TextBox 76"/>
          <p:cNvSpPr txBox="1"/>
          <p:nvPr/>
        </p:nvSpPr>
        <p:spPr>
          <a:xfrm>
            <a:off x="5576128" y="2767882"/>
            <a:ext cx="609600" cy="523220"/>
          </a:xfrm>
          <a:prstGeom prst="rect">
            <a:avLst/>
          </a:prstGeom>
          <a:noFill/>
        </p:spPr>
        <p:txBody>
          <a:bodyPr wrap="square" rtlCol="0">
            <a:spAutoFit/>
          </a:bodyPr>
          <a:lstStyle/>
          <a:p>
            <a:r>
              <a:rPr lang="en-US" sz="1400" b="1" dirty="0" smtClean="0"/>
              <a:t>1500</a:t>
            </a:r>
          </a:p>
          <a:p>
            <a:r>
              <a:rPr lang="en-US" sz="1400" b="1" dirty="0" smtClean="0"/>
              <a:t>RPM</a:t>
            </a:r>
          </a:p>
        </p:txBody>
      </p:sp>
      <p:sp>
        <p:nvSpPr>
          <p:cNvPr id="78" name="TextBox 77"/>
          <p:cNvSpPr txBox="1"/>
          <p:nvPr/>
        </p:nvSpPr>
        <p:spPr>
          <a:xfrm>
            <a:off x="216674" y="1534880"/>
            <a:ext cx="5359454" cy="338554"/>
          </a:xfrm>
          <a:prstGeom prst="rect">
            <a:avLst/>
          </a:prstGeom>
          <a:noFill/>
        </p:spPr>
        <p:txBody>
          <a:bodyPr wrap="square" rtlCol="0">
            <a:spAutoFit/>
          </a:bodyPr>
          <a:lstStyle/>
          <a:p>
            <a:r>
              <a:rPr lang="en-US" sz="1600" b="1" dirty="0" smtClean="0"/>
              <a:t>Deal with Group One first and just concentrate on the RPM’s</a:t>
            </a:r>
          </a:p>
        </p:txBody>
      </p:sp>
      <p:sp>
        <p:nvSpPr>
          <p:cNvPr id="79" name="TextBox 78"/>
          <p:cNvSpPr txBox="1"/>
          <p:nvPr/>
        </p:nvSpPr>
        <p:spPr>
          <a:xfrm>
            <a:off x="238393" y="1852550"/>
            <a:ext cx="6167357" cy="584775"/>
          </a:xfrm>
          <a:prstGeom prst="rect">
            <a:avLst/>
          </a:prstGeom>
          <a:noFill/>
        </p:spPr>
        <p:txBody>
          <a:bodyPr wrap="square" rtlCol="0">
            <a:spAutoFit/>
          </a:bodyPr>
          <a:lstStyle/>
          <a:p>
            <a:r>
              <a:rPr lang="en-US" sz="1600" b="1" u="sng" dirty="0" smtClean="0"/>
              <a:t>The number of teeth on the DRIVER</a:t>
            </a:r>
            <a:r>
              <a:rPr lang="en-US" sz="1600" b="1" dirty="0" smtClean="0"/>
              <a:t>    x    INPUT RPM   =   OUTPUT RPM</a:t>
            </a:r>
            <a:endParaRPr lang="en-US" sz="1600" b="1" u="sng" dirty="0" smtClean="0"/>
          </a:p>
          <a:p>
            <a:r>
              <a:rPr lang="en-US" sz="1600" b="1" dirty="0" smtClean="0"/>
              <a:t>The number of teeth on the DRIVEN.</a:t>
            </a:r>
          </a:p>
        </p:txBody>
      </p:sp>
      <p:grpSp>
        <p:nvGrpSpPr>
          <p:cNvPr id="10" name="Group 9"/>
          <p:cNvGrpSpPr/>
          <p:nvPr/>
        </p:nvGrpSpPr>
        <p:grpSpPr>
          <a:xfrm>
            <a:off x="240475" y="2373640"/>
            <a:ext cx="4026717" cy="584775"/>
            <a:chOff x="240475" y="2373640"/>
            <a:chExt cx="4026717" cy="584775"/>
          </a:xfrm>
        </p:grpSpPr>
        <p:sp>
          <p:nvSpPr>
            <p:cNvPr id="80" name="TextBox 79"/>
            <p:cNvSpPr txBox="1"/>
            <p:nvPr/>
          </p:nvSpPr>
          <p:spPr>
            <a:xfrm>
              <a:off x="240475" y="2373640"/>
              <a:ext cx="4026717" cy="584775"/>
            </a:xfrm>
            <a:prstGeom prst="rect">
              <a:avLst/>
            </a:prstGeom>
            <a:noFill/>
          </p:spPr>
          <p:txBody>
            <a:bodyPr wrap="square" rtlCol="0">
              <a:spAutoFit/>
            </a:bodyPr>
            <a:lstStyle/>
            <a:p>
              <a:r>
                <a:rPr lang="en-US" sz="1600" b="1" dirty="0" smtClean="0">
                  <a:solidFill>
                    <a:srgbClr val="0070C0"/>
                  </a:solidFill>
                </a:rPr>
                <a:t>10  </a:t>
              </a:r>
              <a:r>
                <a:rPr lang="en-US" sz="1600" b="1" dirty="0" smtClean="0"/>
                <a:t>x    1500  =   OUTPUT RPM (IDLER SHAFT)</a:t>
              </a:r>
              <a:endParaRPr lang="en-US" sz="1600" b="1" u="sng" dirty="0" smtClean="0"/>
            </a:p>
            <a:p>
              <a:r>
                <a:rPr lang="en-US" sz="1600" b="1" dirty="0" smtClean="0">
                  <a:solidFill>
                    <a:srgbClr val="00B000"/>
                  </a:solidFill>
                </a:rPr>
                <a:t>40</a:t>
              </a:r>
            </a:p>
          </p:txBody>
        </p:sp>
        <p:cxnSp>
          <p:nvCxnSpPr>
            <p:cNvPr id="9" name="Straight Connector 8"/>
            <p:cNvCxnSpPr/>
            <p:nvPr/>
          </p:nvCxnSpPr>
          <p:spPr>
            <a:xfrm>
              <a:off x="240475" y="2655941"/>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31572" y="2884698"/>
            <a:ext cx="4026717" cy="584775"/>
            <a:chOff x="231572" y="2884698"/>
            <a:chExt cx="4026717" cy="584775"/>
          </a:xfrm>
        </p:grpSpPr>
        <p:sp>
          <p:nvSpPr>
            <p:cNvPr id="82" name="TextBox 81"/>
            <p:cNvSpPr txBox="1"/>
            <p:nvPr/>
          </p:nvSpPr>
          <p:spPr>
            <a:xfrm>
              <a:off x="231572" y="2884698"/>
              <a:ext cx="4026717" cy="584775"/>
            </a:xfrm>
            <a:prstGeom prst="rect">
              <a:avLst/>
            </a:prstGeom>
            <a:noFill/>
          </p:spPr>
          <p:txBody>
            <a:bodyPr wrap="square" rtlCol="0">
              <a:spAutoFit/>
            </a:bodyPr>
            <a:lstStyle/>
            <a:p>
              <a:r>
                <a:rPr lang="en-US" sz="1600" b="1" dirty="0" smtClean="0">
                  <a:solidFill>
                    <a:srgbClr val="0070C0"/>
                  </a:solidFill>
                </a:rPr>
                <a:t> 1     </a:t>
              </a:r>
              <a:r>
                <a:rPr lang="en-US" sz="1600" b="1" dirty="0" smtClean="0"/>
                <a:t>x    1500  =   375 RPM (IDLER SHAFT)</a:t>
              </a:r>
              <a:endParaRPr lang="en-US" sz="1600" b="1" u="sng" dirty="0" smtClean="0"/>
            </a:p>
            <a:p>
              <a:r>
                <a:rPr lang="en-US" sz="1600" b="1" dirty="0" smtClean="0">
                  <a:solidFill>
                    <a:srgbClr val="00B000"/>
                  </a:solidFill>
                </a:rPr>
                <a:t> 4</a:t>
              </a:r>
            </a:p>
          </p:txBody>
        </p:sp>
        <p:cxnSp>
          <p:nvCxnSpPr>
            <p:cNvPr id="83" name="Straight Connector 82"/>
            <p:cNvCxnSpPr/>
            <p:nvPr/>
          </p:nvCxnSpPr>
          <p:spPr>
            <a:xfrm>
              <a:off x="231572" y="3166999"/>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4" name="TextBox 83"/>
          <p:cNvSpPr txBox="1"/>
          <p:nvPr/>
        </p:nvSpPr>
        <p:spPr>
          <a:xfrm>
            <a:off x="229540" y="3898624"/>
            <a:ext cx="5359454" cy="338554"/>
          </a:xfrm>
          <a:prstGeom prst="rect">
            <a:avLst/>
          </a:prstGeom>
          <a:noFill/>
        </p:spPr>
        <p:txBody>
          <a:bodyPr wrap="square" rtlCol="0">
            <a:spAutoFit/>
          </a:bodyPr>
          <a:lstStyle/>
          <a:p>
            <a:r>
              <a:rPr lang="en-US" sz="1600" b="1" dirty="0" smtClean="0"/>
              <a:t>Deal with Group Two next and just concentrate on the RPM’s</a:t>
            </a:r>
          </a:p>
        </p:txBody>
      </p:sp>
      <p:sp>
        <p:nvSpPr>
          <p:cNvPr id="85" name="TextBox 84"/>
          <p:cNvSpPr txBox="1"/>
          <p:nvPr/>
        </p:nvSpPr>
        <p:spPr>
          <a:xfrm>
            <a:off x="251259" y="4216294"/>
            <a:ext cx="6167357" cy="584775"/>
          </a:xfrm>
          <a:prstGeom prst="rect">
            <a:avLst/>
          </a:prstGeom>
          <a:noFill/>
        </p:spPr>
        <p:txBody>
          <a:bodyPr wrap="square" rtlCol="0">
            <a:spAutoFit/>
          </a:bodyPr>
          <a:lstStyle/>
          <a:p>
            <a:r>
              <a:rPr lang="en-US" sz="1600" b="1" u="sng" dirty="0" smtClean="0"/>
              <a:t>The number of teeth on the DRIVER</a:t>
            </a:r>
            <a:r>
              <a:rPr lang="en-US" sz="1600" b="1" dirty="0" smtClean="0"/>
              <a:t>    x    INPUT RPM   =   OUTPUT RPM</a:t>
            </a:r>
            <a:endParaRPr lang="en-US" sz="1600" b="1" u="sng" dirty="0" smtClean="0"/>
          </a:p>
          <a:p>
            <a:r>
              <a:rPr lang="en-US" sz="1600" b="1" dirty="0" smtClean="0"/>
              <a:t>The number of teeth on the DRIVEN.</a:t>
            </a:r>
          </a:p>
        </p:txBody>
      </p:sp>
      <p:grpSp>
        <p:nvGrpSpPr>
          <p:cNvPr id="12" name="Group 11"/>
          <p:cNvGrpSpPr/>
          <p:nvPr/>
        </p:nvGrpSpPr>
        <p:grpSpPr>
          <a:xfrm>
            <a:off x="245425" y="4737384"/>
            <a:ext cx="4034633" cy="584775"/>
            <a:chOff x="245425" y="4737384"/>
            <a:chExt cx="4034633" cy="584775"/>
          </a:xfrm>
        </p:grpSpPr>
        <p:sp>
          <p:nvSpPr>
            <p:cNvPr id="86" name="TextBox 85"/>
            <p:cNvSpPr txBox="1"/>
            <p:nvPr/>
          </p:nvSpPr>
          <p:spPr>
            <a:xfrm>
              <a:off x="253341" y="4737384"/>
              <a:ext cx="4026717" cy="584775"/>
            </a:xfrm>
            <a:prstGeom prst="rect">
              <a:avLst/>
            </a:prstGeom>
            <a:noFill/>
          </p:spPr>
          <p:txBody>
            <a:bodyPr wrap="square" rtlCol="0">
              <a:spAutoFit/>
            </a:bodyPr>
            <a:lstStyle/>
            <a:p>
              <a:r>
                <a:rPr lang="en-US" sz="1600" b="1" dirty="0" smtClean="0">
                  <a:solidFill>
                    <a:srgbClr val="FF0000"/>
                  </a:solidFill>
                </a:rPr>
                <a:t>80</a:t>
              </a:r>
              <a:r>
                <a:rPr lang="en-US" sz="1600" b="1" dirty="0" smtClean="0">
                  <a:solidFill>
                    <a:srgbClr val="0070C0"/>
                  </a:solidFill>
                </a:rPr>
                <a:t>  </a:t>
              </a:r>
              <a:r>
                <a:rPr lang="en-US" sz="1600" b="1" dirty="0"/>
                <a:t>x    375 (IDLER SHAFT)  </a:t>
              </a:r>
              <a:r>
                <a:rPr lang="en-US" sz="1600" b="1" dirty="0" smtClean="0"/>
                <a:t>=   OUTPUT RPM</a:t>
              </a:r>
              <a:endParaRPr lang="en-US" sz="1600" b="1" u="sng" dirty="0" smtClean="0"/>
            </a:p>
            <a:p>
              <a:r>
                <a:rPr lang="en-US" sz="1600" b="1" dirty="0" smtClean="0">
                  <a:solidFill>
                    <a:schemeClr val="accent6"/>
                  </a:solidFill>
                </a:rPr>
                <a:t>120</a:t>
              </a:r>
            </a:p>
          </p:txBody>
        </p:sp>
        <p:cxnSp>
          <p:nvCxnSpPr>
            <p:cNvPr id="88" name="Straight Connector 87"/>
            <p:cNvCxnSpPr/>
            <p:nvPr/>
          </p:nvCxnSpPr>
          <p:spPr>
            <a:xfrm>
              <a:off x="245425" y="5029771"/>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244438" y="5248442"/>
            <a:ext cx="4850074" cy="584775"/>
            <a:chOff x="244438" y="5248442"/>
            <a:chExt cx="4850074" cy="584775"/>
          </a:xfrm>
        </p:grpSpPr>
        <p:sp>
          <p:nvSpPr>
            <p:cNvPr id="87" name="TextBox 86"/>
            <p:cNvSpPr txBox="1"/>
            <p:nvPr/>
          </p:nvSpPr>
          <p:spPr>
            <a:xfrm>
              <a:off x="244438" y="5248442"/>
              <a:ext cx="4850074" cy="584775"/>
            </a:xfrm>
            <a:prstGeom prst="rect">
              <a:avLst/>
            </a:prstGeom>
            <a:noFill/>
          </p:spPr>
          <p:txBody>
            <a:bodyPr wrap="square" rtlCol="0">
              <a:spAutoFit/>
            </a:bodyPr>
            <a:lstStyle/>
            <a:p>
              <a:r>
                <a:rPr lang="en-US" sz="1600" b="1" dirty="0" smtClean="0">
                  <a:solidFill>
                    <a:srgbClr val="0070C0"/>
                  </a:solidFill>
                </a:rPr>
                <a:t> </a:t>
              </a:r>
              <a:r>
                <a:rPr lang="en-US" sz="1600" b="1" dirty="0" smtClean="0">
                  <a:solidFill>
                    <a:srgbClr val="FF0000"/>
                  </a:solidFill>
                </a:rPr>
                <a:t>2</a:t>
              </a:r>
              <a:r>
                <a:rPr lang="en-US" sz="1600" b="1" dirty="0" smtClean="0">
                  <a:solidFill>
                    <a:srgbClr val="0070C0"/>
                  </a:solidFill>
                </a:rPr>
                <a:t>     </a:t>
              </a:r>
              <a:r>
                <a:rPr lang="en-US" sz="1600" b="1" dirty="0"/>
                <a:t>x    375 (IDLER SHAFT)  =  </a:t>
              </a:r>
              <a:r>
                <a:rPr lang="en-US" sz="1600" b="1" dirty="0" smtClean="0"/>
                <a:t>250 OUTPUT / Shaft RPM</a:t>
              </a:r>
              <a:endParaRPr lang="en-US" sz="1600" b="1" u="sng" dirty="0"/>
            </a:p>
            <a:p>
              <a:r>
                <a:rPr lang="en-US" sz="1600" b="1" dirty="0" smtClean="0">
                  <a:solidFill>
                    <a:srgbClr val="00B000"/>
                  </a:solidFill>
                </a:rPr>
                <a:t> </a:t>
              </a:r>
              <a:r>
                <a:rPr lang="en-US" sz="1600" b="1" dirty="0" smtClean="0">
                  <a:solidFill>
                    <a:schemeClr val="accent6"/>
                  </a:solidFill>
                </a:rPr>
                <a:t>3</a:t>
              </a:r>
            </a:p>
          </p:txBody>
        </p:sp>
        <p:cxnSp>
          <p:nvCxnSpPr>
            <p:cNvPr id="89" name="Straight Connector 88"/>
            <p:cNvCxnSpPr/>
            <p:nvPr/>
          </p:nvCxnSpPr>
          <p:spPr>
            <a:xfrm>
              <a:off x="261755" y="5540829"/>
              <a:ext cx="381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TextBox 89"/>
          <p:cNvSpPr txBox="1"/>
          <p:nvPr/>
        </p:nvSpPr>
        <p:spPr>
          <a:xfrm>
            <a:off x="235922" y="5889216"/>
            <a:ext cx="3223544" cy="584775"/>
          </a:xfrm>
          <a:prstGeom prst="rect">
            <a:avLst/>
          </a:prstGeom>
          <a:noFill/>
        </p:spPr>
        <p:txBody>
          <a:bodyPr wrap="square" rtlCol="0">
            <a:spAutoFit/>
          </a:bodyPr>
          <a:lstStyle/>
          <a:p>
            <a:r>
              <a:rPr lang="en-US" sz="1600" b="1" u="sng" dirty="0" smtClean="0"/>
              <a:t>RPM on the DRIVER</a:t>
            </a:r>
            <a:r>
              <a:rPr lang="en-US" sz="1600" b="1" dirty="0" smtClean="0"/>
              <a:t>    =   Gear Ratio</a:t>
            </a:r>
            <a:endParaRPr lang="en-US" sz="1600" b="1" u="sng" dirty="0" smtClean="0"/>
          </a:p>
          <a:p>
            <a:r>
              <a:rPr lang="en-US" sz="1600" b="1" dirty="0" smtClean="0"/>
              <a:t>RPM on the DRIVEN.</a:t>
            </a:r>
          </a:p>
        </p:txBody>
      </p:sp>
      <p:sp>
        <p:nvSpPr>
          <p:cNvPr id="91" name="TextBox 90"/>
          <p:cNvSpPr txBox="1"/>
          <p:nvPr/>
        </p:nvSpPr>
        <p:spPr>
          <a:xfrm>
            <a:off x="3543072" y="5889215"/>
            <a:ext cx="1879672" cy="584775"/>
          </a:xfrm>
          <a:prstGeom prst="rect">
            <a:avLst/>
          </a:prstGeom>
          <a:noFill/>
        </p:spPr>
        <p:txBody>
          <a:bodyPr wrap="square" rtlCol="0">
            <a:spAutoFit/>
          </a:bodyPr>
          <a:lstStyle/>
          <a:p>
            <a:r>
              <a:rPr lang="en-US" sz="1600" b="1" u="sng" dirty="0" smtClean="0"/>
              <a:t>1500 </a:t>
            </a:r>
            <a:r>
              <a:rPr lang="en-US" sz="1600" b="1" dirty="0" smtClean="0"/>
              <a:t>=   Gear Ratio</a:t>
            </a:r>
            <a:endParaRPr lang="en-US" sz="1600" b="1" u="sng" dirty="0" smtClean="0"/>
          </a:p>
          <a:p>
            <a:r>
              <a:rPr lang="en-US" sz="1600" b="1" dirty="0" smtClean="0"/>
              <a:t>250.</a:t>
            </a:r>
          </a:p>
        </p:txBody>
      </p:sp>
      <p:sp>
        <p:nvSpPr>
          <p:cNvPr id="92" name="TextBox 91"/>
          <p:cNvSpPr txBox="1"/>
          <p:nvPr/>
        </p:nvSpPr>
        <p:spPr>
          <a:xfrm>
            <a:off x="5543726" y="5889214"/>
            <a:ext cx="1879672" cy="338554"/>
          </a:xfrm>
          <a:prstGeom prst="rect">
            <a:avLst/>
          </a:prstGeom>
          <a:noFill/>
        </p:spPr>
        <p:txBody>
          <a:bodyPr wrap="square" rtlCol="0">
            <a:spAutoFit/>
          </a:bodyPr>
          <a:lstStyle/>
          <a:p>
            <a:r>
              <a:rPr lang="en-US" sz="1600" b="1" dirty="0" smtClean="0"/>
              <a:t>6 : 1 =   Gear Ratio</a:t>
            </a:r>
            <a:endParaRPr lang="en-US" sz="1600" b="1" u="sng" dirty="0" smtClean="0"/>
          </a:p>
        </p:txBody>
      </p:sp>
    </p:spTree>
    <p:extLst>
      <p:ext uri="{BB962C8B-B14F-4D97-AF65-F5344CB8AC3E}">
        <p14:creationId xmlns:p14="http://schemas.microsoft.com/office/powerpoint/2010/main" val="333094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78" grpId="0"/>
      <p:bldP spid="79" grpId="0"/>
      <p:bldP spid="84" grpId="0"/>
      <p:bldP spid="85" grpId="0"/>
      <p:bldP spid="90" grpId="0"/>
      <p:bldP spid="91" grpId="0"/>
      <p:bldP spid="9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TotalTime>
  <Words>1941</Words>
  <Application>Microsoft Office PowerPoint</Application>
  <PresentationFormat>On-screen Show (4:3)</PresentationFormat>
  <Paragraphs>238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90</cp:revision>
  <dcterms:created xsi:type="dcterms:W3CDTF">2013-09-29T14:09:16Z</dcterms:created>
  <dcterms:modified xsi:type="dcterms:W3CDTF">2013-11-12T22:36:47Z</dcterms:modified>
</cp:coreProperties>
</file>