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04" y="11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66E533-97E9-4745-B70B-CD797E5BBA31}" type="datetimeFigureOut">
              <a:rPr lang="en-GB" smtClean="0"/>
              <a:pPr/>
              <a:t>16/07/2014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7AE4BB-D0AD-412B-98EC-F0243A9DEA87}"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6E533-97E9-4745-B70B-CD797E5BBA31}" type="datetimeFigureOut">
              <a:rPr lang="en-GB" smtClean="0"/>
              <a:pPr/>
              <a:t>16/07/2014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7AE4BB-D0AD-412B-98EC-F0243A9DEA8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643438" y="836613"/>
            <a:ext cx="4392612" cy="431800"/>
          </a:xfrm>
          <a:prstGeom prst="rect">
            <a:avLst/>
          </a:prstGeom>
          <a:solidFill>
            <a:srgbClr val="CA0A20"/>
          </a:solidFill>
          <a:ln w="9525">
            <a:solidFill>
              <a:schemeClr val="tx1"/>
            </a:solidFill>
            <a:miter lim="800000"/>
            <a:headEnd/>
            <a:tailEnd/>
          </a:ln>
        </p:spPr>
        <p:txBody>
          <a:bodyPr wrap="none" anchor="ctr"/>
          <a:lstStyle/>
          <a:p>
            <a:endParaRPr lang="en-GB"/>
          </a:p>
        </p:txBody>
      </p:sp>
      <p:sp>
        <p:nvSpPr>
          <p:cNvPr id="6147" name="Rectangle 2"/>
          <p:cNvSpPr>
            <a:spLocks noChangeArrowheads="1"/>
          </p:cNvSpPr>
          <p:nvPr/>
        </p:nvSpPr>
        <p:spPr bwMode="auto">
          <a:xfrm>
            <a:off x="107950" y="836613"/>
            <a:ext cx="4392613" cy="431800"/>
          </a:xfrm>
          <a:prstGeom prst="rect">
            <a:avLst/>
          </a:prstGeom>
          <a:solidFill>
            <a:srgbClr val="CA0A20"/>
          </a:solidFill>
          <a:ln w="9525">
            <a:solidFill>
              <a:schemeClr val="tx1"/>
            </a:solidFill>
            <a:miter lim="800000"/>
            <a:headEnd/>
            <a:tailEnd/>
          </a:ln>
        </p:spPr>
        <p:txBody>
          <a:bodyPr wrap="none" anchor="ctr"/>
          <a:lstStyle/>
          <a:p>
            <a:endParaRPr lang="en-GB"/>
          </a:p>
        </p:txBody>
      </p:sp>
      <p:sp>
        <p:nvSpPr>
          <p:cNvPr id="6148"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6149"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150" name="Text Box 5"/>
          <p:cNvSpPr txBox="1">
            <a:spLocks noChangeArrowheads="1"/>
          </p:cNvSpPr>
          <p:nvPr/>
        </p:nvSpPr>
        <p:spPr bwMode="auto">
          <a:xfrm>
            <a:off x="0" y="260350"/>
            <a:ext cx="7451725" cy="336550"/>
          </a:xfrm>
          <a:prstGeom prst="rect">
            <a:avLst/>
          </a:prstGeom>
          <a:noFill/>
          <a:ln w="9525">
            <a:noFill/>
            <a:miter lim="800000"/>
            <a:headEnd/>
            <a:tailEnd/>
          </a:ln>
        </p:spPr>
        <p:txBody>
          <a:bodyPr>
            <a:spAutoFit/>
          </a:bodyPr>
          <a:lstStyle/>
          <a:p>
            <a:pPr eaLnBrk="0" hangingPunct="0"/>
            <a:r>
              <a:rPr lang="en-US" sz="1600" b="1">
                <a:solidFill>
                  <a:srgbClr val="CA0A20"/>
                </a:solidFill>
              </a:rPr>
              <a:t>Year 10:</a:t>
            </a:r>
            <a:r>
              <a:rPr lang="en-US" sz="1600"/>
              <a:t> Subject: IGCSE Design &amp; Technology Examination 2015</a:t>
            </a:r>
            <a:endParaRPr lang="en-US" sz="1600">
              <a:solidFill>
                <a:schemeClr val="bg2"/>
              </a:solidFill>
            </a:endParaRPr>
          </a:p>
        </p:txBody>
      </p:sp>
      <p:sp>
        <p:nvSpPr>
          <p:cNvPr id="6151" name="Line 6"/>
          <p:cNvSpPr>
            <a:spLocks noChangeShapeType="1"/>
          </p:cNvSpPr>
          <p:nvPr/>
        </p:nvSpPr>
        <p:spPr bwMode="auto">
          <a:xfrm>
            <a:off x="0" y="692150"/>
            <a:ext cx="9144000" cy="0"/>
          </a:xfrm>
          <a:prstGeom prst="line">
            <a:avLst/>
          </a:prstGeom>
          <a:noFill/>
          <a:ln w="38100">
            <a:solidFill>
              <a:schemeClr val="tx1"/>
            </a:solidFill>
            <a:round/>
            <a:headEnd/>
            <a:tailEnd/>
          </a:ln>
        </p:spPr>
        <p:txBody>
          <a:bodyPr wrap="none" anchor="ctr"/>
          <a:lstStyle/>
          <a:p>
            <a:endParaRPr lang="en-GB"/>
          </a:p>
        </p:txBody>
      </p:sp>
      <p:sp>
        <p:nvSpPr>
          <p:cNvPr id="6152" name="Text Box 7"/>
          <p:cNvSpPr txBox="1">
            <a:spLocks noChangeArrowheads="1"/>
          </p:cNvSpPr>
          <p:nvPr/>
        </p:nvSpPr>
        <p:spPr bwMode="auto">
          <a:xfrm>
            <a:off x="107950" y="836613"/>
            <a:ext cx="4392613" cy="5761037"/>
          </a:xfrm>
          <a:prstGeom prst="rect">
            <a:avLst/>
          </a:prstGeom>
          <a:noFill/>
          <a:ln w="28575">
            <a:solidFill>
              <a:schemeClr val="tx1"/>
            </a:solidFill>
            <a:miter lim="800000"/>
            <a:headEnd/>
            <a:tailEnd/>
          </a:ln>
        </p:spPr>
        <p:txBody>
          <a:bodyPr/>
          <a:lstStyle/>
          <a:p>
            <a:pPr eaLnBrk="0" hangingPunct="0">
              <a:spcBef>
                <a:spcPct val="50000"/>
              </a:spcBef>
            </a:pPr>
            <a:r>
              <a:rPr lang="en-GB" sz="1000" b="1" dirty="0">
                <a:solidFill>
                  <a:srgbClr val="FFFF00"/>
                </a:solidFill>
              </a:rPr>
              <a:t>Focused Task	</a:t>
            </a:r>
            <a:r>
              <a:rPr lang="en-GB" sz="1000" b="1" dirty="0" smtClean="0">
                <a:solidFill>
                  <a:srgbClr val="FFFF00"/>
                </a:solidFill>
              </a:rPr>
              <a:t>3</a:t>
            </a:r>
            <a:r>
              <a:rPr lang="en-GB" sz="1000" b="1" dirty="0">
                <a:solidFill>
                  <a:srgbClr val="FFFF00"/>
                </a:solidFill>
              </a:rPr>
              <a:t>	Theory</a:t>
            </a:r>
          </a:p>
          <a:p>
            <a:pPr eaLnBrk="0" hangingPunct="0">
              <a:spcBef>
                <a:spcPct val="50000"/>
              </a:spcBef>
            </a:pPr>
            <a:r>
              <a:rPr lang="en-GB" sz="1000" b="1" dirty="0">
                <a:solidFill>
                  <a:srgbClr val="FFFF00"/>
                </a:solidFill>
              </a:rPr>
              <a:t>		</a:t>
            </a:r>
            <a:r>
              <a:rPr lang="en-GB" sz="1000" b="1" dirty="0" smtClean="0">
                <a:solidFill>
                  <a:srgbClr val="FFFF00"/>
                </a:solidFill>
              </a:rPr>
              <a:t>Gears &amp; Gear Systems</a:t>
            </a:r>
            <a:endParaRPr lang="en-GB" sz="1000" b="1" dirty="0"/>
          </a:p>
          <a:p>
            <a:pPr eaLnBrk="0" hangingPunct="0">
              <a:spcBef>
                <a:spcPct val="50000"/>
              </a:spcBef>
            </a:pPr>
            <a:r>
              <a:rPr lang="en-GB" sz="1000" b="1" dirty="0"/>
              <a:t>Lesson One	</a:t>
            </a:r>
            <a:endParaRPr lang="en-GB" sz="1000" dirty="0"/>
          </a:p>
          <a:p>
            <a:pPr lvl="1" eaLnBrk="0" hangingPunct="0">
              <a:buFontTx/>
              <a:buChar char="•"/>
            </a:pPr>
            <a:r>
              <a:rPr lang="en-GB" sz="1000" dirty="0"/>
              <a:t>Introduce the topic and explain that pupils are to produce a set of typed class notes that will be used for the Examination and Assessed Task </a:t>
            </a:r>
            <a:r>
              <a:rPr lang="en-GB" sz="1000" dirty="0" smtClean="0"/>
              <a:t>.</a:t>
            </a:r>
          </a:p>
          <a:p>
            <a:pPr lvl="1" eaLnBrk="0" hangingPunct="0"/>
            <a:r>
              <a:rPr lang="en-GB" sz="1000" b="1" dirty="0" smtClean="0">
                <a:solidFill>
                  <a:srgbClr val="FF0000"/>
                </a:solidFill>
              </a:rPr>
              <a:t>Pupils </a:t>
            </a:r>
            <a:r>
              <a:rPr lang="en-GB" sz="1000" b="1" dirty="0">
                <a:solidFill>
                  <a:srgbClr val="FF0000"/>
                </a:solidFill>
              </a:rPr>
              <a:t>are to take notes for use when typing up notes for  </a:t>
            </a:r>
            <a:r>
              <a:rPr lang="en-GB" sz="1000" b="1" dirty="0" smtClean="0">
                <a:solidFill>
                  <a:srgbClr val="FF0000"/>
                </a:solidFill>
              </a:rPr>
              <a:t>homework.</a:t>
            </a:r>
          </a:p>
          <a:p>
            <a:pPr lvl="1" eaLnBrk="0" hangingPunct="0">
              <a:buFont typeface="Arial" charset="0"/>
              <a:buChar char="•"/>
            </a:pPr>
            <a:r>
              <a:rPr lang="en-GB" sz="1000" dirty="0" smtClean="0"/>
              <a:t>Explain the concepts of RPM’s and Torque.</a:t>
            </a:r>
          </a:p>
          <a:p>
            <a:pPr lvl="1" eaLnBrk="0" hangingPunct="0">
              <a:buFont typeface="Arial" charset="0"/>
              <a:buChar char="•"/>
            </a:pPr>
            <a:r>
              <a:rPr lang="en-GB" sz="1000" dirty="0" smtClean="0"/>
              <a:t>Explain how to use gear systems to increase &amp; reduce RPM’s &amp; Torque.</a:t>
            </a:r>
            <a:endParaRPr lang="en-GB" sz="1000" dirty="0"/>
          </a:p>
          <a:p>
            <a:pPr lvl="1" eaLnBrk="0" hangingPunct="0">
              <a:buFont typeface="Arial" charset="0"/>
              <a:buChar char="•"/>
            </a:pPr>
            <a:r>
              <a:rPr lang="en-GB" sz="1000" dirty="0" smtClean="0"/>
              <a:t>Using PowerPoint explain what a spur gear is.</a:t>
            </a:r>
          </a:p>
          <a:p>
            <a:pPr lvl="1" eaLnBrk="0" hangingPunct="0">
              <a:buFont typeface="Arial" charset="0"/>
              <a:buChar char="•"/>
            </a:pPr>
            <a:r>
              <a:rPr lang="en-GB" sz="1000" dirty="0" smtClean="0"/>
              <a:t>Explain Simple Gear Trains</a:t>
            </a:r>
          </a:p>
          <a:p>
            <a:pPr lvl="1" eaLnBrk="0" hangingPunct="0">
              <a:buFont typeface="Arial" charset="0"/>
              <a:buChar char="•"/>
            </a:pPr>
            <a:r>
              <a:rPr lang="en-GB" sz="1000" dirty="0" smtClean="0"/>
              <a:t>Names of parts.</a:t>
            </a:r>
          </a:p>
          <a:p>
            <a:pPr lvl="1" eaLnBrk="0" hangingPunct="0">
              <a:buFont typeface="Arial" charset="0"/>
              <a:buChar char="•"/>
            </a:pPr>
            <a:r>
              <a:rPr lang="en-GB" sz="1000" dirty="0" smtClean="0"/>
              <a:t>Introduce concept of Gear Ratio. </a:t>
            </a:r>
            <a:endParaRPr lang="en-GB" sz="1000" dirty="0"/>
          </a:p>
          <a:p>
            <a:pPr eaLnBrk="0" hangingPunct="0"/>
            <a:endParaRPr lang="en-GB" sz="1000" b="1" dirty="0" smtClean="0">
              <a:solidFill>
                <a:srgbClr val="92D050"/>
              </a:solidFill>
            </a:endParaRPr>
          </a:p>
          <a:p>
            <a:pPr eaLnBrk="0" hangingPunct="0"/>
            <a:r>
              <a:rPr lang="en-GB" sz="1000" b="1" dirty="0" smtClean="0"/>
              <a:t>Lesson Two</a:t>
            </a:r>
          </a:p>
          <a:p>
            <a:pPr marL="457200" lvl="2" eaLnBrk="0" hangingPunct="0"/>
            <a:r>
              <a:rPr lang="en-GB" sz="1000" b="1" dirty="0" smtClean="0">
                <a:solidFill>
                  <a:srgbClr val="FF0000"/>
                </a:solidFill>
              </a:rPr>
              <a:t>Pupils are to take notes for use when typing up notes for  homework.</a:t>
            </a:r>
            <a:endParaRPr lang="en-GB" sz="1000" b="1" dirty="0"/>
          </a:p>
          <a:p>
            <a:pPr lvl="1" eaLnBrk="0" hangingPunct="0">
              <a:buFont typeface="Arial" pitchFamily="34" charset="0"/>
              <a:buChar char="•"/>
            </a:pPr>
            <a:r>
              <a:rPr lang="en-GB" sz="1000" dirty="0" smtClean="0"/>
              <a:t>Introduce Compound Gear Trains.</a:t>
            </a:r>
          </a:p>
          <a:p>
            <a:pPr lvl="1" eaLnBrk="0" hangingPunct="0">
              <a:buFont typeface="Arial" pitchFamily="34" charset="0"/>
              <a:buChar char="•"/>
            </a:pPr>
            <a:r>
              <a:rPr lang="en-GB" sz="1000" dirty="0" smtClean="0"/>
              <a:t>Names of Parts</a:t>
            </a:r>
          </a:p>
          <a:p>
            <a:pPr lvl="1" eaLnBrk="0" hangingPunct="0">
              <a:buFont typeface="Arial" pitchFamily="34" charset="0"/>
              <a:buChar char="•"/>
            </a:pPr>
            <a:r>
              <a:rPr lang="en-GB" sz="1000" dirty="0" smtClean="0"/>
              <a:t>Gear Calculations.</a:t>
            </a:r>
          </a:p>
          <a:p>
            <a:pPr lvl="1" eaLnBrk="0" hangingPunct="0"/>
            <a:endParaRPr lang="en-GB" sz="1000" b="1" dirty="0">
              <a:solidFill>
                <a:srgbClr val="92D050"/>
              </a:solidFill>
            </a:endParaRPr>
          </a:p>
          <a:p>
            <a:pPr lvl="1" eaLnBrk="0" hangingPunct="0"/>
            <a:r>
              <a:rPr lang="en-GB" sz="1000" b="1" dirty="0"/>
              <a:t>Homework (To be completed ready for the next lesson)</a:t>
            </a:r>
          </a:p>
          <a:p>
            <a:pPr lvl="1">
              <a:spcBef>
                <a:spcPct val="50000"/>
              </a:spcBef>
              <a:buFont typeface="Arial" charset="0"/>
              <a:buChar char="•"/>
            </a:pPr>
            <a:r>
              <a:rPr lang="en-GB" sz="1000" dirty="0"/>
              <a:t>You are to type up your class notes into a suitable form for use with revision and your Assessed Task Design Folder.</a:t>
            </a:r>
          </a:p>
          <a:p>
            <a:pPr eaLnBrk="0" hangingPunct="0"/>
            <a:endParaRPr lang="en-GB" sz="1000" b="1" dirty="0">
              <a:solidFill>
                <a:srgbClr val="92D050"/>
              </a:solidFill>
            </a:endParaRPr>
          </a:p>
          <a:p>
            <a:pPr eaLnBrk="0" hangingPunct="0"/>
            <a:r>
              <a:rPr lang="en-GB" sz="1000" b="1" dirty="0" smtClean="0"/>
              <a:t>Lesson Three</a:t>
            </a:r>
            <a:endParaRPr lang="en-GB" sz="1000" dirty="0" smtClean="0"/>
          </a:p>
          <a:p>
            <a:pPr lvl="1" eaLnBrk="0" hangingPunct="0"/>
            <a:r>
              <a:rPr lang="en-GB" sz="1000" b="1" dirty="0" smtClean="0">
                <a:solidFill>
                  <a:srgbClr val="FF0000"/>
                </a:solidFill>
              </a:rPr>
              <a:t>Pupils are to take notes for use when typing up notes for  homework.</a:t>
            </a:r>
          </a:p>
          <a:p>
            <a:pPr lvl="1" eaLnBrk="0" hangingPunct="0">
              <a:buFont typeface="Arial" pitchFamily="34" charset="0"/>
              <a:buChar char="•"/>
            </a:pPr>
            <a:r>
              <a:rPr lang="en-GB" sz="1000" dirty="0" smtClean="0"/>
              <a:t>Introduce Special Gears</a:t>
            </a:r>
            <a:endParaRPr lang="en-GB" sz="1000" dirty="0"/>
          </a:p>
          <a:p>
            <a:pPr lvl="1" algn="ctr" eaLnBrk="0" hangingPunct="0"/>
            <a:endParaRPr lang="en-GB" sz="1000" dirty="0">
              <a:solidFill>
                <a:srgbClr val="92D050"/>
              </a:solidFill>
            </a:endParaRPr>
          </a:p>
        </p:txBody>
      </p:sp>
      <p:sp>
        <p:nvSpPr>
          <p:cNvPr id="6153" name="Text Box 7"/>
          <p:cNvSpPr txBox="1">
            <a:spLocks noChangeArrowheads="1"/>
          </p:cNvSpPr>
          <p:nvPr/>
        </p:nvSpPr>
        <p:spPr bwMode="auto">
          <a:xfrm>
            <a:off x="4643438" y="836613"/>
            <a:ext cx="4392612" cy="5761037"/>
          </a:xfrm>
          <a:prstGeom prst="rect">
            <a:avLst/>
          </a:prstGeom>
          <a:noFill/>
          <a:ln w="28575">
            <a:solidFill>
              <a:schemeClr val="tx1"/>
            </a:solidFill>
            <a:miter lim="800000"/>
            <a:headEnd/>
            <a:tailEnd/>
          </a:ln>
        </p:spPr>
        <p:txBody>
          <a:bodyPr/>
          <a:lstStyle/>
          <a:p>
            <a:pPr eaLnBrk="0" hangingPunct="0">
              <a:spcBef>
                <a:spcPct val="50000"/>
              </a:spcBef>
            </a:pPr>
            <a:r>
              <a:rPr lang="en-GB" sz="1000" b="1" dirty="0">
                <a:solidFill>
                  <a:srgbClr val="FFFF00"/>
                </a:solidFill>
              </a:rPr>
              <a:t>Focused Task	</a:t>
            </a:r>
            <a:r>
              <a:rPr lang="en-GB" sz="1000" b="1" dirty="0" smtClean="0">
                <a:solidFill>
                  <a:srgbClr val="FFFF00"/>
                </a:solidFill>
              </a:rPr>
              <a:t>3</a:t>
            </a:r>
            <a:r>
              <a:rPr lang="en-GB" sz="1000" b="1" dirty="0">
                <a:solidFill>
                  <a:srgbClr val="FFFF00"/>
                </a:solidFill>
              </a:rPr>
              <a:t>	Theory</a:t>
            </a:r>
          </a:p>
          <a:p>
            <a:pPr eaLnBrk="0" hangingPunct="0">
              <a:spcBef>
                <a:spcPct val="50000"/>
              </a:spcBef>
            </a:pPr>
            <a:r>
              <a:rPr lang="en-GB" sz="1000" b="1" dirty="0">
                <a:solidFill>
                  <a:srgbClr val="FFFF00"/>
                </a:solidFill>
              </a:rPr>
              <a:t>		 Gears &amp; Gear Systems </a:t>
            </a:r>
            <a:endParaRPr lang="en-GB" sz="1000" b="1" dirty="0" smtClean="0">
              <a:solidFill>
                <a:srgbClr val="FFFF00"/>
              </a:solidFill>
            </a:endParaRPr>
          </a:p>
          <a:p>
            <a:pPr eaLnBrk="0" hangingPunct="0">
              <a:spcBef>
                <a:spcPct val="50000"/>
              </a:spcBef>
            </a:pPr>
            <a:r>
              <a:rPr lang="en-GB" sz="1000" b="1" dirty="0" smtClean="0"/>
              <a:t>Lesson </a:t>
            </a:r>
            <a:r>
              <a:rPr lang="en-GB" sz="1000" b="1" dirty="0"/>
              <a:t>Four</a:t>
            </a:r>
            <a:r>
              <a:rPr lang="en-GB" sz="1000" b="1" dirty="0">
                <a:solidFill>
                  <a:srgbClr val="92D050"/>
                </a:solidFill>
              </a:rPr>
              <a:t>	</a:t>
            </a:r>
            <a:endParaRPr lang="en-GB" sz="1000" dirty="0">
              <a:solidFill>
                <a:srgbClr val="92D050"/>
              </a:solidFill>
            </a:endParaRPr>
          </a:p>
          <a:p>
            <a:pPr lvl="1" eaLnBrk="0" hangingPunct="0"/>
            <a:r>
              <a:rPr lang="en-GB" sz="1000" b="1" dirty="0" smtClean="0">
                <a:solidFill>
                  <a:srgbClr val="FF0000"/>
                </a:solidFill>
              </a:rPr>
              <a:t>Pupils are to take notes for use when typing up notes for  homework.</a:t>
            </a:r>
          </a:p>
          <a:p>
            <a:pPr lvl="1" eaLnBrk="0" hangingPunct="0">
              <a:buFont typeface="Arial" pitchFamily="34" charset="0"/>
              <a:buChar char="•"/>
            </a:pPr>
            <a:r>
              <a:rPr lang="en-GB" sz="1000" dirty="0" smtClean="0"/>
              <a:t>Complete </a:t>
            </a:r>
            <a:r>
              <a:rPr lang="en-GB" sz="1000" dirty="0"/>
              <a:t>the classwork </a:t>
            </a:r>
            <a:r>
              <a:rPr lang="en-GB" sz="1000" dirty="0" smtClean="0"/>
              <a:t>on Gear Systems.</a:t>
            </a:r>
            <a:endParaRPr lang="en-GB" sz="1000" dirty="0"/>
          </a:p>
          <a:p>
            <a:pPr lvl="1" eaLnBrk="0" hangingPunct="0"/>
            <a:endParaRPr lang="en-GB" sz="1000" b="1" dirty="0">
              <a:solidFill>
                <a:srgbClr val="92D050"/>
              </a:solidFill>
            </a:endParaRPr>
          </a:p>
          <a:p>
            <a:pPr lvl="1" eaLnBrk="0" hangingPunct="0"/>
            <a:r>
              <a:rPr lang="en-GB" sz="1000" b="1" dirty="0"/>
              <a:t>Homework (To be completed ready for the next lesson)</a:t>
            </a:r>
          </a:p>
          <a:p>
            <a:pPr lvl="1">
              <a:spcBef>
                <a:spcPct val="50000"/>
              </a:spcBef>
              <a:buFont typeface="Arial" charset="0"/>
              <a:buChar char="•"/>
            </a:pPr>
            <a:r>
              <a:rPr lang="en-GB" sz="1000" dirty="0"/>
              <a:t>You are to type up your class notes into a suitable form for use with revision and your Assessed Task Design Folder.</a:t>
            </a:r>
          </a:p>
          <a:p>
            <a:pPr eaLnBrk="0" hangingPunct="0"/>
            <a:endParaRPr lang="en-GB" sz="1000" b="1" dirty="0">
              <a:solidFill>
                <a:srgbClr val="92D050"/>
              </a:solidFill>
            </a:endParaRPr>
          </a:p>
          <a:p>
            <a:pPr lvl="1" eaLnBrk="0" hangingPunct="0"/>
            <a:endParaRPr lang="en-GB" sz="1000" b="1" dirty="0">
              <a:solidFill>
                <a:srgbClr val="92D050"/>
              </a:solidFill>
            </a:endParaRPr>
          </a:p>
          <a:p>
            <a:pPr lvl="1" algn="ctr" eaLnBrk="0" hangingPunct="0"/>
            <a:r>
              <a:rPr lang="en-GB" sz="1000" b="1" dirty="0"/>
              <a:t>End of Task </a:t>
            </a:r>
            <a:r>
              <a:rPr lang="en-GB" sz="1000" b="1" dirty="0" smtClean="0"/>
              <a:t>Three</a:t>
            </a:r>
            <a:endParaRPr lang="en-GB" sz="1000" b="1" dirty="0"/>
          </a:p>
          <a:p>
            <a:pPr lvl="1" algn="ctr" eaLnBrk="0" hangingPunct="0"/>
            <a:endParaRPr lang="en-GB" sz="1000" b="1" dirty="0"/>
          </a:p>
          <a:p>
            <a:pPr lvl="1" algn="ctr" eaLnBrk="0" hangingPunct="0"/>
            <a:endParaRPr lang="en-GB" sz="1000" b="1" dirty="0"/>
          </a:p>
          <a:p>
            <a:pPr algn="just" eaLnBrk="0" hangingPunct="0"/>
            <a:r>
              <a:rPr lang="en-GB" sz="1000" b="1" dirty="0" smtClean="0"/>
              <a:t>Assessment</a:t>
            </a:r>
            <a:endParaRPr lang="en-GB" sz="1000" b="1" dirty="0"/>
          </a:p>
          <a:p>
            <a:pPr lvl="1" algn="just" eaLnBrk="0" hangingPunct="0"/>
            <a:r>
              <a:rPr lang="en-GB" sz="1000" dirty="0"/>
              <a:t>You must produce an A4 PowerPoint presentation that summarises all that you have covered in this module.  The presentation  should be in landscape format using text  and  graphics to support the written information where appropriate.</a:t>
            </a:r>
          </a:p>
          <a:p>
            <a:pPr lvl="1" algn="just" eaLnBrk="0" hangingPunct="0"/>
            <a:r>
              <a:rPr lang="en-GB" sz="1000" dirty="0" smtClean="0"/>
              <a:t>.</a:t>
            </a:r>
            <a:endParaRPr lang="en-GB" sz="1000" dirty="0"/>
          </a:p>
          <a:p>
            <a:pPr lvl="1" algn="ctr" eaLnBrk="0" hangingPunct="0"/>
            <a:endParaRPr lang="en-GB" sz="1000" b="1" dirty="0"/>
          </a:p>
          <a:p>
            <a:pPr lvl="1" algn="ctr" eaLnBrk="0" hangingPunct="0"/>
            <a:endParaRPr lang="en-GB" sz="1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123"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5124" name="Text Box 5"/>
          <p:cNvSpPr txBox="1">
            <a:spLocks noChangeArrowheads="1"/>
          </p:cNvSpPr>
          <p:nvPr/>
        </p:nvSpPr>
        <p:spPr bwMode="auto">
          <a:xfrm>
            <a:off x="0" y="260350"/>
            <a:ext cx="7451725" cy="336550"/>
          </a:xfrm>
          <a:prstGeom prst="rect">
            <a:avLst/>
          </a:prstGeom>
          <a:noFill/>
          <a:ln w="9525">
            <a:noFill/>
            <a:miter lim="800000"/>
            <a:headEnd/>
            <a:tailEnd/>
          </a:ln>
        </p:spPr>
        <p:txBody>
          <a:bodyPr>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2016</a:t>
            </a:r>
            <a:endParaRPr lang="en-US" sz="1600" dirty="0">
              <a:solidFill>
                <a:schemeClr val="bg2"/>
              </a:solidFill>
            </a:endParaRPr>
          </a:p>
        </p:txBody>
      </p:sp>
      <p:sp>
        <p:nvSpPr>
          <p:cNvPr id="5125" name="Line 6"/>
          <p:cNvSpPr>
            <a:spLocks noChangeShapeType="1"/>
          </p:cNvSpPr>
          <p:nvPr/>
        </p:nvSpPr>
        <p:spPr bwMode="auto">
          <a:xfrm>
            <a:off x="0" y="692150"/>
            <a:ext cx="9144000" cy="0"/>
          </a:xfrm>
          <a:prstGeom prst="line">
            <a:avLst/>
          </a:prstGeom>
          <a:noFill/>
          <a:ln w="38100">
            <a:solidFill>
              <a:schemeClr val="tx1"/>
            </a:solidFill>
            <a:round/>
            <a:headEnd/>
            <a:tailEnd/>
          </a:ln>
        </p:spPr>
        <p:txBody>
          <a:bodyPr wrap="none" anchor="ctr"/>
          <a:lstStyle/>
          <a:p>
            <a:endParaRPr lang="en-GB"/>
          </a:p>
        </p:txBody>
      </p:sp>
      <p:sp>
        <p:nvSpPr>
          <p:cNvPr id="5126" name="Rectangle 2"/>
          <p:cNvSpPr>
            <a:spLocks noChangeArrowheads="1"/>
          </p:cNvSpPr>
          <p:nvPr/>
        </p:nvSpPr>
        <p:spPr bwMode="auto">
          <a:xfrm>
            <a:off x="250825" y="836613"/>
            <a:ext cx="4392613" cy="431800"/>
          </a:xfrm>
          <a:prstGeom prst="rect">
            <a:avLst/>
          </a:prstGeom>
          <a:solidFill>
            <a:srgbClr val="CA0A20"/>
          </a:solidFill>
          <a:ln w="9525">
            <a:solidFill>
              <a:schemeClr val="tx1"/>
            </a:solidFill>
            <a:miter lim="800000"/>
            <a:headEnd/>
            <a:tailEnd/>
          </a:ln>
        </p:spPr>
        <p:txBody>
          <a:bodyPr wrap="none" anchor="ctr"/>
          <a:lstStyle/>
          <a:p>
            <a:endParaRPr lang="en-GB"/>
          </a:p>
        </p:txBody>
      </p:sp>
      <p:sp>
        <p:nvSpPr>
          <p:cNvPr id="9" name="Text Box 7"/>
          <p:cNvSpPr txBox="1">
            <a:spLocks noChangeArrowheads="1"/>
          </p:cNvSpPr>
          <p:nvPr/>
        </p:nvSpPr>
        <p:spPr bwMode="auto">
          <a:xfrm>
            <a:off x="250825" y="836613"/>
            <a:ext cx="4392613" cy="5688012"/>
          </a:xfrm>
          <a:prstGeom prst="rect">
            <a:avLst/>
          </a:prstGeom>
          <a:noFill/>
          <a:ln w="28575">
            <a:solidFill>
              <a:schemeClr val="tx1"/>
            </a:solidFill>
            <a:miter lim="800000"/>
            <a:headEnd/>
            <a:tailEnd/>
          </a:ln>
          <a:effectLst/>
          <a:extLst/>
        </p:spPr>
        <p:txBody>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defRPr/>
            </a:pPr>
            <a:r>
              <a:rPr lang="en-GB" sz="1000" b="1" dirty="0" smtClean="0">
                <a:solidFill>
                  <a:srgbClr val="FFFF00"/>
                </a:solidFill>
              </a:rPr>
              <a:t>Assessment Criteria</a:t>
            </a:r>
          </a:p>
          <a:p>
            <a:pPr>
              <a:defRPr/>
            </a:pPr>
            <a:endParaRPr lang="en-GB" sz="1000" b="1" dirty="0" smtClean="0"/>
          </a:p>
          <a:p>
            <a:pPr>
              <a:defRPr/>
            </a:pPr>
            <a:r>
              <a:rPr lang="en-GB" sz="1000" b="1" dirty="0"/>
              <a:t>	</a:t>
            </a:r>
          </a:p>
          <a:p>
            <a:pPr>
              <a:defRPr/>
            </a:pPr>
            <a:r>
              <a:rPr lang="en-GB" sz="1000" b="1" dirty="0" smtClean="0"/>
              <a:t>Assessment Criteria</a:t>
            </a:r>
          </a:p>
          <a:p>
            <a:pPr>
              <a:defRPr/>
            </a:pPr>
            <a:endParaRPr lang="en-GB" sz="1000" dirty="0" smtClean="0"/>
          </a:p>
          <a:p>
            <a:pPr>
              <a:defRPr/>
            </a:pPr>
            <a:r>
              <a:rPr lang="en-GB" sz="1000" dirty="0" smtClean="0"/>
              <a:t>The </a:t>
            </a:r>
            <a:r>
              <a:rPr lang="en-GB" sz="1000" dirty="0"/>
              <a:t>final mark for this task will come from </a:t>
            </a:r>
            <a:r>
              <a:rPr lang="en-GB" sz="1000" dirty="0" smtClean="0"/>
              <a:t>the written presentation.</a:t>
            </a:r>
          </a:p>
          <a:p>
            <a:pPr>
              <a:defRPr/>
            </a:pPr>
            <a:endParaRPr lang="en-GB" sz="1000" dirty="0"/>
          </a:p>
          <a:p>
            <a:pPr marL="628650" lvl="1" indent="-171450">
              <a:buFont typeface="Arial" pitchFamily="34" charset="0"/>
              <a:buChar char="•"/>
              <a:defRPr/>
            </a:pPr>
            <a:r>
              <a:rPr lang="en-GB" sz="1000" dirty="0" smtClean="0"/>
              <a:t>Written Presentation	(100%)</a:t>
            </a:r>
            <a:endParaRPr lang="en-GB" sz="1000" dirty="0"/>
          </a:p>
          <a:p>
            <a:pPr>
              <a:defRPr/>
            </a:pPr>
            <a:endParaRPr lang="en-GB" sz="1000" b="1" dirty="0"/>
          </a:p>
          <a:p>
            <a:pPr>
              <a:defRPr/>
            </a:pPr>
            <a:r>
              <a:rPr lang="en-GB" sz="1000" dirty="0" smtClean="0"/>
              <a:t>The grading system to be used is as follows;</a:t>
            </a:r>
          </a:p>
          <a:p>
            <a:pPr>
              <a:defRPr/>
            </a:pPr>
            <a:endParaRPr lang="en-GB" sz="1000" dirty="0" smtClean="0"/>
          </a:p>
          <a:p>
            <a:pPr>
              <a:defRPr/>
            </a:pPr>
            <a:r>
              <a:rPr lang="en-GB" sz="1000" b="1" dirty="0" smtClean="0"/>
              <a:t>The Presentation</a:t>
            </a:r>
            <a:r>
              <a:rPr lang="en-GB" sz="1000" dirty="0" smtClean="0"/>
              <a:t>	</a:t>
            </a:r>
          </a:p>
          <a:p>
            <a:pPr>
              <a:defRPr/>
            </a:pPr>
            <a:endParaRPr lang="en-GB" sz="1000" dirty="0"/>
          </a:p>
          <a:p>
            <a:pPr>
              <a:defRPr/>
            </a:pPr>
            <a:r>
              <a:rPr lang="en-GB" sz="1000" dirty="0" smtClean="0"/>
              <a:t>A* = Excellent, relevant and detailed information excellent presentation.</a:t>
            </a:r>
          </a:p>
          <a:p>
            <a:pPr>
              <a:defRPr/>
            </a:pPr>
            <a:r>
              <a:rPr lang="en-GB" sz="1000" dirty="0" smtClean="0"/>
              <a:t>A = Clear and detailed information well presented in a logical way.</a:t>
            </a:r>
          </a:p>
          <a:p>
            <a:pPr>
              <a:defRPr/>
            </a:pPr>
            <a:r>
              <a:rPr lang="en-GB" sz="1000" dirty="0"/>
              <a:t>B</a:t>
            </a:r>
            <a:r>
              <a:rPr lang="en-GB" sz="1000" dirty="0" smtClean="0"/>
              <a:t> = Clear and detailed information with some minor omissions. </a:t>
            </a:r>
          </a:p>
          <a:p>
            <a:pPr>
              <a:defRPr/>
            </a:pPr>
            <a:r>
              <a:rPr lang="en-GB" sz="1000" dirty="0" smtClean="0"/>
              <a:t>C = </a:t>
            </a:r>
            <a:r>
              <a:rPr lang="en-GB" sz="1000" dirty="0"/>
              <a:t>Clear </a:t>
            </a:r>
            <a:r>
              <a:rPr lang="en-GB" sz="1000" dirty="0" smtClean="0"/>
              <a:t>generalised </a:t>
            </a:r>
            <a:r>
              <a:rPr lang="en-GB" sz="1000" dirty="0"/>
              <a:t>information with </a:t>
            </a:r>
            <a:r>
              <a:rPr lang="en-GB" sz="1000" dirty="0" smtClean="0"/>
              <a:t>some </a:t>
            </a:r>
            <a:r>
              <a:rPr lang="en-GB" sz="1000" dirty="0"/>
              <a:t>omissions. </a:t>
            </a:r>
            <a:endParaRPr lang="en-GB" sz="1000" dirty="0" smtClean="0"/>
          </a:p>
          <a:p>
            <a:pPr>
              <a:defRPr/>
            </a:pPr>
            <a:r>
              <a:rPr lang="en-GB" sz="1000" dirty="0" smtClean="0"/>
              <a:t>D = General detail but fails to give sufficient information to the reader. </a:t>
            </a:r>
          </a:p>
          <a:p>
            <a:pPr>
              <a:defRPr/>
            </a:pPr>
            <a:r>
              <a:rPr lang="en-GB" sz="1000" dirty="0" smtClean="0"/>
              <a:t>E = Fails to give any relevant detail to the reader about the design process.</a:t>
            </a:r>
          </a:p>
          <a:p>
            <a:pPr>
              <a:defRPr/>
            </a:pPr>
            <a:r>
              <a:rPr lang="en-GB" sz="1000" dirty="0" smtClean="0"/>
              <a:t>F = Lacks most of the basic detail expected for this level of work. </a:t>
            </a:r>
          </a:p>
          <a:p>
            <a:pPr>
              <a:defRPr/>
            </a:pPr>
            <a:endParaRPr lang="en-GB" sz="1000" dirty="0" smtClean="0"/>
          </a:p>
          <a:p>
            <a:pPr lvl="1">
              <a:defRPr/>
            </a:pPr>
            <a:endParaRPr lang="en-GB" sz="1000" dirty="0"/>
          </a:p>
          <a:p>
            <a:pPr>
              <a:defRPr/>
            </a:pPr>
            <a:r>
              <a:rPr lang="en-GB" sz="1000" dirty="0" smtClean="0"/>
              <a:t>In addition +/- will be added to grades to indicate how close you are to the grade boundary.  If there is no +/- then you are in the middle of that grade.</a:t>
            </a:r>
          </a:p>
          <a:p>
            <a:pPr>
              <a:defRPr/>
            </a:pPr>
            <a:endParaRPr lang="en-GB" sz="1000" dirty="0" smtClean="0"/>
          </a:p>
          <a:p>
            <a:pPr>
              <a:defRPr/>
            </a:pPr>
            <a:r>
              <a:rPr lang="en-GB" sz="1000" b="1" dirty="0" smtClean="0">
                <a:solidFill>
                  <a:srgbClr val="FF0000"/>
                </a:solidFill>
              </a:rPr>
              <a:t>The information in the written presentation is essential for inclusion in the Design Folder in the Assessed </a:t>
            </a:r>
            <a:r>
              <a:rPr lang="en-GB" sz="1000" b="1" smtClean="0">
                <a:solidFill>
                  <a:srgbClr val="FF0000"/>
                </a:solidFill>
              </a:rPr>
              <a:t>Task.</a:t>
            </a:r>
            <a:endParaRPr lang="en-GB" sz="1000" b="1" dirty="0" smtClean="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30</Words>
  <Application>Microsoft Office PowerPoint</Application>
  <PresentationFormat>On-screen Show (4:3)</PresentationFormat>
  <Paragraphs>69</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King</dc:creator>
  <cp:lastModifiedBy>Richard King</cp:lastModifiedBy>
  <cp:revision>8</cp:revision>
  <dcterms:created xsi:type="dcterms:W3CDTF">2013-08-12T10:01:39Z</dcterms:created>
  <dcterms:modified xsi:type="dcterms:W3CDTF">2014-07-16T08:30:57Z</dcterms:modified>
</cp:coreProperties>
</file>