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9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6EB9-C677-45A1-9B8A-AFF1DC7D8B4A}" type="datetimeFigureOut">
              <a:rPr lang="en-US" smtClean="0"/>
              <a:t>11-Dec-13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9D7A-00E2-40F9-87D3-62F2E41A4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Introduction to Mechanisms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914400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Mechanisms are used to convert rotary motion into other types of motion.  You will need to know about a range of basic range of mechanisms for your Assessed Task and Final Examinations.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These are the topics you will need to know about and identify.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2085278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Comic Sans MS" pitchFamily="66" charset="0"/>
              </a:rPr>
              <a:t>Linkages</a:t>
            </a:r>
            <a:endParaRPr lang="en-US" sz="1400" dirty="0">
              <a:latin typeface="Comic Sans MS" pitchFamily="66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</a:rPr>
              <a:t>Crank &amp; Sliders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</a:rPr>
              <a:t>Cams x 3 Followers x 4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>
                <a:latin typeface="Comic Sans MS" pitchFamily="66" charset="0"/>
              </a:rPr>
              <a:t>Yolk Cam</a:t>
            </a:r>
          </a:p>
          <a:p>
            <a:endParaRPr lang="en-US" sz="1400" dirty="0" smtClean="0"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t="17095" r="24008" b="16579"/>
          <a:stretch/>
        </p:blipFill>
        <p:spPr bwMode="auto">
          <a:xfrm>
            <a:off x="3657600" y="3238500"/>
            <a:ext cx="466129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6314" y="3100940"/>
            <a:ext cx="351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Basic </a:t>
            </a:r>
            <a:r>
              <a:rPr lang="en-US" sz="1400" b="1" dirty="0">
                <a:latin typeface="Comic Sans MS" pitchFamily="66" charset="0"/>
              </a:rPr>
              <a:t>C</a:t>
            </a:r>
            <a:r>
              <a:rPr lang="en-US" sz="1400" b="1" dirty="0" smtClean="0">
                <a:latin typeface="Comic Sans MS" pitchFamily="66" charset="0"/>
              </a:rPr>
              <a:t>rank &amp; Linkage Mechanism.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48000" y="4145968"/>
            <a:ext cx="2019300" cy="307777"/>
            <a:chOff x="228600" y="4495800"/>
            <a:chExt cx="2019300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228600" y="44958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Crank.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257300" y="4520547"/>
              <a:ext cx="990600" cy="227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04657" y="5281059"/>
            <a:ext cx="2038350" cy="523220"/>
            <a:chOff x="209550" y="4366659"/>
            <a:chExt cx="2038350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209550" y="4366659"/>
              <a:ext cx="1624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Movement Arm.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257300" y="4520547"/>
              <a:ext cx="990600" cy="227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576206" y="2142767"/>
            <a:ext cx="1815194" cy="1438633"/>
            <a:chOff x="228599" y="4495800"/>
            <a:chExt cx="1815194" cy="1438633"/>
          </a:xfrm>
        </p:grpSpPr>
        <p:sp>
          <p:nvSpPr>
            <p:cNvPr id="31" name="TextBox 30"/>
            <p:cNvSpPr txBox="1"/>
            <p:nvPr/>
          </p:nvSpPr>
          <p:spPr>
            <a:xfrm>
              <a:off x="228599" y="4495800"/>
              <a:ext cx="1815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Linkage Arm or Push Rod.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285010" y="5023086"/>
              <a:ext cx="596733" cy="9113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46314" y="3733800"/>
            <a:ext cx="35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Converts Rotary Motion into Oscillating Motion.</a:t>
            </a:r>
          </a:p>
        </p:txBody>
      </p:sp>
    </p:spTree>
    <p:extLst>
      <p:ext uri="{BB962C8B-B14F-4D97-AF65-F5344CB8AC3E}">
        <p14:creationId xmlns:p14="http://schemas.microsoft.com/office/powerpoint/2010/main" val="12840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Introduction to Mechanisms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t="17095" r="24008" b="16579"/>
          <a:stretch/>
        </p:blipFill>
        <p:spPr bwMode="auto">
          <a:xfrm>
            <a:off x="2536372" y="2019300"/>
            <a:ext cx="466129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6314" y="1208042"/>
            <a:ext cx="305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Fixed &amp; Moving Pivots.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02972" y="3416898"/>
            <a:ext cx="2019300" cy="307777"/>
            <a:chOff x="228600" y="4495800"/>
            <a:chExt cx="2019300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228600" y="44958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Fixed Pivot.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257300" y="4520547"/>
              <a:ext cx="990600" cy="227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75757" y="2561783"/>
            <a:ext cx="2038350" cy="381000"/>
            <a:chOff x="209550" y="4366659"/>
            <a:chExt cx="2038350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209550" y="4366659"/>
              <a:ext cx="1624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Moving Pivot.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257300" y="4520547"/>
              <a:ext cx="990600" cy="227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91200" y="2825975"/>
            <a:ext cx="2299606" cy="544328"/>
            <a:chOff x="-642256" y="4495800"/>
            <a:chExt cx="2299606" cy="544328"/>
          </a:xfrm>
        </p:grpSpPr>
        <p:sp>
          <p:nvSpPr>
            <p:cNvPr id="28" name="TextBox 27"/>
            <p:cNvSpPr txBox="1"/>
            <p:nvPr/>
          </p:nvSpPr>
          <p:spPr>
            <a:xfrm>
              <a:off x="228600" y="4495800"/>
              <a:ext cx="1428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Moving Pivot.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-642256" y="4811528"/>
              <a:ext cx="870856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43301" y="4864698"/>
            <a:ext cx="2019300" cy="307777"/>
            <a:chOff x="228600" y="4495800"/>
            <a:chExt cx="20193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28600" y="44958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Fixed Pivot.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1257300" y="4520547"/>
              <a:ext cx="990600" cy="227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733801" y="1040800"/>
            <a:ext cx="1828800" cy="1788427"/>
            <a:chOff x="3733801" y="1040800"/>
            <a:chExt cx="1828800" cy="1788427"/>
          </a:xfrm>
        </p:grpSpPr>
        <p:grpSp>
          <p:nvGrpSpPr>
            <p:cNvPr id="34" name="Group 33"/>
            <p:cNvGrpSpPr/>
            <p:nvPr/>
          </p:nvGrpSpPr>
          <p:grpSpPr>
            <a:xfrm>
              <a:off x="3733801" y="1040800"/>
              <a:ext cx="1600200" cy="978499"/>
              <a:chOff x="-320913" y="4366659"/>
              <a:chExt cx="2155156" cy="14085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09550" y="4366659"/>
                <a:ext cx="16246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mic Sans MS" pitchFamily="66" charset="0"/>
                  </a:rPr>
                  <a:t>Moving Pivot.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-320913" y="5050449"/>
                <a:ext cx="789106" cy="7247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/>
            <p:nvPr/>
          </p:nvCxnSpPr>
          <p:spPr>
            <a:xfrm>
              <a:off x="4600017" y="1571379"/>
              <a:ext cx="581583" cy="12578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762501" y="1515819"/>
              <a:ext cx="800100" cy="559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905231" y="3847489"/>
            <a:ext cx="2714769" cy="730863"/>
            <a:chOff x="4905231" y="3847489"/>
            <a:chExt cx="2714769" cy="73086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231" y="4074569"/>
              <a:ext cx="1643968" cy="503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400800" y="3847489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Output Movement.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002972" y="3724675"/>
            <a:ext cx="1742770" cy="1347653"/>
            <a:chOff x="228600" y="3886811"/>
            <a:chExt cx="1742770" cy="1347653"/>
          </a:xfrm>
        </p:grpSpPr>
        <p:sp>
          <p:nvSpPr>
            <p:cNvPr id="46" name="TextBox 45"/>
            <p:cNvSpPr txBox="1"/>
            <p:nvPr/>
          </p:nvSpPr>
          <p:spPr>
            <a:xfrm>
              <a:off x="228600" y="4495800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Direction of rotation of the Crank.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1447800" y="3886811"/>
              <a:ext cx="523570" cy="486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2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17144" r="34473" b="16912"/>
          <a:stretch/>
        </p:blipFill>
        <p:spPr bwMode="auto">
          <a:xfrm>
            <a:off x="1600200" y="2019178"/>
            <a:ext cx="6208829" cy="438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Introduction to Mechanisms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314" y="1208042"/>
            <a:ext cx="305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How the Crank and Linkage Mechanism Works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27957" y="2284393"/>
            <a:ext cx="2895600" cy="954107"/>
            <a:chOff x="209550" y="4366659"/>
            <a:chExt cx="2895600" cy="954107"/>
          </a:xfrm>
        </p:grpSpPr>
        <p:sp>
          <p:nvSpPr>
            <p:cNvPr id="25" name="TextBox 24"/>
            <p:cNvSpPr txBox="1"/>
            <p:nvPr/>
          </p:nvSpPr>
          <p:spPr>
            <a:xfrm>
              <a:off x="209550" y="4366659"/>
              <a:ext cx="16246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output shaft from the Gear </a:t>
              </a:r>
              <a:r>
                <a:rPr lang="en-US" sz="1400" dirty="0">
                  <a:latin typeface="Comic Sans MS" pitchFamily="66" charset="0"/>
                </a:rPr>
                <a:t>B</a:t>
              </a:r>
              <a:r>
                <a:rPr lang="en-US" sz="1400" dirty="0" smtClean="0">
                  <a:latin typeface="Comic Sans MS" pitchFamily="66" charset="0"/>
                </a:rPr>
                <a:t>ox turns the crank.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743501" y="4843712"/>
              <a:ext cx="1361649" cy="4770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82220" y="5217259"/>
            <a:ext cx="3200400" cy="954107"/>
            <a:chOff x="209550" y="4366659"/>
            <a:chExt cx="3200400" cy="954107"/>
          </a:xfrm>
        </p:grpSpPr>
        <p:sp>
          <p:nvSpPr>
            <p:cNvPr id="31" name="TextBox 30"/>
            <p:cNvSpPr txBox="1"/>
            <p:nvPr/>
          </p:nvSpPr>
          <p:spPr>
            <a:xfrm>
              <a:off x="209550" y="4366659"/>
              <a:ext cx="16246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Movement Arm now oscillates around the fixed pivot.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829694" y="4658287"/>
              <a:ext cx="1580256" cy="3708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191000" y="1027032"/>
            <a:ext cx="1624693" cy="1984291"/>
            <a:chOff x="209550" y="4366659"/>
            <a:chExt cx="1624693" cy="1984291"/>
          </a:xfrm>
        </p:grpSpPr>
        <p:sp>
          <p:nvSpPr>
            <p:cNvPr id="42" name="TextBox 41"/>
            <p:cNvSpPr txBox="1"/>
            <p:nvPr/>
          </p:nvSpPr>
          <p:spPr>
            <a:xfrm>
              <a:off x="209550" y="4366659"/>
              <a:ext cx="16246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Crank pushes and then pulls the Linkage arm.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666750" y="5286268"/>
              <a:ext cx="382442" cy="1064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019800" y="3886200"/>
            <a:ext cx="2767693" cy="954107"/>
            <a:chOff x="-933450" y="4366659"/>
            <a:chExt cx="2767693" cy="954107"/>
          </a:xfrm>
        </p:grpSpPr>
        <p:sp>
          <p:nvSpPr>
            <p:cNvPr id="45" name="TextBox 44"/>
            <p:cNvSpPr txBox="1"/>
            <p:nvPr/>
          </p:nvSpPr>
          <p:spPr>
            <a:xfrm>
              <a:off x="209550" y="4366659"/>
              <a:ext cx="16246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Linkage Arm pushes and then pulls the Movement Arm.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-933450" y="4647437"/>
              <a:ext cx="1143000" cy="151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0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Introduction to Mechanisms</a:t>
            </a:r>
            <a:endParaRPr lang="en-US" b="1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t="21988" r="34110" b="20748"/>
          <a:stretch/>
        </p:blipFill>
        <p:spPr bwMode="auto">
          <a:xfrm>
            <a:off x="555800" y="1447800"/>
            <a:ext cx="8032399" cy="490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1054153"/>
            <a:ext cx="305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The Crank &amp; Slider.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9313" y="946431"/>
            <a:ext cx="305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Converts Rotary motion into Reciprocating Motion.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2133600"/>
            <a:ext cx="1714662" cy="713524"/>
            <a:chOff x="228600" y="4495800"/>
            <a:chExt cx="1714662" cy="713524"/>
          </a:xfrm>
        </p:grpSpPr>
        <p:sp>
          <p:nvSpPr>
            <p:cNvPr id="10" name="TextBox 9"/>
            <p:cNvSpPr txBox="1"/>
            <p:nvPr/>
          </p:nvSpPr>
          <p:spPr>
            <a:xfrm>
              <a:off x="228600" y="44958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Crank.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03767" y="4803577"/>
              <a:ext cx="639495" cy="405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8797" y="1583375"/>
            <a:ext cx="1891597" cy="968825"/>
            <a:chOff x="3428797" y="1583375"/>
            <a:chExt cx="1891597" cy="968825"/>
          </a:xfrm>
        </p:grpSpPr>
        <p:sp>
          <p:nvSpPr>
            <p:cNvPr id="13" name="TextBox 12"/>
            <p:cNvSpPr txBox="1"/>
            <p:nvPr/>
          </p:nvSpPr>
          <p:spPr>
            <a:xfrm>
              <a:off x="3505200" y="1583375"/>
              <a:ext cx="1815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Linkage Arm or Push Rod.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428797" y="2146453"/>
              <a:ext cx="305206" cy="405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895600" y="3902243"/>
            <a:ext cx="2209800" cy="813453"/>
            <a:chOff x="228600" y="3990124"/>
            <a:chExt cx="2209800" cy="813453"/>
          </a:xfrm>
        </p:grpSpPr>
        <p:sp>
          <p:nvSpPr>
            <p:cNvPr id="18" name="TextBox 17"/>
            <p:cNvSpPr txBox="1"/>
            <p:nvPr/>
          </p:nvSpPr>
          <p:spPr>
            <a:xfrm>
              <a:off x="228600" y="4495800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mic Sans MS" pitchFamily="66" charset="0"/>
                </a:rPr>
                <a:t>The Slider.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319689" y="3990124"/>
              <a:ext cx="1118711" cy="456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019800" y="1628125"/>
            <a:ext cx="1661452" cy="4146871"/>
            <a:chOff x="-3429000" y="3417064"/>
            <a:chExt cx="1661452" cy="4146871"/>
          </a:xfrm>
        </p:grpSpPr>
        <p:grpSp>
          <p:nvGrpSpPr>
            <p:cNvPr id="21" name="Group 20"/>
            <p:cNvGrpSpPr/>
            <p:nvPr/>
          </p:nvGrpSpPr>
          <p:grpSpPr>
            <a:xfrm>
              <a:off x="-3429000" y="3417064"/>
              <a:ext cx="1600200" cy="1383536"/>
              <a:chOff x="-228600" y="4495800"/>
              <a:chExt cx="1600200" cy="138353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28600" y="4495800"/>
                <a:ext cx="11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mic Sans MS" pitchFamily="66" charset="0"/>
                  </a:rPr>
                  <a:t>Guide Rail for the Slider.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-228600" y="5283781"/>
                <a:ext cx="708952" cy="5955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-3429000" y="6139471"/>
              <a:ext cx="1661452" cy="1424464"/>
              <a:chOff x="-289852" y="3810000"/>
              <a:chExt cx="1661452" cy="142446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28600" y="4495800"/>
                <a:ext cx="1143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mic Sans MS" pitchFamily="66" charset="0"/>
                  </a:rPr>
                  <a:t>Guide Rail for the Slider.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-289852" y="3810000"/>
                <a:ext cx="708952" cy="6557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743537" y="360736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Direction of movement of the  Slider.</a:t>
            </a:r>
          </a:p>
        </p:txBody>
      </p:sp>
    </p:spTree>
    <p:extLst>
      <p:ext uri="{BB962C8B-B14F-4D97-AF65-F5344CB8AC3E}">
        <p14:creationId xmlns:p14="http://schemas.microsoft.com/office/powerpoint/2010/main" val="98551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Mechanisms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17" y="740047"/>
            <a:ext cx="30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Cams.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096" y="1232490"/>
            <a:ext cx="370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NOT TO BE CONFUSED WITH C.A.M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278" y="1540267"/>
            <a:ext cx="382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Cams are used to convert Rotary Motion into Reciprocating Motion.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81392" y="313737"/>
            <a:ext cx="2697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There are lots of Cam profiles but you need to know about 3 particular ones.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53661" y="1375874"/>
            <a:ext cx="1752600" cy="1381821"/>
            <a:chOff x="6248400" y="3276600"/>
            <a:chExt cx="1752600" cy="1381821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08" t="65350" r="69585" b="14249"/>
            <a:stretch/>
          </p:blipFill>
          <p:spPr bwMode="auto">
            <a:xfrm>
              <a:off x="7277667" y="3276600"/>
              <a:ext cx="723333" cy="138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248400" y="3488441"/>
              <a:ext cx="9803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mic Sans MS" pitchFamily="66" charset="0"/>
                </a:rPr>
                <a:t>The Pear Cam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98368" y="2792818"/>
            <a:ext cx="2866027" cy="1662125"/>
            <a:chOff x="6265470" y="2895600"/>
            <a:chExt cx="2866027" cy="16621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470" y="2895600"/>
              <a:ext cx="1468544" cy="166212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82928" y="3362271"/>
              <a:ext cx="1348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mic Sans MS" pitchFamily="66" charset="0"/>
                </a:rPr>
                <a:t>The Snail or Drop Cam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0" y="4604057"/>
            <a:ext cx="2679812" cy="2023074"/>
            <a:chOff x="6400800" y="4595833"/>
            <a:chExt cx="2679812" cy="2023074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04" t="40090" r="52000" b="26656"/>
            <a:stretch/>
          </p:blipFill>
          <p:spPr bwMode="auto">
            <a:xfrm>
              <a:off x="7902204" y="4595833"/>
              <a:ext cx="1178408" cy="202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6400800" y="5084150"/>
              <a:ext cx="1459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mic Sans MS" pitchFamily="66" charset="0"/>
                </a:rPr>
                <a:t>The Eccentric Cam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9006" y="6262390"/>
            <a:ext cx="685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Different Cam profiles create different types of reciprocating movement.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71552" y="2288851"/>
            <a:ext cx="5718110" cy="3603742"/>
            <a:chOff x="271552" y="2288851"/>
            <a:chExt cx="5718110" cy="360374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29" t="41077" r="23219" b="10388"/>
            <a:stretch/>
          </p:blipFill>
          <p:spPr bwMode="auto">
            <a:xfrm>
              <a:off x="357117" y="2288851"/>
              <a:ext cx="5632545" cy="314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71552" y="5615594"/>
              <a:ext cx="3144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All images from www.technology student.com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2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32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Introduction to Mechanisms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17" y="740047"/>
            <a:ext cx="267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Basic Cam Followers.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1759" y="1154165"/>
            <a:ext cx="4960660" cy="1712041"/>
            <a:chOff x="1143000" y="1352550"/>
            <a:chExt cx="7243550" cy="2574447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1" t="37947" r="21591" b="24107"/>
            <a:stretch/>
          </p:blipFill>
          <p:spPr bwMode="auto">
            <a:xfrm>
              <a:off x="1143000" y="1352550"/>
              <a:ext cx="6008425" cy="229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83584" y="3510465"/>
              <a:ext cx="4202966" cy="416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image from www.technology student.com</a:t>
              </a:r>
              <a:endParaRPr lang="en-US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4462" y="3608454"/>
            <a:ext cx="8488275" cy="2209800"/>
            <a:chOff x="271550" y="3886200"/>
            <a:chExt cx="8488275" cy="2209800"/>
          </a:xfrm>
        </p:grpSpPr>
        <p:sp>
          <p:nvSpPr>
            <p:cNvPr id="22" name="TextBox 21"/>
            <p:cNvSpPr txBox="1"/>
            <p:nvPr/>
          </p:nvSpPr>
          <p:spPr>
            <a:xfrm>
              <a:off x="271550" y="3886200"/>
              <a:ext cx="387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Eccentric Cams &amp; Yolk Followers.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4572000"/>
              <a:ext cx="1524000" cy="1524000"/>
            </a:xfrm>
            <a:prstGeom prst="rect">
              <a:avLst/>
            </a:prstGeom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4341879"/>
              <a:ext cx="4492625" cy="1735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03228" y="3001158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Basic Cam Followers need something to push them back against the Cam......   </a:t>
            </a:r>
          </a:p>
          <a:p>
            <a:r>
              <a:rPr lang="en-US" sz="1400" b="1" dirty="0" smtClean="0">
                <a:latin typeface="Comic Sans MS" pitchFamily="66" charset="0"/>
              </a:rPr>
              <a:t>Such as a spring or gravity.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1759" y="5995478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mic Sans MS" pitchFamily="66" charset="0"/>
              </a:rPr>
              <a:t>Yolk Cam Followers can push and pull the follower without any additional parts.</a:t>
            </a:r>
          </a:p>
        </p:txBody>
      </p:sp>
    </p:spTree>
    <p:extLst>
      <p:ext uri="{BB962C8B-B14F-4D97-AF65-F5344CB8AC3E}">
        <p14:creationId xmlns:p14="http://schemas.microsoft.com/office/powerpoint/2010/main" val="20207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334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2013-12-11T19:00:31Z</dcterms:created>
  <dcterms:modified xsi:type="dcterms:W3CDTF">2013-12-11T21:33:09Z</dcterms:modified>
</cp:coreProperties>
</file>