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533-97E9-4745-B70B-CD797E5BBA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E4BB-D0AD-412B-98EC-F0243A9DEA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533-97E9-4745-B70B-CD797E5BBA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E4BB-D0AD-412B-98EC-F0243A9DEA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533-97E9-4745-B70B-CD797E5BBA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E4BB-D0AD-412B-98EC-F0243A9DEA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533-97E9-4745-B70B-CD797E5BBA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E4BB-D0AD-412B-98EC-F0243A9DEA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533-97E9-4745-B70B-CD797E5BBA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E4BB-D0AD-412B-98EC-F0243A9DEA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533-97E9-4745-B70B-CD797E5BBA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E4BB-D0AD-412B-98EC-F0243A9DEA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533-97E9-4745-B70B-CD797E5BBA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E4BB-D0AD-412B-98EC-F0243A9DEA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533-97E9-4745-B70B-CD797E5BBA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E4BB-D0AD-412B-98EC-F0243A9DEA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533-97E9-4745-B70B-CD797E5BBA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E4BB-D0AD-412B-98EC-F0243A9DEA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533-97E9-4745-B70B-CD797E5BBA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E4BB-D0AD-412B-98EC-F0243A9DEA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533-97E9-4745-B70B-CD797E5BBA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E4BB-D0AD-412B-98EC-F0243A9DEA8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E533-97E9-4745-B70B-CD797E5BBA31}" type="datetimeFigureOut">
              <a:rPr lang="en-GB" smtClean="0"/>
              <a:t>05/01/2015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AE4BB-D0AD-412B-98EC-F0243A9DEA8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07950" y="836613"/>
            <a:ext cx="4392613" cy="431800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7532688" y="0"/>
            <a:ext cx="1600200" cy="457200"/>
          </a:xfrm>
          <a:prstGeom prst="rect">
            <a:avLst/>
          </a:prstGeom>
          <a:solidFill>
            <a:srgbClr val="CA0A2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7532688" y="152400"/>
            <a:ext cx="161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design</a:t>
            </a:r>
            <a:r>
              <a:rPr lang="en-US" sz="1400">
                <a:solidFill>
                  <a:schemeClr val="bg1"/>
                </a:solidFill>
              </a:rPr>
              <a:t>technology</a:t>
            </a:r>
            <a:endParaRPr lang="en-US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0" y="260350"/>
            <a:ext cx="745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CA0A20"/>
                </a:solidFill>
              </a:rPr>
              <a:t>Year 10:</a:t>
            </a:r>
            <a:r>
              <a:rPr lang="en-US" sz="1600"/>
              <a:t> Subject: IGCSE Design &amp; Technology Examination </a:t>
            </a:r>
            <a:r>
              <a:rPr lang="en-US" sz="1600" smtClean="0"/>
              <a:t>2016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107950" y="836613"/>
            <a:ext cx="4392613" cy="57610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GB" sz="1000" b="1" dirty="0">
                <a:solidFill>
                  <a:srgbClr val="FFFF00"/>
                </a:solidFill>
              </a:rPr>
              <a:t>Focused Task	6	</a:t>
            </a:r>
            <a:r>
              <a:rPr lang="en-GB" sz="1000" b="1" dirty="0" smtClean="0">
                <a:solidFill>
                  <a:srgbClr val="FFFF00"/>
                </a:solidFill>
              </a:rPr>
              <a:t>Design &amp; Make Task</a:t>
            </a:r>
            <a:endParaRPr lang="en-GB" sz="1000" b="1" dirty="0">
              <a:solidFill>
                <a:srgbClr val="FFFF00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1000" b="1" dirty="0">
                <a:solidFill>
                  <a:srgbClr val="FFFF00"/>
                </a:solidFill>
              </a:rPr>
              <a:t>		</a:t>
            </a:r>
            <a:r>
              <a:rPr lang="en-GB" sz="1000" b="1" dirty="0" smtClean="0">
                <a:solidFill>
                  <a:srgbClr val="FFFF00"/>
                </a:solidFill>
              </a:rPr>
              <a:t>Electronics </a:t>
            </a:r>
            <a:endParaRPr lang="en-GB" sz="1000" b="1" dirty="0"/>
          </a:p>
          <a:p>
            <a:pPr eaLnBrk="0" hangingPunct="0">
              <a:spcBef>
                <a:spcPct val="50000"/>
              </a:spcBef>
            </a:pPr>
            <a:r>
              <a:rPr lang="en-GB" sz="1000" b="1" dirty="0"/>
              <a:t>Lesson One	</a:t>
            </a:r>
            <a:endParaRPr lang="en-GB" sz="1000" dirty="0"/>
          </a:p>
          <a:p>
            <a:pPr marL="539750" lvl="1" indent="-88900" eaLnBrk="0" hangingPunct="0">
              <a:buFontTx/>
              <a:buChar char="•"/>
            </a:pPr>
            <a:r>
              <a:rPr lang="en-GB" sz="1000" dirty="0"/>
              <a:t>Introduce the topic and </a:t>
            </a:r>
            <a:r>
              <a:rPr lang="en-GB" sz="1000" dirty="0" smtClean="0"/>
              <a:t>outline the time scale for the project.</a:t>
            </a:r>
          </a:p>
          <a:p>
            <a:pPr marL="539750" lvl="1" eaLnBrk="0" hangingPunct="0"/>
            <a:r>
              <a:rPr lang="en-GB" sz="1000" b="1" dirty="0" smtClean="0">
                <a:solidFill>
                  <a:srgbClr val="FF0000"/>
                </a:solidFill>
              </a:rPr>
              <a:t>Pupils </a:t>
            </a:r>
            <a:r>
              <a:rPr lang="en-GB" sz="1000" b="1" dirty="0">
                <a:solidFill>
                  <a:srgbClr val="FF0000"/>
                </a:solidFill>
              </a:rPr>
              <a:t>are to take </a:t>
            </a:r>
            <a:r>
              <a:rPr lang="en-GB" sz="1000" b="1" dirty="0" smtClean="0">
                <a:solidFill>
                  <a:srgbClr val="FF0000"/>
                </a:solidFill>
              </a:rPr>
              <a:t>written notes </a:t>
            </a:r>
            <a:r>
              <a:rPr lang="en-GB" sz="1000" b="1" dirty="0">
                <a:solidFill>
                  <a:srgbClr val="FF0000"/>
                </a:solidFill>
              </a:rPr>
              <a:t>for use when typing up </a:t>
            </a:r>
            <a:r>
              <a:rPr lang="en-GB" sz="1000" b="1" dirty="0" smtClean="0">
                <a:solidFill>
                  <a:srgbClr val="FF0000"/>
                </a:solidFill>
              </a:rPr>
              <a:t>the Research section of the Design folder.</a:t>
            </a:r>
            <a:endParaRPr lang="en-GB" sz="1000" b="1" dirty="0">
              <a:solidFill>
                <a:srgbClr val="FF0000"/>
              </a:solidFill>
            </a:endParaRPr>
          </a:p>
          <a:p>
            <a:pPr marL="539750" lvl="1" indent="-88900" eaLnBrk="0" hangingPunct="0">
              <a:buFont typeface="Arial" charset="0"/>
              <a:buChar char="•"/>
            </a:pPr>
            <a:r>
              <a:rPr lang="en-GB" sz="1000" dirty="0" smtClean="0"/>
              <a:t>Using the PowerPoint presentation outline the theory content requirements.</a:t>
            </a:r>
          </a:p>
          <a:p>
            <a:pPr marL="539750" lvl="1" indent="-88900" eaLnBrk="0" hangingPunct="0">
              <a:buFont typeface="Arial" charset="0"/>
              <a:buChar char="•"/>
            </a:pPr>
            <a:r>
              <a:rPr lang="en-GB" sz="1000" dirty="0" smtClean="0"/>
              <a:t>Pupils take handwritten notes to reinforce the PowerPoint information</a:t>
            </a:r>
            <a:r>
              <a:rPr lang="en-GB" sz="1000" dirty="0" smtClean="0">
                <a:solidFill>
                  <a:srgbClr val="92D050"/>
                </a:solidFill>
              </a:rPr>
              <a:t>.</a:t>
            </a:r>
          </a:p>
          <a:p>
            <a:pPr marL="539750" lvl="1" indent="-88900" eaLnBrk="0" hangingPunct="0">
              <a:buFont typeface="Arial" charset="0"/>
              <a:buChar char="•"/>
            </a:pPr>
            <a:r>
              <a:rPr lang="en-GB" sz="1000" dirty="0" smtClean="0"/>
              <a:t>Complete the Introduction Section of the presentation.</a:t>
            </a:r>
            <a:endParaRPr lang="en-GB" sz="1000" dirty="0"/>
          </a:p>
          <a:p>
            <a:pPr eaLnBrk="0" hangingPunct="0"/>
            <a:endParaRPr lang="en-GB" sz="1000" b="1" dirty="0"/>
          </a:p>
          <a:p>
            <a:pPr eaLnBrk="0" hangingPunct="0"/>
            <a:r>
              <a:rPr lang="en-GB" sz="1000" b="1" dirty="0"/>
              <a:t>Lesson Two</a:t>
            </a:r>
          </a:p>
          <a:p>
            <a:pPr lvl="1" eaLnBrk="0" hangingPunct="0"/>
            <a:r>
              <a:rPr lang="en-GB" sz="1000" dirty="0" smtClean="0"/>
              <a:t>Introduce the Research Section of the Design Folder.</a:t>
            </a:r>
            <a:endParaRPr lang="en-GB" sz="1000" dirty="0"/>
          </a:p>
          <a:p>
            <a:pPr lvl="1" eaLnBrk="0" hangingPunct="0"/>
            <a:r>
              <a:rPr lang="en-GB" sz="1000" b="1" dirty="0"/>
              <a:t>Pupils are to take notes for use when typing up notes for  homework.</a:t>
            </a:r>
          </a:p>
          <a:p>
            <a:pPr lvl="1" eaLnBrk="0" hangingPunct="0"/>
            <a:endParaRPr lang="en-GB" sz="1000" b="1" dirty="0"/>
          </a:p>
          <a:p>
            <a:pPr lvl="1" eaLnBrk="0" hangingPunct="0"/>
            <a:r>
              <a:rPr lang="en-GB" sz="1000" b="1" dirty="0"/>
              <a:t>Homework (To be completed ready for the next lesson)</a:t>
            </a:r>
          </a:p>
          <a:p>
            <a:pPr marL="539750" lvl="1" indent="-88900">
              <a:buFont typeface="Arial" charset="0"/>
              <a:buChar char="•"/>
            </a:pPr>
            <a:r>
              <a:rPr lang="en-GB" sz="1000" dirty="0" smtClean="0"/>
              <a:t>Complete  Chapter One of the Design Folder.</a:t>
            </a:r>
            <a:endParaRPr lang="en-GB" sz="1000" dirty="0"/>
          </a:p>
          <a:p>
            <a:pPr eaLnBrk="0" hangingPunct="0"/>
            <a:endParaRPr lang="en-GB" sz="1000" b="1" dirty="0">
              <a:solidFill>
                <a:srgbClr val="92D050"/>
              </a:solidFill>
            </a:endParaRPr>
          </a:p>
          <a:p>
            <a:pPr eaLnBrk="0" hangingPunct="0"/>
            <a:r>
              <a:rPr lang="en-GB" sz="1000" b="1" dirty="0"/>
              <a:t>Lesson </a:t>
            </a:r>
            <a:r>
              <a:rPr lang="en-GB" sz="1000" b="1" dirty="0" smtClean="0"/>
              <a:t>Three &amp; Four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GB" sz="1000" b="1" dirty="0" smtClean="0"/>
              <a:t>Continue working on the theory section of the presentation.</a:t>
            </a:r>
            <a:endParaRPr lang="en-GB" sz="1000" dirty="0"/>
          </a:p>
          <a:p>
            <a:pPr lvl="1" eaLnBrk="0" hangingPunct="0"/>
            <a:r>
              <a:rPr lang="en-GB" sz="1000" b="1" dirty="0">
                <a:solidFill>
                  <a:srgbClr val="FF0000"/>
                </a:solidFill>
              </a:rPr>
              <a:t>Pupils are to take written notes for use when typing up the Research section of the Design folder.</a:t>
            </a:r>
          </a:p>
          <a:p>
            <a:pPr lvl="1" eaLnBrk="0" hangingPunct="0"/>
            <a:endParaRPr lang="en-GB" sz="1000" dirty="0" smtClean="0">
              <a:solidFill>
                <a:srgbClr val="92D050"/>
              </a:solidFill>
            </a:endParaRPr>
          </a:p>
          <a:p>
            <a:pPr lvl="1" eaLnBrk="0" hangingPunct="0"/>
            <a:r>
              <a:rPr lang="en-GB" sz="1000" b="1" dirty="0"/>
              <a:t>Homework (To be completed ready for the next lesson)</a:t>
            </a:r>
          </a:p>
          <a:p>
            <a:pPr marL="539750" lvl="1" indent="-88900">
              <a:buFont typeface="Arial" charset="0"/>
              <a:buChar char="•"/>
            </a:pPr>
            <a:r>
              <a:rPr lang="en-GB" sz="1000" dirty="0" smtClean="0"/>
              <a:t>Type up all written topics covered in the lessons so far.</a:t>
            </a:r>
          </a:p>
          <a:p>
            <a:pPr marL="539750" lvl="1" indent="-88900">
              <a:buFont typeface="Arial" charset="0"/>
              <a:buChar char="•"/>
            </a:pPr>
            <a:endParaRPr lang="en-GB" sz="1000" dirty="0"/>
          </a:p>
          <a:p>
            <a:pPr eaLnBrk="0" hangingPunct="0"/>
            <a:r>
              <a:rPr lang="en-GB" sz="1000" b="1" dirty="0"/>
              <a:t>Lesson </a:t>
            </a:r>
            <a:r>
              <a:rPr lang="en-GB" sz="1000" b="1" dirty="0" smtClean="0"/>
              <a:t>Five &amp; Six</a:t>
            </a:r>
            <a:endParaRPr lang="en-GB" sz="1000" b="1" dirty="0"/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GB" sz="1000" b="1" dirty="0" smtClean="0"/>
              <a:t>Continue </a:t>
            </a:r>
            <a:r>
              <a:rPr lang="en-GB" sz="1000" b="1" dirty="0"/>
              <a:t>working on the theory section of the presentation.</a:t>
            </a:r>
            <a:endParaRPr lang="en-GB" sz="1000" dirty="0"/>
          </a:p>
          <a:p>
            <a:pPr lvl="1" eaLnBrk="0" hangingPunct="0"/>
            <a:r>
              <a:rPr lang="en-GB" sz="1000" b="1" dirty="0">
                <a:solidFill>
                  <a:srgbClr val="FF0000"/>
                </a:solidFill>
              </a:rPr>
              <a:t>Pupils are to take written notes for use when typing up the Research section of the Design folder.</a:t>
            </a:r>
          </a:p>
          <a:p>
            <a:pPr lvl="1" eaLnBrk="0" hangingPunct="0"/>
            <a:endParaRPr lang="en-GB" sz="1000" dirty="0">
              <a:solidFill>
                <a:srgbClr val="92D050"/>
              </a:solidFill>
            </a:endParaRPr>
          </a:p>
          <a:p>
            <a:pPr lvl="1" eaLnBrk="0" hangingPunct="0"/>
            <a:r>
              <a:rPr lang="en-GB" sz="1000" b="1" dirty="0"/>
              <a:t>Homework (To be completed ready for the next lesson)</a:t>
            </a:r>
          </a:p>
          <a:p>
            <a:pPr marL="539750" lvl="1" indent="-88900">
              <a:buFont typeface="Arial" charset="0"/>
              <a:buChar char="•"/>
            </a:pPr>
            <a:r>
              <a:rPr lang="en-GB" sz="1000" dirty="0" smtClean="0"/>
              <a:t>Complete the Research Section of the </a:t>
            </a:r>
            <a:r>
              <a:rPr lang="en-GB" sz="1000" dirty="0"/>
              <a:t>D</a:t>
            </a:r>
            <a:r>
              <a:rPr lang="en-GB" sz="1000" dirty="0" smtClean="0"/>
              <a:t>esign Folder.</a:t>
            </a:r>
            <a:endParaRPr lang="en-GB" sz="1000" dirty="0"/>
          </a:p>
          <a:p>
            <a:pPr marL="539750" lvl="1" indent="-88900">
              <a:buFont typeface="Arial" charset="0"/>
              <a:buChar char="•"/>
            </a:pPr>
            <a:endParaRPr lang="en-GB" sz="1000" dirty="0"/>
          </a:p>
          <a:p>
            <a:pPr lvl="1" eaLnBrk="0" hangingPunct="0"/>
            <a:endParaRPr lang="en-GB" sz="1000" dirty="0">
              <a:solidFill>
                <a:srgbClr val="92D05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643438" y="836613"/>
            <a:ext cx="4392612" cy="431800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643438" y="836613"/>
            <a:ext cx="4392612" cy="57610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GB" sz="1000" b="1" dirty="0">
                <a:solidFill>
                  <a:srgbClr val="FFFF00"/>
                </a:solidFill>
              </a:rPr>
              <a:t>Focused Task	6	Design &amp; Make Task</a:t>
            </a:r>
          </a:p>
          <a:p>
            <a:pPr eaLnBrk="0" hangingPunct="0">
              <a:spcBef>
                <a:spcPct val="50000"/>
              </a:spcBef>
            </a:pPr>
            <a:r>
              <a:rPr lang="en-GB" sz="1000" b="1" dirty="0">
                <a:solidFill>
                  <a:srgbClr val="FFFF00"/>
                </a:solidFill>
              </a:rPr>
              <a:t>		Electronics </a:t>
            </a:r>
            <a:endParaRPr lang="en-GB" sz="1000" b="1" dirty="0"/>
          </a:p>
          <a:p>
            <a:pPr eaLnBrk="0" hangingPunct="0"/>
            <a:r>
              <a:rPr lang="en-GB" sz="1000" b="1" dirty="0" smtClean="0"/>
              <a:t>Lessons Seven, Eight, Nine &amp; Ten</a:t>
            </a:r>
            <a:endParaRPr lang="en-GB" sz="1000" b="1" dirty="0"/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GB" sz="1000" b="1" dirty="0" smtClean="0"/>
              <a:t>Start and complete the preparation and population of the PCB.</a:t>
            </a:r>
          </a:p>
          <a:p>
            <a:pPr lvl="1" eaLnBrk="0" hangingPunct="0"/>
            <a:r>
              <a:rPr lang="en-GB" sz="1000" b="1" dirty="0">
                <a:solidFill>
                  <a:srgbClr val="FF0000"/>
                </a:solidFill>
              </a:rPr>
              <a:t>Pupils are to take </a:t>
            </a:r>
            <a:r>
              <a:rPr lang="en-GB" sz="1000" b="1" dirty="0" smtClean="0">
                <a:solidFill>
                  <a:srgbClr val="FF0000"/>
                </a:solidFill>
              </a:rPr>
              <a:t>photographs of their practical work for </a:t>
            </a:r>
            <a:r>
              <a:rPr lang="en-GB" sz="1000" b="1" dirty="0">
                <a:solidFill>
                  <a:srgbClr val="FF0000"/>
                </a:solidFill>
              </a:rPr>
              <a:t>use when typing up the S</a:t>
            </a:r>
            <a:r>
              <a:rPr lang="en-GB" sz="1000" b="1" dirty="0" smtClean="0">
                <a:solidFill>
                  <a:srgbClr val="FF0000"/>
                </a:solidFill>
              </a:rPr>
              <a:t>tep-by-Step </a:t>
            </a:r>
            <a:r>
              <a:rPr lang="en-GB" sz="1000" b="1" dirty="0">
                <a:solidFill>
                  <a:srgbClr val="FF0000"/>
                </a:solidFill>
              </a:rPr>
              <a:t>section of the Design folder.</a:t>
            </a:r>
          </a:p>
          <a:p>
            <a:pPr lvl="1" eaLnBrk="0" hangingPunct="0"/>
            <a:endParaRPr lang="en-GB" sz="1000" b="1" dirty="0" smtClean="0"/>
          </a:p>
          <a:p>
            <a:pPr lvl="1" eaLnBrk="0" hangingPunct="0"/>
            <a:r>
              <a:rPr lang="en-GB" sz="1000" b="1" dirty="0" smtClean="0"/>
              <a:t>Homework </a:t>
            </a:r>
            <a:r>
              <a:rPr lang="en-GB" sz="1000" b="1" dirty="0"/>
              <a:t>(To be completed </a:t>
            </a:r>
            <a:r>
              <a:rPr lang="en-GB" sz="1000" b="1" dirty="0" smtClean="0"/>
              <a:t>and submitted for assessment at the start of lesson 11.)</a:t>
            </a:r>
          </a:p>
          <a:p>
            <a:pPr marL="539750" lvl="1" indent="-88900" eaLnBrk="0" hangingPunct="0">
              <a:buFont typeface="Arial" panose="020B0604020202020204" pitchFamily="34" charset="0"/>
              <a:buChar char="•"/>
            </a:pPr>
            <a:r>
              <a:rPr lang="en-GB" sz="1000" dirty="0" smtClean="0"/>
              <a:t>Pupils produce a full set of Step-by-Step instructions for population of the PCB.</a:t>
            </a:r>
            <a:endParaRPr lang="en-GB" sz="1000" dirty="0"/>
          </a:p>
          <a:p>
            <a:pPr eaLnBrk="0" hangingPunct="0">
              <a:spcBef>
                <a:spcPct val="50000"/>
              </a:spcBef>
            </a:pPr>
            <a:r>
              <a:rPr lang="en-GB" sz="1000" b="1" dirty="0" smtClean="0"/>
              <a:t>Lesson Eleven &amp; Twelve</a:t>
            </a:r>
            <a:r>
              <a:rPr lang="en-GB" sz="1000" b="1" dirty="0">
                <a:solidFill>
                  <a:srgbClr val="92D050"/>
                </a:solidFill>
              </a:rPr>
              <a:t>	</a:t>
            </a:r>
            <a:endParaRPr lang="en-GB" sz="1000" dirty="0">
              <a:solidFill>
                <a:srgbClr val="92D050"/>
              </a:solidFill>
            </a:endParaRPr>
          </a:p>
          <a:p>
            <a:pPr marL="539750" lvl="1" indent="-88900" eaLnBrk="0" hangingPunct="0">
              <a:buFont typeface="Arial" panose="020B0604020202020204" pitchFamily="34" charset="0"/>
              <a:buChar char="•"/>
            </a:pPr>
            <a:r>
              <a:rPr lang="en-GB" sz="1000" b="1" dirty="0" smtClean="0"/>
              <a:t>Pupils use SolidWorks to produce a 3D Design for the outer casing  of the product.</a:t>
            </a:r>
          </a:p>
          <a:p>
            <a:pPr marL="539750" lvl="1" indent="-88900" eaLnBrk="0" hangingPunct="0">
              <a:buFont typeface="Arial" panose="020B0604020202020204" pitchFamily="34" charset="0"/>
              <a:buChar char="•"/>
            </a:pPr>
            <a:r>
              <a:rPr lang="en-GB" sz="1000" b="1" dirty="0" smtClean="0"/>
              <a:t>Pupils use 2D Design to produce the Laser Cutting Designs for the casing.</a:t>
            </a:r>
            <a:r>
              <a:rPr lang="en-GB" sz="1000" b="1" dirty="0">
                <a:solidFill>
                  <a:srgbClr val="FF0000"/>
                </a:solidFill>
              </a:rPr>
              <a:t> </a:t>
            </a:r>
            <a:endParaRPr lang="en-GB" sz="1000" b="1" dirty="0" smtClean="0">
              <a:solidFill>
                <a:srgbClr val="FF0000"/>
              </a:solidFill>
            </a:endParaRPr>
          </a:p>
          <a:p>
            <a:pPr marL="450850" lvl="1" eaLnBrk="0" hangingPunct="0"/>
            <a:r>
              <a:rPr lang="en-GB" sz="1000" b="1" dirty="0" smtClean="0">
                <a:solidFill>
                  <a:srgbClr val="FF0000"/>
                </a:solidFill>
              </a:rPr>
              <a:t>Pupils </a:t>
            </a:r>
            <a:r>
              <a:rPr lang="en-GB" sz="1000" b="1" dirty="0">
                <a:solidFill>
                  <a:srgbClr val="FF0000"/>
                </a:solidFill>
              </a:rPr>
              <a:t>are to </a:t>
            </a:r>
            <a:r>
              <a:rPr lang="en-GB" sz="1000" b="1" dirty="0" smtClean="0">
                <a:solidFill>
                  <a:srgbClr val="FF0000"/>
                </a:solidFill>
              </a:rPr>
              <a:t>take screen prints of their Designs for inclusion in the Design section </a:t>
            </a:r>
            <a:r>
              <a:rPr lang="en-GB" sz="1000" b="1" dirty="0">
                <a:solidFill>
                  <a:srgbClr val="FF0000"/>
                </a:solidFill>
              </a:rPr>
              <a:t>of </a:t>
            </a:r>
            <a:r>
              <a:rPr lang="en-GB" sz="1000" b="1" dirty="0" smtClean="0">
                <a:solidFill>
                  <a:srgbClr val="FF0000"/>
                </a:solidFill>
              </a:rPr>
              <a:t>their </a:t>
            </a:r>
            <a:r>
              <a:rPr lang="en-GB" sz="1000" b="1" dirty="0">
                <a:solidFill>
                  <a:srgbClr val="FF0000"/>
                </a:solidFill>
              </a:rPr>
              <a:t>Design </a:t>
            </a:r>
            <a:r>
              <a:rPr lang="en-GB" sz="1000" b="1" dirty="0" smtClean="0">
                <a:solidFill>
                  <a:srgbClr val="FF0000"/>
                </a:solidFill>
              </a:rPr>
              <a:t>Folders.</a:t>
            </a:r>
            <a:endParaRPr lang="en-GB" sz="1000" b="1" dirty="0" smtClean="0"/>
          </a:p>
          <a:p>
            <a:pPr marL="539750" lvl="1" indent="-88900" eaLnBrk="0" hangingPunct="0">
              <a:buFont typeface="Arial" panose="020B0604020202020204" pitchFamily="34" charset="0"/>
              <a:buChar char="•"/>
            </a:pPr>
            <a:r>
              <a:rPr lang="en-GB" sz="1000" b="1" dirty="0" smtClean="0"/>
              <a:t>Pupils transfer Laser Designs to public for cutting.</a:t>
            </a:r>
          </a:p>
          <a:p>
            <a:pPr marL="539750" lvl="1" indent="-88900" eaLnBrk="0" hangingPunct="0">
              <a:buFont typeface="Arial" panose="020B0604020202020204" pitchFamily="34" charset="0"/>
              <a:buChar char="•"/>
            </a:pPr>
            <a:r>
              <a:rPr lang="en-GB" sz="1000" b="1" dirty="0" smtClean="0"/>
              <a:t>Pupils start to assemble the outer casing</a:t>
            </a:r>
            <a:endParaRPr lang="en-GB" sz="1000" b="1" dirty="0"/>
          </a:p>
          <a:p>
            <a:pPr lvl="1" eaLnBrk="0" hangingPunct="0"/>
            <a:r>
              <a:rPr lang="en-GB" sz="1000" b="1" dirty="0">
                <a:solidFill>
                  <a:srgbClr val="FF0000"/>
                </a:solidFill>
              </a:rPr>
              <a:t>Pupils are to take photographs of their practical work for use when typing up the Step-by-Step section of the Design folder.</a:t>
            </a:r>
          </a:p>
          <a:p>
            <a:pPr lvl="1" eaLnBrk="0" hangingPunct="0"/>
            <a:endParaRPr lang="en-GB" sz="1000" b="1" dirty="0">
              <a:solidFill>
                <a:srgbClr val="92D050"/>
              </a:solidFill>
            </a:endParaRPr>
          </a:p>
          <a:p>
            <a:pPr lvl="1" eaLnBrk="0" hangingPunct="0"/>
            <a:r>
              <a:rPr lang="en-GB" sz="1000" b="1" dirty="0"/>
              <a:t>Homework (To be completed ready for the next lesson)</a:t>
            </a:r>
          </a:p>
          <a:p>
            <a:pPr lvl="1">
              <a:buFont typeface="Arial" charset="0"/>
              <a:buChar char="•"/>
            </a:pPr>
            <a:r>
              <a:rPr lang="en-GB" sz="1000" dirty="0" smtClean="0"/>
              <a:t>Pupils are to produce and complete annotated 3D and 2D designs for inclusion in their Design Folders.</a:t>
            </a:r>
            <a:endParaRPr lang="en-GB" sz="1000" dirty="0"/>
          </a:p>
          <a:p>
            <a:pPr eaLnBrk="0" hangingPunct="0"/>
            <a:endParaRPr lang="en-GB" sz="1000" b="1" dirty="0">
              <a:solidFill>
                <a:srgbClr val="92D050"/>
              </a:solidFill>
            </a:endParaRPr>
          </a:p>
          <a:p>
            <a:pPr marL="0" lvl="1" eaLnBrk="0" hangingPunct="0"/>
            <a:r>
              <a:rPr lang="en-GB" sz="1000" b="1" dirty="0"/>
              <a:t>Lesson </a:t>
            </a:r>
            <a:r>
              <a:rPr lang="en-GB" sz="1000" b="1" dirty="0" smtClean="0"/>
              <a:t>Thirteen </a:t>
            </a:r>
            <a:r>
              <a:rPr lang="en-GB" sz="1000" b="1" dirty="0"/>
              <a:t>&amp; </a:t>
            </a:r>
            <a:r>
              <a:rPr lang="en-GB" sz="1000" b="1" dirty="0" smtClean="0"/>
              <a:t>Fourteen</a:t>
            </a:r>
          </a:p>
          <a:p>
            <a:pPr marL="539750" lvl="1" indent="-88900" eaLnBrk="0" hangingPunct="0">
              <a:buFont typeface="Arial" panose="020B0604020202020204" pitchFamily="34" charset="0"/>
              <a:buChar char="•"/>
            </a:pPr>
            <a:r>
              <a:rPr lang="en-GB" sz="1000" b="1" dirty="0"/>
              <a:t>Pupils </a:t>
            </a:r>
            <a:r>
              <a:rPr lang="en-GB" sz="1000" b="1" dirty="0" smtClean="0"/>
              <a:t>complete assembly </a:t>
            </a:r>
            <a:r>
              <a:rPr lang="en-GB" sz="1000" b="1" dirty="0"/>
              <a:t>the outer </a:t>
            </a:r>
            <a:r>
              <a:rPr lang="en-GB" sz="1000" b="1" dirty="0" smtClean="0"/>
              <a:t>casing </a:t>
            </a:r>
            <a:r>
              <a:rPr lang="en-GB" sz="1000" b="1" dirty="0"/>
              <a:t>&amp;</a:t>
            </a:r>
            <a:r>
              <a:rPr lang="en-GB" sz="1000" b="1" dirty="0" smtClean="0"/>
              <a:t> install the working circuit.</a:t>
            </a:r>
            <a:endParaRPr lang="en-GB" sz="1000" b="1" dirty="0"/>
          </a:p>
          <a:p>
            <a:pPr lvl="1" eaLnBrk="0" hangingPunct="0"/>
            <a:r>
              <a:rPr lang="en-GB" sz="1000" b="1" dirty="0">
                <a:solidFill>
                  <a:srgbClr val="FF0000"/>
                </a:solidFill>
              </a:rPr>
              <a:t>Pupils are to take photographs of their practical work for use when typing up the Step-by-Step section of the Design folder.</a:t>
            </a:r>
          </a:p>
          <a:p>
            <a:pPr lvl="1" eaLnBrk="0" hangingPunct="0"/>
            <a:endParaRPr lang="en-GB" sz="1000" b="1" dirty="0">
              <a:solidFill>
                <a:srgbClr val="92D050"/>
              </a:solidFill>
            </a:endParaRPr>
          </a:p>
          <a:p>
            <a:pPr lvl="1" eaLnBrk="0" hangingPunct="0"/>
            <a:r>
              <a:rPr lang="en-GB" sz="1000" b="1" dirty="0"/>
              <a:t>Homework (To be completed ready for the next lesson)</a:t>
            </a:r>
          </a:p>
          <a:p>
            <a:pPr lvl="1">
              <a:buFont typeface="Arial" charset="0"/>
              <a:buChar char="•"/>
            </a:pPr>
            <a:r>
              <a:rPr lang="en-GB" sz="1000" dirty="0"/>
              <a:t>Pupils are to produce </a:t>
            </a:r>
            <a:r>
              <a:rPr lang="en-GB" sz="1000" dirty="0" smtClean="0"/>
              <a:t>a set of annotated Step-by-Step instructions for assembling the casing and installing the PCB.</a:t>
            </a:r>
            <a:endParaRPr lang="en-GB" sz="1000" dirty="0"/>
          </a:p>
          <a:p>
            <a:pPr marL="0" lvl="1" eaLnBrk="0" hangingPunct="0"/>
            <a:endParaRPr lang="en-GB" sz="1000" b="1" dirty="0">
              <a:solidFill>
                <a:srgbClr val="92D050"/>
              </a:solidFill>
            </a:endParaRPr>
          </a:p>
          <a:p>
            <a:pPr lvl="1" algn="ctr" eaLnBrk="0" hangingPunct="0"/>
            <a:endParaRPr lang="en-GB" sz="1000" b="1" dirty="0"/>
          </a:p>
          <a:p>
            <a:pPr lvl="1" algn="ctr" eaLnBrk="0" hangingPunct="0"/>
            <a:endParaRPr lang="en-GB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07950" y="836613"/>
            <a:ext cx="4392613" cy="431800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7532688" y="0"/>
            <a:ext cx="1600200" cy="457200"/>
          </a:xfrm>
          <a:prstGeom prst="rect">
            <a:avLst/>
          </a:prstGeom>
          <a:solidFill>
            <a:srgbClr val="CA0A2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7532688" y="152400"/>
            <a:ext cx="161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design</a:t>
            </a:r>
            <a:r>
              <a:rPr lang="en-US" sz="1400">
                <a:solidFill>
                  <a:schemeClr val="bg1"/>
                </a:solidFill>
              </a:rPr>
              <a:t>technology</a:t>
            </a:r>
            <a:endParaRPr lang="en-US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0" y="260350"/>
            <a:ext cx="745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CA0A20"/>
                </a:solidFill>
              </a:rPr>
              <a:t>Year 10:</a:t>
            </a:r>
            <a:r>
              <a:rPr lang="en-US" sz="1600"/>
              <a:t> Subject: IGCSE Design &amp; Technology Examination </a:t>
            </a:r>
            <a:r>
              <a:rPr lang="en-US" sz="1600" smtClean="0"/>
              <a:t>2016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107950" y="836613"/>
            <a:ext cx="4392613" cy="57610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GB" sz="1000" b="1" dirty="0">
                <a:solidFill>
                  <a:srgbClr val="FFFF00"/>
                </a:solidFill>
              </a:rPr>
              <a:t>Focused Task	6	</a:t>
            </a:r>
            <a:r>
              <a:rPr lang="en-GB" sz="1000" b="1" dirty="0" smtClean="0">
                <a:solidFill>
                  <a:srgbClr val="FFFF00"/>
                </a:solidFill>
              </a:rPr>
              <a:t>Design &amp; Make Task</a:t>
            </a:r>
            <a:endParaRPr lang="en-GB" sz="1000" b="1" dirty="0">
              <a:solidFill>
                <a:srgbClr val="FFFF00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1000" b="1" dirty="0">
                <a:solidFill>
                  <a:srgbClr val="FFFF00"/>
                </a:solidFill>
              </a:rPr>
              <a:t>		</a:t>
            </a:r>
            <a:r>
              <a:rPr lang="en-GB" sz="1000" b="1" dirty="0" smtClean="0">
                <a:solidFill>
                  <a:srgbClr val="FFFF00"/>
                </a:solidFill>
              </a:rPr>
              <a:t>Electronics </a:t>
            </a:r>
            <a:endParaRPr lang="en-GB" sz="1000" b="1" dirty="0"/>
          </a:p>
          <a:p>
            <a:pPr marL="0" lvl="1" eaLnBrk="0" hangingPunct="0"/>
            <a:r>
              <a:rPr lang="en-GB" sz="1000" b="1" dirty="0"/>
              <a:t>Lesson </a:t>
            </a:r>
            <a:r>
              <a:rPr lang="en-GB" sz="1000" b="1" dirty="0" smtClean="0"/>
              <a:t>Fifteen &amp; Sixteen</a:t>
            </a:r>
          </a:p>
          <a:p>
            <a:pPr marL="539750" lvl="1" indent="-88900" eaLnBrk="0" hangingPunct="0">
              <a:buFont typeface="Arial" panose="020B0604020202020204" pitchFamily="34" charset="0"/>
              <a:buChar char="•"/>
            </a:pPr>
            <a:r>
              <a:rPr lang="en-GB" sz="1000" dirty="0" smtClean="0"/>
              <a:t>Pupils complete the Evaluation Section of their Design Folder</a:t>
            </a:r>
            <a:endParaRPr lang="en-GB" sz="1000" dirty="0"/>
          </a:p>
          <a:p>
            <a:pPr eaLnBrk="0" hangingPunct="0"/>
            <a:endParaRPr lang="en-GB" sz="1000" b="1" dirty="0"/>
          </a:p>
          <a:p>
            <a:pPr lvl="1" eaLnBrk="0" hangingPunct="0"/>
            <a:r>
              <a:rPr lang="en-GB" sz="1000" b="1" dirty="0" smtClean="0"/>
              <a:t>Homework </a:t>
            </a:r>
            <a:r>
              <a:rPr lang="en-GB" sz="1000" b="1" dirty="0"/>
              <a:t>(To be completed ready for the next lesson)</a:t>
            </a:r>
          </a:p>
          <a:p>
            <a:pPr marL="539750" lvl="1" indent="-88900">
              <a:buFont typeface="Arial" charset="0"/>
              <a:buChar char="•"/>
            </a:pPr>
            <a:r>
              <a:rPr lang="en-GB" sz="1000" dirty="0" smtClean="0"/>
              <a:t>Complete and collate the Design Folder then submit for final assessment.</a:t>
            </a:r>
            <a:endParaRPr lang="en-GB" sz="1000" dirty="0"/>
          </a:p>
          <a:p>
            <a:pPr eaLnBrk="0" hangingPunct="0"/>
            <a:endParaRPr lang="en-GB" sz="1000" b="1" dirty="0" smtClean="0">
              <a:solidFill>
                <a:srgbClr val="92D050"/>
              </a:solidFill>
            </a:endParaRPr>
          </a:p>
          <a:p>
            <a:pPr eaLnBrk="0" hangingPunct="0"/>
            <a:endParaRPr lang="en-GB" sz="1000" b="1" dirty="0">
              <a:solidFill>
                <a:srgbClr val="92D050"/>
              </a:solidFill>
            </a:endParaRPr>
          </a:p>
          <a:p>
            <a:pPr marL="0" lvl="1" algn="ctr" eaLnBrk="0" hangingPunct="0"/>
            <a:r>
              <a:rPr lang="en-GB" sz="1000" b="1" dirty="0"/>
              <a:t>End of Task </a:t>
            </a:r>
            <a:r>
              <a:rPr lang="en-GB" sz="1000" b="1" dirty="0" smtClean="0"/>
              <a:t>Six</a:t>
            </a:r>
            <a:endParaRPr lang="en-GB" sz="1000" b="1" dirty="0"/>
          </a:p>
          <a:p>
            <a:pPr eaLnBrk="0" hangingPunct="0"/>
            <a:endParaRPr lang="en-GB" sz="1000" b="1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59119" y="831850"/>
            <a:ext cx="4392613" cy="436563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643436" y="831850"/>
            <a:ext cx="4392613" cy="576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GB" sz="1000" b="1" dirty="0">
                <a:solidFill>
                  <a:srgbClr val="FFFF00"/>
                </a:solidFill>
              </a:rPr>
              <a:t>Focused Task	6 </a:t>
            </a:r>
            <a:endParaRPr lang="en-GB" sz="1000" b="1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GB" sz="1000" b="1" dirty="0" smtClean="0">
                <a:solidFill>
                  <a:srgbClr val="FFFF00"/>
                </a:solidFill>
              </a:rPr>
              <a:t>Assessment Criteria</a:t>
            </a:r>
          </a:p>
          <a:p>
            <a:pPr>
              <a:defRPr/>
            </a:pPr>
            <a:endParaRPr lang="en-GB" sz="1000" b="1" smtClean="0"/>
          </a:p>
          <a:p>
            <a:pPr>
              <a:defRPr/>
            </a:pPr>
            <a:r>
              <a:rPr lang="en-GB" sz="1000" b="1" dirty="0"/>
              <a:t>	</a:t>
            </a:r>
          </a:p>
          <a:p>
            <a:pPr>
              <a:defRPr/>
            </a:pPr>
            <a:r>
              <a:rPr lang="en-GB" sz="1000" b="1" dirty="0" smtClean="0"/>
              <a:t>Assessment Criteria</a:t>
            </a:r>
          </a:p>
          <a:p>
            <a:pPr>
              <a:defRPr/>
            </a:pPr>
            <a:endParaRPr lang="en-GB" sz="1000" dirty="0" smtClean="0"/>
          </a:p>
          <a:p>
            <a:pPr>
              <a:defRPr/>
            </a:pPr>
            <a:r>
              <a:rPr lang="en-GB" sz="1000" dirty="0" smtClean="0"/>
              <a:t>The </a:t>
            </a:r>
            <a:r>
              <a:rPr lang="en-GB" sz="1000" dirty="0"/>
              <a:t>final mark for this task will come from two elements</a:t>
            </a:r>
            <a:r>
              <a:rPr lang="en-GB" sz="1000" dirty="0" smtClean="0"/>
              <a:t>.</a:t>
            </a:r>
          </a:p>
          <a:p>
            <a:pPr>
              <a:defRPr/>
            </a:pPr>
            <a:endParaRPr lang="en-GB" sz="1000" dirty="0"/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n-GB" sz="1000" dirty="0"/>
              <a:t>The Design Folder </a:t>
            </a:r>
            <a:r>
              <a:rPr lang="en-GB" sz="1000" dirty="0" smtClean="0"/>
              <a:t>	(50%)</a:t>
            </a:r>
            <a:endParaRPr lang="en-GB" sz="1000" dirty="0"/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n-GB" sz="1000" dirty="0" smtClean="0"/>
              <a:t>The Artefact	</a:t>
            </a:r>
            <a:r>
              <a:rPr lang="en-GB" sz="1000" dirty="0"/>
              <a:t>(50</a:t>
            </a:r>
            <a:r>
              <a:rPr lang="en-GB" sz="1000" dirty="0" smtClean="0"/>
              <a:t>%)</a:t>
            </a:r>
          </a:p>
          <a:p>
            <a:pPr>
              <a:defRPr/>
            </a:pPr>
            <a:endParaRPr lang="en-GB" sz="1000" b="1" dirty="0"/>
          </a:p>
          <a:p>
            <a:pPr>
              <a:defRPr/>
            </a:pPr>
            <a:r>
              <a:rPr lang="en-GB" sz="1000" dirty="0" smtClean="0"/>
              <a:t>The grading system to be used is as follows;</a:t>
            </a:r>
          </a:p>
          <a:p>
            <a:pPr>
              <a:defRPr/>
            </a:pPr>
            <a:endParaRPr lang="en-GB" sz="1000" dirty="0" smtClean="0"/>
          </a:p>
          <a:p>
            <a:pPr>
              <a:defRPr/>
            </a:pPr>
            <a:r>
              <a:rPr lang="en-GB" sz="1000" b="1" dirty="0" smtClean="0"/>
              <a:t>The </a:t>
            </a:r>
            <a:r>
              <a:rPr lang="en-GB" sz="1000" b="1" dirty="0"/>
              <a:t>Design </a:t>
            </a:r>
            <a:r>
              <a:rPr lang="en-GB" sz="1000" b="1" dirty="0" smtClean="0"/>
              <a:t>Folder</a:t>
            </a:r>
            <a:r>
              <a:rPr lang="en-GB" sz="1000" dirty="0" smtClean="0"/>
              <a:t>	</a:t>
            </a:r>
          </a:p>
          <a:p>
            <a:pPr>
              <a:defRPr/>
            </a:pPr>
            <a:endParaRPr lang="en-GB" sz="1000" dirty="0"/>
          </a:p>
          <a:p>
            <a:pPr>
              <a:defRPr/>
            </a:pPr>
            <a:r>
              <a:rPr lang="en-GB" sz="1000" dirty="0" smtClean="0"/>
              <a:t>A* = Excellent, relevant and detailed information excellent presentation.</a:t>
            </a:r>
          </a:p>
          <a:p>
            <a:pPr>
              <a:defRPr/>
            </a:pPr>
            <a:r>
              <a:rPr lang="en-GB" sz="1000" dirty="0" smtClean="0"/>
              <a:t>A = Clear and detailed information well presented in a logical way.</a:t>
            </a:r>
          </a:p>
          <a:p>
            <a:pPr>
              <a:defRPr/>
            </a:pPr>
            <a:r>
              <a:rPr lang="en-GB" sz="1000" dirty="0"/>
              <a:t>B</a:t>
            </a:r>
            <a:r>
              <a:rPr lang="en-GB" sz="1000" dirty="0" smtClean="0"/>
              <a:t> = Clear and detailed information with some minor omissions. </a:t>
            </a:r>
          </a:p>
          <a:p>
            <a:pPr>
              <a:defRPr/>
            </a:pPr>
            <a:r>
              <a:rPr lang="en-GB" sz="1000" dirty="0" smtClean="0"/>
              <a:t>C = </a:t>
            </a:r>
            <a:r>
              <a:rPr lang="en-GB" sz="1000" dirty="0"/>
              <a:t>Clear </a:t>
            </a:r>
            <a:r>
              <a:rPr lang="en-GB" sz="1000" dirty="0" smtClean="0"/>
              <a:t>generalised </a:t>
            </a:r>
            <a:r>
              <a:rPr lang="en-GB" sz="1000" dirty="0"/>
              <a:t>information with </a:t>
            </a:r>
            <a:r>
              <a:rPr lang="en-GB" sz="1000" dirty="0" smtClean="0"/>
              <a:t>some </a:t>
            </a:r>
            <a:r>
              <a:rPr lang="en-GB" sz="1000" dirty="0"/>
              <a:t>omissions. </a:t>
            </a:r>
            <a:endParaRPr lang="en-GB" sz="1000" dirty="0" smtClean="0"/>
          </a:p>
          <a:p>
            <a:pPr>
              <a:defRPr/>
            </a:pPr>
            <a:r>
              <a:rPr lang="en-GB" sz="1000" dirty="0" smtClean="0"/>
              <a:t>D = General detail but fails to give sufficient information to the reader. </a:t>
            </a:r>
          </a:p>
          <a:p>
            <a:pPr>
              <a:defRPr/>
            </a:pPr>
            <a:r>
              <a:rPr lang="en-GB" sz="1000" dirty="0" smtClean="0"/>
              <a:t>E = Fails to give any relevant detail to the reader about the design process.</a:t>
            </a:r>
          </a:p>
          <a:p>
            <a:pPr>
              <a:defRPr/>
            </a:pPr>
            <a:r>
              <a:rPr lang="en-GB" sz="1000" dirty="0" smtClean="0"/>
              <a:t>F = Lacks most of the basic detail expected for this level of work. </a:t>
            </a:r>
          </a:p>
          <a:p>
            <a:pPr>
              <a:defRPr/>
            </a:pPr>
            <a:endParaRPr lang="en-GB" sz="1000" dirty="0"/>
          </a:p>
          <a:p>
            <a:pPr>
              <a:defRPr/>
            </a:pPr>
            <a:r>
              <a:rPr lang="en-GB" sz="1000" b="1" dirty="0"/>
              <a:t>The </a:t>
            </a:r>
            <a:r>
              <a:rPr lang="en-GB" sz="1000" b="1" dirty="0" smtClean="0"/>
              <a:t>Artefact</a:t>
            </a:r>
            <a:r>
              <a:rPr lang="en-GB" sz="1000" dirty="0"/>
              <a:t>	</a:t>
            </a:r>
          </a:p>
          <a:p>
            <a:pPr>
              <a:defRPr/>
            </a:pPr>
            <a:endParaRPr lang="en-GB" sz="1000" dirty="0"/>
          </a:p>
          <a:p>
            <a:pPr>
              <a:defRPr/>
            </a:pPr>
            <a:r>
              <a:rPr lang="en-GB" sz="1000" dirty="0"/>
              <a:t>A* = </a:t>
            </a:r>
            <a:r>
              <a:rPr lang="en-GB" sz="1000" dirty="0" smtClean="0"/>
              <a:t>Outstanding quality of work well made and of a commercial standard.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A = </a:t>
            </a:r>
            <a:r>
              <a:rPr lang="en-GB" sz="1000" dirty="0" smtClean="0"/>
              <a:t>Well made with the potential to be a commercial product.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B = Well made with the </a:t>
            </a:r>
            <a:r>
              <a:rPr lang="en-GB" sz="1000" dirty="0" smtClean="0"/>
              <a:t>some minor errors.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C = </a:t>
            </a:r>
            <a:r>
              <a:rPr lang="en-GB" sz="1000" dirty="0" smtClean="0"/>
              <a:t>Completed but with the need for further improvement . 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D = </a:t>
            </a:r>
            <a:r>
              <a:rPr lang="en-GB" sz="1000" dirty="0" smtClean="0"/>
              <a:t>Poor quality finishing and incomplete.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E = </a:t>
            </a:r>
            <a:r>
              <a:rPr lang="en-GB" sz="1000" dirty="0" smtClean="0"/>
              <a:t>Incomplete</a:t>
            </a:r>
            <a:r>
              <a:rPr lang="en-GB" sz="1000" dirty="0"/>
              <a:t> </a:t>
            </a:r>
            <a:r>
              <a:rPr lang="en-GB" sz="1000" dirty="0" smtClean="0"/>
              <a:t>and requires significant improvement.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F = N</a:t>
            </a:r>
            <a:r>
              <a:rPr lang="en-GB" sz="1000" dirty="0" smtClean="0"/>
              <a:t>o practical work submitted. </a:t>
            </a:r>
            <a:endParaRPr lang="en-GB" sz="1000" dirty="0"/>
          </a:p>
          <a:p>
            <a:pPr>
              <a:defRPr/>
            </a:pPr>
            <a:endParaRPr lang="en-GB" sz="1000" dirty="0" smtClean="0"/>
          </a:p>
          <a:p>
            <a:pPr lvl="1">
              <a:defRPr/>
            </a:pPr>
            <a:endParaRPr lang="en-GB" sz="1000" dirty="0"/>
          </a:p>
          <a:p>
            <a:pPr>
              <a:defRPr/>
            </a:pPr>
            <a:r>
              <a:rPr lang="en-GB" sz="1000" dirty="0" smtClean="0"/>
              <a:t>In addition +/- will be added to grades to indicate how close you are to the grade boundary.  If there is no +/- then you are in the middle of that grade.</a:t>
            </a:r>
          </a:p>
          <a:p>
            <a:pPr lvl="1">
              <a:defRPr/>
            </a:pPr>
            <a:endParaRPr lang="en-GB" sz="1000" b="1" dirty="0" smtClean="0"/>
          </a:p>
          <a:p>
            <a:pPr lvl="1">
              <a:buFontTx/>
              <a:buChar char="•"/>
              <a:defRPr/>
            </a:pPr>
            <a:endParaRPr lang="en-GB" sz="1000" dirty="0" smtClean="0"/>
          </a:p>
        </p:txBody>
      </p:sp>
    </p:spTree>
    <p:extLst>
      <p:ext uri="{BB962C8B-B14F-4D97-AF65-F5344CB8AC3E}">
        <p14:creationId xmlns:p14="http://schemas.microsoft.com/office/powerpoint/2010/main" val="25280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07950" y="836613"/>
            <a:ext cx="4392613" cy="431800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7532688" y="0"/>
            <a:ext cx="1600200" cy="457200"/>
          </a:xfrm>
          <a:prstGeom prst="rect">
            <a:avLst/>
          </a:prstGeom>
          <a:solidFill>
            <a:srgbClr val="CA0A2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7532688" y="152400"/>
            <a:ext cx="161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design</a:t>
            </a:r>
            <a:r>
              <a:rPr lang="en-US" sz="1400">
                <a:solidFill>
                  <a:schemeClr val="bg1"/>
                </a:solidFill>
              </a:rPr>
              <a:t>technology</a:t>
            </a:r>
            <a:endParaRPr lang="en-US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0" y="260350"/>
            <a:ext cx="745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CA0A20"/>
                </a:solidFill>
              </a:rPr>
              <a:t>Year 10:</a:t>
            </a:r>
            <a:r>
              <a:rPr lang="en-US" sz="1600"/>
              <a:t> Subject: IGCSE Design &amp; Technology Examination </a:t>
            </a:r>
            <a:r>
              <a:rPr lang="en-US" sz="1600" smtClean="0"/>
              <a:t>2016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107950" y="836613"/>
            <a:ext cx="4392613" cy="57610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GB" sz="1000" b="1" dirty="0">
                <a:solidFill>
                  <a:srgbClr val="FFFF00"/>
                </a:solidFill>
              </a:rPr>
              <a:t>Focused Task	6	</a:t>
            </a:r>
            <a:r>
              <a:rPr lang="en-GB" sz="1000" b="1" dirty="0" smtClean="0">
                <a:solidFill>
                  <a:srgbClr val="FFFF00"/>
                </a:solidFill>
              </a:rPr>
              <a:t>Design &amp; Make Task</a:t>
            </a:r>
            <a:endParaRPr lang="en-GB" sz="1000" b="1" dirty="0">
              <a:solidFill>
                <a:srgbClr val="FFFF00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1000" b="1" dirty="0">
                <a:solidFill>
                  <a:srgbClr val="FFFF00"/>
                </a:solidFill>
              </a:rPr>
              <a:t>		</a:t>
            </a:r>
            <a:r>
              <a:rPr lang="en-GB" sz="1000" b="1" dirty="0" smtClean="0">
                <a:solidFill>
                  <a:srgbClr val="FFFF00"/>
                </a:solidFill>
              </a:rPr>
              <a:t>Electronics </a:t>
            </a:r>
            <a:endParaRPr lang="en-GB" sz="1000" b="1" dirty="0"/>
          </a:p>
          <a:p>
            <a:pPr eaLnBrk="0" hangingPunct="0">
              <a:spcBef>
                <a:spcPct val="50000"/>
              </a:spcBef>
            </a:pPr>
            <a:r>
              <a:rPr lang="en-GB" sz="1000" b="1" dirty="0"/>
              <a:t>Lesson One	</a:t>
            </a:r>
            <a:endParaRPr lang="en-GB" sz="1000" dirty="0"/>
          </a:p>
          <a:p>
            <a:pPr marL="539750" lvl="1" indent="-88900" eaLnBrk="0" hangingPunct="0">
              <a:buFontTx/>
              <a:buChar char="•"/>
            </a:pPr>
            <a:r>
              <a:rPr lang="en-GB" sz="1000" dirty="0"/>
              <a:t>Introduce the topic and </a:t>
            </a:r>
            <a:r>
              <a:rPr lang="en-GB" sz="1000" dirty="0" smtClean="0"/>
              <a:t>outline the time scale for the project.</a:t>
            </a:r>
          </a:p>
          <a:p>
            <a:pPr marL="539750" lvl="1" eaLnBrk="0" hangingPunct="0"/>
            <a:r>
              <a:rPr lang="en-GB" sz="1000" b="1" dirty="0" smtClean="0">
                <a:solidFill>
                  <a:srgbClr val="FF0000"/>
                </a:solidFill>
              </a:rPr>
              <a:t>Pupils </a:t>
            </a:r>
            <a:r>
              <a:rPr lang="en-GB" sz="1000" b="1" dirty="0">
                <a:solidFill>
                  <a:srgbClr val="FF0000"/>
                </a:solidFill>
              </a:rPr>
              <a:t>are to take </a:t>
            </a:r>
            <a:r>
              <a:rPr lang="en-GB" sz="1000" b="1" dirty="0" smtClean="0">
                <a:solidFill>
                  <a:srgbClr val="FF0000"/>
                </a:solidFill>
              </a:rPr>
              <a:t>written notes </a:t>
            </a:r>
            <a:r>
              <a:rPr lang="en-GB" sz="1000" b="1" dirty="0">
                <a:solidFill>
                  <a:srgbClr val="FF0000"/>
                </a:solidFill>
              </a:rPr>
              <a:t>for use when typing up </a:t>
            </a:r>
            <a:r>
              <a:rPr lang="en-GB" sz="1000" b="1" dirty="0" smtClean="0">
                <a:solidFill>
                  <a:srgbClr val="FF0000"/>
                </a:solidFill>
              </a:rPr>
              <a:t>the Research section of the Design folder.</a:t>
            </a:r>
            <a:endParaRPr lang="en-GB" sz="1000" b="1" dirty="0">
              <a:solidFill>
                <a:srgbClr val="FF0000"/>
              </a:solidFill>
            </a:endParaRPr>
          </a:p>
          <a:p>
            <a:pPr marL="539750" lvl="1" indent="-88900" eaLnBrk="0" hangingPunct="0">
              <a:buFont typeface="Arial" charset="0"/>
              <a:buChar char="•"/>
            </a:pPr>
            <a:r>
              <a:rPr lang="en-GB" sz="1000" dirty="0" smtClean="0"/>
              <a:t>Using the PowerPoint presentation outline the theory content requirements.</a:t>
            </a:r>
          </a:p>
          <a:p>
            <a:pPr marL="539750" lvl="1" indent="-88900" eaLnBrk="0" hangingPunct="0">
              <a:buFont typeface="Arial" charset="0"/>
              <a:buChar char="•"/>
            </a:pPr>
            <a:r>
              <a:rPr lang="en-GB" sz="1000" dirty="0" smtClean="0"/>
              <a:t>Pupils take handwritten notes to reinforce the PowerPoint information</a:t>
            </a:r>
            <a:r>
              <a:rPr lang="en-GB" sz="1000" dirty="0" smtClean="0">
                <a:solidFill>
                  <a:srgbClr val="92D050"/>
                </a:solidFill>
              </a:rPr>
              <a:t>.</a:t>
            </a:r>
          </a:p>
          <a:p>
            <a:pPr marL="539750" lvl="1" indent="-88900" eaLnBrk="0" hangingPunct="0">
              <a:buFont typeface="Arial" charset="0"/>
              <a:buChar char="•"/>
            </a:pPr>
            <a:r>
              <a:rPr lang="en-GB" sz="1000" dirty="0" smtClean="0"/>
              <a:t>Complete the Introduction Section of the presentation.</a:t>
            </a:r>
            <a:endParaRPr lang="en-GB" sz="1000" dirty="0"/>
          </a:p>
          <a:p>
            <a:pPr eaLnBrk="0" hangingPunct="0"/>
            <a:endParaRPr lang="en-GB" sz="1000" b="1" dirty="0"/>
          </a:p>
          <a:p>
            <a:pPr eaLnBrk="0" hangingPunct="0"/>
            <a:r>
              <a:rPr lang="en-GB" sz="1000" b="1" dirty="0"/>
              <a:t>Lesson Two</a:t>
            </a:r>
          </a:p>
          <a:p>
            <a:pPr lvl="1" eaLnBrk="0" hangingPunct="0"/>
            <a:r>
              <a:rPr lang="en-GB" sz="1000" dirty="0" smtClean="0"/>
              <a:t>Introduce the Research Section of the Design Folder.</a:t>
            </a:r>
            <a:endParaRPr lang="en-GB" sz="1000" dirty="0"/>
          </a:p>
          <a:p>
            <a:pPr lvl="1" eaLnBrk="0" hangingPunct="0"/>
            <a:r>
              <a:rPr lang="en-GB" sz="1000" b="1" dirty="0"/>
              <a:t>Pupils are to take notes for use when typing up notes for  homework.</a:t>
            </a:r>
          </a:p>
          <a:p>
            <a:pPr lvl="1" eaLnBrk="0" hangingPunct="0"/>
            <a:endParaRPr lang="en-GB" sz="1000" b="1" dirty="0"/>
          </a:p>
          <a:p>
            <a:pPr lvl="1" eaLnBrk="0" hangingPunct="0"/>
            <a:r>
              <a:rPr lang="en-GB" sz="1000" b="1" dirty="0"/>
              <a:t>Homework (To be completed ready for the next lesson)</a:t>
            </a:r>
          </a:p>
          <a:p>
            <a:pPr marL="539750" lvl="1" indent="-88900">
              <a:buFont typeface="Arial" charset="0"/>
              <a:buChar char="•"/>
            </a:pPr>
            <a:r>
              <a:rPr lang="en-GB" sz="1000" dirty="0" smtClean="0"/>
              <a:t>Complete  Chapter One of the Design Folder.</a:t>
            </a:r>
            <a:endParaRPr lang="en-GB" sz="1000" dirty="0"/>
          </a:p>
          <a:p>
            <a:pPr eaLnBrk="0" hangingPunct="0"/>
            <a:endParaRPr lang="en-GB" sz="1000" b="1" dirty="0">
              <a:solidFill>
                <a:srgbClr val="92D050"/>
              </a:solidFill>
            </a:endParaRPr>
          </a:p>
          <a:p>
            <a:pPr eaLnBrk="0" hangingPunct="0"/>
            <a:r>
              <a:rPr lang="en-GB" sz="1000" b="1" dirty="0"/>
              <a:t>Lesson </a:t>
            </a:r>
            <a:r>
              <a:rPr lang="en-GB" sz="1000" b="1" dirty="0" smtClean="0"/>
              <a:t>Three &amp; Four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GB" sz="1000" b="1" dirty="0" smtClean="0"/>
              <a:t>Continue working on the theory section of the presentation.</a:t>
            </a:r>
            <a:endParaRPr lang="en-GB" sz="1000" dirty="0"/>
          </a:p>
          <a:p>
            <a:pPr lvl="1" eaLnBrk="0" hangingPunct="0"/>
            <a:r>
              <a:rPr lang="en-GB" sz="1000" b="1" dirty="0">
                <a:solidFill>
                  <a:srgbClr val="FF0000"/>
                </a:solidFill>
              </a:rPr>
              <a:t>Pupils are to take written notes for use when typing up the Research section of the Design folder.</a:t>
            </a:r>
          </a:p>
          <a:p>
            <a:pPr lvl="1" eaLnBrk="0" hangingPunct="0"/>
            <a:endParaRPr lang="en-GB" sz="1000" dirty="0" smtClean="0">
              <a:solidFill>
                <a:srgbClr val="92D050"/>
              </a:solidFill>
            </a:endParaRPr>
          </a:p>
          <a:p>
            <a:pPr lvl="1" eaLnBrk="0" hangingPunct="0"/>
            <a:r>
              <a:rPr lang="en-GB" sz="1000" b="1" dirty="0"/>
              <a:t>Homework (To be completed ready for the next lesson)</a:t>
            </a:r>
          </a:p>
          <a:p>
            <a:pPr marL="539750" lvl="1" indent="-88900">
              <a:buFont typeface="Arial" charset="0"/>
              <a:buChar char="•"/>
            </a:pPr>
            <a:r>
              <a:rPr lang="en-GB" sz="1000" dirty="0" smtClean="0"/>
              <a:t>Type up all written topics covered in the lessons so far.</a:t>
            </a:r>
          </a:p>
          <a:p>
            <a:pPr marL="539750" lvl="1" indent="-88900">
              <a:buFont typeface="Arial" charset="0"/>
              <a:buChar char="•"/>
            </a:pPr>
            <a:endParaRPr lang="en-GB" sz="1000" dirty="0"/>
          </a:p>
          <a:p>
            <a:pPr eaLnBrk="0" hangingPunct="0"/>
            <a:r>
              <a:rPr lang="en-GB" sz="1000" b="1" dirty="0"/>
              <a:t>Lesson </a:t>
            </a:r>
            <a:r>
              <a:rPr lang="en-GB" sz="1000" b="1" dirty="0" smtClean="0"/>
              <a:t>Five &amp; Six</a:t>
            </a:r>
            <a:endParaRPr lang="en-GB" sz="1000" b="1" dirty="0"/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GB" sz="1000" b="1" dirty="0" smtClean="0"/>
              <a:t>Continue </a:t>
            </a:r>
            <a:r>
              <a:rPr lang="en-GB" sz="1000" b="1" dirty="0"/>
              <a:t>working on the theory section of the presentation.</a:t>
            </a:r>
            <a:endParaRPr lang="en-GB" sz="1000" dirty="0"/>
          </a:p>
          <a:p>
            <a:pPr lvl="1" eaLnBrk="0" hangingPunct="0"/>
            <a:r>
              <a:rPr lang="en-GB" sz="1000" b="1" dirty="0">
                <a:solidFill>
                  <a:srgbClr val="FF0000"/>
                </a:solidFill>
              </a:rPr>
              <a:t>Pupils are to take written notes for use when typing up the Research section of the Design folder.</a:t>
            </a:r>
          </a:p>
          <a:p>
            <a:pPr lvl="1" eaLnBrk="0" hangingPunct="0"/>
            <a:endParaRPr lang="en-GB" sz="1000" dirty="0">
              <a:solidFill>
                <a:srgbClr val="92D050"/>
              </a:solidFill>
            </a:endParaRPr>
          </a:p>
          <a:p>
            <a:pPr lvl="1" eaLnBrk="0" hangingPunct="0"/>
            <a:r>
              <a:rPr lang="en-GB" sz="1000" b="1" dirty="0"/>
              <a:t>Homework (To be completed ready for the next lesson)</a:t>
            </a:r>
          </a:p>
          <a:p>
            <a:pPr marL="539750" lvl="1" indent="-88900">
              <a:buFont typeface="Arial" charset="0"/>
              <a:buChar char="•"/>
            </a:pPr>
            <a:r>
              <a:rPr lang="en-GB" sz="1000" dirty="0" smtClean="0"/>
              <a:t>Complete the Research Section of the </a:t>
            </a:r>
            <a:r>
              <a:rPr lang="en-GB" sz="1000" dirty="0"/>
              <a:t>D</a:t>
            </a:r>
            <a:r>
              <a:rPr lang="en-GB" sz="1000" dirty="0" smtClean="0"/>
              <a:t>esign Folder.</a:t>
            </a:r>
            <a:endParaRPr lang="en-GB" sz="1000" dirty="0"/>
          </a:p>
          <a:p>
            <a:pPr marL="539750" lvl="1" indent="-88900">
              <a:buFont typeface="Arial" charset="0"/>
              <a:buChar char="•"/>
            </a:pPr>
            <a:endParaRPr lang="en-GB" sz="1000" dirty="0"/>
          </a:p>
          <a:p>
            <a:pPr lvl="1" eaLnBrk="0" hangingPunct="0"/>
            <a:endParaRPr lang="en-GB" sz="1000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59119" y="831850"/>
            <a:ext cx="4392613" cy="436563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643436" y="831850"/>
            <a:ext cx="4392613" cy="576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GB" sz="1000" b="1">
                <a:solidFill>
                  <a:srgbClr val="FFFF00"/>
                </a:solidFill>
              </a:rPr>
              <a:t>Focused Task	6 </a:t>
            </a:r>
            <a:endParaRPr lang="en-GB" sz="1000" b="1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GB" sz="1000" b="1" smtClean="0">
                <a:solidFill>
                  <a:srgbClr val="FFFF00"/>
                </a:solidFill>
              </a:rPr>
              <a:t>Assessment </a:t>
            </a:r>
            <a:r>
              <a:rPr lang="en-GB" sz="1000" b="1" dirty="0" smtClean="0">
                <a:solidFill>
                  <a:srgbClr val="FFFF00"/>
                </a:solidFill>
              </a:rPr>
              <a:t>Criteria</a:t>
            </a:r>
          </a:p>
          <a:p>
            <a:pPr>
              <a:defRPr/>
            </a:pPr>
            <a:endParaRPr lang="en-GB" sz="1000" b="1" dirty="0" smtClean="0"/>
          </a:p>
          <a:p>
            <a:pPr>
              <a:defRPr/>
            </a:pPr>
            <a:r>
              <a:rPr lang="en-GB" sz="1000" b="1" dirty="0"/>
              <a:t>	</a:t>
            </a:r>
          </a:p>
          <a:p>
            <a:pPr>
              <a:defRPr/>
            </a:pPr>
            <a:r>
              <a:rPr lang="en-GB" sz="1000" b="1" dirty="0" smtClean="0"/>
              <a:t>Assessment Criteria</a:t>
            </a:r>
          </a:p>
          <a:p>
            <a:pPr>
              <a:defRPr/>
            </a:pPr>
            <a:endParaRPr lang="en-GB" sz="1000" dirty="0" smtClean="0"/>
          </a:p>
          <a:p>
            <a:pPr>
              <a:defRPr/>
            </a:pPr>
            <a:r>
              <a:rPr lang="en-GB" sz="1000" dirty="0" smtClean="0"/>
              <a:t>The </a:t>
            </a:r>
            <a:r>
              <a:rPr lang="en-GB" sz="1000" dirty="0"/>
              <a:t>final mark for this task will come from two elements</a:t>
            </a:r>
            <a:r>
              <a:rPr lang="en-GB" sz="1000" dirty="0" smtClean="0"/>
              <a:t>.</a:t>
            </a:r>
          </a:p>
          <a:p>
            <a:pPr>
              <a:defRPr/>
            </a:pPr>
            <a:endParaRPr lang="en-GB" sz="1000" dirty="0"/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n-GB" sz="1000" dirty="0"/>
              <a:t>The Design Folder </a:t>
            </a:r>
            <a:r>
              <a:rPr lang="en-GB" sz="1000" dirty="0" smtClean="0"/>
              <a:t>	(50%)</a:t>
            </a:r>
            <a:endParaRPr lang="en-GB" sz="1000" dirty="0"/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n-GB" sz="1000" dirty="0" smtClean="0"/>
              <a:t>The Artefact	</a:t>
            </a:r>
            <a:r>
              <a:rPr lang="en-GB" sz="1000" dirty="0"/>
              <a:t>(50</a:t>
            </a:r>
            <a:r>
              <a:rPr lang="en-GB" sz="1000" dirty="0" smtClean="0"/>
              <a:t>%)</a:t>
            </a:r>
          </a:p>
          <a:p>
            <a:pPr>
              <a:defRPr/>
            </a:pPr>
            <a:endParaRPr lang="en-GB" sz="1000" b="1" dirty="0"/>
          </a:p>
          <a:p>
            <a:pPr>
              <a:defRPr/>
            </a:pPr>
            <a:r>
              <a:rPr lang="en-GB" sz="1000" dirty="0" smtClean="0"/>
              <a:t>The grading system to be used is as follows;</a:t>
            </a:r>
          </a:p>
          <a:p>
            <a:pPr>
              <a:defRPr/>
            </a:pPr>
            <a:endParaRPr lang="en-GB" sz="1000" dirty="0" smtClean="0"/>
          </a:p>
          <a:p>
            <a:pPr>
              <a:defRPr/>
            </a:pPr>
            <a:r>
              <a:rPr lang="en-GB" sz="1000" b="1" dirty="0" smtClean="0"/>
              <a:t>The </a:t>
            </a:r>
            <a:r>
              <a:rPr lang="en-GB" sz="1000" b="1" dirty="0"/>
              <a:t>Design </a:t>
            </a:r>
            <a:r>
              <a:rPr lang="en-GB" sz="1000" b="1" dirty="0" smtClean="0"/>
              <a:t>Folder</a:t>
            </a:r>
            <a:r>
              <a:rPr lang="en-GB" sz="1000" dirty="0" smtClean="0"/>
              <a:t>	</a:t>
            </a:r>
          </a:p>
          <a:p>
            <a:pPr>
              <a:defRPr/>
            </a:pPr>
            <a:endParaRPr lang="en-GB" sz="1000" dirty="0"/>
          </a:p>
          <a:p>
            <a:pPr>
              <a:defRPr/>
            </a:pPr>
            <a:r>
              <a:rPr lang="en-GB" sz="1000" dirty="0" smtClean="0"/>
              <a:t>A* = Excellent, relevant and detailed information excellent presentation.</a:t>
            </a:r>
          </a:p>
          <a:p>
            <a:pPr>
              <a:defRPr/>
            </a:pPr>
            <a:r>
              <a:rPr lang="en-GB" sz="1000" dirty="0" smtClean="0"/>
              <a:t>A = Clear and detailed information well presented in a logical way.</a:t>
            </a:r>
          </a:p>
          <a:p>
            <a:pPr>
              <a:defRPr/>
            </a:pPr>
            <a:r>
              <a:rPr lang="en-GB" sz="1000" dirty="0"/>
              <a:t>B</a:t>
            </a:r>
            <a:r>
              <a:rPr lang="en-GB" sz="1000" dirty="0" smtClean="0"/>
              <a:t> = Clear and detailed information with some minor omissions. </a:t>
            </a:r>
          </a:p>
          <a:p>
            <a:pPr>
              <a:defRPr/>
            </a:pPr>
            <a:r>
              <a:rPr lang="en-GB" sz="1000" dirty="0" smtClean="0"/>
              <a:t>C = </a:t>
            </a:r>
            <a:r>
              <a:rPr lang="en-GB" sz="1000" dirty="0"/>
              <a:t>Clear </a:t>
            </a:r>
            <a:r>
              <a:rPr lang="en-GB" sz="1000" dirty="0" smtClean="0"/>
              <a:t>generalised </a:t>
            </a:r>
            <a:r>
              <a:rPr lang="en-GB" sz="1000" dirty="0"/>
              <a:t>information with </a:t>
            </a:r>
            <a:r>
              <a:rPr lang="en-GB" sz="1000" dirty="0" smtClean="0"/>
              <a:t>some </a:t>
            </a:r>
            <a:r>
              <a:rPr lang="en-GB" sz="1000" dirty="0"/>
              <a:t>omissions. </a:t>
            </a:r>
            <a:endParaRPr lang="en-GB" sz="1000" dirty="0" smtClean="0"/>
          </a:p>
          <a:p>
            <a:pPr>
              <a:defRPr/>
            </a:pPr>
            <a:r>
              <a:rPr lang="en-GB" sz="1000" dirty="0" smtClean="0"/>
              <a:t>D = General detail but fails to give sufficient information to the reader. </a:t>
            </a:r>
          </a:p>
          <a:p>
            <a:pPr>
              <a:defRPr/>
            </a:pPr>
            <a:r>
              <a:rPr lang="en-GB" sz="1000" dirty="0" smtClean="0"/>
              <a:t>E = Fails to give any relevant detail to the reader about the design process.</a:t>
            </a:r>
          </a:p>
          <a:p>
            <a:pPr>
              <a:defRPr/>
            </a:pPr>
            <a:r>
              <a:rPr lang="en-GB" sz="1000" dirty="0" smtClean="0"/>
              <a:t>F = Lacks most of the basic detail expected for this level of work. </a:t>
            </a:r>
          </a:p>
          <a:p>
            <a:pPr>
              <a:defRPr/>
            </a:pPr>
            <a:endParaRPr lang="en-GB" sz="1000" dirty="0"/>
          </a:p>
          <a:p>
            <a:pPr>
              <a:defRPr/>
            </a:pPr>
            <a:r>
              <a:rPr lang="en-GB" sz="1000" b="1" dirty="0"/>
              <a:t>The </a:t>
            </a:r>
            <a:r>
              <a:rPr lang="en-GB" sz="1000" b="1" dirty="0" smtClean="0"/>
              <a:t>Artefact</a:t>
            </a:r>
            <a:r>
              <a:rPr lang="en-GB" sz="1000" dirty="0"/>
              <a:t>	</a:t>
            </a:r>
          </a:p>
          <a:p>
            <a:pPr>
              <a:defRPr/>
            </a:pPr>
            <a:endParaRPr lang="en-GB" sz="1000" dirty="0"/>
          </a:p>
          <a:p>
            <a:pPr>
              <a:defRPr/>
            </a:pPr>
            <a:r>
              <a:rPr lang="en-GB" sz="1000" dirty="0"/>
              <a:t>A* = </a:t>
            </a:r>
            <a:r>
              <a:rPr lang="en-GB" sz="1000" dirty="0" smtClean="0"/>
              <a:t>Outstanding quality of work well made and of a commercial standard.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A = </a:t>
            </a:r>
            <a:r>
              <a:rPr lang="en-GB" sz="1000" dirty="0" smtClean="0"/>
              <a:t>Well made with the potential to be a commercial product.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B = Well made with the </a:t>
            </a:r>
            <a:r>
              <a:rPr lang="en-GB" sz="1000" dirty="0" smtClean="0"/>
              <a:t>some minor errors.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C = </a:t>
            </a:r>
            <a:r>
              <a:rPr lang="en-GB" sz="1000" dirty="0" smtClean="0"/>
              <a:t>Completed but with the need for further improvement . 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D = </a:t>
            </a:r>
            <a:r>
              <a:rPr lang="en-GB" sz="1000" dirty="0" smtClean="0"/>
              <a:t>Poor quality finishing and incomplete.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E = </a:t>
            </a:r>
            <a:r>
              <a:rPr lang="en-GB" sz="1000" dirty="0" smtClean="0"/>
              <a:t>Incomplete</a:t>
            </a:r>
            <a:r>
              <a:rPr lang="en-GB" sz="1000" dirty="0"/>
              <a:t> </a:t>
            </a:r>
            <a:r>
              <a:rPr lang="en-GB" sz="1000" dirty="0" smtClean="0"/>
              <a:t>and requires significant improvement.</a:t>
            </a:r>
            <a:endParaRPr lang="en-GB" sz="1000" dirty="0"/>
          </a:p>
          <a:p>
            <a:pPr>
              <a:defRPr/>
            </a:pPr>
            <a:r>
              <a:rPr lang="en-GB" sz="1000" dirty="0"/>
              <a:t>F = N</a:t>
            </a:r>
            <a:r>
              <a:rPr lang="en-GB" sz="1000" dirty="0" smtClean="0"/>
              <a:t>o practical work submitted. </a:t>
            </a:r>
            <a:endParaRPr lang="en-GB" sz="1000" dirty="0"/>
          </a:p>
          <a:p>
            <a:pPr>
              <a:defRPr/>
            </a:pPr>
            <a:endParaRPr lang="en-GB" sz="1000" dirty="0" smtClean="0"/>
          </a:p>
          <a:p>
            <a:pPr lvl="1">
              <a:defRPr/>
            </a:pPr>
            <a:endParaRPr lang="en-GB" sz="1000" dirty="0"/>
          </a:p>
          <a:p>
            <a:pPr>
              <a:defRPr/>
            </a:pPr>
            <a:r>
              <a:rPr lang="en-GB" sz="1000" dirty="0" smtClean="0"/>
              <a:t>In addition +/- will be added to grades to indicate how close you are to the grade boundary.  If there is no +/- then you are in the middle of that grade.</a:t>
            </a:r>
          </a:p>
          <a:p>
            <a:pPr lvl="1">
              <a:defRPr/>
            </a:pPr>
            <a:endParaRPr lang="en-GB" sz="1000" b="1" dirty="0" smtClean="0"/>
          </a:p>
          <a:p>
            <a:pPr lvl="1">
              <a:buFontTx/>
              <a:buChar char="•"/>
              <a:defRPr/>
            </a:pPr>
            <a:endParaRPr lang="en-GB" sz="1000" dirty="0" smtClean="0"/>
          </a:p>
        </p:txBody>
      </p:sp>
    </p:spTree>
    <p:extLst>
      <p:ext uri="{BB962C8B-B14F-4D97-AF65-F5344CB8AC3E}">
        <p14:creationId xmlns:p14="http://schemas.microsoft.com/office/powerpoint/2010/main" val="34663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48</Words>
  <Application>Microsoft Office PowerPoint</Application>
  <PresentationFormat>On-screen Show (4:3)</PresentationFormat>
  <Paragraphs>170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King</dc:creator>
  <cp:lastModifiedBy>Richard King</cp:lastModifiedBy>
  <cp:revision>14</cp:revision>
  <dcterms:created xsi:type="dcterms:W3CDTF">2013-08-12T10:01:39Z</dcterms:created>
  <dcterms:modified xsi:type="dcterms:W3CDTF">2015-01-05T12:52:30Z</dcterms:modified>
</cp:coreProperties>
</file>