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4" r:id="rId2"/>
    <p:sldId id="258" r:id="rId3"/>
    <p:sldId id="265" r:id="rId4"/>
    <p:sldId id="267" r:id="rId5"/>
    <p:sldId id="266" r:id="rId6"/>
    <p:sldId id="268"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00FF00"/>
    <a:srgbClr val="00FF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94643" autoAdjust="0"/>
  </p:normalViewPr>
  <p:slideViewPr>
    <p:cSldViewPr>
      <p:cViewPr varScale="1">
        <p:scale>
          <a:sx n="103" d="100"/>
          <a:sy n="103" d="100"/>
        </p:scale>
        <p:origin x="113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3F811-FAA5-4EFD-B535-1F2292F148BF}" type="datetimeFigureOut">
              <a:rPr lang="fr-FR" smtClean="0"/>
              <a:t>16/03/2015</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AF021C-0010-4BD1-BDCC-E8FCAF94766C}" type="slidenum">
              <a:rPr lang="fr-FR" smtClean="0"/>
              <a:t>‹#›</a:t>
            </a:fld>
            <a:endParaRPr lang="fr-FR"/>
          </a:p>
        </p:txBody>
      </p:sp>
    </p:spTree>
    <p:extLst>
      <p:ext uri="{BB962C8B-B14F-4D97-AF65-F5344CB8AC3E}">
        <p14:creationId xmlns:p14="http://schemas.microsoft.com/office/powerpoint/2010/main" val="119623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AF021C-0010-4BD1-BDCC-E8FCAF94766C}" type="slidenum">
              <a:rPr lang="fr-FR" smtClean="0"/>
              <a:t>3</a:t>
            </a:fld>
            <a:endParaRPr lang="fr-FR"/>
          </a:p>
        </p:txBody>
      </p:sp>
    </p:spTree>
    <p:extLst>
      <p:ext uri="{BB962C8B-B14F-4D97-AF65-F5344CB8AC3E}">
        <p14:creationId xmlns:p14="http://schemas.microsoft.com/office/powerpoint/2010/main" val="184671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15AF021C-0010-4BD1-BDCC-E8FCAF94766C}" type="slidenum">
              <a:rPr lang="fr-FR" smtClean="0"/>
              <a:t>6</a:t>
            </a:fld>
            <a:endParaRPr lang="fr-FR"/>
          </a:p>
        </p:txBody>
      </p:sp>
    </p:spTree>
    <p:extLst>
      <p:ext uri="{BB962C8B-B14F-4D97-AF65-F5344CB8AC3E}">
        <p14:creationId xmlns:p14="http://schemas.microsoft.com/office/powerpoint/2010/main" val="292175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lvl1pPr>
              <a:defRPr/>
            </a:lvl1pPr>
          </a:lstStyle>
          <a:p>
            <a:endParaRPr lang="en-US" altLang="fr-FR"/>
          </a:p>
        </p:txBody>
      </p:sp>
      <p:sp>
        <p:nvSpPr>
          <p:cNvPr id="5" name="Footer Placeholder 4"/>
          <p:cNvSpPr>
            <a:spLocks noGrp="1"/>
          </p:cNvSpPr>
          <p:nvPr>
            <p:ph type="ftr" sz="quarter" idx="11"/>
          </p:nvPr>
        </p:nvSpPr>
        <p:spPr/>
        <p:txBody>
          <a:bodyPr/>
          <a:lstStyle>
            <a:lvl1pPr>
              <a:defRPr/>
            </a:lvl1pPr>
          </a:lstStyle>
          <a:p>
            <a:endParaRPr lang="en-US" altLang="fr-FR"/>
          </a:p>
        </p:txBody>
      </p:sp>
      <p:sp>
        <p:nvSpPr>
          <p:cNvPr id="6" name="Slide Number Placeholder 5"/>
          <p:cNvSpPr>
            <a:spLocks noGrp="1"/>
          </p:cNvSpPr>
          <p:nvPr>
            <p:ph type="sldNum" sz="quarter" idx="12"/>
          </p:nvPr>
        </p:nvSpPr>
        <p:spPr/>
        <p:txBody>
          <a:bodyPr/>
          <a:lstStyle>
            <a:lvl1pPr>
              <a:defRPr/>
            </a:lvl1pPr>
          </a:lstStyle>
          <a:p>
            <a:fld id="{C40090EF-344E-4CC3-86EB-89DD6EAC0E58}" type="slidenum">
              <a:rPr lang="en-US" altLang="fr-FR"/>
              <a:pPr/>
              <a:t>‹#›</a:t>
            </a:fld>
            <a:endParaRPr lang="en-US" altLang="fr-FR"/>
          </a:p>
        </p:txBody>
      </p:sp>
    </p:spTree>
    <p:extLst>
      <p:ext uri="{BB962C8B-B14F-4D97-AF65-F5344CB8AC3E}">
        <p14:creationId xmlns:p14="http://schemas.microsoft.com/office/powerpoint/2010/main" val="378397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endParaRPr lang="en-US" altLang="fr-FR"/>
          </a:p>
        </p:txBody>
      </p:sp>
      <p:sp>
        <p:nvSpPr>
          <p:cNvPr id="5" name="Footer Placeholder 4"/>
          <p:cNvSpPr>
            <a:spLocks noGrp="1"/>
          </p:cNvSpPr>
          <p:nvPr>
            <p:ph type="ftr" sz="quarter" idx="11"/>
          </p:nvPr>
        </p:nvSpPr>
        <p:spPr/>
        <p:txBody>
          <a:bodyPr/>
          <a:lstStyle>
            <a:lvl1pPr>
              <a:defRPr/>
            </a:lvl1pPr>
          </a:lstStyle>
          <a:p>
            <a:endParaRPr lang="en-US" altLang="fr-FR"/>
          </a:p>
        </p:txBody>
      </p:sp>
      <p:sp>
        <p:nvSpPr>
          <p:cNvPr id="6" name="Slide Number Placeholder 5"/>
          <p:cNvSpPr>
            <a:spLocks noGrp="1"/>
          </p:cNvSpPr>
          <p:nvPr>
            <p:ph type="sldNum" sz="quarter" idx="12"/>
          </p:nvPr>
        </p:nvSpPr>
        <p:spPr/>
        <p:txBody>
          <a:bodyPr/>
          <a:lstStyle>
            <a:lvl1pPr>
              <a:defRPr/>
            </a:lvl1pPr>
          </a:lstStyle>
          <a:p>
            <a:fld id="{847E1C8B-BABD-4A16-B375-129C28F6477E}" type="slidenum">
              <a:rPr lang="en-US" altLang="fr-FR"/>
              <a:pPr/>
              <a:t>‹#›</a:t>
            </a:fld>
            <a:endParaRPr lang="en-US" altLang="fr-FR"/>
          </a:p>
        </p:txBody>
      </p:sp>
    </p:spTree>
    <p:extLst>
      <p:ext uri="{BB962C8B-B14F-4D97-AF65-F5344CB8AC3E}">
        <p14:creationId xmlns:p14="http://schemas.microsoft.com/office/powerpoint/2010/main" val="137034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endParaRPr lang="en-US" altLang="fr-FR"/>
          </a:p>
        </p:txBody>
      </p:sp>
      <p:sp>
        <p:nvSpPr>
          <p:cNvPr id="5" name="Footer Placeholder 4"/>
          <p:cNvSpPr>
            <a:spLocks noGrp="1"/>
          </p:cNvSpPr>
          <p:nvPr>
            <p:ph type="ftr" sz="quarter" idx="11"/>
          </p:nvPr>
        </p:nvSpPr>
        <p:spPr/>
        <p:txBody>
          <a:bodyPr/>
          <a:lstStyle>
            <a:lvl1pPr>
              <a:defRPr/>
            </a:lvl1pPr>
          </a:lstStyle>
          <a:p>
            <a:endParaRPr lang="en-US" altLang="fr-FR"/>
          </a:p>
        </p:txBody>
      </p:sp>
      <p:sp>
        <p:nvSpPr>
          <p:cNvPr id="6" name="Slide Number Placeholder 5"/>
          <p:cNvSpPr>
            <a:spLocks noGrp="1"/>
          </p:cNvSpPr>
          <p:nvPr>
            <p:ph type="sldNum" sz="quarter" idx="12"/>
          </p:nvPr>
        </p:nvSpPr>
        <p:spPr/>
        <p:txBody>
          <a:bodyPr/>
          <a:lstStyle>
            <a:lvl1pPr>
              <a:defRPr/>
            </a:lvl1pPr>
          </a:lstStyle>
          <a:p>
            <a:fld id="{9004F67B-4159-442F-89A4-DF1168C120E4}" type="slidenum">
              <a:rPr lang="en-US" altLang="fr-FR"/>
              <a:pPr/>
              <a:t>‹#›</a:t>
            </a:fld>
            <a:endParaRPr lang="en-US" altLang="fr-FR"/>
          </a:p>
        </p:txBody>
      </p:sp>
    </p:spTree>
    <p:extLst>
      <p:ext uri="{BB962C8B-B14F-4D97-AF65-F5344CB8AC3E}">
        <p14:creationId xmlns:p14="http://schemas.microsoft.com/office/powerpoint/2010/main" val="1664351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457200" y="1600200"/>
            <a:ext cx="8229600" cy="4525963"/>
          </a:xfrm>
        </p:spPr>
        <p:txBody>
          <a:bodyPr/>
          <a:lstStyle/>
          <a:p>
            <a:endParaRPr lang="fr-FR"/>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fr-F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fr-F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0A33D52C-E94D-4865-8028-1D8BF16C8CFE}" type="slidenum">
              <a:rPr lang="en-US" altLang="fr-FR"/>
              <a:pPr/>
              <a:t>‹#›</a:t>
            </a:fld>
            <a:endParaRPr lang="en-US" altLang="fr-FR"/>
          </a:p>
        </p:txBody>
      </p:sp>
    </p:spTree>
    <p:extLst>
      <p:ext uri="{BB962C8B-B14F-4D97-AF65-F5344CB8AC3E}">
        <p14:creationId xmlns:p14="http://schemas.microsoft.com/office/powerpoint/2010/main" val="266955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endParaRPr lang="en-US" altLang="fr-FR"/>
          </a:p>
        </p:txBody>
      </p:sp>
      <p:sp>
        <p:nvSpPr>
          <p:cNvPr id="5" name="Footer Placeholder 4"/>
          <p:cNvSpPr>
            <a:spLocks noGrp="1"/>
          </p:cNvSpPr>
          <p:nvPr>
            <p:ph type="ftr" sz="quarter" idx="11"/>
          </p:nvPr>
        </p:nvSpPr>
        <p:spPr/>
        <p:txBody>
          <a:bodyPr/>
          <a:lstStyle>
            <a:lvl1pPr>
              <a:defRPr/>
            </a:lvl1pPr>
          </a:lstStyle>
          <a:p>
            <a:endParaRPr lang="en-US" altLang="fr-FR"/>
          </a:p>
        </p:txBody>
      </p:sp>
      <p:sp>
        <p:nvSpPr>
          <p:cNvPr id="6" name="Slide Number Placeholder 5"/>
          <p:cNvSpPr>
            <a:spLocks noGrp="1"/>
          </p:cNvSpPr>
          <p:nvPr>
            <p:ph type="sldNum" sz="quarter" idx="12"/>
          </p:nvPr>
        </p:nvSpPr>
        <p:spPr/>
        <p:txBody>
          <a:bodyPr/>
          <a:lstStyle>
            <a:lvl1pPr>
              <a:defRPr/>
            </a:lvl1pPr>
          </a:lstStyle>
          <a:p>
            <a:fld id="{AEBA33F1-093B-4D3F-8EB7-8B73E8E5D982}" type="slidenum">
              <a:rPr lang="en-US" altLang="fr-FR"/>
              <a:pPr/>
              <a:t>‹#›</a:t>
            </a:fld>
            <a:endParaRPr lang="en-US" altLang="fr-FR"/>
          </a:p>
        </p:txBody>
      </p:sp>
    </p:spTree>
    <p:extLst>
      <p:ext uri="{BB962C8B-B14F-4D97-AF65-F5344CB8AC3E}">
        <p14:creationId xmlns:p14="http://schemas.microsoft.com/office/powerpoint/2010/main" val="250313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fr-FR"/>
          </a:p>
        </p:txBody>
      </p:sp>
      <p:sp>
        <p:nvSpPr>
          <p:cNvPr id="5" name="Footer Placeholder 4"/>
          <p:cNvSpPr>
            <a:spLocks noGrp="1"/>
          </p:cNvSpPr>
          <p:nvPr>
            <p:ph type="ftr" sz="quarter" idx="11"/>
          </p:nvPr>
        </p:nvSpPr>
        <p:spPr/>
        <p:txBody>
          <a:bodyPr/>
          <a:lstStyle>
            <a:lvl1pPr>
              <a:defRPr/>
            </a:lvl1pPr>
          </a:lstStyle>
          <a:p>
            <a:endParaRPr lang="en-US" altLang="fr-FR"/>
          </a:p>
        </p:txBody>
      </p:sp>
      <p:sp>
        <p:nvSpPr>
          <p:cNvPr id="6" name="Slide Number Placeholder 5"/>
          <p:cNvSpPr>
            <a:spLocks noGrp="1"/>
          </p:cNvSpPr>
          <p:nvPr>
            <p:ph type="sldNum" sz="quarter" idx="12"/>
          </p:nvPr>
        </p:nvSpPr>
        <p:spPr/>
        <p:txBody>
          <a:bodyPr/>
          <a:lstStyle>
            <a:lvl1pPr>
              <a:defRPr/>
            </a:lvl1pPr>
          </a:lstStyle>
          <a:p>
            <a:fld id="{4F6ACA4E-0CDB-45F9-AA91-8B73DBA0BD21}" type="slidenum">
              <a:rPr lang="en-US" altLang="fr-FR"/>
              <a:pPr/>
              <a:t>‹#›</a:t>
            </a:fld>
            <a:endParaRPr lang="en-US" altLang="fr-FR"/>
          </a:p>
        </p:txBody>
      </p:sp>
    </p:spTree>
    <p:extLst>
      <p:ext uri="{BB962C8B-B14F-4D97-AF65-F5344CB8AC3E}">
        <p14:creationId xmlns:p14="http://schemas.microsoft.com/office/powerpoint/2010/main" val="1520828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lvl1pPr>
              <a:defRPr/>
            </a:lvl1pPr>
          </a:lstStyle>
          <a:p>
            <a:endParaRPr lang="en-US" altLang="fr-FR"/>
          </a:p>
        </p:txBody>
      </p:sp>
      <p:sp>
        <p:nvSpPr>
          <p:cNvPr id="6" name="Footer Placeholder 5"/>
          <p:cNvSpPr>
            <a:spLocks noGrp="1"/>
          </p:cNvSpPr>
          <p:nvPr>
            <p:ph type="ftr" sz="quarter" idx="11"/>
          </p:nvPr>
        </p:nvSpPr>
        <p:spPr/>
        <p:txBody>
          <a:bodyPr/>
          <a:lstStyle>
            <a:lvl1pPr>
              <a:defRPr/>
            </a:lvl1pPr>
          </a:lstStyle>
          <a:p>
            <a:endParaRPr lang="en-US" altLang="fr-FR"/>
          </a:p>
        </p:txBody>
      </p:sp>
      <p:sp>
        <p:nvSpPr>
          <p:cNvPr id="7" name="Slide Number Placeholder 6"/>
          <p:cNvSpPr>
            <a:spLocks noGrp="1"/>
          </p:cNvSpPr>
          <p:nvPr>
            <p:ph type="sldNum" sz="quarter" idx="12"/>
          </p:nvPr>
        </p:nvSpPr>
        <p:spPr/>
        <p:txBody>
          <a:bodyPr/>
          <a:lstStyle>
            <a:lvl1pPr>
              <a:defRPr/>
            </a:lvl1pPr>
          </a:lstStyle>
          <a:p>
            <a:fld id="{56C607A4-A401-44D5-8835-C0BBD0D4FB7D}" type="slidenum">
              <a:rPr lang="en-US" altLang="fr-FR"/>
              <a:pPr/>
              <a:t>‹#›</a:t>
            </a:fld>
            <a:endParaRPr lang="en-US" altLang="fr-FR"/>
          </a:p>
        </p:txBody>
      </p:sp>
    </p:spTree>
    <p:extLst>
      <p:ext uri="{BB962C8B-B14F-4D97-AF65-F5344CB8AC3E}">
        <p14:creationId xmlns:p14="http://schemas.microsoft.com/office/powerpoint/2010/main" val="15477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lvl1pPr>
              <a:defRPr/>
            </a:lvl1pPr>
          </a:lstStyle>
          <a:p>
            <a:endParaRPr lang="en-US" altLang="fr-FR"/>
          </a:p>
        </p:txBody>
      </p:sp>
      <p:sp>
        <p:nvSpPr>
          <p:cNvPr id="8" name="Footer Placeholder 7"/>
          <p:cNvSpPr>
            <a:spLocks noGrp="1"/>
          </p:cNvSpPr>
          <p:nvPr>
            <p:ph type="ftr" sz="quarter" idx="11"/>
          </p:nvPr>
        </p:nvSpPr>
        <p:spPr/>
        <p:txBody>
          <a:bodyPr/>
          <a:lstStyle>
            <a:lvl1pPr>
              <a:defRPr/>
            </a:lvl1pPr>
          </a:lstStyle>
          <a:p>
            <a:endParaRPr lang="en-US" altLang="fr-FR"/>
          </a:p>
        </p:txBody>
      </p:sp>
      <p:sp>
        <p:nvSpPr>
          <p:cNvPr id="9" name="Slide Number Placeholder 8"/>
          <p:cNvSpPr>
            <a:spLocks noGrp="1"/>
          </p:cNvSpPr>
          <p:nvPr>
            <p:ph type="sldNum" sz="quarter" idx="12"/>
          </p:nvPr>
        </p:nvSpPr>
        <p:spPr/>
        <p:txBody>
          <a:bodyPr/>
          <a:lstStyle>
            <a:lvl1pPr>
              <a:defRPr/>
            </a:lvl1pPr>
          </a:lstStyle>
          <a:p>
            <a:fld id="{77ED2BD8-ADB7-4625-B6C6-5C988CD0BCC7}" type="slidenum">
              <a:rPr lang="en-US" altLang="fr-FR"/>
              <a:pPr/>
              <a:t>‹#›</a:t>
            </a:fld>
            <a:endParaRPr lang="en-US" altLang="fr-FR"/>
          </a:p>
        </p:txBody>
      </p:sp>
    </p:spTree>
    <p:extLst>
      <p:ext uri="{BB962C8B-B14F-4D97-AF65-F5344CB8AC3E}">
        <p14:creationId xmlns:p14="http://schemas.microsoft.com/office/powerpoint/2010/main" val="144468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lvl1pPr>
              <a:defRPr/>
            </a:lvl1pPr>
          </a:lstStyle>
          <a:p>
            <a:endParaRPr lang="en-US" altLang="fr-FR"/>
          </a:p>
        </p:txBody>
      </p:sp>
      <p:sp>
        <p:nvSpPr>
          <p:cNvPr id="4" name="Footer Placeholder 3"/>
          <p:cNvSpPr>
            <a:spLocks noGrp="1"/>
          </p:cNvSpPr>
          <p:nvPr>
            <p:ph type="ftr" sz="quarter" idx="11"/>
          </p:nvPr>
        </p:nvSpPr>
        <p:spPr/>
        <p:txBody>
          <a:bodyPr/>
          <a:lstStyle>
            <a:lvl1pPr>
              <a:defRPr/>
            </a:lvl1pPr>
          </a:lstStyle>
          <a:p>
            <a:endParaRPr lang="en-US" altLang="fr-FR"/>
          </a:p>
        </p:txBody>
      </p:sp>
      <p:sp>
        <p:nvSpPr>
          <p:cNvPr id="5" name="Slide Number Placeholder 4"/>
          <p:cNvSpPr>
            <a:spLocks noGrp="1"/>
          </p:cNvSpPr>
          <p:nvPr>
            <p:ph type="sldNum" sz="quarter" idx="12"/>
          </p:nvPr>
        </p:nvSpPr>
        <p:spPr/>
        <p:txBody>
          <a:bodyPr/>
          <a:lstStyle>
            <a:lvl1pPr>
              <a:defRPr/>
            </a:lvl1pPr>
          </a:lstStyle>
          <a:p>
            <a:fld id="{670FB7E5-9C43-4FA0-AA7C-1BD2C73D5AC2}" type="slidenum">
              <a:rPr lang="en-US" altLang="fr-FR"/>
              <a:pPr/>
              <a:t>‹#›</a:t>
            </a:fld>
            <a:endParaRPr lang="en-US" altLang="fr-FR"/>
          </a:p>
        </p:txBody>
      </p:sp>
    </p:spTree>
    <p:extLst>
      <p:ext uri="{BB962C8B-B14F-4D97-AF65-F5344CB8AC3E}">
        <p14:creationId xmlns:p14="http://schemas.microsoft.com/office/powerpoint/2010/main" val="45120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fr-FR"/>
          </a:p>
        </p:txBody>
      </p:sp>
      <p:sp>
        <p:nvSpPr>
          <p:cNvPr id="3" name="Footer Placeholder 2"/>
          <p:cNvSpPr>
            <a:spLocks noGrp="1"/>
          </p:cNvSpPr>
          <p:nvPr>
            <p:ph type="ftr" sz="quarter" idx="11"/>
          </p:nvPr>
        </p:nvSpPr>
        <p:spPr/>
        <p:txBody>
          <a:bodyPr/>
          <a:lstStyle>
            <a:lvl1pPr>
              <a:defRPr/>
            </a:lvl1pPr>
          </a:lstStyle>
          <a:p>
            <a:endParaRPr lang="en-US" altLang="fr-FR"/>
          </a:p>
        </p:txBody>
      </p:sp>
      <p:sp>
        <p:nvSpPr>
          <p:cNvPr id="4" name="Slide Number Placeholder 3"/>
          <p:cNvSpPr>
            <a:spLocks noGrp="1"/>
          </p:cNvSpPr>
          <p:nvPr>
            <p:ph type="sldNum" sz="quarter" idx="12"/>
          </p:nvPr>
        </p:nvSpPr>
        <p:spPr/>
        <p:txBody>
          <a:bodyPr/>
          <a:lstStyle>
            <a:lvl1pPr>
              <a:defRPr/>
            </a:lvl1pPr>
          </a:lstStyle>
          <a:p>
            <a:fld id="{24694988-6D05-40C9-BE3A-40E22185EA31}" type="slidenum">
              <a:rPr lang="en-US" altLang="fr-FR"/>
              <a:pPr/>
              <a:t>‹#›</a:t>
            </a:fld>
            <a:endParaRPr lang="en-US" altLang="fr-FR"/>
          </a:p>
        </p:txBody>
      </p:sp>
    </p:spTree>
    <p:extLst>
      <p:ext uri="{BB962C8B-B14F-4D97-AF65-F5344CB8AC3E}">
        <p14:creationId xmlns:p14="http://schemas.microsoft.com/office/powerpoint/2010/main" val="231025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fr-FR"/>
          </a:p>
        </p:txBody>
      </p:sp>
      <p:sp>
        <p:nvSpPr>
          <p:cNvPr id="6" name="Footer Placeholder 5"/>
          <p:cNvSpPr>
            <a:spLocks noGrp="1"/>
          </p:cNvSpPr>
          <p:nvPr>
            <p:ph type="ftr" sz="quarter" idx="11"/>
          </p:nvPr>
        </p:nvSpPr>
        <p:spPr/>
        <p:txBody>
          <a:bodyPr/>
          <a:lstStyle>
            <a:lvl1pPr>
              <a:defRPr/>
            </a:lvl1pPr>
          </a:lstStyle>
          <a:p>
            <a:endParaRPr lang="en-US" altLang="fr-FR"/>
          </a:p>
        </p:txBody>
      </p:sp>
      <p:sp>
        <p:nvSpPr>
          <p:cNvPr id="7" name="Slide Number Placeholder 6"/>
          <p:cNvSpPr>
            <a:spLocks noGrp="1"/>
          </p:cNvSpPr>
          <p:nvPr>
            <p:ph type="sldNum" sz="quarter" idx="12"/>
          </p:nvPr>
        </p:nvSpPr>
        <p:spPr/>
        <p:txBody>
          <a:bodyPr/>
          <a:lstStyle>
            <a:lvl1pPr>
              <a:defRPr/>
            </a:lvl1pPr>
          </a:lstStyle>
          <a:p>
            <a:fld id="{3A2E9FA2-CD44-4DA0-9B9C-5BCA196D66F8}" type="slidenum">
              <a:rPr lang="en-US" altLang="fr-FR"/>
              <a:pPr/>
              <a:t>‹#›</a:t>
            </a:fld>
            <a:endParaRPr lang="en-US" altLang="fr-FR"/>
          </a:p>
        </p:txBody>
      </p:sp>
    </p:spTree>
    <p:extLst>
      <p:ext uri="{BB962C8B-B14F-4D97-AF65-F5344CB8AC3E}">
        <p14:creationId xmlns:p14="http://schemas.microsoft.com/office/powerpoint/2010/main" val="13998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fr-FR"/>
          </a:p>
        </p:txBody>
      </p:sp>
      <p:sp>
        <p:nvSpPr>
          <p:cNvPr id="6" name="Footer Placeholder 5"/>
          <p:cNvSpPr>
            <a:spLocks noGrp="1"/>
          </p:cNvSpPr>
          <p:nvPr>
            <p:ph type="ftr" sz="quarter" idx="11"/>
          </p:nvPr>
        </p:nvSpPr>
        <p:spPr/>
        <p:txBody>
          <a:bodyPr/>
          <a:lstStyle>
            <a:lvl1pPr>
              <a:defRPr/>
            </a:lvl1pPr>
          </a:lstStyle>
          <a:p>
            <a:endParaRPr lang="en-US" altLang="fr-FR"/>
          </a:p>
        </p:txBody>
      </p:sp>
      <p:sp>
        <p:nvSpPr>
          <p:cNvPr id="7" name="Slide Number Placeholder 6"/>
          <p:cNvSpPr>
            <a:spLocks noGrp="1"/>
          </p:cNvSpPr>
          <p:nvPr>
            <p:ph type="sldNum" sz="quarter" idx="12"/>
          </p:nvPr>
        </p:nvSpPr>
        <p:spPr/>
        <p:txBody>
          <a:bodyPr/>
          <a:lstStyle>
            <a:lvl1pPr>
              <a:defRPr/>
            </a:lvl1pPr>
          </a:lstStyle>
          <a:p>
            <a:fld id="{BB383EAF-EC53-4763-BCC3-D2EB295B9396}" type="slidenum">
              <a:rPr lang="en-US" altLang="fr-FR"/>
              <a:pPr/>
              <a:t>‹#›</a:t>
            </a:fld>
            <a:endParaRPr lang="en-US" altLang="fr-FR"/>
          </a:p>
        </p:txBody>
      </p:sp>
    </p:spTree>
    <p:extLst>
      <p:ext uri="{BB962C8B-B14F-4D97-AF65-F5344CB8AC3E}">
        <p14:creationId xmlns:p14="http://schemas.microsoft.com/office/powerpoint/2010/main" val="190274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smtClean="0"/>
              <a:t>Click to edit Master text styles</a:t>
            </a:r>
          </a:p>
          <a:p>
            <a:pPr lvl="1"/>
            <a:r>
              <a:rPr lang="en-US" altLang="fr-FR" smtClean="0"/>
              <a:t>Second level</a:t>
            </a:r>
          </a:p>
          <a:p>
            <a:pPr lvl="2"/>
            <a:r>
              <a:rPr lang="en-US" altLang="fr-FR" smtClean="0"/>
              <a:t>Third level</a:t>
            </a:r>
          </a:p>
          <a:p>
            <a:pPr lvl="3"/>
            <a:r>
              <a:rPr lang="en-US" altLang="fr-FR" smtClean="0"/>
              <a:t>Fourth level</a:t>
            </a:r>
          </a:p>
          <a:p>
            <a:pPr lvl="4"/>
            <a:r>
              <a:rPr lang="en-US" altLang="fr-FR"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fr-F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BDB0447-ECF6-4C74-B2A4-2173D37D168A}" type="slidenum">
              <a:rPr lang="en-US" altLang="fr-FR"/>
              <a:pPr/>
              <a:t>‹#›</a:t>
            </a:fld>
            <a:endParaRPr lang="en-US"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5975"/>
            <a:ext cx="9144000" cy="518728"/>
          </a:xfrm>
        </p:spPr>
        <p:txBody>
          <a:bodyPr/>
          <a:lstStyle/>
          <a:p>
            <a:r>
              <a:rPr lang="en-GB" altLang="fr-FR" sz="2400" b="1" dirty="0">
                <a:solidFill>
                  <a:srgbClr val="FF3300"/>
                </a:solidFill>
                <a:latin typeface="Comic Sans MS" panose="030F0702030302020204" pitchFamily="66" charset="0"/>
              </a:rPr>
              <a:t>Year </a:t>
            </a:r>
            <a:r>
              <a:rPr lang="en-GB" altLang="fr-FR" sz="2400" b="1" dirty="0" smtClean="0">
                <a:solidFill>
                  <a:srgbClr val="FF3300"/>
                </a:solidFill>
                <a:latin typeface="Comic Sans MS" panose="030F0702030302020204" pitchFamily="66" charset="0"/>
              </a:rPr>
              <a:t>10 Microprocessor Control</a:t>
            </a:r>
            <a:endParaRPr lang="en-GB" altLang="fr-FR" sz="2400" dirty="0"/>
          </a:p>
        </p:txBody>
      </p:sp>
      <p:sp>
        <p:nvSpPr>
          <p:cNvPr id="4099" name="Text Box 3"/>
          <p:cNvSpPr txBox="1">
            <a:spLocks noChangeArrowheads="1"/>
          </p:cNvSpPr>
          <p:nvPr/>
        </p:nvSpPr>
        <p:spPr bwMode="auto">
          <a:xfrm>
            <a:off x="-19068" y="527865"/>
            <a:ext cx="9144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dirty="0"/>
              <a:t>The IGCSE Systems and Control Design Technology course covers three distinct aspects of technology.  These three areas are different but they have one thing in common; they all enable the user to interact with the overall product.  By that it means that the user will do something to the product and the product will react or respond in a predetermined way</a:t>
            </a:r>
            <a:r>
              <a:rPr lang="en-GB" sz="1600" dirty="0" smtClean="0"/>
              <a:t>.</a:t>
            </a:r>
            <a:endParaRPr lang="fr-FR" sz="1600" dirty="0"/>
          </a:p>
        </p:txBody>
      </p:sp>
      <p:sp>
        <p:nvSpPr>
          <p:cNvPr id="4100" name="Text Box 4"/>
          <p:cNvSpPr txBox="1">
            <a:spLocks noChangeArrowheads="1"/>
          </p:cNvSpPr>
          <p:nvPr/>
        </p:nvSpPr>
        <p:spPr bwMode="auto">
          <a:xfrm>
            <a:off x="0" y="1559118"/>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1" dirty="0"/>
              <a:t>The three types of systems &amp; control are;</a:t>
            </a:r>
            <a:endParaRPr lang="fr-FR" sz="1600" b="1" dirty="0"/>
          </a:p>
        </p:txBody>
      </p:sp>
      <p:sp>
        <p:nvSpPr>
          <p:cNvPr id="4101" name="Text Box 5"/>
          <p:cNvSpPr txBox="1">
            <a:spLocks noChangeArrowheads="1"/>
          </p:cNvSpPr>
          <p:nvPr/>
        </p:nvSpPr>
        <p:spPr bwMode="auto">
          <a:xfrm>
            <a:off x="-19068" y="1905639"/>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GB" sz="1600" b="1" dirty="0"/>
              <a:t>Mechanical Control Systems</a:t>
            </a:r>
            <a:endParaRPr lang="fr-FR" sz="1600" dirty="0"/>
          </a:p>
          <a:p>
            <a:r>
              <a:rPr lang="en-GB" sz="1600" dirty="0"/>
              <a:t>Mechanical control is achieved by building various mechanisms into the product which are intended to produce movement in some way.  This movement can be created by the user pushing or pulling part of the product.  Electro-mechanical control is achieved by the use of an electrical device (such as an electric motor or solenoid) to drive the mechanisms in order to produce a pre-determined movement.</a:t>
            </a:r>
            <a:endParaRPr lang="fr-FR" sz="1600" dirty="0"/>
          </a:p>
        </p:txBody>
      </p:sp>
      <p:sp>
        <p:nvSpPr>
          <p:cNvPr id="4102" name="Text Box 6"/>
          <p:cNvSpPr txBox="1">
            <a:spLocks noChangeArrowheads="1"/>
          </p:cNvSpPr>
          <p:nvPr/>
        </p:nvSpPr>
        <p:spPr bwMode="auto">
          <a:xfrm>
            <a:off x="0" y="3413693"/>
            <a:ext cx="9144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GB" sz="1600" b="1" dirty="0"/>
              <a:t>Electronic Control Systems</a:t>
            </a:r>
            <a:endParaRPr lang="fr-FR" sz="1600" dirty="0"/>
          </a:p>
          <a:p>
            <a:r>
              <a:rPr lang="en-GB" sz="1600" dirty="0"/>
              <a:t>Electronic control is where dedicated electronic circuits are used to switch on/off the electric components such as lights, electric motor and solenoids in response to some sort of sensor being triggered or activated.  Dedicated electronic circuits are circuits that have been built specifically for one purpose and they can only be used for that one specific purpose</a:t>
            </a:r>
            <a:endParaRPr lang="en-GB" altLang="fr-FR" sz="1600" b="1" dirty="0">
              <a:latin typeface="Comic Sans MS" panose="030F0702030302020204" pitchFamily="66" charset="0"/>
            </a:endParaRPr>
          </a:p>
        </p:txBody>
      </p:sp>
      <p:sp>
        <p:nvSpPr>
          <p:cNvPr id="4104" name="Text Box 8"/>
          <p:cNvSpPr txBox="1">
            <a:spLocks noChangeArrowheads="1"/>
          </p:cNvSpPr>
          <p:nvPr/>
        </p:nvSpPr>
        <p:spPr bwMode="auto">
          <a:xfrm>
            <a:off x="0" y="4694588"/>
            <a:ext cx="9144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GB" sz="1600" b="1" dirty="0"/>
              <a:t>Microprocessor Control Systems</a:t>
            </a:r>
            <a:endParaRPr lang="fr-FR" sz="1600" dirty="0"/>
          </a:p>
          <a:p>
            <a:r>
              <a:rPr lang="en-GB" sz="1600" dirty="0"/>
              <a:t>Microprocessor control are very advanced electronic circuits which can be programmed and reprogrammed to many different functions.  Microprocessors are often referred to as microchips but their correct name are Integrated Circuits or IC’s for short.  Microprocessors are far more versatile than ordinary electronic circuits because they can be reprogrammed quickly and without any need to physically change any components on the circuit.  Thereby making these control systems multifunctional.  This means that a </a:t>
            </a:r>
            <a:r>
              <a:rPr lang="en-GB" sz="1600" dirty="0" smtClean="0"/>
              <a:t>manufacturer </a:t>
            </a:r>
            <a:r>
              <a:rPr lang="en-GB" sz="1600" dirty="0"/>
              <a:t>can use the same control system in a range of different </a:t>
            </a:r>
            <a:r>
              <a:rPr lang="en-GB" sz="1600" dirty="0" smtClean="0"/>
              <a:t>products for different applications.</a:t>
            </a:r>
            <a:endParaRPr lang="fr-FR" sz="1600" dirty="0"/>
          </a:p>
        </p:txBody>
      </p:sp>
    </p:spTree>
    <p:custDataLst>
      <p:tags r:id="rId1"/>
    </p:custDataLst>
    <p:extLst>
      <p:ext uri="{BB962C8B-B14F-4D97-AF65-F5344CB8AC3E}">
        <p14:creationId xmlns:p14="http://schemas.microsoft.com/office/powerpoint/2010/main" val="3790176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p:bldP spid="4101" grpId="0"/>
      <p:bldP spid="4102" grpId="0"/>
      <p:bldP spid="410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5975"/>
            <a:ext cx="9144000" cy="518728"/>
          </a:xfrm>
        </p:spPr>
        <p:txBody>
          <a:bodyPr/>
          <a:lstStyle/>
          <a:p>
            <a:r>
              <a:rPr lang="en-GB" altLang="fr-FR" sz="2400" b="1" dirty="0">
                <a:solidFill>
                  <a:srgbClr val="FF3300"/>
                </a:solidFill>
                <a:latin typeface="Comic Sans MS" panose="030F0702030302020204" pitchFamily="66" charset="0"/>
              </a:rPr>
              <a:t>Year </a:t>
            </a:r>
            <a:r>
              <a:rPr lang="en-GB" altLang="fr-FR" sz="2400" b="1" dirty="0" smtClean="0">
                <a:solidFill>
                  <a:srgbClr val="FF3300"/>
                </a:solidFill>
                <a:latin typeface="Comic Sans MS" panose="030F0702030302020204" pitchFamily="66" charset="0"/>
              </a:rPr>
              <a:t>10 Microprocessor Control</a:t>
            </a:r>
            <a:endParaRPr lang="en-GB" altLang="fr-FR" sz="2400" dirty="0"/>
          </a:p>
        </p:txBody>
      </p:sp>
      <p:sp>
        <p:nvSpPr>
          <p:cNvPr id="4099" name="Text Box 3"/>
          <p:cNvSpPr txBox="1">
            <a:spLocks noChangeArrowheads="1"/>
          </p:cNvSpPr>
          <p:nvPr/>
        </p:nvSpPr>
        <p:spPr bwMode="auto">
          <a:xfrm>
            <a:off x="-19068" y="527865"/>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1" dirty="0" smtClean="0"/>
              <a:t>System Analysis &amp; Block Analysis</a:t>
            </a:r>
            <a:endParaRPr lang="fr-FR" sz="1600" b="1" dirty="0"/>
          </a:p>
        </p:txBody>
      </p:sp>
      <p:sp>
        <p:nvSpPr>
          <p:cNvPr id="4100" name="Text Box 4"/>
          <p:cNvSpPr txBox="1">
            <a:spLocks noChangeArrowheads="1"/>
          </p:cNvSpPr>
          <p:nvPr/>
        </p:nvSpPr>
        <p:spPr bwMode="auto">
          <a:xfrm>
            <a:off x="10748" y="80737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dirty="0" smtClean="0"/>
              <a:t>These two terms mean very different things but pupils often confuse they two.  It is very important that you understand the difference and can give examples of each.</a:t>
            </a:r>
            <a:endParaRPr lang="fr-FR" sz="1600" dirty="0"/>
          </a:p>
        </p:txBody>
      </p:sp>
      <p:sp>
        <p:nvSpPr>
          <p:cNvPr id="4101" name="Text Box 5"/>
          <p:cNvSpPr txBox="1">
            <a:spLocks noChangeArrowheads="1"/>
          </p:cNvSpPr>
          <p:nvPr/>
        </p:nvSpPr>
        <p:spPr bwMode="auto">
          <a:xfrm>
            <a:off x="-21300" y="1392145"/>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GB" sz="1600" b="1" dirty="0" smtClean="0"/>
              <a:t>System Analysis</a:t>
            </a:r>
            <a:endParaRPr lang="fr-FR" sz="1600" dirty="0"/>
          </a:p>
          <a:p>
            <a:r>
              <a:rPr lang="en-GB" sz="1600" dirty="0" smtClean="0"/>
              <a:t>Refers to the way in which many modern products have been constructed by assembling them from pre-made units.  These units are often made by another manufacturer and then shipped to an assembly plant where workers or machines fit the units together to produce the finished product.  The advantage of this system of making a product id that the various sub-units or </a:t>
            </a:r>
            <a:r>
              <a:rPr lang="en-GB" sz="1600" b="1" dirty="0" smtClean="0"/>
              <a:t>sub-systems </a:t>
            </a:r>
            <a:r>
              <a:rPr lang="en-GB" sz="1600" dirty="0" smtClean="0"/>
              <a:t> can be built and tested independently of the finished product.  If an individual sub-system of product fails or malfunctions the unit is replaced quickly and efficiently.  It also means that maintenance is simplified and the maintenance technician can be confident that the replacement part will function correctly.</a:t>
            </a:r>
            <a:endParaRPr lang="fr-FR" sz="1600" dirty="0"/>
          </a:p>
        </p:txBody>
      </p:sp>
      <p:sp>
        <p:nvSpPr>
          <p:cNvPr id="4104" name="Text Box 8"/>
          <p:cNvSpPr txBox="1">
            <a:spLocks noChangeArrowheads="1"/>
          </p:cNvSpPr>
          <p:nvPr/>
        </p:nvSpPr>
        <p:spPr bwMode="auto">
          <a:xfrm>
            <a:off x="10748" y="3710003"/>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fr-FR" sz="1600" b="1" dirty="0" smtClean="0"/>
              <a:t>How to do a System Analysis of your project.</a:t>
            </a:r>
            <a:endParaRPr lang="fr-FR" sz="1600" dirty="0"/>
          </a:p>
          <a:p>
            <a:r>
              <a:rPr lang="en-GB" sz="1600" dirty="0" smtClean="0"/>
              <a:t>The best way to do this analysis is in the form of a spider diagram.  Below is </a:t>
            </a:r>
            <a:r>
              <a:rPr lang="en-GB" sz="1600" u="sng" dirty="0" smtClean="0"/>
              <a:t>an example </a:t>
            </a:r>
            <a:r>
              <a:rPr lang="en-GB" sz="1600" dirty="0" smtClean="0"/>
              <a:t>of how to do it.</a:t>
            </a:r>
            <a:endParaRPr lang="fr-FR" sz="1600" dirty="0"/>
          </a:p>
        </p:txBody>
      </p:sp>
      <p:sp>
        <p:nvSpPr>
          <p:cNvPr id="11" name="Oval 6"/>
          <p:cNvSpPr>
            <a:spLocks noChangeArrowheads="1"/>
          </p:cNvSpPr>
          <p:nvPr/>
        </p:nvSpPr>
        <p:spPr bwMode="auto">
          <a:xfrm>
            <a:off x="3533800" y="5376772"/>
            <a:ext cx="1584176" cy="405119"/>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fr-FR" sz="1600" dirty="0" smtClean="0">
                <a:latin typeface="Comic Sans MS" panose="030F0702030302020204" pitchFamily="66" charset="0"/>
              </a:rPr>
              <a:t>Your Product</a:t>
            </a:r>
            <a:endParaRPr lang="en-GB" altLang="fr-FR" sz="1600" dirty="0">
              <a:latin typeface="Comic Sans MS" panose="030F0702030302020204" pitchFamily="66" charset="0"/>
            </a:endParaRPr>
          </a:p>
        </p:txBody>
      </p:sp>
      <p:sp>
        <p:nvSpPr>
          <p:cNvPr id="12" name="Oval 6"/>
          <p:cNvSpPr>
            <a:spLocks noChangeArrowheads="1"/>
          </p:cNvSpPr>
          <p:nvPr/>
        </p:nvSpPr>
        <p:spPr bwMode="auto">
          <a:xfrm>
            <a:off x="5940152" y="4550534"/>
            <a:ext cx="1355444" cy="72008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fr-FR" sz="1600" dirty="0" smtClean="0">
                <a:latin typeface="Comic Sans MS" panose="030F0702030302020204" pitchFamily="66" charset="0"/>
              </a:rPr>
              <a:t>The </a:t>
            </a:r>
          </a:p>
          <a:p>
            <a:pPr algn="ctr"/>
            <a:r>
              <a:rPr lang="en-GB" altLang="fr-FR" sz="1600" dirty="0" smtClean="0">
                <a:latin typeface="Comic Sans MS" panose="030F0702030302020204" pitchFamily="66" charset="0"/>
              </a:rPr>
              <a:t>Outer Casing</a:t>
            </a:r>
            <a:endParaRPr lang="en-GB" altLang="fr-FR" sz="1600" dirty="0">
              <a:latin typeface="Comic Sans MS" panose="030F0702030302020204" pitchFamily="66" charset="0"/>
            </a:endParaRPr>
          </a:p>
        </p:txBody>
      </p:sp>
      <p:sp>
        <p:nvSpPr>
          <p:cNvPr id="13" name="Oval 6"/>
          <p:cNvSpPr>
            <a:spLocks noChangeArrowheads="1"/>
          </p:cNvSpPr>
          <p:nvPr/>
        </p:nvSpPr>
        <p:spPr bwMode="auto">
          <a:xfrm>
            <a:off x="5953540" y="5419510"/>
            <a:ext cx="1355444" cy="72008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fr-FR" sz="1600" dirty="0" smtClean="0">
                <a:latin typeface="Comic Sans MS" panose="030F0702030302020204" pitchFamily="66" charset="0"/>
              </a:rPr>
              <a:t>Primary</a:t>
            </a:r>
          </a:p>
          <a:p>
            <a:pPr algn="ctr"/>
            <a:r>
              <a:rPr lang="en-GB" altLang="fr-FR" sz="1600" dirty="0" smtClean="0">
                <a:latin typeface="Comic Sans MS" panose="030F0702030302020204" pitchFamily="66" charset="0"/>
              </a:rPr>
              <a:t>Gear Box</a:t>
            </a:r>
            <a:endParaRPr lang="en-GB" altLang="fr-FR" sz="1600" dirty="0">
              <a:latin typeface="Comic Sans MS" panose="030F0702030302020204" pitchFamily="66" charset="0"/>
            </a:endParaRPr>
          </a:p>
        </p:txBody>
      </p:sp>
      <p:sp>
        <p:nvSpPr>
          <p:cNvPr id="14" name="Oval 6"/>
          <p:cNvSpPr>
            <a:spLocks noChangeArrowheads="1"/>
          </p:cNvSpPr>
          <p:nvPr/>
        </p:nvSpPr>
        <p:spPr bwMode="auto">
          <a:xfrm>
            <a:off x="4612824" y="6055494"/>
            <a:ext cx="1355444" cy="72008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fr-FR" sz="1600" dirty="0" smtClean="0">
                <a:latin typeface="Comic Sans MS" panose="030F0702030302020204" pitchFamily="66" charset="0"/>
              </a:rPr>
              <a:t>Secondary</a:t>
            </a:r>
          </a:p>
          <a:p>
            <a:pPr algn="ctr"/>
            <a:r>
              <a:rPr lang="en-GB" altLang="fr-FR" sz="1600" dirty="0" smtClean="0">
                <a:latin typeface="Comic Sans MS" panose="030F0702030302020204" pitchFamily="66" charset="0"/>
              </a:rPr>
              <a:t>Gear Box</a:t>
            </a:r>
            <a:endParaRPr lang="en-GB" altLang="fr-FR" sz="1600" dirty="0">
              <a:latin typeface="Comic Sans MS" panose="030F0702030302020204" pitchFamily="66" charset="0"/>
            </a:endParaRPr>
          </a:p>
        </p:txBody>
      </p:sp>
      <p:sp>
        <p:nvSpPr>
          <p:cNvPr id="15" name="Oval 6"/>
          <p:cNvSpPr>
            <a:spLocks noChangeArrowheads="1"/>
          </p:cNvSpPr>
          <p:nvPr/>
        </p:nvSpPr>
        <p:spPr bwMode="auto">
          <a:xfrm>
            <a:off x="2643322" y="6055494"/>
            <a:ext cx="1355444" cy="72008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fr-FR" sz="1600" dirty="0" smtClean="0">
                <a:latin typeface="Comic Sans MS" panose="030F0702030302020204" pitchFamily="66" charset="0"/>
              </a:rPr>
              <a:t>Mechanism</a:t>
            </a:r>
            <a:endParaRPr lang="en-GB" altLang="fr-FR" sz="1600" dirty="0" smtClean="0">
              <a:latin typeface="Comic Sans MS" panose="030F0702030302020204" pitchFamily="66" charset="0"/>
            </a:endParaRPr>
          </a:p>
          <a:p>
            <a:pPr algn="ctr"/>
            <a:r>
              <a:rPr lang="en-GB" altLang="fr-FR" sz="1600" dirty="0" smtClean="0">
                <a:latin typeface="Comic Sans MS" panose="030F0702030302020204" pitchFamily="66" charset="0"/>
              </a:rPr>
              <a:t>one</a:t>
            </a:r>
            <a:endParaRPr lang="en-GB" altLang="fr-FR" sz="1600" dirty="0">
              <a:latin typeface="Comic Sans MS" panose="030F0702030302020204" pitchFamily="66" charset="0"/>
            </a:endParaRPr>
          </a:p>
        </p:txBody>
      </p:sp>
      <p:sp>
        <p:nvSpPr>
          <p:cNvPr id="16" name="Oval 6"/>
          <p:cNvSpPr>
            <a:spLocks noChangeArrowheads="1"/>
          </p:cNvSpPr>
          <p:nvPr/>
        </p:nvSpPr>
        <p:spPr bwMode="auto">
          <a:xfrm>
            <a:off x="1337654" y="5419510"/>
            <a:ext cx="1355444" cy="72008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fr-FR" sz="1200" dirty="0" smtClean="0">
                <a:latin typeface="Comic Sans MS" panose="030F0702030302020204" pitchFamily="66" charset="0"/>
              </a:rPr>
              <a:t>PIC &amp;</a:t>
            </a:r>
          </a:p>
          <a:p>
            <a:pPr algn="ctr"/>
            <a:r>
              <a:rPr lang="en-GB" altLang="fr-FR" sz="1200" dirty="0" smtClean="0">
                <a:latin typeface="Comic Sans MS" panose="030F0702030302020204" pitchFamily="66" charset="0"/>
              </a:rPr>
              <a:t>Peripheral</a:t>
            </a:r>
          </a:p>
          <a:p>
            <a:pPr algn="ctr"/>
            <a:r>
              <a:rPr lang="en-GB" altLang="fr-FR" sz="1200" dirty="0" smtClean="0">
                <a:latin typeface="Comic Sans MS" panose="030F0702030302020204" pitchFamily="66" charset="0"/>
              </a:rPr>
              <a:t>Interface</a:t>
            </a:r>
            <a:endParaRPr lang="en-GB" altLang="fr-FR" sz="1200" dirty="0">
              <a:latin typeface="Comic Sans MS" panose="030F0702030302020204" pitchFamily="66" charset="0"/>
            </a:endParaRPr>
          </a:p>
        </p:txBody>
      </p:sp>
      <p:sp>
        <p:nvSpPr>
          <p:cNvPr id="17" name="Oval 6"/>
          <p:cNvSpPr>
            <a:spLocks noChangeArrowheads="1"/>
          </p:cNvSpPr>
          <p:nvPr/>
        </p:nvSpPr>
        <p:spPr bwMode="auto">
          <a:xfrm>
            <a:off x="2843808" y="4336453"/>
            <a:ext cx="1355444" cy="72008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fr-FR" sz="1600" dirty="0" smtClean="0">
                <a:latin typeface="Comic Sans MS" panose="030F0702030302020204" pitchFamily="66" charset="0"/>
              </a:rPr>
              <a:t>Sensors</a:t>
            </a:r>
            <a:endParaRPr lang="en-GB" altLang="fr-FR" sz="1600" dirty="0">
              <a:latin typeface="Comic Sans MS" panose="030F0702030302020204" pitchFamily="66" charset="0"/>
            </a:endParaRPr>
          </a:p>
        </p:txBody>
      </p:sp>
      <p:sp>
        <p:nvSpPr>
          <p:cNvPr id="18" name="Oval 6"/>
          <p:cNvSpPr>
            <a:spLocks noChangeArrowheads="1"/>
          </p:cNvSpPr>
          <p:nvPr/>
        </p:nvSpPr>
        <p:spPr bwMode="auto">
          <a:xfrm>
            <a:off x="1337654" y="4499642"/>
            <a:ext cx="1355444" cy="72008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fr-FR" sz="1600" dirty="0" smtClean="0">
                <a:latin typeface="Comic Sans MS" panose="030F0702030302020204" pitchFamily="66" charset="0"/>
              </a:rPr>
              <a:t>Control</a:t>
            </a:r>
          </a:p>
          <a:p>
            <a:pPr algn="ctr"/>
            <a:r>
              <a:rPr lang="en-GB" altLang="fr-FR" sz="1600" dirty="0" smtClean="0">
                <a:latin typeface="Comic Sans MS" panose="030F0702030302020204" pitchFamily="66" charset="0"/>
              </a:rPr>
              <a:t>Program</a:t>
            </a:r>
            <a:endParaRPr lang="en-GB" altLang="fr-FR" sz="1600" dirty="0">
              <a:latin typeface="Comic Sans MS" panose="030F0702030302020204" pitchFamily="66" charset="0"/>
            </a:endParaRPr>
          </a:p>
        </p:txBody>
      </p:sp>
      <p:sp>
        <p:nvSpPr>
          <p:cNvPr id="19" name="Oval 6"/>
          <p:cNvSpPr>
            <a:spLocks noChangeArrowheads="1"/>
          </p:cNvSpPr>
          <p:nvPr/>
        </p:nvSpPr>
        <p:spPr bwMode="auto">
          <a:xfrm>
            <a:off x="4440254" y="4355332"/>
            <a:ext cx="1355444" cy="72008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fr-FR" sz="1600" dirty="0" smtClean="0">
                <a:latin typeface="Comic Sans MS" panose="030F0702030302020204" pitchFamily="66" charset="0"/>
              </a:rPr>
              <a:t>Lights &amp;</a:t>
            </a:r>
          </a:p>
          <a:p>
            <a:pPr algn="ctr"/>
            <a:r>
              <a:rPr lang="en-GB" altLang="fr-FR" sz="1600" dirty="0" smtClean="0">
                <a:latin typeface="Comic Sans MS" panose="030F0702030302020204" pitchFamily="66" charset="0"/>
              </a:rPr>
              <a:t>Motors</a:t>
            </a:r>
            <a:endParaRPr lang="en-GB" altLang="fr-FR" sz="1600" dirty="0">
              <a:latin typeface="Comic Sans MS" panose="030F0702030302020204" pitchFamily="66" charset="0"/>
            </a:endParaRPr>
          </a:p>
        </p:txBody>
      </p:sp>
      <p:cxnSp>
        <p:nvCxnSpPr>
          <p:cNvPr id="5" name="Straight Arrow Connector 4"/>
          <p:cNvCxnSpPr/>
          <p:nvPr/>
        </p:nvCxnSpPr>
        <p:spPr>
          <a:xfrm flipH="1">
            <a:off x="5265359" y="5155500"/>
            <a:ext cx="530339" cy="3404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5264751" y="5636612"/>
            <a:ext cx="530947" cy="841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4647872" y="5826186"/>
            <a:ext cx="133294" cy="2759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707904" y="5808464"/>
            <a:ext cx="178055" cy="2747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778243" y="5605904"/>
            <a:ext cx="598139" cy="1148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693098" y="5155500"/>
            <a:ext cx="627946" cy="2078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61031" y="5062339"/>
            <a:ext cx="194774" cy="3086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4657054" y="5071149"/>
            <a:ext cx="196538" cy="2900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p:bldP spid="4101" grpId="0"/>
      <p:bldP spid="4104" grpId="0" autoUpdateAnimBg="0"/>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5975"/>
            <a:ext cx="9144000" cy="518728"/>
          </a:xfrm>
        </p:spPr>
        <p:txBody>
          <a:bodyPr/>
          <a:lstStyle/>
          <a:p>
            <a:r>
              <a:rPr lang="en-GB" altLang="fr-FR" sz="2400" b="1" dirty="0">
                <a:solidFill>
                  <a:srgbClr val="FF3300"/>
                </a:solidFill>
                <a:latin typeface="Comic Sans MS" panose="030F0702030302020204" pitchFamily="66" charset="0"/>
              </a:rPr>
              <a:t>Year </a:t>
            </a:r>
            <a:r>
              <a:rPr lang="en-GB" altLang="fr-FR" sz="2400" b="1" dirty="0" smtClean="0">
                <a:solidFill>
                  <a:srgbClr val="FF3300"/>
                </a:solidFill>
                <a:latin typeface="Comic Sans MS" panose="030F0702030302020204" pitchFamily="66" charset="0"/>
              </a:rPr>
              <a:t>10 Microprocessor Control</a:t>
            </a:r>
            <a:endParaRPr lang="en-GB" altLang="fr-FR" sz="2400" dirty="0"/>
          </a:p>
        </p:txBody>
      </p:sp>
      <p:sp>
        <p:nvSpPr>
          <p:cNvPr id="4099" name="Text Box 3"/>
          <p:cNvSpPr txBox="1">
            <a:spLocks noChangeArrowheads="1"/>
          </p:cNvSpPr>
          <p:nvPr/>
        </p:nvSpPr>
        <p:spPr bwMode="auto">
          <a:xfrm>
            <a:off x="-19068" y="527865"/>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1" dirty="0" smtClean="0"/>
              <a:t>Block Analysis</a:t>
            </a:r>
            <a:endParaRPr lang="fr-FR" sz="1600" b="1" dirty="0"/>
          </a:p>
        </p:txBody>
      </p:sp>
      <p:sp>
        <p:nvSpPr>
          <p:cNvPr id="4100" name="Text Box 4"/>
          <p:cNvSpPr txBox="1">
            <a:spLocks noChangeArrowheads="1"/>
          </p:cNvSpPr>
          <p:nvPr/>
        </p:nvSpPr>
        <p:spPr bwMode="auto">
          <a:xfrm>
            <a:off x="10748" y="80737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dirty="0" smtClean="0"/>
              <a:t>Is about identifying the various types of building blocks that are used to create the sub-systems.</a:t>
            </a:r>
            <a:endParaRPr lang="fr-FR" sz="1600" dirty="0"/>
          </a:p>
        </p:txBody>
      </p:sp>
      <p:sp>
        <p:nvSpPr>
          <p:cNvPr id="24" name="Text Box 4"/>
          <p:cNvSpPr txBox="1">
            <a:spLocks noChangeArrowheads="1"/>
          </p:cNvSpPr>
          <p:nvPr/>
        </p:nvSpPr>
        <p:spPr bwMode="auto">
          <a:xfrm>
            <a:off x="0" y="1098157"/>
            <a:ext cx="50760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1600" b="1" dirty="0" smtClean="0"/>
              <a:t>There are three generic types of building blocks</a:t>
            </a:r>
            <a:r>
              <a:rPr lang="en-GB" sz="1600" dirty="0" smtClean="0"/>
              <a:t>;</a:t>
            </a:r>
            <a:endParaRPr lang="fr-FR" sz="1600" dirty="0"/>
          </a:p>
        </p:txBody>
      </p:sp>
      <p:grpSp>
        <p:nvGrpSpPr>
          <p:cNvPr id="27" name="Group 69"/>
          <p:cNvGrpSpPr>
            <a:grpSpLocks/>
          </p:cNvGrpSpPr>
          <p:nvPr/>
        </p:nvGrpSpPr>
        <p:grpSpPr bwMode="auto">
          <a:xfrm>
            <a:off x="179512" y="1772816"/>
            <a:ext cx="1366838" cy="1511300"/>
            <a:chOff x="295" y="1207"/>
            <a:chExt cx="861" cy="952"/>
          </a:xfrm>
        </p:grpSpPr>
        <p:sp>
          <p:nvSpPr>
            <p:cNvPr id="28" name="Rectangle 64"/>
            <p:cNvSpPr>
              <a:spLocks noChangeArrowheads="1"/>
            </p:cNvSpPr>
            <p:nvPr/>
          </p:nvSpPr>
          <p:spPr bwMode="auto">
            <a:xfrm>
              <a:off x="295" y="1207"/>
              <a:ext cx="861" cy="952"/>
            </a:xfrm>
            <a:prstGeom prst="rect">
              <a:avLst/>
            </a:prstGeom>
            <a:solidFill>
              <a:srgbClr val="00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9" name="Text Box 5"/>
            <p:cNvSpPr txBox="1">
              <a:spLocks noChangeArrowheads="1"/>
            </p:cNvSpPr>
            <p:nvPr/>
          </p:nvSpPr>
          <p:spPr bwMode="auto">
            <a:xfrm>
              <a:off x="340" y="1421"/>
              <a:ext cx="77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fr-FR" sz="2400" b="1" dirty="0" smtClean="0">
                  <a:latin typeface="Comic Sans MS" panose="030F0702030302020204" pitchFamily="66" charset="0"/>
                </a:rPr>
                <a:t>Inputs</a:t>
              </a:r>
            </a:p>
            <a:p>
              <a:pPr algn="ctr"/>
              <a:r>
                <a:rPr lang="en-GB" altLang="fr-FR" sz="2400" b="1" dirty="0" smtClean="0">
                  <a:latin typeface="Comic Sans MS" panose="030F0702030302020204" pitchFamily="66" charset="0"/>
                </a:rPr>
                <a:t>Blocks</a:t>
              </a:r>
              <a:endParaRPr lang="en-GB" altLang="fr-FR" sz="2400" b="1" dirty="0">
                <a:latin typeface="Comic Sans MS" panose="030F0702030302020204" pitchFamily="66" charset="0"/>
              </a:endParaRPr>
            </a:p>
          </p:txBody>
        </p:sp>
      </p:grpSp>
      <p:grpSp>
        <p:nvGrpSpPr>
          <p:cNvPr id="30" name="Group 70"/>
          <p:cNvGrpSpPr>
            <a:grpSpLocks/>
          </p:cNvGrpSpPr>
          <p:nvPr/>
        </p:nvGrpSpPr>
        <p:grpSpPr bwMode="auto">
          <a:xfrm>
            <a:off x="207097" y="3520886"/>
            <a:ext cx="1412875" cy="1511300"/>
            <a:chOff x="295" y="2250"/>
            <a:chExt cx="890" cy="952"/>
          </a:xfrm>
        </p:grpSpPr>
        <p:sp>
          <p:nvSpPr>
            <p:cNvPr id="31" name="Rectangle 66"/>
            <p:cNvSpPr>
              <a:spLocks noChangeArrowheads="1"/>
            </p:cNvSpPr>
            <p:nvPr/>
          </p:nvSpPr>
          <p:spPr bwMode="auto">
            <a:xfrm>
              <a:off x="295" y="2250"/>
              <a:ext cx="861" cy="952"/>
            </a:xfrm>
            <a:prstGeom prst="rect">
              <a:avLst/>
            </a:prstGeom>
            <a:solidFill>
              <a:srgbClr val="00FF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2" name="Text Box 6"/>
            <p:cNvSpPr txBox="1">
              <a:spLocks noChangeArrowheads="1"/>
            </p:cNvSpPr>
            <p:nvPr/>
          </p:nvSpPr>
          <p:spPr bwMode="auto">
            <a:xfrm>
              <a:off x="323" y="2464"/>
              <a:ext cx="8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fr-FR" sz="2400" b="1" dirty="0" smtClean="0">
                  <a:latin typeface="Comic Sans MS" panose="030F0702030302020204" pitchFamily="66" charset="0"/>
                </a:rPr>
                <a:t>Process</a:t>
              </a:r>
            </a:p>
            <a:p>
              <a:r>
                <a:rPr lang="en-GB" altLang="fr-FR" sz="2400" b="1" dirty="0" smtClean="0">
                  <a:latin typeface="Comic Sans MS" panose="030F0702030302020204" pitchFamily="66" charset="0"/>
                </a:rPr>
                <a:t>Blocks</a:t>
              </a:r>
              <a:endParaRPr lang="en-GB" altLang="fr-FR" sz="2400" b="1" dirty="0">
                <a:latin typeface="Comic Sans MS" panose="030F0702030302020204" pitchFamily="66" charset="0"/>
              </a:endParaRPr>
            </a:p>
          </p:txBody>
        </p:sp>
      </p:grpSp>
      <p:grpSp>
        <p:nvGrpSpPr>
          <p:cNvPr id="34" name="Group 109"/>
          <p:cNvGrpSpPr>
            <a:grpSpLocks/>
          </p:cNvGrpSpPr>
          <p:nvPr/>
        </p:nvGrpSpPr>
        <p:grpSpPr bwMode="auto">
          <a:xfrm>
            <a:off x="142206" y="5229200"/>
            <a:ext cx="1441450" cy="1511300"/>
            <a:chOff x="158" y="3293"/>
            <a:chExt cx="908" cy="952"/>
          </a:xfrm>
        </p:grpSpPr>
        <p:sp>
          <p:nvSpPr>
            <p:cNvPr id="35" name="Rectangle 67"/>
            <p:cNvSpPr>
              <a:spLocks noChangeArrowheads="1"/>
            </p:cNvSpPr>
            <p:nvPr/>
          </p:nvSpPr>
          <p:spPr bwMode="auto">
            <a:xfrm>
              <a:off x="204" y="3293"/>
              <a:ext cx="861" cy="952"/>
            </a:xfrm>
            <a:prstGeom prst="rect">
              <a:avLst/>
            </a:prstGeom>
            <a:solidFill>
              <a:srgbClr val="FFCC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 name="Text Box 8"/>
            <p:cNvSpPr txBox="1">
              <a:spLocks noChangeArrowheads="1"/>
            </p:cNvSpPr>
            <p:nvPr/>
          </p:nvSpPr>
          <p:spPr bwMode="auto">
            <a:xfrm>
              <a:off x="158" y="3612"/>
              <a:ext cx="90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fr-FR" sz="2400" b="1">
                  <a:latin typeface="Comic Sans MS" panose="030F0702030302020204" pitchFamily="66" charset="0"/>
                </a:rPr>
                <a:t>Outputs</a:t>
              </a:r>
            </a:p>
          </p:txBody>
        </p:sp>
      </p:grpSp>
      <p:grpSp>
        <p:nvGrpSpPr>
          <p:cNvPr id="38" name="Group 76"/>
          <p:cNvGrpSpPr>
            <a:grpSpLocks/>
          </p:cNvGrpSpPr>
          <p:nvPr/>
        </p:nvGrpSpPr>
        <p:grpSpPr bwMode="auto">
          <a:xfrm>
            <a:off x="1649025" y="1771228"/>
            <a:ext cx="2232025" cy="1512887"/>
            <a:chOff x="1293" y="1207"/>
            <a:chExt cx="861" cy="952"/>
          </a:xfrm>
        </p:grpSpPr>
        <p:sp>
          <p:nvSpPr>
            <p:cNvPr id="39" name="Rectangle 73"/>
            <p:cNvSpPr>
              <a:spLocks noChangeArrowheads="1"/>
            </p:cNvSpPr>
            <p:nvPr/>
          </p:nvSpPr>
          <p:spPr bwMode="auto">
            <a:xfrm>
              <a:off x="1293" y="1207"/>
              <a:ext cx="861" cy="952"/>
            </a:xfrm>
            <a:prstGeom prst="rect">
              <a:avLst/>
            </a:prstGeom>
            <a:solidFill>
              <a:srgbClr val="00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1" name="Text Box 74"/>
            <p:cNvSpPr txBox="1">
              <a:spLocks noChangeArrowheads="1"/>
            </p:cNvSpPr>
            <p:nvPr/>
          </p:nvSpPr>
          <p:spPr bwMode="auto">
            <a:xfrm>
              <a:off x="1338" y="1389"/>
              <a:ext cx="7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fr-FR" sz="1600" b="1">
                  <a:latin typeface="Comic Sans MS" panose="030F0702030302020204" pitchFamily="66" charset="0"/>
                </a:rPr>
                <a:t>Any type of Sensor</a:t>
              </a:r>
            </a:p>
          </p:txBody>
        </p:sp>
      </p:grpSp>
      <p:grpSp>
        <p:nvGrpSpPr>
          <p:cNvPr id="42" name="Group 87"/>
          <p:cNvGrpSpPr>
            <a:grpSpLocks/>
          </p:cNvGrpSpPr>
          <p:nvPr/>
        </p:nvGrpSpPr>
        <p:grpSpPr bwMode="auto">
          <a:xfrm>
            <a:off x="1664422" y="3523321"/>
            <a:ext cx="2233613" cy="1581742"/>
            <a:chOff x="1292" y="2251"/>
            <a:chExt cx="1407" cy="1001"/>
          </a:xfrm>
        </p:grpSpPr>
        <p:sp>
          <p:nvSpPr>
            <p:cNvPr id="44" name="Rectangle 82"/>
            <p:cNvSpPr>
              <a:spLocks noChangeArrowheads="1"/>
            </p:cNvSpPr>
            <p:nvPr/>
          </p:nvSpPr>
          <p:spPr bwMode="auto">
            <a:xfrm>
              <a:off x="1292" y="2251"/>
              <a:ext cx="1405" cy="952"/>
            </a:xfrm>
            <a:prstGeom prst="rect">
              <a:avLst/>
            </a:prstGeom>
            <a:solidFill>
              <a:srgbClr val="00FF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 name="Text Box 83"/>
            <p:cNvSpPr txBox="1">
              <a:spLocks noChangeArrowheads="1"/>
            </p:cNvSpPr>
            <p:nvPr/>
          </p:nvSpPr>
          <p:spPr bwMode="auto">
            <a:xfrm>
              <a:off x="1292" y="2251"/>
              <a:ext cx="1407" cy="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fr-FR" sz="1600" b="1" dirty="0">
                  <a:latin typeface="Comic Sans MS" panose="030F0702030302020204" pitchFamily="66" charset="0"/>
                </a:rPr>
                <a:t>The parts that respond to information from the sensors and switch outputs on/off</a:t>
              </a:r>
              <a:r>
                <a:rPr lang="en-GB" altLang="fr-FR" b="1" dirty="0">
                  <a:latin typeface="Comic Sans MS" panose="030F0702030302020204" pitchFamily="66" charset="0"/>
                </a:rPr>
                <a:t> </a:t>
              </a:r>
            </a:p>
          </p:txBody>
        </p:sp>
      </p:grpSp>
      <p:grpSp>
        <p:nvGrpSpPr>
          <p:cNvPr id="47" name="Group 84"/>
          <p:cNvGrpSpPr>
            <a:grpSpLocks/>
          </p:cNvGrpSpPr>
          <p:nvPr/>
        </p:nvGrpSpPr>
        <p:grpSpPr bwMode="auto">
          <a:xfrm>
            <a:off x="1686065" y="5229225"/>
            <a:ext cx="2233613" cy="1511300"/>
            <a:chOff x="1292" y="2251"/>
            <a:chExt cx="863" cy="952"/>
          </a:xfrm>
        </p:grpSpPr>
        <p:sp>
          <p:nvSpPr>
            <p:cNvPr id="48" name="Rectangle 85"/>
            <p:cNvSpPr>
              <a:spLocks noChangeArrowheads="1"/>
            </p:cNvSpPr>
            <p:nvPr/>
          </p:nvSpPr>
          <p:spPr bwMode="auto">
            <a:xfrm>
              <a:off x="1292" y="2251"/>
              <a:ext cx="862" cy="952"/>
            </a:xfrm>
            <a:prstGeom prst="rect">
              <a:avLst/>
            </a:prstGeom>
            <a:solidFill>
              <a:srgbClr val="FFCC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9" name="Text Box 86"/>
            <p:cNvSpPr txBox="1">
              <a:spLocks noChangeArrowheads="1"/>
            </p:cNvSpPr>
            <p:nvPr/>
          </p:nvSpPr>
          <p:spPr bwMode="auto">
            <a:xfrm>
              <a:off x="1292" y="2251"/>
              <a:ext cx="863"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GB" altLang="fr-FR" sz="1600" b="1">
                <a:latin typeface="Comic Sans MS" panose="030F0702030302020204" pitchFamily="66" charset="0"/>
              </a:endParaRPr>
            </a:p>
            <a:p>
              <a:pPr algn="ctr"/>
              <a:r>
                <a:rPr lang="en-GB" altLang="fr-FR" sz="1600" b="1">
                  <a:latin typeface="Comic Sans MS" panose="030F0702030302020204" pitchFamily="66" charset="0"/>
                </a:rPr>
                <a:t>Anything</a:t>
              </a:r>
            </a:p>
            <a:p>
              <a:pPr algn="ctr"/>
              <a:r>
                <a:rPr lang="en-GB" altLang="fr-FR" sz="1600" b="1">
                  <a:latin typeface="Comic Sans MS" panose="030F0702030302020204" pitchFamily="66" charset="0"/>
                </a:rPr>
                <a:t>that can be switched</a:t>
              </a:r>
            </a:p>
            <a:p>
              <a:pPr algn="ctr"/>
              <a:r>
                <a:rPr lang="en-GB" altLang="fr-FR" sz="1600" b="1">
                  <a:latin typeface="Comic Sans MS" panose="030F0702030302020204" pitchFamily="66" charset="0"/>
                </a:rPr>
                <a:t>on or off</a:t>
              </a:r>
              <a:endParaRPr lang="en-GB" altLang="fr-FR" b="1">
                <a:latin typeface="Comic Sans MS" panose="030F0702030302020204" pitchFamily="66" charset="0"/>
              </a:endParaRPr>
            </a:p>
          </p:txBody>
        </p:sp>
      </p:grpSp>
      <p:grpSp>
        <p:nvGrpSpPr>
          <p:cNvPr id="51" name="Group 106"/>
          <p:cNvGrpSpPr>
            <a:grpSpLocks/>
          </p:cNvGrpSpPr>
          <p:nvPr/>
        </p:nvGrpSpPr>
        <p:grpSpPr bwMode="auto">
          <a:xfrm>
            <a:off x="3973102" y="1767028"/>
            <a:ext cx="2232025" cy="1558925"/>
            <a:chOff x="2653" y="1207"/>
            <a:chExt cx="1406" cy="982"/>
          </a:xfrm>
        </p:grpSpPr>
        <p:sp>
          <p:nvSpPr>
            <p:cNvPr id="52" name="Rectangle 89"/>
            <p:cNvSpPr>
              <a:spLocks noChangeArrowheads="1"/>
            </p:cNvSpPr>
            <p:nvPr/>
          </p:nvSpPr>
          <p:spPr bwMode="auto">
            <a:xfrm>
              <a:off x="2653" y="1207"/>
              <a:ext cx="1406" cy="953"/>
            </a:xfrm>
            <a:prstGeom prst="rect">
              <a:avLst/>
            </a:prstGeom>
            <a:solidFill>
              <a:srgbClr val="00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 name="Text Box 90"/>
            <p:cNvSpPr txBox="1">
              <a:spLocks noChangeArrowheads="1"/>
            </p:cNvSpPr>
            <p:nvPr/>
          </p:nvSpPr>
          <p:spPr bwMode="auto">
            <a:xfrm>
              <a:off x="2653" y="1207"/>
              <a:ext cx="1406"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fr-FR" sz="1600" b="1" i="1">
                  <a:latin typeface="Comic Sans MS" panose="030F0702030302020204" pitchFamily="66" charset="0"/>
                </a:rPr>
                <a:t>Examples</a:t>
              </a:r>
            </a:p>
            <a:p>
              <a:r>
                <a:rPr lang="en-GB" altLang="fr-FR" sz="1600" b="1">
                  <a:latin typeface="Comic Sans MS" panose="030F0702030302020204" pitchFamily="66" charset="0"/>
                </a:rPr>
                <a:t>Digital Sensors</a:t>
              </a:r>
            </a:p>
            <a:p>
              <a:r>
                <a:rPr lang="en-GB" altLang="fr-FR" sz="1600" b="1">
                  <a:latin typeface="Comic Sans MS" panose="030F0702030302020204" pitchFamily="66" charset="0"/>
                </a:rPr>
                <a:t>Micro-switch, Push to make Switch</a:t>
              </a:r>
            </a:p>
            <a:p>
              <a:r>
                <a:rPr lang="en-GB" altLang="fr-FR" sz="1600" b="1">
                  <a:latin typeface="Comic Sans MS" panose="030F0702030302020204" pitchFamily="66" charset="0"/>
                </a:rPr>
                <a:t>Analogue Sensors</a:t>
              </a:r>
            </a:p>
            <a:p>
              <a:r>
                <a:rPr lang="en-GB" altLang="fr-FR" sz="1600" b="1">
                  <a:latin typeface="Comic Sans MS" panose="030F0702030302020204" pitchFamily="66" charset="0"/>
                </a:rPr>
                <a:t>LDR, Thermistors</a:t>
              </a:r>
            </a:p>
          </p:txBody>
        </p:sp>
      </p:grpSp>
      <p:grpSp>
        <p:nvGrpSpPr>
          <p:cNvPr id="54" name="Group 94"/>
          <p:cNvGrpSpPr>
            <a:grpSpLocks/>
          </p:cNvGrpSpPr>
          <p:nvPr/>
        </p:nvGrpSpPr>
        <p:grpSpPr bwMode="auto">
          <a:xfrm>
            <a:off x="4002919" y="3513831"/>
            <a:ext cx="2233612" cy="1589088"/>
            <a:chOff x="1292" y="2251"/>
            <a:chExt cx="1407" cy="1001"/>
          </a:xfrm>
        </p:grpSpPr>
        <p:sp>
          <p:nvSpPr>
            <p:cNvPr id="55" name="Rectangle 95"/>
            <p:cNvSpPr>
              <a:spLocks noChangeArrowheads="1"/>
            </p:cNvSpPr>
            <p:nvPr/>
          </p:nvSpPr>
          <p:spPr bwMode="auto">
            <a:xfrm>
              <a:off x="1292" y="2251"/>
              <a:ext cx="1405" cy="952"/>
            </a:xfrm>
            <a:prstGeom prst="rect">
              <a:avLst/>
            </a:prstGeom>
            <a:solidFill>
              <a:srgbClr val="00FF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6" name="Text Box 96"/>
            <p:cNvSpPr txBox="1">
              <a:spLocks noChangeArrowheads="1"/>
            </p:cNvSpPr>
            <p:nvPr/>
          </p:nvSpPr>
          <p:spPr bwMode="auto">
            <a:xfrm>
              <a:off x="1292" y="2251"/>
              <a:ext cx="1407" cy="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fr-FR" sz="1600" b="1" i="1" dirty="0">
                  <a:latin typeface="Comic Sans MS" panose="030F0702030302020204" pitchFamily="66" charset="0"/>
                </a:rPr>
                <a:t>Examples</a:t>
              </a:r>
              <a:endParaRPr lang="en-GB" altLang="fr-FR" dirty="0"/>
            </a:p>
            <a:p>
              <a:r>
                <a:rPr lang="en-GB" altLang="fr-FR" sz="1600" b="1" dirty="0">
                  <a:latin typeface="Comic Sans MS" panose="030F0702030302020204" pitchFamily="66" charset="0"/>
                </a:rPr>
                <a:t>Electronic Circuits Microprocessors Computer Programs PIC’s</a:t>
              </a:r>
            </a:p>
            <a:p>
              <a:r>
                <a:rPr lang="en-GB" altLang="fr-FR" sz="1600" b="1" dirty="0">
                  <a:latin typeface="Comic Sans MS" panose="030F0702030302020204" pitchFamily="66" charset="0"/>
                </a:rPr>
                <a:t>Peripheral Interface</a:t>
              </a:r>
              <a:r>
                <a:rPr lang="en-GB" altLang="fr-FR" b="1" dirty="0">
                  <a:latin typeface="Comic Sans MS" panose="030F0702030302020204" pitchFamily="66" charset="0"/>
                </a:rPr>
                <a:t> </a:t>
              </a:r>
            </a:p>
          </p:txBody>
        </p:sp>
      </p:grpSp>
      <p:grpSp>
        <p:nvGrpSpPr>
          <p:cNvPr id="57" name="Group 97"/>
          <p:cNvGrpSpPr>
            <a:grpSpLocks/>
          </p:cNvGrpSpPr>
          <p:nvPr/>
        </p:nvGrpSpPr>
        <p:grpSpPr bwMode="auto">
          <a:xfrm>
            <a:off x="4012858" y="5219286"/>
            <a:ext cx="2233612" cy="1511300"/>
            <a:chOff x="1292" y="2251"/>
            <a:chExt cx="1407" cy="952"/>
          </a:xfrm>
        </p:grpSpPr>
        <p:sp>
          <p:nvSpPr>
            <p:cNvPr id="58" name="Rectangle 98"/>
            <p:cNvSpPr>
              <a:spLocks noChangeArrowheads="1"/>
            </p:cNvSpPr>
            <p:nvPr/>
          </p:nvSpPr>
          <p:spPr bwMode="auto">
            <a:xfrm>
              <a:off x="1292" y="2251"/>
              <a:ext cx="1405" cy="952"/>
            </a:xfrm>
            <a:prstGeom prst="rect">
              <a:avLst/>
            </a:prstGeom>
            <a:solidFill>
              <a:srgbClr val="FFCC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9" name="Text Box 99"/>
            <p:cNvSpPr txBox="1">
              <a:spLocks noChangeArrowheads="1"/>
            </p:cNvSpPr>
            <p:nvPr/>
          </p:nvSpPr>
          <p:spPr bwMode="auto">
            <a:xfrm>
              <a:off x="1292" y="2251"/>
              <a:ext cx="1407" cy="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fr-FR" sz="1600" b="1" i="1">
                  <a:latin typeface="Comic Sans MS" panose="030F0702030302020204" pitchFamily="66" charset="0"/>
                </a:rPr>
                <a:t>Examples</a:t>
              </a:r>
              <a:endParaRPr lang="en-GB" altLang="fr-FR"/>
            </a:p>
            <a:p>
              <a:r>
                <a:rPr lang="en-GB" altLang="fr-FR" sz="1600" b="1">
                  <a:latin typeface="Comic Sans MS" panose="030F0702030302020204" pitchFamily="66" charset="0"/>
                </a:rPr>
                <a:t>LED’s, Light Bulbs Buzzers, Speakers Electric Motors</a:t>
              </a:r>
            </a:p>
            <a:p>
              <a:r>
                <a:rPr lang="en-GB" altLang="fr-FR" sz="1600" b="1">
                  <a:latin typeface="Comic Sans MS" panose="030F0702030302020204" pitchFamily="66" charset="0"/>
                </a:rPr>
                <a:t>Electric Heaters</a:t>
              </a:r>
              <a:r>
                <a:rPr lang="en-GB" altLang="fr-FR" b="1">
                  <a:latin typeface="Comic Sans MS" panose="030F0702030302020204" pitchFamily="66" charset="0"/>
                </a:rPr>
                <a:t> </a:t>
              </a:r>
            </a:p>
          </p:txBody>
        </p:sp>
      </p:grpSp>
      <p:grpSp>
        <p:nvGrpSpPr>
          <p:cNvPr id="60" name="Group 107"/>
          <p:cNvGrpSpPr>
            <a:grpSpLocks/>
          </p:cNvGrpSpPr>
          <p:nvPr/>
        </p:nvGrpSpPr>
        <p:grpSpPr bwMode="auto">
          <a:xfrm>
            <a:off x="6340829" y="1790046"/>
            <a:ext cx="2232025" cy="1512887"/>
            <a:chOff x="4150" y="1207"/>
            <a:chExt cx="1406" cy="953"/>
          </a:xfrm>
        </p:grpSpPr>
        <p:sp>
          <p:nvSpPr>
            <p:cNvPr id="61" name="Rectangle 92"/>
            <p:cNvSpPr>
              <a:spLocks noChangeArrowheads="1"/>
            </p:cNvSpPr>
            <p:nvPr/>
          </p:nvSpPr>
          <p:spPr bwMode="auto">
            <a:xfrm>
              <a:off x="4150" y="1207"/>
              <a:ext cx="1406" cy="953"/>
            </a:xfrm>
            <a:prstGeom prst="rect">
              <a:avLst/>
            </a:prstGeom>
            <a:solidFill>
              <a:srgbClr val="00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 name="Text Box 93"/>
            <p:cNvSpPr txBox="1">
              <a:spLocks noChangeArrowheads="1"/>
            </p:cNvSpPr>
            <p:nvPr/>
          </p:nvSpPr>
          <p:spPr bwMode="auto">
            <a:xfrm>
              <a:off x="4150" y="1253"/>
              <a:ext cx="1393"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GB" altLang="fr-FR" sz="1600" b="1" i="1" dirty="0">
                  <a:latin typeface="Comic Sans MS" panose="030F0702030302020204" pitchFamily="66" charset="0"/>
                </a:rPr>
                <a:t>In your </a:t>
              </a:r>
              <a:r>
                <a:rPr lang="en-GB" altLang="fr-FR" sz="1600" b="1" i="1" dirty="0" smtClean="0">
                  <a:latin typeface="Comic Sans MS" panose="030F0702030302020204" pitchFamily="66" charset="0"/>
                </a:rPr>
                <a:t>Project</a:t>
              </a:r>
              <a:endParaRPr lang="en-GB" altLang="fr-FR" sz="1600" b="1" i="1" dirty="0">
                <a:latin typeface="Comic Sans MS" panose="030F0702030302020204" pitchFamily="66" charset="0"/>
              </a:endParaRPr>
            </a:p>
            <a:p>
              <a:pPr marL="285750" indent="-285750">
                <a:buFont typeface="Arial" panose="020B0604020202020204" pitchFamily="34" charset="0"/>
                <a:buChar char="•"/>
              </a:pPr>
              <a:r>
                <a:rPr lang="en-GB" altLang="fr-FR" sz="1600" b="1" dirty="0" smtClean="0">
                  <a:latin typeface="Comic Sans MS" panose="030F0702030302020204" pitchFamily="66" charset="0"/>
                </a:rPr>
                <a:t>Push </a:t>
              </a:r>
              <a:r>
                <a:rPr lang="en-GB" altLang="fr-FR" sz="1600" b="1" dirty="0">
                  <a:latin typeface="Comic Sans MS" panose="030F0702030302020204" pitchFamily="66" charset="0"/>
                </a:rPr>
                <a:t>to Make </a:t>
              </a:r>
              <a:r>
                <a:rPr lang="en-GB" altLang="fr-FR" sz="1600" b="1" dirty="0" smtClean="0">
                  <a:latin typeface="Comic Sans MS" panose="030F0702030302020204" pitchFamily="66" charset="0"/>
                </a:rPr>
                <a:t>Switch</a:t>
              </a:r>
            </a:p>
            <a:p>
              <a:pPr marL="285750" indent="-285750">
                <a:buFont typeface="Arial" panose="020B0604020202020204" pitchFamily="34" charset="0"/>
                <a:buChar char="•"/>
              </a:pPr>
              <a:r>
                <a:rPr lang="en-GB" altLang="fr-FR" sz="1600" b="1" dirty="0" smtClean="0">
                  <a:latin typeface="Comic Sans MS" panose="030F0702030302020204" pitchFamily="66" charset="0"/>
                </a:rPr>
                <a:t>Reed Switch</a:t>
              </a:r>
            </a:p>
            <a:p>
              <a:pPr marL="285750" indent="-285750">
                <a:buFont typeface="Arial" panose="020B0604020202020204" pitchFamily="34" charset="0"/>
                <a:buChar char="•"/>
              </a:pPr>
              <a:r>
                <a:rPr lang="en-GB" altLang="fr-FR" sz="1600" b="1" dirty="0" smtClean="0">
                  <a:latin typeface="Comic Sans MS" panose="030F0702030302020204" pitchFamily="66" charset="0"/>
                </a:rPr>
                <a:t>Photo Transistor</a:t>
              </a:r>
              <a:endParaRPr lang="en-GB" altLang="fr-FR" sz="1600" b="1" dirty="0">
                <a:latin typeface="Comic Sans MS" panose="030F0702030302020204" pitchFamily="66" charset="0"/>
              </a:endParaRPr>
            </a:p>
          </p:txBody>
        </p:sp>
      </p:grpSp>
      <p:grpSp>
        <p:nvGrpSpPr>
          <p:cNvPr id="63" name="Group 108"/>
          <p:cNvGrpSpPr>
            <a:grpSpLocks/>
          </p:cNvGrpSpPr>
          <p:nvPr/>
        </p:nvGrpSpPr>
        <p:grpSpPr bwMode="auto">
          <a:xfrm>
            <a:off x="6338477" y="3513829"/>
            <a:ext cx="2422525" cy="1511300"/>
            <a:chOff x="4143" y="2251"/>
            <a:chExt cx="1526" cy="952"/>
          </a:xfrm>
        </p:grpSpPr>
        <p:sp>
          <p:nvSpPr>
            <p:cNvPr id="64" name="Rectangle 101"/>
            <p:cNvSpPr>
              <a:spLocks noChangeArrowheads="1"/>
            </p:cNvSpPr>
            <p:nvPr/>
          </p:nvSpPr>
          <p:spPr bwMode="auto">
            <a:xfrm>
              <a:off x="4150" y="2251"/>
              <a:ext cx="1405" cy="952"/>
            </a:xfrm>
            <a:prstGeom prst="rect">
              <a:avLst/>
            </a:prstGeom>
            <a:solidFill>
              <a:srgbClr val="00FF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 name="Text Box 102"/>
            <p:cNvSpPr txBox="1">
              <a:spLocks noChangeArrowheads="1"/>
            </p:cNvSpPr>
            <p:nvPr/>
          </p:nvSpPr>
          <p:spPr bwMode="auto">
            <a:xfrm>
              <a:off x="4143" y="2251"/>
              <a:ext cx="1526" cy="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GB" altLang="fr-FR" sz="1600" b="1" i="1" dirty="0">
                  <a:latin typeface="Comic Sans MS" panose="030F0702030302020204" pitchFamily="66" charset="0"/>
                </a:rPr>
                <a:t>In your </a:t>
              </a:r>
              <a:r>
                <a:rPr lang="en-GB" altLang="fr-FR" sz="1600" b="1" i="1" dirty="0" smtClean="0">
                  <a:latin typeface="Comic Sans MS" panose="030F0702030302020204" pitchFamily="66" charset="0"/>
                </a:rPr>
                <a:t>Project</a:t>
              </a:r>
              <a:r>
                <a:rPr lang="en-GB" altLang="fr-FR" b="1" dirty="0" smtClean="0">
                  <a:latin typeface="Comic Sans MS" panose="030F0702030302020204" pitchFamily="66" charset="0"/>
                </a:rPr>
                <a:t> </a:t>
              </a:r>
              <a:endParaRPr lang="en-GB" altLang="fr-FR" b="1" dirty="0">
                <a:latin typeface="Comic Sans MS" panose="030F0702030302020204" pitchFamily="66" charset="0"/>
              </a:endParaRPr>
            </a:p>
            <a:p>
              <a:pPr marL="285750" indent="-285750">
                <a:buFont typeface="Arial" panose="020B0604020202020204" pitchFamily="34" charset="0"/>
                <a:buChar char="•"/>
              </a:pPr>
              <a:r>
                <a:rPr lang="en-GB" altLang="fr-FR" sz="1600" b="1" dirty="0" smtClean="0">
                  <a:latin typeface="Comic Sans MS" panose="030F0702030302020204" pitchFamily="66" charset="0"/>
                </a:rPr>
                <a:t>Peripheral </a:t>
              </a:r>
              <a:r>
                <a:rPr lang="en-GB" altLang="fr-FR" sz="1600" b="1" dirty="0">
                  <a:latin typeface="Comic Sans MS" panose="030F0702030302020204" pitchFamily="66" charset="0"/>
                </a:rPr>
                <a:t>Interface</a:t>
              </a:r>
            </a:p>
            <a:p>
              <a:pPr marL="285750" indent="-285750">
                <a:buFont typeface="Arial" panose="020B0604020202020204" pitchFamily="34" charset="0"/>
                <a:buChar char="•"/>
              </a:pPr>
              <a:r>
                <a:rPr lang="en-GB" altLang="fr-FR" sz="1600" b="1" dirty="0">
                  <a:latin typeface="Comic Sans MS" panose="030F0702030302020204" pitchFamily="66" charset="0"/>
                </a:rPr>
                <a:t>PIC</a:t>
              </a:r>
            </a:p>
            <a:p>
              <a:pPr marL="285750" indent="-285750">
                <a:buFont typeface="Arial" panose="020B0604020202020204" pitchFamily="34" charset="0"/>
                <a:buChar char="•"/>
              </a:pPr>
              <a:r>
                <a:rPr lang="en-GB" altLang="fr-FR" sz="1600" b="1" dirty="0" smtClean="0">
                  <a:latin typeface="Comic Sans MS" panose="030F0702030302020204" pitchFamily="66" charset="0"/>
                </a:rPr>
                <a:t>Logicator Program</a:t>
              </a:r>
              <a:endParaRPr lang="en-GB" altLang="fr-FR" sz="1600" b="1" dirty="0">
                <a:latin typeface="Comic Sans MS" panose="030F0702030302020204" pitchFamily="66" charset="0"/>
              </a:endParaRPr>
            </a:p>
          </p:txBody>
        </p:sp>
      </p:grpSp>
      <p:grpSp>
        <p:nvGrpSpPr>
          <p:cNvPr id="66" name="Group 103"/>
          <p:cNvGrpSpPr>
            <a:grpSpLocks/>
          </p:cNvGrpSpPr>
          <p:nvPr/>
        </p:nvGrpSpPr>
        <p:grpSpPr bwMode="auto">
          <a:xfrm>
            <a:off x="6369467" y="5209347"/>
            <a:ext cx="2233613" cy="1511300"/>
            <a:chOff x="1292" y="2251"/>
            <a:chExt cx="1407" cy="952"/>
          </a:xfrm>
        </p:grpSpPr>
        <p:sp>
          <p:nvSpPr>
            <p:cNvPr id="67" name="Rectangle 104"/>
            <p:cNvSpPr>
              <a:spLocks noChangeArrowheads="1"/>
            </p:cNvSpPr>
            <p:nvPr/>
          </p:nvSpPr>
          <p:spPr bwMode="auto">
            <a:xfrm>
              <a:off x="1292" y="2251"/>
              <a:ext cx="1405" cy="952"/>
            </a:xfrm>
            <a:prstGeom prst="rect">
              <a:avLst/>
            </a:prstGeom>
            <a:solidFill>
              <a:srgbClr val="FFCC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 name="Text Box 105"/>
            <p:cNvSpPr txBox="1">
              <a:spLocks noChangeArrowheads="1"/>
            </p:cNvSpPr>
            <p:nvPr/>
          </p:nvSpPr>
          <p:spPr bwMode="auto">
            <a:xfrm>
              <a:off x="1292" y="2251"/>
              <a:ext cx="1407"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fr-FR" sz="1600" b="1" i="1" dirty="0">
                  <a:latin typeface="Comic Sans MS" panose="030F0702030302020204" pitchFamily="66" charset="0"/>
                </a:rPr>
                <a:t>In your </a:t>
              </a:r>
              <a:r>
                <a:rPr lang="en-GB" altLang="fr-FR" sz="1600" b="1" i="1" dirty="0" smtClean="0">
                  <a:latin typeface="Comic Sans MS" panose="030F0702030302020204" pitchFamily="66" charset="0"/>
                </a:rPr>
                <a:t>Project</a:t>
              </a:r>
              <a:endParaRPr lang="en-GB" altLang="fr-FR" dirty="0"/>
            </a:p>
            <a:p>
              <a:pPr marL="285750" indent="-285750">
                <a:buFont typeface="Arial" panose="020B0604020202020204" pitchFamily="34" charset="0"/>
                <a:buChar char="•"/>
              </a:pPr>
              <a:r>
                <a:rPr lang="en-GB" altLang="fr-FR" sz="1600" b="1" dirty="0" smtClean="0">
                  <a:latin typeface="Comic Sans MS" panose="030F0702030302020204" pitchFamily="66" charset="0"/>
                </a:rPr>
                <a:t>LED’s</a:t>
              </a:r>
              <a:endParaRPr lang="en-GB" altLang="fr-FR" sz="1600" b="1" dirty="0">
                <a:latin typeface="Comic Sans MS" panose="030F0702030302020204" pitchFamily="66" charset="0"/>
              </a:endParaRPr>
            </a:p>
            <a:p>
              <a:pPr marL="285750" indent="-285750">
                <a:buFont typeface="Arial" panose="020B0604020202020204" pitchFamily="34" charset="0"/>
                <a:buChar char="•"/>
              </a:pPr>
              <a:r>
                <a:rPr lang="en-GB" altLang="fr-FR" sz="1600" b="1" dirty="0" smtClean="0">
                  <a:latin typeface="Comic Sans MS" panose="030F0702030302020204" pitchFamily="66" charset="0"/>
                </a:rPr>
                <a:t>Speaker</a:t>
              </a:r>
            </a:p>
            <a:p>
              <a:pPr marL="285750" indent="-285750">
                <a:buFont typeface="Arial" panose="020B0604020202020204" pitchFamily="34" charset="0"/>
                <a:buChar char="•"/>
              </a:pPr>
              <a:r>
                <a:rPr lang="en-GB" altLang="fr-FR" sz="1600" b="1" dirty="0" smtClean="0">
                  <a:latin typeface="Comic Sans MS" panose="030F0702030302020204" pitchFamily="66" charset="0"/>
                </a:rPr>
                <a:t>Motor</a:t>
              </a:r>
            </a:p>
            <a:p>
              <a:pPr marL="285750" indent="-285750">
                <a:buFont typeface="Arial" panose="020B0604020202020204" pitchFamily="34" charset="0"/>
                <a:buChar char="•"/>
              </a:pPr>
              <a:r>
                <a:rPr lang="en-GB" altLang="fr-FR" sz="1600" b="1" dirty="0" smtClean="0">
                  <a:latin typeface="Comic Sans MS" panose="030F0702030302020204" pitchFamily="66" charset="0"/>
                </a:rPr>
                <a:t>Solenoid</a:t>
              </a:r>
              <a:endParaRPr lang="en-GB" altLang="fr-FR" sz="1600" b="1" dirty="0">
                <a:latin typeface="Comic Sans MS" panose="030F0702030302020204" pitchFamily="66" charset="0"/>
              </a:endParaRPr>
            </a:p>
          </p:txBody>
        </p:sp>
      </p:grpSp>
    </p:spTree>
    <p:custDataLst>
      <p:tags r:id="rId1"/>
    </p:custDataLst>
    <p:extLst>
      <p:ext uri="{BB962C8B-B14F-4D97-AF65-F5344CB8AC3E}">
        <p14:creationId xmlns:p14="http://schemas.microsoft.com/office/powerpoint/2010/main" val="3678761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5975"/>
            <a:ext cx="9144000" cy="518728"/>
          </a:xfrm>
        </p:spPr>
        <p:txBody>
          <a:bodyPr/>
          <a:lstStyle/>
          <a:p>
            <a:r>
              <a:rPr lang="en-GB" altLang="fr-FR" sz="2400" b="1" dirty="0">
                <a:solidFill>
                  <a:srgbClr val="FF3300"/>
                </a:solidFill>
                <a:latin typeface="Comic Sans MS" panose="030F0702030302020204" pitchFamily="66" charset="0"/>
              </a:rPr>
              <a:t>Year </a:t>
            </a:r>
            <a:r>
              <a:rPr lang="en-GB" altLang="fr-FR" sz="2400" b="1" dirty="0" smtClean="0">
                <a:solidFill>
                  <a:srgbClr val="FF3300"/>
                </a:solidFill>
                <a:latin typeface="Comic Sans MS" panose="030F0702030302020204" pitchFamily="66" charset="0"/>
              </a:rPr>
              <a:t>10 Microprocessor Control</a:t>
            </a:r>
            <a:endParaRPr lang="en-GB" altLang="fr-FR" sz="2400" dirty="0"/>
          </a:p>
        </p:txBody>
      </p:sp>
      <p:sp>
        <p:nvSpPr>
          <p:cNvPr id="4099" name="Text Box 3"/>
          <p:cNvSpPr txBox="1">
            <a:spLocks noChangeArrowheads="1"/>
          </p:cNvSpPr>
          <p:nvPr/>
        </p:nvSpPr>
        <p:spPr bwMode="auto">
          <a:xfrm>
            <a:off x="-19068" y="527865"/>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1" dirty="0" smtClean="0"/>
              <a:t>The Peripheral Interface</a:t>
            </a:r>
            <a:endParaRPr lang="fr-FR" sz="1600" b="1" dirty="0"/>
          </a:p>
        </p:txBody>
      </p:sp>
      <p:sp>
        <p:nvSpPr>
          <p:cNvPr id="4100" name="Text Box 4"/>
          <p:cNvSpPr txBox="1">
            <a:spLocks noChangeArrowheads="1"/>
          </p:cNvSpPr>
          <p:nvPr/>
        </p:nvSpPr>
        <p:spPr bwMode="auto">
          <a:xfrm>
            <a:off x="10748" y="807370"/>
            <a:ext cx="9144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dirty="0" smtClean="0"/>
              <a:t>A peripheral interface is basically a portable miniature computer that is inside a machine and which is connected to the INPUT and OUTPUT devices.  It is programmed to wait for signals from the  from the sensors about environmental changes and then to respond by switch the appropriate OUTPUT devices on or off in a predetermined sequence.</a:t>
            </a:r>
          </a:p>
        </p:txBody>
      </p:sp>
      <p:sp>
        <p:nvSpPr>
          <p:cNvPr id="43" name="Text Box 4"/>
          <p:cNvSpPr txBox="1">
            <a:spLocks noChangeArrowheads="1"/>
          </p:cNvSpPr>
          <p:nvPr/>
        </p:nvSpPr>
        <p:spPr bwMode="auto">
          <a:xfrm>
            <a:off x="10748" y="198884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dirty="0" smtClean="0"/>
              <a:t>The computer program that controls the Peripheral Interface is downloaded from a main computer onto a special type of microchip called a PIC</a:t>
            </a:r>
            <a:r>
              <a:rPr lang="en-GB" sz="1600" b="1" dirty="0" smtClean="0"/>
              <a:t>.</a:t>
            </a:r>
            <a:r>
              <a:rPr lang="en-GB" sz="1600" dirty="0" smtClean="0"/>
              <a:t>  </a:t>
            </a:r>
            <a:r>
              <a:rPr lang="en-GB" sz="1600" b="1" dirty="0" smtClean="0"/>
              <a:t>PIC stands for Peripheral Interface Controller</a:t>
            </a:r>
            <a:r>
              <a:rPr lang="en-GB" sz="1600" dirty="0" smtClean="0"/>
              <a:t>.  </a:t>
            </a:r>
          </a:p>
        </p:txBody>
      </p:sp>
      <p:sp>
        <p:nvSpPr>
          <p:cNvPr id="46" name="Text Box 4"/>
          <p:cNvSpPr txBox="1">
            <a:spLocks noChangeArrowheads="1"/>
          </p:cNvSpPr>
          <p:nvPr/>
        </p:nvSpPr>
        <p:spPr bwMode="auto">
          <a:xfrm>
            <a:off x="6300192" y="2749274"/>
            <a:ext cx="158417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fr-FR" sz="1600" b="1" dirty="0" smtClean="0">
                <a:latin typeface="Comic Sans MS" panose="030F0702030302020204" pitchFamily="66" charset="0"/>
              </a:rPr>
              <a:t>E</a:t>
            </a:r>
            <a:r>
              <a:rPr lang="en-GB" altLang="fr-FR" sz="1600" dirty="0" smtClean="0">
                <a:latin typeface="Comic Sans MS" panose="030F0702030302020204" pitchFamily="66" charset="0"/>
              </a:rPr>
              <a:t>lectrically</a:t>
            </a:r>
          </a:p>
          <a:p>
            <a:r>
              <a:rPr lang="en-GB" altLang="fr-FR" sz="1600" b="1" dirty="0" smtClean="0">
                <a:latin typeface="Comic Sans MS" panose="030F0702030302020204" pitchFamily="66" charset="0"/>
              </a:rPr>
              <a:t>E</a:t>
            </a:r>
            <a:r>
              <a:rPr lang="en-GB" altLang="fr-FR" sz="1600" dirty="0" smtClean="0">
                <a:latin typeface="Comic Sans MS" panose="030F0702030302020204" pitchFamily="66" charset="0"/>
              </a:rPr>
              <a:t>rasable</a:t>
            </a:r>
          </a:p>
          <a:p>
            <a:r>
              <a:rPr lang="en-GB" altLang="fr-FR" sz="1600" b="1" dirty="0" smtClean="0">
                <a:latin typeface="Comic Sans MS" panose="030F0702030302020204" pitchFamily="66" charset="0"/>
              </a:rPr>
              <a:t>P</a:t>
            </a:r>
            <a:r>
              <a:rPr lang="en-GB" altLang="fr-FR" sz="1600" dirty="0" smtClean="0">
                <a:latin typeface="Comic Sans MS" panose="030F0702030302020204" pitchFamily="66" charset="0"/>
              </a:rPr>
              <a:t>rogrammable</a:t>
            </a:r>
          </a:p>
          <a:p>
            <a:r>
              <a:rPr lang="en-GB" altLang="fr-FR" sz="1600" b="1" dirty="0" smtClean="0">
                <a:latin typeface="Comic Sans MS" panose="030F0702030302020204" pitchFamily="66" charset="0"/>
              </a:rPr>
              <a:t>R</a:t>
            </a:r>
            <a:r>
              <a:rPr lang="en-GB" altLang="fr-FR" sz="1600" dirty="0" smtClean="0">
                <a:latin typeface="Comic Sans MS" panose="030F0702030302020204" pitchFamily="66" charset="0"/>
              </a:rPr>
              <a:t>ead</a:t>
            </a:r>
          </a:p>
          <a:p>
            <a:r>
              <a:rPr lang="en-GB" altLang="fr-FR" sz="1600" b="1" dirty="0" smtClean="0">
                <a:latin typeface="Comic Sans MS" panose="030F0702030302020204" pitchFamily="66" charset="0"/>
              </a:rPr>
              <a:t>O</a:t>
            </a:r>
            <a:r>
              <a:rPr lang="en-GB" altLang="fr-FR" sz="1600" dirty="0" smtClean="0">
                <a:latin typeface="Comic Sans MS" panose="030F0702030302020204" pitchFamily="66" charset="0"/>
              </a:rPr>
              <a:t>nly</a:t>
            </a:r>
          </a:p>
          <a:p>
            <a:r>
              <a:rPr lang="en-GB" altLang="fr-FR" sz="1600" b="1" dirty="0" smtClean="0">
                <a:latin typeface="Comic Sans MS" panose="030F0702030302020204" pitchFamily="66" charset="0"/>
              </a:rPr>
              <a:t>M</a:t>
            </a:r>
            <a:r>
              <a:rPr lang="en-GB" altLang="fr-FR" sz="1600" dirty="0" smtClean="0">
                <a:latin typeface="Comic Sans MS" panose="030F0702030302020204" pitchFamily="66" charset="0"/>
              </a:rPr>
              <a:t>emory</a:t>
            </a:r>
            <a:endParaRPr lang="en-GB" altLang="fr-FR" sz="1600" dirty="0">
              <a:latin typeface="Comic Sans MS" panose="030F0702030302020204" pitchFamily="66" charset="0"/>
            </a:endParaRPr>
          </a:p>
        </p:txBody>
      </p:sp>
      <p:pic>
        <p:nvPicPr>
          <p:cNvPr id="50" name="Picture 8" descr="EEProm"/>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3886" t="19603" b="13817"/>
          <a:stretch>
            <a:fillRect/>
          </a:stretch>
        </p:blipFill>
        <p:spPr bwMode="auto">
          <a:xfrm>
            <a:off x="539552" y="2575231"/>
            <a:ext cx="1766888" cy="1223962"/>
          </a:xfrm>
          <a:prstGeom prst="rect">
            <a:avLst/>
          </a:prstGeom>
          <a:noFill/>
          <a:extLst>
            <a:ext uri="{909E8E84-426E-40DD-AFC4-6F175D3DCCD1}">
              <a14:hiddenFill xmlns:a14="http://schemas.microsoft.com/office/drawing/2010/main">
                <a:solidFill>
                  <a:srgbClr val="FFFFFF"/>
                </a:solidFill>
              </a14:hiddenFill>
            </a:ext>
          </a:extLst>
        </p:spPr>
      </p:pic>
      <p:sp>
        <p:nvSpPr>
          <p:cNvPr id="69" name="Text Box 4"/>
          <p:cNvSpPr txBox="1">
            <a:spLocks noChangeArrowheads="1"/>
          </p:cNvSpPr>
          <p:nvPr/>
        </p:nvSpPr>
        <p:spPr bwMode="auto">
          <a:xfrm>
            <a:off x="107504" y="4478772"/>
            <a:ext cx="48965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1600" dirty="0" smtClean="0"/>
              <a:t>The computer control program that is stored on the PIC is produced using a software program called </a:t>
            </a:r>
            <a:r>
              <a:rPr lang="en-GB" sz="1600" b="1" dirty="0" smtClean="0"/>
              <a:t>LOGICATOR.</a:t>
            </a:r>
          </a:p>
        </p:txBody>
      </p:sp>
      <p:sp>
        <p:nvSpPr>
          <p:cNvPr id="70" name="Text Box 4"/>
          <p:cNvSpPr txBox="1">
            <a:spLocks noChangeArrowheads="1"/>
          </p:cNvSpPr>
          <p:nvPr/>
        </p:nvSpPr>
        <p:spPr bwMode="auto">
          <a:xfrm>
            <a:off x="1043608" y="3729261"/>
            <a:ext cx="42484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fr-FR" sz="1600" dirty="0" smtClean="0">
                <a:latin typeface="Comic Sans MS" panose="030F0702030302020204" pitchFamily="66" charset="0"/>
              </a:rPr>
              <a:t>The PIC is a special type of programmable microchip called an </a:t>
            </a:r>
            <a:r>
              <a:rPr lang="en-GB" altLang="fr-FR" sz="1600" b="1" dirty="0" smtClean="0">
                <a:latin typeface="Comic Sans MS" panose="030F0702030302020204" pitchFamily="66" charset="0"/>
              </a:rPr>
              <a:t>EEPROM.</a:t>
            </a:r>
            <a:endParaRPr lang="en-GB" altLang="fr-FR" sz="1600" b="1" dirty="0">
              <a:latin typeface="Comic Sans MS" panose="030F0702030302020204" pitchFamily="66" charset="0"/>
            </a:endParaRPr>
          </a:p>
        </p:txBody>
      </p:sp>
      <p:pic>
        <p:nvPicPr>
          <p:cNvPr id="72" name="Picture 4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4366236"/>
            <a:ext cx="3096816" cy="23230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ext Box 4"/>
          <p:cNvSpPr txBox="1">
            <a:spLocks noChangeArrowheads="1"/>
          </p:cNvSpPr>
          <p:nvPr/>
        </p:nvSpPr>
        <p:spPr bwMode="auto">
          <a:xfrm>
            <a:off x="109052" y="5344775"/>
            <a:ext cx="496700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1600" dirty="0" smtClean="0"/>
              <a:t>This software allows you to write control programs in the form of flowcharts and then it converts the flowchart into a basic form of computer programming language</a:t>
            </a:r>
            <a:r>
              <a:rPr lang="en-GB" sz="1600" b="1" dirty="0" smtClean="0"/>
              <a:t>.</a:t>
            </a:r>
          </a:p>
        </p:txBody>
      </p:sp>
    </p:spTree>
    <p:custDataLst>
      <p:tags r:id="rId1"/>
    </p:custDataLst>
    <p:extLst>
      <p:ext uri="{BB962C8B-B14F-4D97-AF65-F5344CB8AC3E}">
        <p14:creationId xmlns:p14="http://schemas.microsoft.com/office/powerpoint/2010/main" val="3246502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p:bldP spid="43" grpId="0"/>
      <p:bldP spid="46" grpId="0"/>
      <p:bldP spid="69" grpId="0"/>
      <p:bldP spid="70"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388" t="13250" r="1962" b="11150"/>
          <a:stretch/>
        </p:blipFill>
        <p:spPr>
          <a:xfrm>
            <a:off x="1991626" y="3866352"/>
            <a:ext cx="4417321" cy="2564896"/>
          </a:xfrm>
          <a:prstGeom prst="rect">
            <a:avLst/>
          </a:prstGeom>
        </p:spPr>
      </p:pic>
      <p:sp>
        <p:nvSpPr>
          <p:cNvPr id="4098" name="Rectangle 2"/>
          <p:cNvSpPr>
            <a:spLocks noGrp="1" noChangeArrowheads="1"/>
          </p:cNvSpPr>
          <p:nvPr>
            <p:ph type="title"/>
          </p:nvPr>
        </p:nvSpPr>
        <p:spPr>
          <a:xfrm>
            <a:off x="0" y="25975"/>
            <a:ext cx="9144000" cy="518728"/>
          </a:xfrm>
        </p:spPr>
        <p:txBody>
          <a:bodyPr/>
          <a:lstStyle/>
          <a:p>
            <a:r>
              <a:rPr lang="en-GB" altLang="fr-FR" sz="2400" b="1" dirty="0">
                <a:solidFill>
                  <a:srgbClr val="FF3300"/>
                </a:solidFill>
                <a:latin typeface="Comic Sans MS" panose="030F0702030302020204" pitchFamily="66" charset="0"/>
              </a:rPr>
              <a:t>Year </a:t>
            </a:r>
            <a:r>
              <a:rPr lang="en-GB" altLang="fr-FR" sz="2400" b="1" dirty="0" smtClean="0">
                <a:solidFill>
                  <a:srgbClr val="FF3300"/>
                </a:solidFill>
                <a:latin typeface="Comic Sans MS" panose="030F0702030302020204" pitchFamily="66" charset="0"/>
              </a:rPr>
              <a:t>10 Microprocessor Control</a:t>
            </a:r>
            <a:endParaRPr lang="en-GB" altLang="fr-FR" sz="2400" dirty="0"/>
          </a:p>
        </p:txBody>
      </p:sp>
      <p:sp>
        <p:nvSpPr>
          <p:cNvPr id="4099" name="Text Box 3"/>
          <p:cNvSpPr txBox="1">
            <a:spLocks noChangeArrowheads="1"/>
          </p:cNvSpPr>
          <p:nvPr/>
        </p:nvSpPr>
        <p:spPr bwMode="auto">
          <a:xfrm>
            <a:off x="-19068" y="527865"/>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1" dirty="0" smtClean="0"/>
              <a:t>How to write a Computer </a:t>
            </a:r>
            <a:r>
              <a:rPr lang="en-GB" sz="1600" b="1" dirty="0"/>
              <a:t>C</a:t>
            </a:r>
            <a:r>
              <a:rPr lang="en-GB" sz="1600" b="1" dirty="0" smtClean="0"/>
              <a:t>ontrol Program</a:t>
            </a:r>
            <a:endParaRPr lang="fr-FR" sz="1600" b="1" dirty="0"/>
          </a:p>
        </p:txBody>
      </p:sp>
      <p:sp>
        <p:nvSpPr>
          <p:cNvPr id="4100" name="Text Box 4"/>
          <p:cNvSpPr txBox="1">
            <a:spLocks noChangeArrowheads="1"/>
          </p:cNvSpPr>
          <p:nvPr/>
        </p:nvSpPr>
        <p:spPr bwMode="auto">
          <a:xfrm>
            <a:off x="10748" y="80737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dirty="0" smtClean="0"/>
              <a:t>The most important thing to remember is that computers will only do what they are programmed to do.  If your computer controlled machine is not functioning in the way that you want it to the problem is most likely to be your incorrect sequence of instructions.</a:t>
            </a:r>
          </a:p>
        </p:txBody>
      </p:sp>
      <p:sp>
        <p:nvSpPr>
          <p:cNvPr id="43" name="Text Box 4"/>
          <p:cNvSpPr txBox="1">
            <a:spLocks noChangeArrowheads="1"/>
          </p:cNvSpPr>
          <p:nvPr/>
        </p:nvSpPr>
        <p:spPr bwMode="auto">
          <a:xfrm>
            <a:off x="10748" y="1638367"/>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dirty="0" smtClean="0"/>
              <a:t>There is no such thing as a smart or intelligent computer it is all down to very cleaver programming by the human who is writing the control program.</a:t>
            </a:r>
          </a:p>
        </p:txBody>
      </p:sp>
      <p:sp>
        <p:nvSpPr>
          <p:cNvPr id="74" name="Text Box 4"/>
          <p:cNvSpPr txBox="1">
            <a:spLocks noChangeArrowheads="1"/>
          </p:cNvSpPr>
          <p:nvPr/>
        </p:nvSpPr>
        <p:spPr bwMode="auto">
          <a:xfrm>
            <a:off x="10748" y="222277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dirty="0" smtClean="0"/>
              <a:t>If you understand how the computer works and how it controls your machine writing the control program is quite simple.  </a:t>
            </a:r>
            <a:r>
              <a:rPr lang="en-GB" sz="1600" b="1" dirty="0" smtClean="0"/>
              <a:t>It is just a matter of producing a logical sequence of simple instructions and remembering the concepts of INPUT, PROCESS and OUTPUTS.</a:t>
            </a:r>
            <a:endParaRPr lang="en-GB" sz="1600" dirty="0" smtClean="0"/>
          </a:p>
        </p:txBody>
      </p:sp>
      <p:sp>
        <p:nvSpPr>
          <p:cNvPr id="75" name="Text Box 4"/>
          <p:cNvSpPr txBox="1">
            <a:spLocks noChangeArrowheads="1"/>
          </p:cNvSpPr>
          <p:nvPr/>
        </p:nvSpPr>
        <p:spPr bwMode="auto">
          <a:xfrm>
            <a:off x="0" y="3053767"/>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dirty="0" smtClean="0"/>
              <a:t>Your peripheral interface has been designed around this principle</a:t>
            </a:r>
          </a:p>
        </p:txBody>
      </p:sp>
      <p:sp>
        <p:nvSpPr>
          <p:cNvPr id="76" name="Text Box 19"/>
          <p:cNvSpPr txBox="1">
            <a:spLocks noChangeArrowheads="1"/>
          </p:cNvSpPr>
          <p:nvPr/>
        </p:nvSpPr>
        <p:spPr bwMode="auto">
          <a:xfrm>
            <a:off x="1067454" y="3717274"/>
            <a:ext cx="1031051" cy="369332"/>
          </a:xfrm>
          <a:prstGeom prst="rect">
            <a:avLst/>
          </a:prstGeom>
          <a:solidFill>
            <a:srgbClr val="00FFFF"/>
          </a:solidFill>
          <a:ln w="28575">
            <a:solidFill>
              <a:schemeClr val="tx1"/>
            </a:solidFill>
          </a:ln>
          <a:effectLst/>
        </p:spPr>
        <p:txBody>
          <a:bodyPr wrap="none">
            <a:spAutoFit/>
          </a:bodyPr>
          <a:lstStyle/>
          <a:p>
            <a:r>
              <a:rPr lang="en-GB" altLang="fr-FR" b="1" dirty="0" smtClean="0"/>
              <a:t>INPUTS</a:t>
            </a:r>
            <a:endParaRPr lang="en-GB" altLang="fr-FR" b="1" dirty="0"/>
          </a:p>
        </p:txBody>
      </p:sp>
      <p:sp>
        <p:nvSpPr>
          <p:cNvPr id="77" name="Text Box 20"/>
          <p:cNvSpPr txBox="1">
            <a:spLocks noChangeArrowheads="1"/>
          </p:cNvSpPr>
          <p:nvPr/>
        </p:nvSpPr>
        <p:spPr bwMode="auto">
          <a:xfrm>
            <a:off x="3549412" y="3637552"/>
            <a:ext cx="1301750" cy="366713"/>
          </a:xfrm>
          <a:prstGeom prst="rect">
            <a:avLst/>
          </a:prstGeom>
          <a:solidFill>
            <a:srgbClr val="00FF00"/>
          </a:solidFill>
          <a:ln w="28575">
            <a:solidFill>
              <a:schemeClr val="tx1"/>
            </a:solidFill>
          </a:ln>
          <a:effectLst/>
        </p:spPr>
        <p:txBody>
          <a:bodyPr wrap="none">
            <a:spAutoFit/>
          </a:bodyPr>
          <a:lstStyle/>
          <a:p>
            <a:r>
              <a:rPr lang="en-GB" altLang="fr-FR" b="1" dirty="0"/>
              <a:t>PROCESS</a:t>
            </a:r>
          </a:p>
        </p:txBody>
      </p:sp>
      <p:sp>
        <p:nvSpPr>
          <p:cNvPr id="78" name="Text Box 21"/>
          <p:cNvSpPr txBox="1">
            <a:spLocks noChangeArrowheads="1"/>
          </p:cNvSpPr>
          <p:nvPr/>
        </p:nvSpPr>
        <p:spPr bwMode="auto">
          <a:xfrm>
            <a:off x="6420641" y="3717274"/>
            <a:ext cx="1287532" cy="369332"/>
          </a:xfrm>
          <a:prstGeom prst="rect">
            <a:avLst/>
          </a:prstGeom>
          <a:solidFill>
            <a:srgbClr val="FFCC99"/>
          </a:solidFill>
          <a:ln w="28575">
            <a:solidFill>
              <a:schemeClr val="tx1"/>
            </a:solidFill>
          </a:ln>
          <a:effectLst/>
        </p:spPr>
        <p:txBody>
          <a:bodyPr wrap="none">
            <a:spAutoFit/>
          </a:bodyPr>
          <a:lstStyle/>
          <a:p>
            <a:r>
              <a:rPr lang="en-GB" altLang="fr-FR" b="1" dirty="0" smtClean="0"/>
              <a:t>OUTPUTS</a:t>
            </a:r>
            <a:endParaRPr lang="en-GB" altLang="fr-FR" b="1" dirty="0"/>
          </a:p>
        </p:txBody>
      </p:sp>
      <p:grpSp>
        <p:nvGrpSpPr>
          <p:cNvPr id="79" name="Group 76"/>
          <p:cNvGrpSpPr>
            <a:grpSpLocks/>
          </p:cNvGrpSpPr>
          <p:nvPr/>
        </p:nvGrpSpPr>
        <p:grpSpPr bwMode="auto">
          <a:xfrm>
            <a:off x="575331" y="6111812"/>
            <a:ext cx="1501991" cy="538444"/>
            <a:chOff x="1293" y="1207"/>
            <a:chExt cx="861" cy="952"/>
          </a:xfrm>
        </p:grpSpPr>
        <p:sp>
          <p:nvSpPr>
            <p:cNvPr id="80" name="Rectangle 73"/>
            <p:cNvSpPr>
              <a:spLocks noChangeArrowheads="1"/>
            </p:cNvSpPr>
            <p:nvPr/>
          </p:nvSpPr>
          <p:spPr bwMode="auto">
            <a:xfrm>
              <a:off x="1293" y="1207"/>
              <a:ext cx="861" cy="952"/>
            </a:xfrm>
            <a:prstGeom prst="rect">
              <a:avLst/>
            </a:prstGeom>
            <a:solidFill>
              <a:srgbClr val="00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 name="Text Box 74"/>
            <p:cNvSpPr txBox="1">
              <a:spLocks noChangeArrowheads="1"/>
            </p:cNvSpPr>
            <p:nvPr/>
          </p:nvSpPr>
          <p:spPr bwMode="auto">
            <a:xfrm>
              <a:off x="1338" y="1245"/>
              <a:ext cx="771"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fr-FR" sz="1400" b="1" dirty="0">
                  <a:latin typeface="Comic Sans MS" panose="030F0702030302020204" pitchFamily="66" charset="0"/>
                </a:rPr>
                <a:t>Any type of Sensor</a:t>
              </a:r>
            </a:p>
          </p:txBody>
        </p:sp>
      </p:grpSp>
      <p:grpSp>
        <p:nvGrpSpPr>
          <p:cNvPr id="82" name="Group 84"/>
          <p:cNvGrpSpPr>
            <a:grpSpLocks/>
          </p:cNvGrpSpPr>
          <p:nvPr/>
        </p:nvGrpSpPr>
        <p:grpSpPr bwMode="auto">
          <a:xfrm>
            <a:off x="6240634" y="6082599"/>
            <a:ext cx="2854532" cy="557337"/>
            <a:chOff x="1292" y="2251"/>
            <a:chExt cx="863" cy="952"/>
          </a:xfrm>
        </p:grpSpPr>
        <p:sp>
          <p:nvSpPr>
            <p:cNvPr id="83" name="Rectangle 85"/>
            <p:cNvSpPr>
              <a:spLocks noChangeArrowheads="1"/>
            </p:cNvSpPr>
            <p:nvPr/>
          </p:nvSpPr>
          <p:spPr bwMode="auto">
            <a:xfrm>
              <a:off x="1292" y="2251"/>
              <a:ext cx="862" cy="952"/>
            </a:xfrm>
            <a:prstGeom prst="rect">
              <a:avLst/>
            </a:prstGeom>
            <a:solidFill>
              <a:srgbClr val="FFCC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4" name="Text Box 86"/>
            <p:cNvSpPr txBox="1">
              <a:spLocks noChangeArrowheads="1"/>
            </p:cNvSpPr>
            <p:nvPr/>
          </p:nvSpPr>
          <p:spPr bwMode="auto">
            <a:xfrm>
              <a:off x="1292" y="2251"/>
              <a:ext cx="863"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fr-FR" sz="1400" b="1" dirty="0" smtClean="0">
                  <a:latin typeface="Comic Sans MS" panose="030F0702030302020204" pitchFamily="66" charset="0"/>
                </a:rPr>
                <a:t>Anything that </a:t>
              </a:r>
              <a:r>
                <a:rPr lang="en-GB" altLang="fr-FR" sz="1400" b="1" dirty="0">
                  <a:latin typeface="Comic Sans MS" panose="030F0702030302020204" pitchFamily="66" charset="0"/>
                </a:rPr>
                <a:t>can be switched</a:t>
              </a:r>
            </a:p>
            <a:p>
              <a:pPr algn="ctr"/>
              <a:r>
                <a:rPr lang="en-GB" altLang="fr-FR" sz="1400" b="1" dirty="0">
                  <a:latin typeface="Comic Sans MS" panose="030F0702030302020204" pitchFamily="66" charset="0"/>
                </a:rPr>
                <a:t>on or off</a:t>
              </a:r>
            </a:p>
          </p:txBody>
        </p:sp>
      </p:grpSp>
      <p:grpSp>
        <p:nvGrpSpPr>
          <p:cNvPr id="86" name="Group 94"/>
          <p:cNvGrpSpPr>
            <a:grpSpLocks/>
          </p:cNvGrpSpPr>
          <p:nvPr/>
        </p:nvGrpSpPr>
        <p:grpSpPr bwMode="auto">
          <a:xfrm>
            <a:off x="3022057" y="6176221"/>
            <a:ext cx="2664296" cy="566529"/>
            <a:chOff x="1292" y="2251"/>
            <a:chExt cx="1407" cy="952"/>
          </a:xfrm>
        </p:grpSpPr>
        <p:sp>
          <p:nvSpPr>
            <p:cNvPr id="87" name="Rectangle 95"/>
            <p:cNvSpPr>
              <a:spLocks noChangeArrowheads="1"/>
            </p:cNvSpPr>
            <p:nvPr/>
          </p:nvSpPr>
          <p:spPr bwMode="auto">
            <a:xfrm>
              <a:off x="1292" y="2251"/>
              <a:ext cx="1405" cy="952"/>
            </a:xfrm>
            <a:prstGeom prst="rect">
              <a:avLst/>
            </a:prstGeom>
            <a:solidFill>
              <a:srgbClr val="00FF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8" name="Text Box 96"/>
            <p:cNvSpPr txBox="1">
              <a:spLocks noChangeArrowheads="1"/>
            </p:cNvSpPr>
            <p:nvPr/>
          </p:nvSpPr>
          <p:spPr bwMode="auto">
            <a:xfrm>
              <a:off x="1292" y="2251"/>
              <a:ext cx="140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fr-FR" sz="1400" b="1" dirty="0" smtClean="0">
                  <a:latin typeface="Comic Sans MS" panose="030F0702030302020204" pitchFamily="66" charset="0"/>
                </a:rPr>
                <a:t>Computer </a:t>
              </a:r>
              <a:r>
                <a:rPr lang="en-GB" altLang="fr-FR" sz="1400" b="1" dirty="0">
                  <a:latin typeface="Comic Sans MS" panose="030F0702030302020204" pitchFamily="66" charset="0"/>
                </a:rPr>
                <a:t>Programs PIC’s</a:t>
              </a:r>
            </a:p>
            <a:p>
              <a:pPr algn="ctr"/>
              <a:r>
                <a:rPr lang="en-GB" altLang="fr-FR" sz="1400" b="1" dirty="0">
                  <a:latin typeface="Comic Sans MS" panose="030F0702030302020204" pitchFamily="66" charset="0"/>
                </a:rPr>
                <a:t>Peripheral Interface </a:t>
              </a:r>
            </a:p>
          </p:txBody>
        </p:sp>
      </p:grpSp>
    </p:spTree>
    <p:custDataLst>
      <p:tags r:id="rId1"/>
    </p:custDataLst>
    <p:extLst>
      <p:ext uri="{BB962C8B-B14F-4D97-AF65-F5344CB8AC3E}">
        <p14:creationId xmlns:p14="http://schemas.microsoft.com/office/powerpoint/2010/main" val="1521039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p:bldP spid="43" grpId="0"/>
      <p:bldP spid="74" grpId="0"/>
      <p:bldP spid="75" grpId="0"/>
      <p:bldP spid="76" grpId="0" animBg="1"/>
      <p:bldP spid="77" grpId="0" animBg="1"/>
      <p:bldP spid="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5975"/>
            <a:ext cx="9144000" cy="518728"/>
          </a:xfrm>
        </p:spPr>
        <p:txBody>
          <a:bodyPr/>
          <a:lstStyle/>
          <a:p>
            <a:r>
              <a:rPr lang="en-GB" altLang="fr-FR" sz="2400" b="1" dirty="0">
                <a:solidFill>
                  <a:srgbClr val="FF3300"/>
                </a:solidFill>
                <a:latin typeface="Comic Sans MS" panose="030F0702030302020204" pitchFamily="66" charset="0"/>
              </a:rPr>
              <a:t>Year </a:t>
            </a:r>
            <a:r>
              <a:rPr lang="en-GB" altLang="fr-FR" sz="2400" b="1" dirty="0" smtClean="0">
                <a:solidFill>
                  <a:srgbClr val="FF3300"/>
                </a:solidFill>
                <a:latin typeface="Comic Sans MS" panose="030F0702030302020204" pitchFamily="66" charset="0"/>
              </a:rPr>
              <a:t>10 Microprocessor Control</a:t>
            </a:r>
            <a:endParaRPr lang="en-GB" altLang="fr-FR" sz="2400" dirty="0"/>
          </a:p>
        </p:txBody>
      </p:sp>
      <p:sp>
        <p:nvSpPr>
          <p:cNvPr id="4099" name="Text Box 3"/>
          <p:cNvSpPr txBox="1">
            <a:spLocks noChangeArrowheads="1"/>
          </p:cNvSpPr>
          <p:nvPr/>
        </p:nvSpPr>
        <p:spPr bwMode="auto">
          <a:xfrm>
            <a:off x="-19068" y="527865"/>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600" b="1" dirty="0" smtClean="0"/>
              <a:t>Now its time to write a few Computer </a:t>
            </a:r>
            <a:r>
              <a:rPr lang="en-GB" sz="1600" b="1" dirty="0"/>
              <a:t>C</a:t>
            </a:r>
            <a:r>
              <a:rPr lang="en-GB" sz="1600" b="1" dirty="0" smtClean="0"/>
              <a:t>ontrol Programs</a:t>
            </a:r>
            <a:endParaRPr lang="fr-FR" sz="1600" b="1" dirty="0"/>
          </a:p>
        </p:txBody>
      </p:sp>
      <p:sp>
        <p:nvSpPr>
          <p:cNvPr id="4100" name="Text Box 4"/>
          <p:cNvSpPr txBox="1">
            <a:spLocks noChangeArrowheads="1"/>
          </p:cNvSpPr>
          <p:nvPr/>
        </p:nvSpPr>
        <p:spPr bwMode="auto">
          <a:xfrm>
            <a:off x="10748" y="976333"/>
            <a:ext cx="31931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1600" dirty="0" smtClean="0"/>
              <a:t>Remember these basic rules.</a:t>
            </a:r>
          </a:p>
        </p:txBody>
      </p:sp>
      <p:sp>
        <p:nvSpPr>
          <p:cNvPr id="43" name="Text Box 4"/>
          <p:cNvSpPr txBox="1">
            <a:spLocks noChangeArrowheads="1"/>
          </p:cNvSpPr>
          <p:nvPr/>
        </p:nvSpPr>
        <p:spPr bwMode="auto">
          <a:xfrm>
            <a:off x="1607298" y="1412900"/>
            <a:ext cx="64930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Arial" panose="020B0604020202020204" pitchFamily="34" charset="0"/>
              <a:buChar char="•"/>
            </a:pPr>
            <a:r>
              <a:rPr lang="en-GB" sz="1600" dirty="0" smtClean="0"/>
              <a:t>Plan out what you want to do before you start writing the program.</a:t>
            </a:r>
          </a:p>
        </p:txBody>
      </p:sp>
      <p:sp>
        <p:nvSpPr>
          <p:cNvPr id="20" name="Text Box 4"/>
          <p:cNvSpPr txBox="1">
            <a:spLocks noChangeArrowheads="1"/>
          </p:cNvSpPr>
          <p:nvPr/>
        </p:nvSpPr>
        <p:spPr bwMode="auto">
          <a:xfrm>
            <a:off x="1607298" y="1845773"/>
            <a:ext cx="25326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Arial" panose="020B0604020202020204" pitchFamily="34" charset="0"/>
              <a:buChar char="•"/>
            </a:pPr>
            <a:r>
              <a:rPr lang="en-GB" sz="1600" dirty="0" smtClean="0"/>
              <a:t>Start at the beginning</a:t>
            </a:r>
          </a:p>
        </p:txBody>
      </p:sp>
      <p:sp>
        <p:nvSpPr>
          <p:cNvPr id="21" name="Text Box 4"/>
          <p:cNvSpPr txBox="1">
            <a:spLocks noChangeArrowheads="1"/>
          </p:cNvSpPr>
          <p:nvPr/>
        </p:nvSpPr>
        <p:spPr bwMode="auto">
          <a:xfrm>
            <a:off x="1607298" y="2214024"/>
            <a:ext cx="3252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Arial" panose="020B0604020202020204" pitchFamily="34" charset="0"/>
              <a:buChar char="•"/>
            </a:pPr>
            <a:r>
              <a:rPr lang="en-GB" sz="1600" dirty="0" smtClean="0"/>
              <a:t>Keep your instructions simple</a:t>
            </a:r>
          </a:p>
        </p:txBody>
      </p:sp>
      <p:sp>
        <p:nvSpPr>
          <p:cNvPr id="22" name="Text Box 4"/>
          <p:cNvSpPr txBox="1">
            <a:spLocks noChangeArrowheads="1"/>
          </p:cNvSpPr>
          <p:nvPr/>
        </p:nvSpPr>
        <p:spPr bwMode="auto">
          <a:xfrm>
            <a:off x="1607298" y="2582940"/>
            <a:ext cx="18125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Arial" panose="020B0604020202020204" pitchFamily="34" charset="0"/>
              <a:buChar char="•"/>
            </a:pPr>
            <a:r>
              <a:rPr lang="en-GB" sz="1600" dirty="0" smtClean="0"/>
              <a:t>Think logically</a:t>
            </a:r>
          </a:p>
        </p:txBody>
      </p:sp>
      <p:sp>
        <p:nvSpPr>
          <p:cNvPr id="23" name="Text Box 4"/>
          <p:cNvSpPr txBox="1">
            <a:spLocks noChangeArrowheads="1"/>
          </p:cNvSpPr>
          <p:nvPr/>
        </p:nvSpPr>
        <p:spPr bwMode="auto">
          <a:xfrm>
            <a:off x="1609224" y="2902264"/>
            <a:ext cx="59151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Arial" panose="020B0604020202020204" pitchFamily="34" charset="0"/>
              <a:buChar char="•"/>
            </a:pPr>
            <a:r>
              <a:rPr lang="en-GB" sz="1600" dirty="0" smtClean="0"/>
              <a:t>Remember that the computer needs to be told everything. </a:t>
            </a:r>
          </a:p>
        </p:txBody>
      </p:sp>
      <p:sp>
        <p:nvSpPr>
          <p:cNvPr id="24" name="Text Box 4"/>
          <p:cNvSpPr txBox="1">
            <a:spLocks noChangeArrowheads="1"/>
          </p:cNvSpPr>
          <p:nvPr/>
        </p:nvSpPr>
        <p:spPr bwMode="auto">
          <a:xfrm>
            <a:off x="1607298" y="3259927"/>
            <a:ext cx="57730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Arial" panose="020B0604020202020204" pitchFamily="34" charset="0"/>
              <a:buChar char="•"/>
            </a:pPr>
            <a:r>
              <a:rPr lang="en-GB" sz="1600" dirty="0" smtClean="0"/>
              <a:t>If your program is not working as intended it s your instructions that are wrong. </a:t>
            </a:r>
          </a:p>
        </p:txBody>
      </p:sp>
      <p:sp>
        <p:nvSpPr>
          <p:cNvPr id="25" name="Text Box 4"/>
          <p:cNvSpPr txBox="1">
            <a:spLocks noChangeArrowheads="1"/>
          </p:cNvSpPr>
          <p:nvPr/>
        </p:nvSpPr>
        <p:spPr bwMode="auto">
          <a:xfrm>
            <a:off x="1607298" y="3890747"/>
            <a:ext cx="57730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Arial" panose="020B0604020202020204" pitchFamily="34" charset="0"/>
              <a:buChar char="•"/>
            </a:pPr>
            <a:r>
              <a:rPr lang="en-GB" sz="1600" dirty="0" smtClean="0"/>
              <a:t>If it works do not try to fix it.</a:t>
            </a:r>
          </a:p>
        </p:txBody>
      </p:sp>
    </p:spTree>
    <p:custDataLst>
      <p:tags r:id="rId1"/>
    </p:custDataLst>
    <p:extLst>
      <p:ext uri="{BB962C8B-B14F-4D97-AF65-F5344CB8AC3E}">
        <p14:creationId xmlns:p14="http://schemas.microsoft.com/office/powerpoint/2010/main" val="1840728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p:bldP spid="43" grpId="0"/>
      <p:bldP spid="20" grpId="0"/>
      <p:bldP spid="21" grpId="0"/>
      <p:bldP spid="22" grpId="0"/>
      <p:bldP spid="23" grpId="0"/>
      <p:bldP spid="24"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0.8|0.4|1.2|0.2|0.2"/>
</p:tagLst>
</file>

<file path=ppt/tags/tag2.xml><?xml version="1.0" encoding="utf-8"?>
<p:tagLst xmlns:a="http://schemas.openxmlformats.org/drawingml/2006/main" xmlns:r="http://schemas.openxmlformats.org/officeDocument/2006/relationships" xmlns:p="http://schemas.openxmlformats.org/presentationml/2006/main">
  <p:tag name="TIMING" val="|0.7|0.8|0.4|1.2|0.2|0.2"/>
</p:tagLst>
</file>

<file path=ppt/tags/tag3.xml><?xml version="1.0" encoding="utf-8"?>
<p:tagLst xmlns:a="http://schemas.openxmlformats.org/drawingml/2006/main" xmlns:r="http://schemas.openxmlformats.org/officeDocument/2006/relationships" xmlns:p="http://schemas.openxmlformats.org/presentationml/2006/main">
  <p:tag name="TIMING" val="|0.7|0.8|0.4|1.2|0.2|0.2"/>
</p:tagLst>
</file>

<file path=ppt/tags/tag4.xml><?xml version="1.0" encoding="utf-8"?>
<p:tagLst xmlns:a="http://schemas.openxmlformats.org/drawingml/2006/main" xmlns:r="http://schemas.openxmlformats.org/officeDocument/2006/relationships" xmlns:p="http://schemas.openxmlformats.org/presentationml/2006/main">
  <p:tag name="TIMING" val="|0.7|0.8|0.4|1.2|0.2|0.2"/>
</p:tagLst>
</file>

<file path=ppt/tags/tag5.xml><?xml version="1.0" encoding="utf-8"?>
<p:tagLst xmlns:a="http://schemas.openxmlformats.org/drawingml/2006/main" xmlns:r="http://schemas.openxmlformats.org/officeDocument/2006/relationships" xmlns:p="http://schemas.openxmlformats.org/presentationml/2006/main">
  <p:tag name="TIMING" val="|0.7|0.8|0.4|1.2|0.2|0.2"/>
</p:tagLst>
</file>

<file path=ppt/tags/tag6.xml><?xml version="1.0" encoding="utf-8"?>
<p:tagLst xmlns:a="http://schemas.openxmlformats.org/drawingml/2006/main" xmlns:r="http://schemas.openxmlformats.org/officeDocument/2006/relationships" xmlns:p="http://schemas.openxmlformats.org/presentationml/2006/main">
  <p:tag name="TIMING" val="|0.7|0.8|0.4|1.2|0.2|0.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1050</Words>
  <Application>Microsoft Office PowerPoint</Application>
  <PresentationFormat>On-screen Show (4:3)</PresentationFormat>
  <Paragraphs>111</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Comic Sans MS</vt:lpstr>
      <vt:lpstr>Default Design</vt:lpstr>
      <vt:lpstr>Year 10 Microprocessor Control</vt:lpstr>
      <vt:lpstr>Year 10 Microprocessor Control</vt:lpstr>
      <vt:lpstr>Year 10 Microprocessor Control</vt:lpstr>
      <vt:lpstr>Year 10 Microprocessor Control</vt:lpstr>
      <vt:lpstr>Year 10 Microprocessor Control</vt:lpstr>
      <vt:lpstr>Year 10 Microprocessor Control</vt:lpstr>
    </vt:vector>
  </TitlesOfParts>
  <Company>Canon Slade 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rsk</dc:creator>
  <cp:lastModifiedBy>Richard King</cp:lastModifiedBy>
  <cp:revision>40</cp:revision>
  <dcterms:created xsi:type="dcterms:W3CDTF">2011-03-11T08:26:24Z</dcterms:created>
  <dcterms:modified xsi:type="dcterms:W3CDTF">2015-03-16T11:03:50Z</dcterms:modified>
</cp:coreProperties>
</file>