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7" r:id="rId2"/>
    <p:sldId id="268" r:id="rId3"/>
    <p:sldId id="269" r:id="rId4"/>
    <p:sldId id="270" r:id="rId5"/>
    <p:sldId id="271" r:id="rId6"/>
    <p:sldId id="257" r:id="rId7"/>
    <p:sldId id="256" r:id="rId8"/>
    <p:sldId id="258" r:id="rId9"/>
    <p:sldId id="259" r:id="rId10"/>
    <p:sldId id="261" r:id="rId11"/>
    <p:sldId id="260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16" autoAdjust="0"/>
    <p:restoredTop sz="92662" autoAdjust="0"/>
  </p:normalViewPr>
  <p:slideViewPr>
    <p:cSldViewPr snapToObjects="1">
      <p:cViewPr>
        <p:scale>
          <a:sx n="110" d="100"/>
          <a:sy n="110" d="100"/>
        </p:scale>
        <p:origin x="4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6ACD0-FD6D-6C40-B2C9-CE2181E83A0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E9594-E953-724B-856A-FAC5B2C2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psec.freeuk.com/seriespa.htm#switchesseri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kpsec.freeuk.com/components/ic.htm#combining" TargetMode="External"/><Relationship Id="rId4" Type="http://schemas.openxmlformats.org/officeDocument/2006/relationships/hyperlink" Target="http://www.kpsec.freeuk.com/seriespa.htm#switchesparalle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About G. Boole: 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www.google.co.uk/imgres?imgurl</a:t>
            </a:r>
            <a:r>
              <a:rPr lang="en-US" dirty="0" smtClean="0"/>
              <a:t>=http://library.thinkquest.org/C0126120/boole.jpg&amp;imgrefurl=http://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www.kerryr.net/pioneers/boole.htm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http://</a:t>
            </a:r>
            <a:r>
              <a:rPr lang="en-US" dirty="0" err="1" smtClean="0"/>
              <a:t>www.kpsec.freeuk.com/gates.htm</a:t>
            </a:r>
            <a:r>
              <a:rPr lang="en-US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logic gates are not always required because simple logic functions can be performed with switches 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diodes: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Switches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in series (AND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function)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Switches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 in parallel (OR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function)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Combining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 IC outputs with diodes (OR function)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3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output is "true" if either or both of the inputs are "true." If both inputs are "false," then the output is "false.”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doesn’t matter if one input will be off- the output will be on</a:t>
            </a:r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www.kpsec.freeuk.com/gates.htm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output is "true" when both inputs are "true.” Otherwise, the output is "false."</a:t>
            </a:r>
          </a:p>
          <a:p>
            <a:r>
              <a:rPr lang="en-US" dirty="0" smtClean="0"/>
              <a:t>If one input will be off – the output will be off</a:t>
            </a:r>
            <a:r>
              <a:rPr lang="en-US" baseline="0" dirty="0" smtClean="0"/>
              <a:t> as well.</a:t>
            </a:r>
          </a:p>
          <a:p>
            <a:r>
              <a:rPr lang="en-US" dirty="0" smtClean="0"/>
              <a:t>http://whatis.techtarget.com/definition/0,,sid9_gci213512,00.html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1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gate has only one input. It reverses the logic state.</a:t>
            </a:r>
          </a:p>
          <a:p>
            <a:r>
              <a:rPr lang="en-US" dirty="0" smtClean="0"/>
              <a:t>If the input will be on – the output will be off</a:t>
            </a:r>
          </a:p>
          <a:p>
            <a:r>
              <a:rPr lang="en-US" dirty="0" smtClean="0"/>
              <a:t>If the input will be off –the output will be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4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</a:t>
            </a:r>
            <a:r>
              <a:rPr lang="en-US" baseline="0" dirty="0" smtClean="0"/>
              <a:t> off, 2- on, 3-off, 4- on, 5-off, 6-on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5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7- on, 8-off, 9-off, 10-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37B9-7771-0F4C-A9AA-F5CFDBA33C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0883" y="348548"/>
            <a:ext cx="57147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introducing to lOGIc </a:t>
            </a:r>
            <a:r>
              <a:rPr lang="en-GB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gates</a:t>
            </a:r>
            <a:endParaRPr lang="en-GB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029" y="1535906"/>
            <a:ext cx="805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This easiest way to understand logic gates is to think of them as a series of on/off switches in an electronic circuit.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52027" y="889575"/>
            <a:ext cx="805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There are many types of logic gates but at IGCSE level we only need to know about the 3 most common ones.</a:t>
            </a:r>
            <a:endParaRPr lang="en-GB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2029" y="2238930"/>
            <a:ext cx="8412458" cy="2042401"/>
            <a:chOff x="552029" y="2238930"/>
            <a:chExt cx="8412458" cy="2042401"/>
          </a:xfrm>
        </p:grpSpPr>
        <p:sp>
          <p:nvSpPr>
            <p:cNvPr id="5" name="TextBox 4"/>
            <p:cNvSpPr txBox="1"/>
            <p:nvPr/>
          </p:nvSpPr>
          <p:spPr>
            <a:xfrm>
              <a:off x="552029" y="2300277"/>
              <a:ext cx="1499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/>
                <a:t>Example One.</a:t>
              </a:r>
              <a:endParaRPr lang="en-GB" sz="16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4845" y="2238930"/>
              <a:ext cx="1925133" cy="204240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91880" y="2306012"/>
              <a:ext cx="54726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Here is a simple electronic circuit, it has a battery as the power supply, 2 push-to-make switches (A &amp; B) and a light bulb</a:t>
              </a:r>
              <a:endParaRPr lang="en-GB" sz="16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64407" y="3076118"/>
            <a:ext cx="452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Question</a:t>
            </a:r>
          </a:p>
          <a:p>
            <a:r>
              <a:rPr lang="fr-FR" sz="1600" dirty="0" smtClean="0"/>
              <a:t>What must you do to make the bulb light up?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064407" y="3824982"/>
            <a:ext cx="452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Answer</a:t>
            </a:r>
          </a:p>
          <a:p>
            <a:r>
              <a:rPr lang="fr-FR" sz="1600" dirty="0" smtClean="0"/>
              <a:t>Press A &amp; B at the same time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52029" y="4504444"/>
            <a:ext cx="8268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This is an example of an </a:t>
            </a:r>
            <a:r>
              <a:rPr lang="fr-FR" sz="1600" b="1" dirty="0" smtClean="0"/>
              <a:t>AND GATE</a:t>
            </a:r>
            <a:r>
              <a:rPr lang="fr-FR" sz="1600" dirty="0" smtClean="0"/>
              <a:t>.  In order for the bulb to light up both A </a:t>
            </a:r>
            <a:r>
              <a:rPr lang="fr-FR" sz="1600" b="1" dirty="0" smtClean="0"/>
              <a:t>AND </a:t>
            </a:r>
            <a:r>
              <a:rPr lang="fr-FR" sz="1600" dirty="0" smtClean="0"/>
              <a:t>B have to be switched on.  </a:t>
            </a:r>
            <a:endParaRPr lang="en-GB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4258" y="5019944"/>
            <a:ext cx="8268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In electronic terms switch </a:t>
            </a:r>
            <a:r>
              <a:rPr lang="fr-FR" sz="1600" b="1" dirty="0" smtClean="0"/>
              <a:t>A</a:t>
            </a:r>
            <a:r>
              <a:rPr lang="fr-FR" sz="1600" dirty="0" smtClean="0"/>
              <a:t> would be an INPUT signal from a sensor and switch </a:t>
            </a:r>
            <a:r>
              <a:rPr lang="fr-FR" sz="1600" b="1" dirty="0" smtClean="0"/>
              <a:t>B</a:t>
            </a:r>
            <a:r>
              <a:rPr lang="fr-FR" sz="1600" dirty="0" smtClean="0"/>
              <a:t> would be a another INPUT signal from a second sensor. </a:t>
            </a:r>
            <a:endParaRPr lang="en-GB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4258" y="5602600"/>
            <a:ext cx="826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If INPUTS A </a:t>
            </a:r>
            <a:r>
              <a:rPr lang="fr-FR" sz="1600" b="1" dirty="0" smtClean="0"/>
              <a:t>AND </a:t>
            </a:r>
            <a:r>
              <a:rPr lang="fr-FR" sz="1600" dirty="0" smtClean="0"/>
              <a:t>B were both switched on then the light bulb OUTPUT would be on. 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62126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9683" y="842665"/>
            <a:ext cx="1344717" cy="106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Oval Callout 36"/>
          <p:cNvSpPr/>
          <p:nvPr/>
        </p:nvSpPr>
        <p:spPr>
          <a:xfrm>
            <a:off x="4724400" y="685800"/>
            <a:ext cx="2485558" cy="407122"/>
          </a:xfrm>
          <a:prstGeom prst="wedgeEllipseCallout">
            <a:avLst>
              <a:gd name="adj1" fmla="val 50019"/>
              <a:gd name="adj2" fmla="val 1082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723339"/>
            <a:ext cx="2473422" cy="415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/>
          <p:nvPr/>
        </p:nvPicPr>
        <p:blipFill>
          <a:blip r:embed="rId4"/>
          <a:srcRect b="3254"/>
          <a:stretch>
            <a:fillRect/>
          </a:stretch>
        </p:blipFill>
        <p:spPr bwMode="auto">
          <a:xfrm>
            <a:off x="5334000" y="2759765"/>
            <a:ext cx="3810000" cy="409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86797" y="76200"/>
            <a:ext cx="5275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halkboard"/>
                <a:cs typeface="Chalkboard"/>
              </a:rPr>
              <a:t>To add more sensors to alarm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halkboard"/>
              <a:cs typeface="Chalkboar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4801" y="685800"/>
            <a:ext cx="8458199" cy="2882942"/>
            <a:chOff x="304801" y="2070058"/>
            <a:chExt cx="8458199" cy="2882942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1" y="2070058"/>
              <a:ext cx="8458199" cy="2882942"/>
              <a:chOff x="609600" y="1384258"/>
              <a:chExt cx="9156907" cy="252455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679907" y="1740769"/>
                <a:ext cx="2387741" cy="1226641"/>
                <a:chOff x="511626" y="214226"/>
                <a:chExt cx="2002974" cy="928774"/>
              </a:xfrm>
            </p:grpSpPr>
            <p:pic>
              <p:nvPicPr>
                <p:cNvPr id="6" name="Picture 5"/>
                <p:cNvPicPr/>
                <p:nvPr/>
              </p:nvPicPr>
              <p:blipFill>
                <a:blip r:embed="rId5"/>
                <a:srcRect l="9491" r="30666"/>
                <a:stretch>
                  <a:fillRect/>
                </a:stretch>
              </p:blipFill>
              <p:spPr bwMode="auto">
                <a:xfrm>
                  <a:off x="511626" y="214226"/>
                  <a:ext cx="1778959" cy="9287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1295400" y="360993"/>
                  <a:ext cx="121920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OR</a:t>
                  </a:r>
                </a:p>
                <a:p>
                  <a:r>
                    <a:rPr lang="en-US" b="1" dirty="0" smtClean="0"/>
                    <a:t>GATE</a:t>
                  </a:r>
                  <a:endParaRPr lang="en-US" b="1" dirty="0"/>
                </a:p>
              </p:txBody>
            </p:sp>
          </p:grpSp>
          <p:sp>
            <p:nvSpPr>
              <p:cNvPr id="9" name="Rounded Rectangle 8"/>
              <p:cNvSpPr/>
              <p:nvPr/>
            </p:nvSpPr>
            <p:spPr>
              <a:xfrm>
                <a:off x="609600" y="1384258"/>
                <a:ext cx="2070307" cy="842590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09600" y="2357810"/>
                <a:ext cx="2070307" cy="842590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882693" y="2057400"/>
                <a:ext cx="4813507" cy="1851410"/>
                <a:chOff x="3052928" y="3311970"/>
                <a:chExt cx="4813507" cy="185141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933083" y="3311970"/>
                  <a:ext cx="2933352" cy="1641030"/>
                  <a:chOff x="4933083" y="3311970"/>
                  <a:chExt cx="2933352" cy="1641030"/>
                </a:xfrm>
              </p:grpSpPr>
              <p:pic>
                <p:nvPicPr>
                  <p:cNvPr id="3" name="Picture 2"/>
                  <p:cNvPicPr/>
                  <p:nvPr/>
                </p:nvPicPr>
                <p:blipFill>
                  <a:blip r:embed="rId6"/>
                  <a:srcRect l="8840" r="10961"/>
                  <a:stretch>
                    <a:fillRect/>
                  </a:stretch>
                </p:blipFill>
                <p:spPr bwMode="auto">
                  <a:xfrm>
                    <a:off x="4933083" y="3311970"/>
                    <a:ext cx="2933352" cy="14301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5836640" y="3508920"/>
                    <a:ext cx="1471922" cy="14440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AND</a:t>
                    </a:r>
                  </a:p>
                  <a:p>
                    <a:r>
                      <a:rPr lang="en-US" sz="2000" b="1" dirty="0" smtClean="0"/>
                      <a:t>GATE</a:t>
                    </a:r>
                    <a:endParaRPr lang="en-US" sz="2000" b="1" dirty="0"/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3052928" y="4320790"/>
                  <a:ext cx="2070307" cy="842590"/>
                </a:xfrm>
                <a:prstGeom prst="roundRect">
                  <a:avLst/>
                </a:prstGeom>
                <a:solidFill>
                  <a:schemeClr val="bg1"/>
                </a:solidFill>
                <a:ln w="38100" cmpd="sng"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ounded Rectangle 13"/>
              <p:cNvSpPr/>
              <p:nvPr/>
            </p:nvSpPr>
            <p:spPr>
              <a:xfrm>
                <a:off x="7696200" y="2357810"/>
                <a:ext cx="2070307" cy="842590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81846" y="2192429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halkboard"/>
                  <a:cs typeface="Chalkboard"/>
                </a:rPr>
                <a:t>BEDROOM </a:t>
              </a:r>
            </a:p>
            <a:p>
              <a:r>
                <a:rPr lang="en-US" b="1" dirty="0" smtClean="0">
                  <a:latin typeface="Chalkboard"/>
                  <a:cs typeface="Chalkboard"/>
                </a:rPr>
                <a:t>SENSOR</a:t>
              </a:r>
              <a:endParaRPr lang="en-US" b="1" dirty="0">
                <a:latin typeface="Chalkboard"/>
                <a:cs typeface="Chalkboard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00" y="3344463"/>
              <a:ext cx="16594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halkboard"/>
                  <a:cs typeface="Chalkboard"/>
                </a:rPr>
                <a:t>FRONT ROOM </a:t>
              </a:r>
            </a:p>
            <a:p>
              <a:r>
                <a:rPr lang="en-US" b="1" dirty="0" smtClean="0">
                  <a:latin typeface="Chalkboard"/>
                  <a:cs typeface="Chalkboard"/>
                </a:rPr>
                <a:t>SENSOR</a:t>
              </a:r>
              <a:endParaRPr lang="en-US" b="1" dirty="0">
                <a:latin typeface="Chalkboard"/>
                <a:cs typeface="Chalkboar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05060" y="3276600"/>
              <a:ext cx="15055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halkboard"/>
                  <a:cs typeface="Chalkboard"/>
                </a:rPr>
                <a:t>BURGLAR</a:t>
              </a:r>
            </a:p>
            <a:p>
              <a:r>
                <a:rPr lang="en-US" sz="2400" b="1" dirty="0" smtClean="0">
                  <a:latin typeface="Chalkboard"/>
                  <a:cs typeface="Chalkboard"/>
                </a:rPr>
                <a:t> ALARM</a:t>
              </a:r>
              <a:endParaRPr lang="en-US" sz="2400" b="1" dirty="0">
                <a:latin typeface="Chalkboard"/>
                <a:cs typeface="Chalkboar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49622" y="4144023"/>
              <a:ext cx="2555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halkboard"/>
                  <a:cs typeface="Chalkboard"/>
                </a:rPr>
                <a:t>ON SWITCH </a:t>
              </a:r>
            </a:p>
            <a:p>
              <a:r>
                <a:rPr lang="en-US" sz="2000" b="1" dirty="0" smtClean="0">
                  <a:latin typeface="Chalkboard"/>
                  <a:cs typeface="Chalkboard"/>
                </a:rPr>
                <a:t>FOR ALARM</a:t>
              </a:r>
              <a:endParaRPr lang="en-US" sz="2000" b="1" dirty="0">
                <a:latin typeface="Chalkboard"/>
                <a:cs typeface="Chalkboard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5029200" y="685800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halkboard"/>
                <a:cs typeface="Chalkboard"/>
              </a:rPr>
              <a:t>ON </a:t>
            </a:r>
            <a:r>
              <a:rPr lang="en-US" b="1" dirty="0" smtClean="0">
                <a:latin typeface="Chalkboard"/>
                <a:cs typeface="Chalkboard"/>
              </a:rPr>
              <a:t>or </a:t>
            </a:r>
            <a:r>
              <a:rPr lang="en-US" b="1" dirty="0" smtClean="0">
                <a:solidFill>
                  <a:srgbClr val="FF0000"/>
                </a:solidFill>
                <a:latin typeface="Chalkboard"/>
                <a:cs typeface="Chalkboard"/>
              </a:rPr>
              <a:t>OFF </a:t>
            </a:r>
            <a:r>
              <a:rPr lang="en-US" b="1" dirty="0" smtClean="0">
                <a:solidFill>
                  <a:srgbClr val="000000"/>
                </a:solidFill>
                <a:latin typeface="Chalkboard"/>
                <a:cs typeface="Chalkboard"/>
              </a:rPr>
              <a:t>?</a:t>
            </a:r>
            <a:r>
              <a:rPr lang="en-US" b="1" dirty="0" smtClean="0">
                <a:latin typeface="Chalkboard"/>
                <a:cs typeface="Chalkboard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/>
          <p:nvPr/>
        </p:nvPicPr>
        <p:blipFill>
          <a:blip r:embed="rId3"/>
          <a:srcRect r="6407"/>
          <a:stretch>
            <a:fillRect/>
          </a:stretch>
        </p:blipFill>
        <p:spPr bwMode="auto">
          <a:xfrm>
            <a:off x="622316" y="3394874"/>
            <a:ext cx="1968484" cy="329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529" y="228600"/>
            <a:ext cx="362327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678359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</a:t>
            </a:r>
          </a:p>
          <a:p>
            <a:r>
              <a:rPr lang="en-US" sz="2000" b="1" dirty="0" smtClean="0"/>
              <a:t>GATE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135249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Input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1290935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Output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8600" y="2133600"/>
            <a:ext cx="8686800" cy="1843723"/>
            <a:chOff x="228600" y="2907200"/>
            <a:chExt cx="8686800" cy="1843723"/>
          </a:xfrm>
        </p:grpSpPr>
        <p:grpSp>
          <p:nvGrpSpPr>
            <p:cNvPr id="6" name="Group 5"/>
            <p:cNvGrpSpPr/>
            <p:nvPr/>
          </p:nvGrpSpPr>
          <p:grpSpPr>
            <a:xfrm>
              <a:off x="228600" y="2940887"/>
              <a:ext cx="8686800" cy="1810036"/>
              <a:chOff x="-457200" y="2685764"/>
              <a:chExt cx="9373500" cy="1810036"/>
            </a:xfrm>
          </p:grpSpPr>
          <p:pic>
            <p:nvPicPr>
              <p:cNvPr id="2" name="Picture 1"/>
              <p:cNvPicPr/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2685764"/>
                <a:ext cx="5246357" cy="1810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" name="Rounded Rectangle 2"/>
              <p:cNvSpPr/>
              <p:nvPr/>
            </p:nvSpPr>
            <p:spPr>
              <a:xfrm>
                <a:off x="6096000" y="2940887"/>
                <a:ext cx="2820300" cy="1157374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-457200" y="2940887"/>
                <a:ext cx="2820300" cy="1157374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83565" y="2907200"/>
              <a:ext cx="7799853" cy="1653199"/>
              <a:chOff x="482531" y="2940887"/>
              <a:chExt cx="7799853" cy="16531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962400" y="3432720"/>
                <a:ext cx="1219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NOT</a:t>
                </a:r>
              </a:p>
              <a:p>
                <a:r>
                  <a:rPr lang="en-US" sz="2000" b="1" dirty="0" smtClean="0"/>
                  <a:t>GATE</a:t>
                </a:r>
                <a:endParaRPr lang="en-US" sz="20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2531" y="3406914"/>
                <a:ext cx="21082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halkboard"/>
                    <a:cs typeface="Chalkboard"/>
                  </a:rPr>
                  <a:t>HEAT DETECTOR</a:t>
                </a:r>
              </a:p>
              <a:p>
                <a:r>
                  <a:rPr lang="en-US" sz="2000" b="1" dirty="0" smtClean="0">
                    <a:latin typeface="Chalkboard"/>
                    <a:cs typeface="Chalkboard"/>
                  </a:rPr>
                  <a:t>(ABOVE 20 C)</a:t>
                </a:r>
                <a:endParaRPr lang="en-US" sz="20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15316" y="3352800"/>
                <a:ext cx="14670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Chalkboard"/>
                    <a:cs typeface="Chalkboard"/>
                  </a:rPr>
                  <a:t>CENTRAL</a:t>
                </a:r>
              </a:p>
              <a:p>
                <a:r>
                  <a:rPr lang="en-US" sz="2400" b="1" dirty="0" smtClean="0">
                    <a:latin typeface="Chalkboard"/>
                    <a:cs typeface="Chalkboard"/>
                  </a:rPr>
                  <a:t>HEATING</a:t>
                </a:r>
                <a:endParaRPr lang="en-US" sz="24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64351" y="2940887"/>
                <a:ext cx="86944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4000" b="1" cap="none" spc="0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sz="4000" b="1" cap="none" spc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26551" y="3810000"/>
                <a:ext cx="86944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4000" b="1" cap="none" spc="0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sz="4000" b="1" cap="none" spc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81600" y="3025914"/>
                <a:ext cx="1002448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4000" b="1" cap="none" spc="0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sz="4000" b="1" cap="none" spc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819400" y="3886200"/>
                <a:ext cx="1002448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4000" b="1" cap="none" spc="0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sz="4000" b="1" cap="none" spc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</p:grpSp>
      <p:pic>
        <p:nvPicPr>
          <p:cNvPr id="21" name="Picture 2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4216" y="3710599"/>
            <a:ext cx="2186384" cy="297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63434" y="4159250"/>
            <a:ext cx="1582749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719824" y="152400"/>
            <a:ext cx="3993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Chalkboard"/>
                <a:cs typeface="Chalkboard"/>
              </a:rPr>
              <a:t>A NOT gate </a:t>
            </a:r>
            <a:r>
              <a:rPr lang="en-US" sz="2000" b="1" i="1" dirty="0">
                <a:latin typeface="Chalkboard"/>
                <a:cs typeface="Chalkboard"/>
              </a:rPr>
              <a:t>(inverter)</a:t>
            </a:r>
            <a:r>
              <a:rPr lang="en-US" sz="2000" b="1" i="1" dirty="0" smtClean="0">
                <a:latin typeface="Chalkboard"/>
                <a:cs typeface="Chalkboard"/>
              </a:rPr>
              <a:t> </a:t>
            </a:r>
            <a:r>
              <a:rPr lang="en-US" sz="2000" b="1" i="1" dirty="0">
                <a:latin typeface="Chalkboard"/>
                <a:cs typeface="Chalkboard"/>
              </a:rPr>
              <a:t>has only one input.</a:t>
            </a:r>
            <a:r>
              <a:rPr lang="en-US" sz="2000" b="1" i="1" dirty="0" smtClean="0">
                <a:latin typeface="Chalkboard"/>
                <a:cs typeface="Chalkboard"/>
              </a:rPr>
              <a:t> </a:t>
            </a:r>
          </a:p>
          <a:p>
            <a:r>
              <a:rPr lang="en-US" sz="2000" b="1" i="1" dirty="0" smtClean="0">
                <a:latin typeface="Chalkboard"/>
                <a:cs typeface="Chalkboard"/>
              </a:rPr>
              <a:t>It </a:t>
            </a:r>
            <a:r>
              <a:rPr lang="en-US" sz="2000" b="1" i="1" dirty="0">
                <a:latin typeface="Chalkboard"/>
                <a:cs typeface="Chalkboard"/>
              </a:rPr>
              <a:t>reverses the logic state</a:t>
            </a:r>
            <a:r>
              <a:rPr lang="en-US" sz="2000" b="1" i="1" dirty="0" smtClean="0">
                <a:latin typeface="Chalkboard"/>
                <a:cs typeface="Chalkboard"/>
              </a:rPr>
              <a:t>.</a:t>
            </a:r>
          </a:p>
          <a:p>
            <a:endParaRPr lang="en-US" sz="2000" b="1" i="1" dirty="0" smtClean="0">
              <a:latin typeface="Chalkboard"/>
              <a:cs typeface="Chalkboard"/>
            </a:endParaRPr>
          </a:p>
          <a:p>
            <a:r>
              <a:rPr lang="en-US" sz="2000" b="1" dirty="0" smtClean="0"/>
              <a:t>                      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 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= NOT A</a:t>
            </a:r>
            <a:endParaRPr lang="en-US" sz="2400" b="1" dirty="0" smtClean="0">
              <a:latin typeface="Chalkboard"/>
              <a:cs typeface="Chalkboar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371600"/>
            <a:ext cx="203051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Oval Callout 37"/>
          <p:cNvSpPr/>
          <p:nvPr/>
        </p:nvSpPr>
        <p:spPr>
          <a:xfrm>
            <a:off x="1454528" y="304800"/>
            <a:ext cx="6165473" cy="1066799"/>
          </a:xfrm>
          <a:prstGeom prst="wedgeEllipseCallout">
            <a:avLst>
              <a:gd name="adj1" fmla="val 40507"/>
              <a:gd name="adj2" fmla="val 1148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0" y="1752600"/>
            <a:ext cx="8915400" cy="3200400"/>
            <a:chOff x="381000" y="1219200"/>
            <a:chExt cx="8915400" cy="3200400"/>
          </a:xfrm>
        </p:grpSpPr>
        <p:pic>
          <p:nvPicPr>
            <p:cNvPr id="11" name="Picture 10"/>
            <p:cNvPicPr/>
            <p:nvPr/>
          </p:nvPicPr>
          <p:blipFill>
            <a:blip r:embed="rId3"/>
            <a:srcRect l="10100" r="12086"/>
            <a:stretch>
              <a:fillRect/>
            </a:stretch>
          </p:blipFill>
          <p:spPr bwMode="auto">
            <a:xfrm>
              <a:off x="3048000" y="2743200"/>
              <a:ext cx="28194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Group 1"/>
            <p:cNvGrpSpPr/>
            <p:nvPr/>
          </p:nvGrpSpPr>
          <p:grpSpPr>
            <a:xfrm>
              <a:off x="1600200" y="1524000"/>
              <a:ext cx="1981200" cy="928774"/>
              <a:chOff x="533400" y="214226"/>
              <a:chExt cx="1981200" cy="928774"/>
            </a:xfrm>
          </p:grpSpPr>
          <p:pic>
            <p:nvPicPr>
              <p:cNvPr id="3" name="Picture 2"/>
              <p:cNvPicPr/>
              <p:nvPr/>
            </p:nvPicPr>
            <p:blipFill>
              <a:blip r:embed="rId4"/>
              <a:srcRect l="10223" r="33384"/>
              <a:stretch>
                <a:fillRect/>
              </a:stretch>
            </p:blipFill>
            <p:spPr bwMode="auto">
              <a:xfrm>
                <a:off x="533400" y="214226"/>
                <a:ext cx="1676400" cy="928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295400" y="251936"/>
                <a:ext cx="12192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OR</a:t>
                </a:r>
              </a:p>
              <a:p>
                <a:r>
                  <a:rPr lang="en-US" b="1" dirty="0" smtClean="0"/>
                  <a:t>GATE</a:t>
                </a:r>
                <a:endParaRPr lang="en-US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276600" y="1607641"/>
              <a:ext cx="1818703" cy="1287959"/>
              <a:chOff x="543497" y="76200"/>
              <a:chExt cx="1818703" cy="1287959"/>
            </a:xfrm>
          </p:grpSpPr>
          <p:pic>
            <p:nvPicPr>
              <p:cNvPr id="6" name="Picture 5"/>
              <p:cNvPicPr/>
              <p:nvPr/>
            </p:nvPicPr>
            <p:blipFill>
              <a:blip r:embed="rId5"/>
              <a:srcRect l="14788" t="-30000" r="32393" b="-39023"/>
              <a:stretch>
                <a:fillRect/>
              </a:stretch>
            </p:blipFill>
            <p:spPr bwMode="auto">
              <a:xfrm>
                <a:off x="543497" y="76200"/>
                <a:ext cx="1600200" cy="12879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143000" y="297359"/>
                <a:ext cx="1219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AND</a:t>
                </a:r>
              </a:p>
              <a:p>
                <a:r>
                  <a:rPr lang="en-US" sz="2000" b="1" dirty="0" smtClean="0"/>
                  <a:t>GATE</a:t>
                </a:r>
                <a:endParaRPr lang="en-US" sz="2000" b="1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827512" y="2590800"/>
              <a:ext cx="2173489" cy="1447800"/>
              <a:chOff x="1143000" y="99418"/>
              <a:chExt cx="1791186" cy="1188541"/>
            </a:xfrm>
          </p:grpSpPr>
          <p:pic>
            <p:nvPicPr>
              <p:cNvPr id="9" name="Picture 8"/>
              <p:cNvPicPr/>
              <p:nvPr/>
            </p:nvPicPr>
            <p:blipFill>
              <a:blip r:embed="rId5"/>
              <a:srcRect l="31423" t="-26953" r="9454" b="-29023"/>
              <a:stretch>
                <a:fillRect/>
              </a:stretch>
            </p:blipFill>
            <p:spPr bwMode="auto">
              <a:xfrm>
                <a:off x="1143000" y="99418"/>
                <a:ext cx="1791186" cy="1188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338204" y="330853"/>
                <a:ext cx="1219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AND</a:t>
                </a:r>
              </a:p>
              <a:p>
                <a:r>
                  <a:rPr lang="en-US" sz="2000" b="1" dirty="0" smtClean="0"/>
                  <a:t>GATE</a:t>
                </a:r>
                <a:endParaRPr lang="en-US" sz="2000" b="1" dirty="0"/>
              </a:p>
            </p:txBody>
          </p:sp>
        </p:grpSp>
        <p:cxnSp>
          <p:nvCxnSpPr>
            <p:cNvPr id="13" name="Curved Connector 12"/>
            <p:cNvCxnSpPr/>
            <p:nvPr/>
          </p:nvCxnSpPr>
          <p:spPr>
            <a:xfrm>
              <a:off x="4876800" y="2362200"/>
              <a:ext cx="990600" cy="685800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962400" y="3209092"/>
              <a:ext cx="7620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/>
                <a:t>NOT</a:t>
              </a:r>
            </a:p>
            <a:p>
              <a:r>
                <a:rPr lang="en-US" b="1" dirty="0" smtClean="0"/>
                <a:t>GATE</a:t>
              </a:r>
              <a:endParaRPr lang="en-US" b="1" dirty="0"/>
            </a:p>
          </p:txBody>
        </p:sp>
        <p:cxnSp>
          <p:nvCxnSpPr>
            <p:cNvPr id="24" name="Curved Connector 23"/>
            <p:cNvCxnSpPr/>
            <p:nvPr/>
          </p:nvCxnSpPr>
          <p:spPr>
            <a:xfrm flipV="1">
              <a:off x="2057400" y="2414674"/>
              <a:ext cx="1219200" cy="404726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91077" y="1219200"/>
              <a:ext cx="11091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4477" y="2438400"/>
              <a:ext cx="11091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35528" y="3124200"/>
              <a:ext cx="128867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OFF</a:t>
              </a:r>
              <a:endParaRPr lang="en-GB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1000" y="1828800"/>
              <a:ext cx="128867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OFF</a:t>
              </a:r>
              <a:endParaRPr lang="en-GB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543800" y="2652626"/>
              <a:ext cx="17526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162800" y="3189982"/>
            <a:ext cx="1774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    FINAL</a:t>
            </a:r>
          </a:p>
          <a:p>
            <a:r>
              <a:rPr lang="en-US" sz="2000" b="1" dirty="0" smtClean="0">
                <a:latin typeface="Chalkboard"/>
                <a:cs typeface="Chalkboard"/>
              </a:rPr>
              <a:t>   OUTPUT</a:t>
            </a:r>
          </a:p>
          <a:p>
            <a:r>
              <a:rPr lang="en-US" sz="2400" b="1" dirty="0" smtClean="0">
                <a:latin typeface="Chalkboard"/>
                <a:cs typeface="Chalkboard"/>
              </a:rPr>
              <a:t>ON ? OFF 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26188" y="381000"/>
            <a:ext cx="56462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halkboard"/>
                <a:cs typeface="Chalkboard"/>
              </a:rPr>
              <a:t>Is the Final Output ON (</a:t>
            </a:r>
            <a:r>
              <a:rPr lang="en-US" sz="2800" b="1" dirty="0" smtClean="0">
                <a:solidFill>
                  <a:srgbClr val="FF0000"/>
                </a:solidFill>
                <a:latin typeface="Chalkboard"/>
                <a:cs typeface="Chalkboard"/>
              </a:rPr>
              <a:t>True</a:t>
            </a:r>
            <a:r>
              <a:rPr lang="en-US" sz="2800" b="1" dirty="0" smtClean="0">
                <a:solidFill>
                  <a:srgbClr val="000000"/>
                </a:solidFill>
                <a:latin typeface="Chalkboard"/>
                <a:cs typeface="Chalkboard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latin typeface="Chalkboard"/>
                <a:cs typeface="Chalkboard"/>
              </a:rPr>
              <a:t> </a:t>
            </a:r>
            <a:r>
              <a:rPr lang="en-US" sz="2800" b="1" dirty="0" smtClean="0">
                <a:latin typeface="Chalkboard"/>
                <a:cs typeface="Chalkboard"/>
              </a:rPr>
              <a:t> </a:t>
            </a:r>
            <a:endParaRPr lang="en-US" sz="2800" dirty="0" smtClean="0"/>
          </a:p>
          <a:p>
            <a:r>
              <a:rPr lang="en-US" sz="2800" b="1" dirty="0" smtClean="0">
                <a:latin typeface="Chalkboard"/>
                <a:cs typeface="Chalkboard"/>
              </a:rPr>
              <a:t> or OFF (</a:t>
            </a:r>
            <a:r>
              <a:rPr lang="en-US" sz="2800" b="1" dirty="0" smtClean="0">
                <a:solidFill>
                  <a:srgbClr val="FF0000"/>
                </a:solidFill>
                <a:latin typeface="Chalkboard"/>
                <a:cs typeface="Chalkboard"/>
              </a:rPr>
              <a:t>false</a:t>
            </a:r>
            <a:r>
              <a:rPr lang="en-US" sz="2800" b="1" dirty="0" smtClean="0">
                <a:solidFill>
                  <a:srgbClr val="000000"/>
                </a:solidFill>
                <a:latin typeface="Chalkboard"/>
                <a:cs typeface="Chalkboard"/>
              </a:rPr>
              <a:t>)</a:t>
            </a:r>
            <a:r>
              <a:rPr lang="en-US" sz="2800" b="1" dirty="0">
                <a:solidFill>
                  <a:srgbClr val="000000"/>
                </a:solidFill>
                <a:latin typeface="Chalkboard"/>
                <a:cs typeface="Chalkboard"/>
              </a:rPr>
              <a:t> </a:t>
            </a:r>
            <a:r>
              <a:rPr lang="en-US" sz="2800" b="1" dirty="0" smtClean="0">
                <a:latin typeface="Chalkboard"/>
                <a:cs typeface="Chalkboard"/>
              </a:rPr>
              <a:t>?</a:t>
            </a:r>
            <a:endParaRPr lang="en-US" sz="2800" b="1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905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76200" y="-76200"/>
            <a:ext cx="77318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girlfriend/boyfriend Chooser:</a:t>
            </a:r>
            <a:endParaRPr lang="en-GB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52400" y="2133600"/>
            <a:ext cx="8915400" cy="3962400"/>
            <a:chOff x="152400" y="2133600"/>
            <a:chExt cx="8915400" cy="3962400"/>
          </a:xfrm>
        </p:grpSpPr>
        <p:pic>
          <p:nvPicPr>
            <p:cNvPr id="2" name="Picture 1"/>
            <p:cNvPicPr/>
            <p:nvPr/>
          </p:nvPicPr>
          <p:blipFill>
            <a:blip r:embed="rId3"/>
            <a:srcRect l="13774" r="33649"/>
            <a:stretch>
              <a:fillRect/>
            </a:stretch>
          </p:blipFill>
          <p:spPr bwMode="auto">
            <a:xfrm>
              <a:off x="2381457" y="4419600"/>
              <a:ext cx="19050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ounded Rectangle 13"/>
            <p:cNvSpPr/>
            <p:nvPr/>
          </p:nvSpPr>
          <p:spPr>
            <a:xfrm>
              <a:off x="152400" y="3817186"/>
              <a:ext cx="2057400" cy="731087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2400" y="2133600"/>
              <a:ext cx="2057400" cy="731087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" y="2133600"/>
              <a:ext cx="8915400" cy="3604043"/>
              <a:chOff x="152400" y="2133600"/>
              <a:chExt cx="8915400" cy="360404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52400" y="2971800"/>
                <a:ext cx="2057400" cy="731087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28600" y="2133600"/>
                <a:ext cx="8839200" cy="3604043"/>
                <a:chOff x="228600" y="2133600"/>
                <a:chExt cx="8839200" cy="3604043"/>
              </a:xfrm>
            </p:grpSpPr>
            <p:pic>
              <p:nvPicPr>
                <p:cNvPr id="8" name="Picture 7"/>
                <p:cNvPicPr/>
                <p:nvPr/>
              </p:nvPicPr>
              <p:blipFill>
                <a:blip r:embed="rId4"/>
                <a:srcRect l="16677" t="-24613" r="29493" b="-23065"/>
                <a:stretch>
                  <a:fillRect/>
                </a:stretch>
              </p:blipFill>
              <p:spPr bwMode="auto">
                <a:xfrm>
                  <a:off x="2209800" y="2133600"/>
                  <a:ext cx="1600200" cy="1371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" name="Picture 3"/>
                <p:cNvPicPr/>
                <p:nvPr/>
              </p:nvPicPr>
              <p:blipFill>
                <a:blip r:embed="rId5"/>
                <a:srcRect l="32697" t="-30977" r="9454" b="-29024"/>
                <a:stretch>
                  <a:fillRect/>
                </a:stretch>
              </p:blipFill>
              <p:spPr bwMode="auto">
                <a:xfrm>
                  <a:off x="5715000" y="3124200"/>
                  <a:ext cx="1752600" cy="1219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" name="Picture 5"/>
                <p:cNvPicPr/>
                <p:nvPr/>
              </p:nvPicPr>
              <p:blipFill>
                <a:blip r:embed="rId5"/>
                <a:srcRect l="32697" t="-30977" r="29575" b="-29024"/>
                <a:stretch>
                  <a:fillRect/>
                </a:stretch>
              </p:blipFill>
              <p:spPr bwMode="auto">
                <a:xfrm>
                  <a:off x="4267200" y="2514600"/>
                  <a:ext cx="1143000" cy="1219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" name="Rounded Rectangle 11"/>
                <p:cNvSpPr/>
                <p:nvPr/>
              </p:nvSpPr>
              <p:spPr>
                <a:xfrm>
                  <a:off x="609600" y="4777956"/>
                  <a:ext cx="2057400" cy="959687"/>
                </a:xfrm>
                <a:prstGeom prst="roundRect">
                  <a:avLst/>
                </a:prstGeom>
                <a:solidFill>
                  <a:schemeClr val="bg1"/>
                </a:solidFill>
                <a:ln w="38100" cmpd="sng"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7010400" y="3223043"/>
                  <a:ext cx="2057400" cy="959687"/>
                </a:xfrm>
                <a:prstGeom prst="roundRect">
                  <a:avLst/>
                </a:prstGeom>
                <a:solidFill>
                  <a:schemeClr val="bg1"/>
                </a:solidFill>
                <a:ln w="38100" cmpd="sng"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808113" y="2514600"/>
                  <a:ext cx="3922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 smtClean="0">
                      <a:latin typeface="Chalkboard"/>
                      <a:cs typeface="Chalkboard"/>
                    </a:rPr>
                    <a:t>?</a:t>
                  </a:r>
                  <a:endParaRPr lang="en-US" sz="36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276600" y="4953000"/>
                  <a:ext cx="3922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 smtClean="0">
                      <a:latin typeface="Chalkboard"/>
                      <a:cs typeface="Chalkboard"/>
                    </a:rPr>
                    <a:t>?</a:t>
                  </a:r>
                  <a:endParaRPr lang="en-US" sz="36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019800" y="3410634"/>
                  <a:ext cx="3922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 smtClean="0">
                      <a:latin typeface="Chalkboard"/>
                      <a:cs typeface="Chalkboard"/>
                    </a:rPr>
                    <a:t>?</a:t>
                  </a:r>
                  <a:endParaRPr lang="en-US" sz="36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07087" y="2743200"/>
                  <a:ext cx="3922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 smtClean="0">
                      <a:latin typeface="Chalkboard"/>
                      <a:cs typeface="Chalkboard"/>
                    </a:rPr>
                    <a:t>?</a:t>
                  </a:r>
                  <a:endParaRPr lang="en-US" sz="36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010400" y="3316069"/>
                  <a:ext cx="800970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GB" sz="3600" b="1" dirty="0" smtClean="0">
                      <a:ln w="1905"/>
                      <a:gradFill>
                        <a:gsLst>
                          <a:gs pos="0">
                            <a:schemeClr val="accent6">
                              <a:shade val="20000"/>
                              <a:satMod val="200000"/>
                            </a:schemeClr>
                          </a:gs>
                          <a:gs pos="78000">
                            <a:schemeClr val="accent6">
                              <a:tint val="90000"/>
                              <a:shade val="89000"/>
                              <a:satMod val="220000"/>
                            </a:schemeClr>
                          </a:gs>
                          <a:gs pos="100000">
                            <a:schemeClr val="accent6">
                              <a:tint val="12000"/>
                              <a:satMod val="255000"/>
                            </a:schemeClr>
                          </a:gs>
                        </a:gsLst>
                        <a:lin ang="5400000"/>
                      </a:gradFill>
                      <a:effectLst>
                        <a:innerShdw blurRad="69850" dist="43180" dir="5400000">
                          <a:srgbClr val="000000">
                            <a:alpha val="65000"/>
                          </a:srgbClr>
                        </a:innerShdw>
                      </a:effectLst>
                    </a:rPr>
                    <a:t>ON</a:t>
                  </a:r>
                  <a:endParaRPr lang="en-GB" sz="3600" b="1" cap="none" spc="0" dirty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811370" y="3276600"/>
                  <a:ext cx="1219200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 smtClean="0">
                      <a:latin typeface="Chalkboard"/>
                      <a:cs typeface="Chalkboard"/>
                    </a:rPr>
                    <a:t>YES, </a:t>
                  </a:r>
                </a:p>
                <a:p>
                  <a:r>
                    <a:rPr lang="en-US" b="1" dirty="0" smtClean="0">
                      <a:latin typeface="Chalkboard"/>
                      <a:cs typeface="Chalkboard"/>
                    </a:rPr>
                    <a:t>She/He is OK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14030" y="2329934"/>
                  <a:ext cx="16594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Chalkboard"/>
                      <a:cs typeface="Chalkboard"/>
                    </a:rPr>
                    <a:t>Good dancer</a:t>
                  </a:r>
                  <a:endParaRPr lang="en-US" sz="20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28600" y="3124200"/>
                  <a:ext cx="181331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 smtClean="0">
                      <a:latin typeface="Chalkboard"/>
                      <a:cs typeface="Chalkboard"/>
                    </a:rPr>
                    <a:t>Good at sport</a:t>
                  </a:r>
                  <a:endParaRPr lang="en-US" sz="20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67919" y="3974068"/>
                  <a:ext cx="12747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 smtClean="0">
                      <a:latin typeface="Chalkboard"/>
                      <a:cs typeface="Chalkboard"/>
                    </a:rPr>
                    <a:t>Blue eyes</a:t>
                  </a:r>
                  <a:endParaRPr lang="en-US" sz="20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35675" y="5010090"/>
                  <a:ext cx="18902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 smtClean="0">
                      <a:latin typeface="Chalkboard"/>
                      <a:cs typeface="Chalkboard"/>
                    </a:rPr>
                    <a:t>Has a big nose</a:t>
                  </a:r>
                  <a:endParaRPr lang="en-US" sz="20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2187328" y="3193049"/>
                  <a:ext cx="2099129" cy="1005546"/>
                </a:xfrm>
                <a:custGeom>
                  <a:avLst/>
                  <a:gdLst>
                    <a:gd name="connsiteX0" fmla="*/ 0 w 2099129"/>
                    <a:gd name="connsiteY0" fmla="*/ 1005546 h 1005546"/>
                    <a:gd name="connsiteX1" fmla="*/ 1111303 w 2099129"/>
                    <a:gd name="connsiteY1" fmla="*/ 564518 h 1005546"/>
                    <a:gd name="connsiteX2" fmla="*/ 1905092 w 2099129"/>
                    <a:gd name="connsiteY2" fmla="*/ 88206 h 1005546"/>
                    <a:gd name="connsiteX3" fmla="*/ 2099129 w 2099129"/>
                    <a:gd name="connsiteY3" fmla="*/ 35283 h 1005546"/>
                    <a:gd name="connsiteX4" fmla="*/ 2099129 w 2099129"/>
                    <a:gd name="connsiteY4" fmla="*/ 35283 h 1005546"/>
                    <a:gd name="connsiteX5" fmla="*/ 2099129 w 2099129"/>
                    <a:gd name="connsiteY5" fmla="*/ 35283 h 1005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99129" h="1005546">
                      <a:moveTo>
                        <a:pt x="0" y="1005546"/>
                      </a:moveTo>
                      <a:cubicBezTo>
                        <a:pt x="396894" y="861477"/>
                        <a:pt x="793788" y="717408"/>
                        <a:pt x="1111303" y="564518"/>
                      </a:cubicBezTo>
                      <a:cubicBezTo>
                        <a:pt x="1428818" y="411628"/>
                        <a:pt x="1740454" y="176412"/>
                        <a:pt x="1905092" y="88206"/>
                      </a:cubicBezTo>
                      <a:cubicBezTo>
                        <a:pt x="2069730" y="0"/>
                        <a:pt x="2099129" y="35283"/>
                        <a:pt x="2099129" y="35283"/>
                      </a:cubicBezTo>
                      <a:lnTo>
                        <a:pt x="2099129" y="35283"/>
                      </a:lnTo>
                      <a:lnTo>
                        <a:pt x="2099129" y="35283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4268817" y="3828131"/>
                  <a:ext cx="1446459" cy="1411293"/>
                </a:xfrm>
                <a:custGeom>
                  <a:avLst/>
                  <a:gdLst>
                    <a:gd name="connsiteX0" fmla="*/ 0 w 1446459"/>
                    <a:gd name="connsiteY0" fmla="*/ 1411293 h 1411293"/>
                    <a:gd name="connsiteX1" fmla="*/ 635031 w 1446459"/>
                    <a:gd name="connsiteY1" fmla="*/ 1005546 h 1411293"/>
                    <a:gd name="connsiteX2" fmla="*/ 881987 w 1446459"/>
                    <a:gd name="connsiteY2" fmla="*/ 388106 h 1411293"/>
                    <a:gd name="connsiteX3" fmla="*/ 1093664 w 1446459"/>
                    <a:gd name="connsiteY3" fmla="*/ 88206 h 1411293"/>
                    <a:gd name="connsiteX4" fmla="*/ 1446459 w 1446459"/>
                    <a:gd name="connsiteY4" fmla="*/ 0 h 1411293"/>
                    <a:gd name="connsiteX5" fmla="*/ 1446459 w 1446459"/>
                    <a:gd name="connsiteY5" fmla="*/ 0 h 1411293"/>
                    <a:gd name="connsiteX6" fmla="*/ 1446459 w 1446459"/>
                    <a:gd name="connsiteY6" fmla="*/ 0 h 1411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6459" h="1411293">
                      <a:moveTo>
                        <a:pt x="0" y="1411293"/>
                      </a:moveTo>
                      <a:cubicBezTo>
                        <a:pt x="244016" y="1293685"/>
                        <a:pt x="488033" y="1176077"/>
                        <a:pt x="635031" y="1005546"/>
                      </a:cubicBezTo>
                      <a:cubicBezTo>
                        <a:pt x="782029" y="835015"/>
                        <a:pt x="805548" y="540996"/>
                        <a:pt x="881987" y="388106"/>
                      </a:cubicBezTo>
                      <a:cubicBezTo>
                        <a:pt x="958426" y="235216"/>
                        <a:pt x="999585" y="152890"/>
                        <a:pt x="1093664" y="88206"/>
                      </a:cubicBezTo>
                      <a:cubicBezTo>
                        <a:pt x="1187743" y="23522"/>
                        <a:pt x="1446459" y="0"/>
                        <a:pt x="1446459" y="0"/>
                      </a:cubicBezTo>
                      <a:lnTo>
                        <a:pt x="1446459" y="0"/>
                      </a:lnTo>
                      <a:lnTo>
                        <a:pt x="1446459" y="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3792544" y="2822585"/>
                  <a:ext cx="476273" cy="217575"/>
                </a:xfrm>
                <a:custGeom>
                  <a:avLst/>
                  <a:gdLst>
                    <a:gd name="connsiteX0" fmla="*/ 0 w 476273"/>
                    <a:gd name="connsiteY0" fmla="*/ 0 h 217575"/>
                    <a:gd name="connsiteX1" fmla="*/ 264596 w 476273"/>
                    <a:gd name="connsiteY1" fmla="*/ 52924 h 217575"/>
                    <a:gd name="connsiteX2" fmla="*/ 388074 w 476273"/>
                    <a:gd name="connsiteY2" fmla="*/ 194053 h 217575"/>
                    <a:gd name="connsiteX3" fmla="*/ 476273 w 476273"/>
                    <a:gd name="connsiteY3" fmla="*/ 194053 h 217575"/>
                    <a:gd name="connsiteX4" fmla="*/ 476273 w 476273"/>
                    <a:gd name="connsiteY4" fmla="*/ 194053 h 217575"/>
                    <a:gd name="connsiteX5" fmla="*/ 476273 w 476273"/>
                    <a:gd name="connsiteY5" fmla="*/ 194053 h 217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6273" h="217575">
                      <a:moveTo>
                        <a:pt x="0" y="0"/>
                      </a:moveTo>
                      <a:cubicBezTo>
                        <a:pt x="99958" y="10291"/>
                        <a:pt x="199917" y="20582"/>
                        <a:pt x="264596" y="52924"/>
                      </a:cubicBezTo>
                      <a:cubicBezTo>
                        <a:pt x="329275" y="85266"/>
                        <a:pt x="352794" y="170531"/>
                        <a:pt x="388074" y="194053"/>
                      </a:cubicBezTo>
                      <a:cubicBezTo>
                        <a:pt x="423354" y="217575"/>
                        <a:pt x="476273" y="194053"/>
                        <a:pt x="476273" y="194053"/>
                      </a:cubicBezTo>
                      <a:lnTo>
                        <a:pt x="476273" y="194053"/>
                      </a:lnTo>
                      <a:lnTo>
                        <a:pt x="476273" y="194053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5410200" y="3124200"/>
                  <a:ext cx="323850" cy="368300"/>
                </a:xfrm>
                <a:custGeom>
                  <a:avLst/>
                  <a:gdLst>
                    <a:gd name="connsiteX0" fmla="*/ 0 w 323850"/>
                    <a:gd name="connsiteY0" fmla="*/ 0 h 368300"/>
                    <a:gd name="connsiteX1" fmla="*/ 101600 w 323850"/>
                    <a:gd name="connsiteY1" fmla="*/ 203200 h 368300"/>
                    <a:gd name="connsiteX2" fmla="*/ 203200 w 323850"/>
                    <a:gd name="connsiteY2" fmla="*/ 342900 h 368300"/>
                    <a:gd name="connsiteX3" fmla="*/ 304800 w 323850"/>
                    <a:gd name="connsiteY3" fmla="*/ 355600 h 368300"/>
                    <a:gd name="connsiteX4" fmla="*/ 317500 w 323850"/>
                    <a:gd name="connsiteY4" fmla="*/ 355600 h 368300"/>
                    <a:gd name="connsiteX5" fmla="*/ 317500 w 323850"/>
                    <a:gd name="connsiteY5" fmla="*/ 368300 h 368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850" h="368300">
                      <a:moveTo>
                        <a:pt x="0" y="0"/>
                      </a:moveTo>
                      <a:cubicBezTo>
                        <a:pt x="33866" y="73025"/>
                        <a:pt x="67733" y="146050"/>
                        <a:pt x="101600" y="203200"/>
                      </a:cubicBezTo>
                      <a:cubicBezTo>
                        <a:pt x="135467" y="260350"/>
                        <a:pt x="169333" y="317500"/>
                        <a:pt x="203200" y="342900"/>
                      </a:cubicBezTo>
                      <a:cubicBezTo>
                        <a:pt x="237067" y="368300"/>
                        <a:pt x="285750" y="353483"/>
                        <a:pt x="304800" y="355600"/>
                      </a:cubicBezTo>
                      <a:cubicBezTo>
                        <a:pt x="323850" y="357717"/>
                        <a:pt x="315383" y="353483"/>
                        <a:pt x="317500" y="355600"/>
                      </a:cubicBezTo>
                      <a:cubicBezTo>
                        <a:pt x="319617" y="357717"/>
                        <a:pt x="318558" y="363008"/>
                        <a:pt x="317500" y="368300"/>
                      </a:cubicBez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7" name="TextBox 46"/>
          <p:cNvSpPr txBox="1"/>
          <p:nvPr/>
        </p:nvSpPr>
        <p:spPr>
          <a:xfrm flipH="1">
            <a:off x="467919" y="631686"/>
            <a:ext cx="594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Name the logic gates. Test it by answering </a:t>
            </a:r>
            <a:r>
              <a:rPr lang="en-US" sz="2000" b="1" dirty="0" smtClean="0">
                <a:solidFill>
                  <a:srgbClr val="FF0000"/>
                </a:solidFill>
                <a:latin typeface="Chalkboard"/>
                <a:cs typeface="Chalkboard"/>
              </a:rPr>
              <a:t>True </a:t>
            </a:r>
            <a:r>
              <a:rPr lang="en-US" sz="2000" b="1" dirty="0" smtClean="0">
                <a:latin typeface="Chalkboard"/>
                <a:cs typeface="Chalkboard"/>
              </a:rPr>
              <a:t>or </a:t>
            </a:r>
            <a:r>
              <a:rPr lang="en-US" sz="2000" b="1" dirty="0" smtClean="0">
                <a:solidFill>
                  <a:srgbClr val="FF0000"/>
                </a:solidFill>
                <a:latin typeface="Chalkboard"/>
                <a:cs typeface="Chalkboard"/>
              </a:rPr>
              <a:t>false </a:t>
            </a:r>
            <a:r>
              <a:rPr lang="en-US" sz="2000" b="1" dirty="0" smtClean="0">
                <a:latin typeface="Chalkboard"/>
                <a:cs typeface="Chalkboard"/>
              </a:rPr>
              <a:t>(Yes or No) for each Input.</a:t>
            </a:r>
            <a:endParaRPr lang="en-US" sz="2000" dirty="0"/>
          </a:p>
        </p:txBody>
      </p:sp>
      <p:pic>
        <p:nvPicPr>
          <p:cNvPr id="49" name="Picture 48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1800" y="4343400"/>
            <a:ext cx="2438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2133600"/>
            <a:ext cx="8878170" cy="3962400"/>
            <a:chOff x="152400" y="2133600"/>
            <a:chExt cx="8878170" cy="3962400"/>
          </a:xfrm>
        </p:grpSpPr>
        <p:pic>
          <p:nvPicPr>
            <p:cNvPr id="3" name="Picture 2"/>
            <p:cNvPicPr/>
            <p:nvPr/>
          </p:nvPicPr>
          <p:blipFill>
            <a:blip r:embed="rId2"/>
            <a:srcRect l="13774" r="33649"/>
            <a:stretch>
              <a:fillRect/>
            </a:stretch>
          </p:blipFill>
          <p:spPr bwMode="auto">
            <a:xfrm>
              <a:off x="2381457" y="4419600"/>
              <a:ext cx="19050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ounded Rectangle 3"/>
            <p:cNvSpPr/>
            <p:nvPr/>
          </p:nvSpPr>
          <p:spPr>
            <a:xfrm>
              <a:off x="152400" y="3834386"/>
              <a:ext cx="2057400" cy="731087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2400" y="2133600"/>
              <a:ext cx="2057400" cy="731087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44"/>
            <p:cNvGrpSpPr/>
            <p:nvPr/>
          </p:nvGrpSpPr>
          <p:grpSpPr>
            <a:xfrm>
              <a:off x="152400" y="2133600"/>
              <a:ext cx="8878170" cy="3604043"/>
              <a:chOff x="152400" y="2133600"/>
              <a:chExt cx="8878170" cy="360404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52400" y="2971800"/>
                <a:ext cx="2057400" cy="731087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43"/>
              <p:cNvGrpSpPr/>
              <p:nvPr/>
            </p:nvGrpSpPr>
            <p:grpSpPr>
              <a:xfrm>
                <a:off x="228600" y="2133600"/>
                <a:ext cx="8801970" cy="3604043"/>
                <a:chOff x="228600" y="2133600"/>
                <a:chExt cx="8801970" cy="3604043"/>
              </a:xfrm>
            </p:grpSpPr>
            <p:pic>
              <p:nvPicPr>
                <p:cNvPr id="9" name="Picture 7"/>
                <p:cNvPicPr/>
                <p:nvPr/>
              </p:nvPicPr>
              <p:blipFill>
                <a:blip r:embed="rId3"/>
                <a:srcRect l="16677" t="-24613" r="29493" b="-23065"/>
                <a:stretch>
                  <a:fillRect/>
                </a:stretch>
              </p:blipFill>
              <p:spPr bwMode="auto">
                <a:xfrm>
                  <a:off x="2209800" y="2133600"/>
                  <a:ext cx="1600200" cy="1371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" name="Picture 9"/>
                <p:cNvPicPr/>
                <p:nvPr/>
              </p:nvPicPr>
              <p:blipFill>
                <a:blip r:embed="rId4"/>
                <a:srcRect l="32697" t="-30977" r="9454" b="-29024"/>
                <a:stretch>
                  <a:fillRect/>
                </a:stretch>
              </p:blipFill>
              <p:spPr bwMode="auto">
                <a:xfrm>
                  <a:off x="5715000" y="3124200"/>
                  <a:ext cx="1752600" cy="1219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" name="Picture 5"/>
                <p:cNvPicPr/>
                <p:nvPr/>
              </p:nvPicPr>
              <p:blipFill>
                <a:blip r:embed="rId4"/>
                <a:srcRect l="32697" t="-30977" r="29575" b="-29024"/>
                <a:stretch>
                  <a:fillRect/>
                </a:stretch>
              </p:blipFill>
              <p:spPr bwMode="auto">
                <a:xfrm>
                  <a:off x="4267200" y="2514600"/>
                  <a:ext cx="1143000" cy="1219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" name="Rounded Rectangle 11"/>
                <p:cNvSpPr/>
                <p:nvPr/>
              </p:nvSpPr>
              <p:spPr>
                <a:xfrm>
                  <a:off x="609600" y="4777956"/>
                  <a:ext cx="2057400" cy="959687"/>
                </a:xfrm>
                <a:prstGeom prst="roundRect">
                  <a:avLst/>
                </a:prstGeom>
                <a:solidFill>
                  <a:schemeClr val="bg1"/>
                </a:solidFill>
                <a:ln w="38100" cmpd="sng"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934200" y="3223043"/>
                  <a:ext cx="2057400" cy="959687"/>
                </a:xfrm>
                <a:prstGeom prst="roundRect">
                  <a:avLst/>
                </a:prstGeom>
                <a:solidFill>
                  <a:schemeClr val="bg1"/>
                </a:solidFill>
                <a:ln w="38100" cmpd="sng"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808113" y="2514600"/>
                  <a:ext cx="18466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36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417713" y="4953000"/>
                  <a:ext cx="18466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36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019800" y="3410634"/>
                  <a:ext cx="18466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36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507087" y="2743200"/>
                  <a:ext cx="18466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36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7010400" y="3316069"/>
                  <a:ext cx="800970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GB" sz="3600" b="1" dirty="0" smtClean="0">
                      <a:ln w="1905"/>
                      <a:gradFill>
                        <a:gsLst>
                          <a:gs pos="0">
                            <a:schemeClr val="accent6">
                              <a:shade val="20000"/>
                              <a:satMod val="200000"/>
                            </a:schemeClr>
                          </a:gs>
                          <a:gs pos="78000">
                            <a:schemeClr val="accent6">
                              <a:tint val="90000"/>
                              <a:shade val="89000"/>
                              <a:satMod val="220000"/>
                            </a:schemeClr>
                          </a:gs>
                          <a:gs pos="100000">
                            <a:schemeClr val="accent6">
                              <a:tint val="12000"/>
                              <a:satMod val="255000"/>
                            </a:schemeClr>
                          </a:gs>
                        </a:gsLst>
                        <a:lin ang="5400000"/>
                      </a:gradFill>
                      <a:effectLst>
                        <a:innerShdw blurRad="69850" dist="43180" dir="5400000">
                          <a:srgbClr val="000000">
                            <a:alpha val="65000"/>
                          </a:srgbClr>
                        </a:innerShdw>
                      </a:effectLst>
                    </a:rPr>
                    <a:t>ON</a:t>
                  </a:r>
                  <a:endParaRPr lang="en-GB" sz="3600" b="1" cap="none" spc="0" dirty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7811370" y="3276600"/>
                  <a:ext cx="1219200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 smtClean="0">
                      <a:latin typeface="Chalkboard"/>
                      <a:cs typeface="Chalkboard"/>
                    </a:rPr>
                    <a:t>YES, </a:t>
                  </a:r>
                </a:p>
                <a:p>
                  <a:r>
                    <a:rPr lang="en-US" b="1" dirty="0" smtClean="0">
                      <a:latin typeface="Chalkboard"/>
                      <a:cs typeface="Chalkboard"/>
                    </a:rPr>
                    <a:t>She/He is OK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14030" y="2329934"/>
                  <a:ext cx="1846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0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28600" y="3124200"/>
                  <a:ext cx="184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20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35675" y="5010090"/>
                  <a:ext cx="184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20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2187328" y="3193049"/>
                  <a:ext cx="2099129" cy="1005546"/>
                </a:xfrm>
                <a:custGeom>
                  <a:avLst/>
                  <a:gdLst>
                    <a:gd name="connsiteX0" fmla="*/ 0 w 2099129"/>
                    <a:gd name="connsiteY0" fmla="*/ 1005546 h 1005546"/>
                    <a:gd name="connsiteX1" fmla="*/ 1111303 w 2099129"/>
                    <a:gd name="connsiteY1" fmla="*/ 564518 h 1005546"/>
                    <a:gd name="connsiteX2" fmla="*/ 1905092 w 2099129"/>
                    <a:gd name="connsiteY2" fmla="*/ 88206 h 1005546"/>
                    <a:gd name="connsiteX3" fmla="*/ 2099129 w 2099129"/>
                    <a:gd name="connsiteY3" fmla="*/ 35283 h 1005546"/>
                    <a:gd name="connsiteX4" fmla="*/ 2099129 w 2099129"/>
                    <a:gd name="connsiteY4" fmla="*/ 35283 h 1005546"/>
                    <a:gd name="connsiteX5" fmla="*/ 2099129 w 2099129"/>
                    <a:gd name="connsiteY5" fmla="*/ 35283 h 1005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99129" h="1005546">
                      <a:moveTo>
                        <a:pt x="0" y="1005546"/>
                      </a:moveTo>
                      <a:cubicBezTo>
                        <a:pt x="396894" y="861477"/>
                        <a:pt x="793788" y="717408"/>
                        <a:pt x="1111303" y="564518"/>
                      </a:cubicBezTo>
                      <a:cubicBezTo>
                        <a:pt x="1428818" y="411628"/>
                        <a:pt x="1740454" y="176412"/>
                        <a:pt x="1905092" y="88206"/>
                      </a:cubicBezTo>
                      <a:cubicBezTo>
                        <a:pt x="2069730" y="0"/>
                        <a:pt x="2099129" y="35283"/>
                        <a:pt x="2099129" y="35283"/>
                      </a:cubicBezTo>
                      <a:lnTo>
                        <a:pt x="2099129" y="35283"/>
                      </a:lnTo>
                      <a:lnTo>
                        <a:pt x="2099129" y="35283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4268817" y="3828131"/>
                  <a:ext cx="1446459" cy="1411293"/>
                </a:xfrm>
                <a:custGeom>
                  <a:avLst/>
                  <a:gdLst>
                    <a:gd name="connsiteX0" fmla="*/ 0 w 1446459"/>
                    <a:gd name="connsiteY0" fmla="*/ 1411293 h 1411293"/>
                    <a:gd name="connsiteX1" fmla="*/ 635031 w 1446459"/>
                    <a:gd name="connsiteY1" fmla="*/ 1005546 h 1411293"/>
                    <a:gd name="connsiteX2" fmla="*/ 881987 w 1446459"/>
                    <a:gd name="connsiteY2" fmla="*/ 388106 h 1411293"/>
                    <a:gd name="connsiteX3" fmla="*/ 1093664 w 1446459"/>
                    <a:gd name="connsiteY3" fmla="*/ 88206 h 1411293"/>
                    <a:gd name="connsiteX4" fmla="*/ 1446459 w 1446459"/>
                    <a:gd name="connsiteY4" fmla="*/ 0 h 1411293"/>
                    <a:gd name="connsiteX5" fmla="*/ 1446459 w 1446459"/>
                    <a:gd name="connsiteY5" fmla="*/ 0 h 1411293"/>
                    <a:gd name="connsiteX6" fmla="*/ 1446459 w 1446459"/>
                    <a:gd name="connsiteY6" fmla="*/ 0 h 1411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6459" h="1411293">
                      <a:moveTo>
                        <a:pt x="0" y="1411293"/>
                      </a:moveTo>
                      <a:cubicBezTo>
                        <a:pt x="244016" y="1293685"/>
                        <a:pt x="488033" y="1176077"/>
                        <a:pt x="635031" y="1005546"/>
                      </a:cubicBezTo>
                      <a:cubicBezTo>
                        <a:pt x="782029" y="835015"/>
                        <a:pt x="805548" y="540996"/>
                        <a:pt x="881987" y="388106"/>
                      </a:cubicBezTo>
                      <a:cubicBezTo>
                        <a:pt x="958426" y="235216"/>
                        <a:pt x="999585" y="152890"/>
                        <a:pt x="1093664" y="88206"/>
                      </a:cubicBezTo>
                      <a:cubicBezTo>
                        <a:pt x="1187743" y="23522"/>
                        <a:pt x="1446459" y="0"/>
                        <a:pt x="1446459" y="0"/>
                      </a:cubicBezTo>
                      <a:lnTo>
                        <a:pt x="1446459" y="0"/>
                      </a:lnTo>
                      <a:lnTo>
                        <a:pt x="1446459" y="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3792544" y="2822585"/>
                  <a:ext cx="476273" cy="217575"/>
                </a:xfrm>
                <a:custGeom>
                  <a:avLst/>
                  <a:gdLst>
                    <a:gd name="connsiteX0" fmla="*/ 0 w 476273"/>
                    <a:gd name="connsiteY0" fmla="*/ 0 h 217575"/>
                    <a:gd name="connsiteX1" fmla="*/ 264596 w 476273"/>
                    <a:gd name="connsiteY1" fmla="*/ 52924 h 217575"/>
                    <a:gd name="connsiteX2" fmla="*/ 388074 w 476273"/>
                    <a:gd name="connsiteY2" fmla="*/ 194053 h 217575"/>
                    <a:gd name="connsiteX3" fmla="*/ 476273 w 476273"/>
                    <a:gd name="connsiteY3" fmla="*/ 194053 h 217575"/>
                    <a:gd name="connsiteX4" fmla="*/ 476273 w 476273"/>
                    <a:gd name="connsiteY4" fmla="*/ 194053 h 217575"/>
                    <a:gd name="connsiteX5" fmla="*/ 476273 w 476273"/>
                    <a:gd name="connsiteY5" fmla="*/ 194053 h 217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6273" h="217575">
                      <a:moveTo>
                        <a:pt x="0" y="0"/>
                      </a:moveTo>
                      <a:cubicBezTo>
                        <a:pt x="99958" y="10291"/>
                        <a:pt x="199917" y="20582"/>
                        <a:pt x="264596" y="52924"/>
                      </a:cubicBezTo>
                      <a:cubicBezTo>
                        <a:pt x="329275" y="85266"/>
                        <a:pt x="352794" y="170531"/>
                        <a:pt x="388074" y="194053"/>
                      </a:cubicBezTo>
                      <a:cubicBezTo>
                        <a:pt x="423354" y="217575"/>
                        <a:pt x="476273" y="194053"/>
                        <a:pt x="476273" y="194053"/>
                      </a:cubicBezTo>
                      <a:lnTo>
                        <a:pt x="476273" y="194053"/>
                      </a:lnTo>
                      <a:lnTo>
                        <a:pt x="476273" y="194053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5410200" y="3124200"/>
                  <a:ext cx="323850" cy="368300"/>
                </a:xfrm>
                <a:custGeom>
                  <a:avLst/>
                  <a:gdLst>
                    <a:gd name="connsiteX0" fmla="*/ 0 w 323850"/>
                    <a:gd name="connsiteY0" fmla="*/ 0 h 368300"/>
                    <a:gd name="connsiteX1" fmla="*/ 101600 w 323850"/>
                    <a:gd name="connsiteY1" fmla="*/ 203200 h 368300"/>
                    <a:gd name="connsiteX2" fmla="*/ 203200 w 323850"/>
                    <a:gd name="connsiteY2" fmla="*/ 342900 h 368300"/>
                    <a:gd name="connsiteX3" fmla="*/ 304800 w 323850"/>
                    <a:gd name="connsiteY3" fmla="*/ 355600 h 368300"/>
                    <a:gd name="connsiteX4" fmla="*/ 317500 w 323850"/>
                    <a:gd name="connsiteY4" fmla="*/ 355600 h 368300"/>
                    <a:gd name="connsiteX5" fmla="*/ 317500 w 323850"/>
                    <a:gd name="connsiteY5" fmla="*/ 368300 h 368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850" h="368300">
                      <a:moveTo>
                        <a:pt x="0" y="0"/>
                      </a:moveTo>
                      <a:cubicBezTo>
                        <a:pt x="33866" y="73025"/>
                        <a:pt x="67733" y="146050"/>
                        <a:pt x="101600" y="203200"/>
                      </a:cubicBezTo>
                      <a:cubicBezTo>
                        <a:pt x="135467" y="260350"/>
                        <a:pt x="169333" y="317500"/>
                        <a:pt x="203200" y="342900"/>
                      </a:cubicBezTo>
                      <a:cubicBezTo>
                        <a:pt x="237067" y="368300"/>
                        <a:pt x="285750" y="353483"/>
                        <a:pt x="304800" y="355600"/>
                      </a:cubicBezTo>
                      <a:cubicBezTo>
                        <a:pt x="323850" y="357717"/>
                        <a:pt x="315383" y="353483"/>
                        <a:pt x="317500" y="355600"/>
                      </a:cubicBezTo>
                      <a:cubicBezTo>
                        <a:pt x="319617" y="357717"/>
                        <a:pt x="318558" y="363008"/>
                        <a:pt x="317500" y="368300"/>
                      </a:cubicBez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8" name="Rectangle 27"/>
          <p:cNvSpPr/>
          <p:nvPr/>
        </p:nvSpPr>
        <p:spPr>
          <a:xfrm>
            <a:off x="246940" y="152401"/>
            <a:ext cx="84398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Design your own girlfriend/boyfriend </a:t>
            </a:r>
            <a:r>
              <a:rPr lang="en-GB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Chooser</a:t>
            </a:r>
            <a:endParaRPr lang="en-GB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6940" y="675620"/>
            <a:ext cx="8897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By writing your own things in the Input boxes. You can choose the logic gates you have learnt. Name the logic gates. Test the Chooser by answering Yes or Not ( </a:t>
            </a:r>
            <a:r>
              <a:rPr lang="en-US" sz="2000" b="1" dirty="0" smtClean="0">
                <a:solidFill>
                  <a:srgbClr val="FF0000"/>
                </a:solidFill>
                <a:latin typeface="Chalkboard"/>
                <a:cs typeface="Chalkboard"/>
              </a:rPr>
              <a:t>True </a:t>
            </a:r>
            <a:r>
              <a:rPr lang="en-US" sz="2000" b="1" dirty="0" smtClean="0">
                <a:latin typeface="Chalkboard"/>
                <a:cs typeface="Chalkboard"/>
              </a:rPr>
              <a:t>or </a:t>
            </a:r>
            <a:r>
              <a:rPr lang="en-US" sz="2000" b="1" dirty="0" smtClean="0">
                <a:solidFill>
                  <a:srgbClr val="FF0000"/>
                </a:solidFill>
                <a:latin typeface="Chalkboard"/>
                <a:cs typeface="Chalkboard"/>
              </a:rPr>
              <a:t>false</a:t>
            </a:r>
            <a:r>
              <a:rPr lang="en-US" sz="2000" b="1" dirty="0" smtClean="0">
                <a:solidFill>
                  <a:srgbClr val="000000"/>
                </a:solidFill>
                <a:latin typeface="Chalkboard"/>
                <a:cs typeface="Chalkboard"/>
              </a:rPr>
              <a:t> ). 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b="1" dirty="0">
              <a:latin typeface="Chalkboard"/>
              <a:cs typeface="Chalkboard"/>
            </a:endParaRPr>
          </a:p>
        </p:txBody>
      </p:sp>
      <p:pic>
        <p:nvPicPr>
          <p:cNvPr id="30" name="Picture 2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91954" y="4191000"/>
            <a:ext cx="2875846" cy="262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5257800"/>
            <a:ext cx="164399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609600" y="685800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9600" y="2514600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5800" y="4343400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410200" y="3787038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45666" y="647700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410200" y="2209800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450782" y="2590800"/>
            <a:ext cx="3247305" cy="1122646"/>
            <a:chOff x="5450782" y="2590800"/>
            <a:chExt cx="3247305" cy="1122646"/>
          </a:xfrm>
        </p:grpSpPr>
        <p:grpSp>
          <p:nvGrpSpPr>
            <p:cNvPr id="32" name="Group 31"/>
            <p:cNvGrpSpPr/>
            <p:nvPr/>
          </p:nvGrpSpPr>
          <p:grpSpPr>
            <a:xfrm>
              <a:off x="5867400" y="2590800"/>
              <a:ext cx="2388166" cy="1122646"/>
              <a:chOff x="6248400" y="2875246"/>
              <a:chExt cx="2388166" cy="1122646"/>
            </a:xfrm>
          </p:grpSpPr>
          <p:pic>
            <p:nvPicPr>
              <p:cNvPr id="16" name="Picture 15"/>
              <p:cNvPicPr/>
              <p:nvPr/>
            </p:nvPicPr>
            <p:blipFill>
              <a:blip r:embed="rId4"/>
              <a:srcRect l="16216" r="10811"/>
              <a:stretch>
                <a:fillRect/>
              </a:stretch>
            </p:blipFill>
            <p:spPr bwMode="auto">
              <a:xfrm>
                <a:off x="7315200" y="2875246"/>
                <a:ext cx="1321366" cy="11226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22"/>
              <p:cNvPicPr/>
              <p:nvPr/>
            </p:nvPicPr>
            <p:blipFill>
              <a:blip r:embed="rId5"/>
              <a:srcRect l="16216" t="-27582" r="29054" b="-14365"/>
              <a:stretch>
                <a:fillRect/>
              </a:stretch>
            </p:blipFill>
            <p:spPr bwMode="auto">
              <a:xfrm>
                <a:off x="6248400" y="2971800"/>
                <a:ext cx="1143000" cy="85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8305800" y="2801034"/>
              <a:ext cx="3922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halkboard"/>
                  <a:cs typeface="Chalkboard"/>
                </a:rPr>
                <a:t>?</a:t>
              </a:r>
              <a:endParaRPr lang="en-US" sz="3600" b="1" dirty="0">
                <a:latin typeface="Chalkboard"/>
                <a:cs typeface="Chalkboard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50782" y="3112532"/>
              <a:ext cx="4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50782" y="2743200"/>
              <a:ext cx="4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197950" y="914400"/>
            <a:ext cx="3500137" cy="1219200"/>
            <a:chOff x="5197950" y="914400"/>
            <a:chExt cx="3500137" cy="1219200"/>
          </a:xfrm>
        </p:grpSpPr>
        <p:sp>
          <p:nvSpPr>
            <p:cNvPr id="59" name="Freeform 58"/>
            <p:cNvSpPr/>
            <p:nvPr/>
          </p:nvSpPr>
          <p:spPr>
            <a:xfrm>
              <a:off x="5689600" y="1739900"/>
              <a:ext cx="1104900" cy="285750"/>
            </a:xfrm>
            <a:custGeom>
              <a:avLst/>
              <a:gdLst>
                <a:gd name="connsiteX0" fmla="*/ 1104900 w 1104900"/>
                <a:gd name="connsiteY0" fmla="*/ 0 h 285750"/>
                <a:gd name="connsiteX1" fmla="*/ 546100 w 1104900"/>
                <a:gd name="connsiteY1" fmla="*/ 241300 h 285750"/>
                <a:gd name="connsiteX2" fmla="*/ 12700 w 1104900"/>
                <a:gd name="connsiteY2" fmla="*/ 266700 h 285750"/>
                <a:gd name="connsiteX3" fmla="*/ 12700 w 1104900"/>
                <a:gd name="connsiteY3" fmla="*/ 266700 h 285750"/>
                <a:gd name="connsiteX4" fmla="*/ 12700 w 1104900"/>
                <a:gd name="connsiteY4" fmla="*/ 266700 h 285750"/>
                <a:gd name="connsiteX5" fmla="*/ 0 w 1104900"/>
                <a:gd name="connsiteY5" fmla="*/ 2540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4900" h="285750">
                  <a:moveTo>
                    <a:pt x="1104900" y="0"/>
                  </a:moveTo>
                  <a:cubicBezTo>
                    <a:pt x="916516" y="98425"/>
                    <a:pt x="728133" y="196850"/>
                    <a:pt x="546100" y="241300"/>
                  </a:cubicBezTo>
                  <a:cubicBezTo>
                    <a:pt x="364067" y="285750"/>
                    <a:pt x="12700" y="266700"/>
                    <a:pt x="12700" y="266700"/>
                  </a:cubicBezTo>
                  <a:lnTo>
                    <a:pt x="12700" y="266700"/>
                  </a:lnTo>
                  <a:lnTo>
                    <a:pt x="12700" y="266700"/>
                  </a:lnTo>
                  <a:lnTo>
                    <a:pt x="0" y="25400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197950" y="914400"/>
              <a:ext cx="3500137" cy="1219200"/>
              <a:chOff x="5197950" y="914400"/>
              <a:chExt cx="3500137" cy="12192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791200" y="914400"/>
                <a:ext cx="2514600" cy="1143000"/>
                <a:chOff x="5791200" y="1524000"/>
                <a:chExt cx="2514600" cy="1143000"/>
              </a:xfrm>
            </p:grpSpPr>
            <p:pic>
              <p:nvPicPr>
                <p:cNvPr id="17" name="Picture 16"/>
                <p:cNvPicPr/>
                <p:nvPr/>
              </p:nvPicPr>
              <p:blipFill>
                <a:blip r:embed="rId4"/>
                <a:srcRect l="16216" r="34662"/>
                <a:stretch>
                  <a:fillRect/>
                </a:stretch>
              </p:blipFill>
              <p:spPr bwMode="auto">
                <a:xfrm>
                  <a:off x="5791200" y="1524000"/>
                  <a:ext cx="1066800" cy="914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" name="Picture 19"/>
                <p:cNvPicPr/>
                <p:nvPr/>
              </p:nvPicPr>
              <p:blipFill>
                <a:blip r:embed="rId5"/>
                <a:srcRect l="16216" t="-33938" r="10811" b="-22176"/>
                <a:stretch>
                  <a:fillRect/>
                </a:stretch>
              </p:blipFill>
              <p:spPr bwMode="auto">
                <a:xfrm>
                  <a:off x="6781800" y="1600200"/>
                  <a:ext cx="1524000" cy="1066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8305800" y="1411069"/>
                <a:ext cx="3922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latin typeface="Chalkboard"/>
                    <a:cs typeface="Chalkboard"/>
                  </a:rPr>
                  <a:t>?</a:t>
                </a:r>
                <a:endParaRPr lang="en-US" sz="36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257800" y="1764268"/>
                <a:ext cx="492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197950" y="1143000"/>
                <a:ext cx="55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5467132" y="4191000"/>
            <a:ext cx="3307155" cy="1066800"/>
            <a:chOff x="5467132" y="4191000"/>
            <a:chExt cx="3307155" cy="1066800"/>
          </a:xfrm>
        </p:grpSpPr>
        <p:grpSp>
          <p:nvGrpSpPr>
            <p:cNvPr id="33" name="Group 32"/>
            <p:cNvGrpSpPr/>
            <p:nvPr/>
          </p:nvGrpSpPr>
          <p:grpSpPr>
            <a:xfrm>
              <a:off x="5943600" y="4191000"/>
              <a:ext cx="2438400" cy="1066800"/>
              <a:chOff x="6248400" y="4191000"/>
              <a:chExt cx="2438400" cy="1066800"/>
            </a:xfrm>
          </p:grpSpPr>
          <p:pic>
            <p:nvPicPr>
              <p:cNvPr id="3" name="Picture 2"/>
              <p:cNvPicPr/>
              <p:nvPr/>
            </p:nvPicPr>
            <p:blipFill>
              <a:blip r:embed="rId4"/>
              <a:srcRect l="16216" r="10811"/>
              <a:stretch>
                <a:fillRect/>
              </a:stretch>
            </p:blipFill>
            <p:spPr bwMode="auto">
              <a:xfrm>
                <a:off x="7315200" y="4191000"/>
                <a:ext cx="13716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4"/>
              <p:cNvPicPr/>
              <p:nvPr/>
            </p:nvPicPr>
            <p:blipFill>
              <a:blip r:embed="rId5"/>
              <a:srcRect l="16216" t="-27582" r="29054" b="-14365"/>
              <a:stretch>
                <a:fillRect/>
              </a:stretch>
            </p:blipFill>
            <p:spPr bwMode="auto">
              <a:xfrm>
                <a:off x="6248400" y="4246846"/>
                <a:ext cx="1143000" cy="85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8382000" y="4320438"/>
              <a:ext cx="3922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halkboard"/>
                  <a:cs typeface="Chalkboard"/>
                </a:rPr>
                <a:t>?</a:t>
              </a:r>
              <a:endParaRPr lang="en-US" sz="3600" b="1" dirty="0">
                <a:latin typeface="Chalkboard"/>
                <a:cs typeface="Chalkboard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26982" y="4343400"/>
              <a:ext cx="4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467132" y="4648200"/>
              <a:ext cx="55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OFF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95132" y="2895600"/>
            <a:ext cx="3535755" cy="1359932"/>
            <a:chOff x="895132" y="2895600"/>
            <a:chExt cx="3535755" cy="1359932"/>
          </a:xfrm>
        </p:grpSpPr>
        <p:sp>
          <p:nvSpPr>
            <p:cNvPr id="61" name="Freeform 60"/>
            <p:cNvSpPr/>
            <p:nvPr/>
          </p:nvSpPr>
          <p:spPr>
            <a:xfrm>
              <a:off x="1409700" y="3829050"/>
              <a:ext cx="1104900" cy="285750"/>
            </a:xfrm>
            <a:custGeom>
              <a:avLst/>
              <a:gdLst>
                <a:gd name="connsiteX0" fmla="*/ 1104900 w 1104900"/>
                <a:gd name="connsiteY0" fmla="*/ 0 h 285750"/>
                <a:gd name="connsiteX1" fmla="*/ 546100 w 1104900"/>
                <a:gd name="connsiteY1" fmla="*/ 241300 h 285750"/>
                <a:gd name="connsiteX2" fmla="*/ 12700 w 1104900"/>
                <a:gd name="connsiteY2" fmla="*/ 266700 h 285750"/>
                <a:gd name="connsiteX3" fmla="*/ 12700 w 1104900"/>
                <a:gd name="connsiteY3" fmla="*/ 266700 h 285750"/>
                <a:gd name="connsiteX4" fmla="*/ 12700 w 1104900"/>
                <a:gd name="connsiteY4" fmla="*/ 266700 h 285750"/>
                <a:gd name="connsiteX5" fmla="*/ 0 w 1104900"/>
                <a:gd name="connsiteY5" fmla="*/ 2540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4900" h="285750">
                  <a:moveTo>
                    <a:pt x="1104900" y="0"/>
                  </a:moveTo>
                  <a:cubicBezTo>
                    <a:pt x="916516" y="98425"/>
                    <a:pt x="728133" y="196850"/>
                    <a:pt x="546100" y="241300"/>
                  </a:cubicBezTo>
                  <a:cubicBezTo>
                    <a:pt x="364067" y="285750"/>
                    <a:pt x="12700" y="266700"/>
                    <a:pt x="12700" y="266700"/>
                  </a:cubicBezTo>
                  <a:lnTo>
                    <a:pt x="12700" y="266700"/>
                  </a:lnTo>
                  <a:lnTo>
                    <a:pt x="12700" y="266700"/>
                  </a:lnTo>
                  <a:lnTo>
                    <a:pt x="0" y="25400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895132" y="2895600"/>
              <a:ext cx="3535755" cy="1359932"/>
              <a:chOff x="895132" y="2895600"/>
              <a:chExt cx="3535755" cy="135993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524000" y="2971800"/>
                <a:ext cx="2514600" cy="1081938"/>
                <a:chOff x="1752600" y="3352800"/>
                <a:chExt cx="2514600" cy="1081938"/>
              </a:xfrm>
            </p:grpSpPr>
            <p:pic>
              <p:nvPicPr>
                <p:cNvPr id="5" name="Picture 4"/>
                <p:cNvPicPr/>
                <p:nvPr/>
              </p:nvPicPr>
              <p:blipFill>
                <a:blip r:embed="rId6"/>
                <a:srcRect l="16058" r="29748"/>
                <a:stretch>
                  <a:fillRect/>
                </a:stretch>
              </p:blipFill>
              <p:spPr bwMode="auto">
                <a:xfrm>
                  <a:off x="1752600" y="3352800"/>
                  <a:ext cx="1066800" cy="7620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" name="Picture 18"/>
                <p:cNvPicPr/>
                <p:nvPr/>
              </p:nvPicPr>
              <p:blipFill>
                <a:blip r:embed="rId6"/>
                <a:srcRect l="16058" r="11683"/>
                <a:stretch>
                  <a:fillRect/>
                </a:stretch>
              </p:blipFill>
              <p:spPr bwMode="auto">
                <a:xfrm>
                  <a:off x="2743200" y="3505200"/>
                  <a:ext cx="1524000" cy="9295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5" name="TextBox 34"/>
              <p:cNvSpPr txBox="1"/>
              <p:nvPr/>
            </p:nvSpPr>
            <p:spPr>
              <a:xfrm>
                <a:off x="4038600" y="3222742"/>
                <a:ext cx="3922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latin typeface="Chalkboard"/>
                    <a:cs typeface="Chalkboard"/>
                  </a:rPr>
                  <a:t>?</a:t>
                </a:r>
                <a:endParaRPr lang="en-US" sz="36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07382" y="3352800"/>
                <a:ext cx="492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47532" y="2895600"/>
                <a:ext cx="55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95132" y="3886200"/>
                <a:ext cx="55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971332" y="5017532"/>
            <a:ext cx="3459555" cy="1207532"/>
            <a:chOff x="971332" y="5017532"/>
            <a:chExt cx="3459555" cy="1207532"/>
          </a:xfrm>
        </p:grpSpPr>
        <p:sp>
          <p:nvSpPr>
            <p:cNvPr id="62" name="Freeform 61"/>
            <p:cNvSpPr/>
            <p:nvPr/>
          </p:nvSpPr>
          <p:spPr>
            <a:xfrm>
              <a:off x="1485900" y="5779532"/>
              <a:ext cx="1104900" cy="285750"/>
            </a:xfrm>
            <a:custGeom>
              <a:avLst/>
              <a:gdLst>
                <a:gd name="connsiteX0" fmla="*/ 1104900 w 1104900"/>
                <a:gd name="connsiteY0" fmla="*/ 0 h 285750"/>
                <a:gd name="connsiteX1" fmla="*/ 546100 w 1104900"/>
                <a:gd name="connsiteY1" fmla="*/ 241300 h 285750"/>
                <a:gd name="connsiteX2" fmla="*/ 12700 w 1104900"/>
                <a:gd name="connsiteY2" fmla="*/ 266700 h 285750"/>
                <a:gd name="connsiteX3" fmla="*/ 12700 w 1104900"/>
                <a:gd name="connsiteY3" fmla="*/ 266700 h 285750"/>
                <a:gd name="connsiteX4" fmla="*/ 12700 w 1104900"/>
                <a:gd name="connsiteY4" fmla="*/ 266700 h 285750"/>
                <a:gd name="connsiteX5" fmla="*/ 0 w 1104900"/>
                <a:gd name="connsiteY5" fmla="*/ 2540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4900" h="285750">
                  <a:moveTo>
                    <a:pt x="1104900" y="0"/>
                  </a:moveTo>
                  <a:cubicBezTo>
                    <a:pt x="916516" y="98425"/>
                    <a:pt x="728133" y="196850"/>
                    <a:pt x="546100" y="241300"/>
                  </a:cubicBezTo>
                  <a:cubicBezTo>
                    <a:pt x="364067" y="285750"/>
                    <a:pt x="12700" y="266700"/>
                    <a:pt x="12700" y="266700"/>
                  </a:cubicBezTo>
                  <a:lnTo>
                    <a:pt x="12700" y="266700"/>
                  </a:lnTo>
                  <a:lnTo>
                    <a:pt x="12700" y="266700"/>
                  </a:lnTo>
                  <a:lnTo>
                    <a:pt x="0" y="25400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71332" y="5017532"/>
              <a:ext cx="3459555" cy="1207532"/>
              <a:chOff x="971332" y="5017532"/>
              <a:chExt cx="3459555" cy="1207532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524000" y="5017532"/>
                <a:ext cx="2590800" cy="1066800"/>
                <a:chOff x="1676400" y="4796501"/>
                <a:chExt cx="2590800" cy="1066800"/>
              </a:xfrm>
            </p:grpSpPr>
            <p:pic>
              <p:nvPicPr>
                <p:cNvPr id="4" name="Picture 3"/>
                <p:cNvPicPr/>
                <p:nvPr/>
              </p:nvPicPr>
              <p:blipFill>
                <a:blip r:embed="rId5"/>
                <a:srcRect l="16216" t="-33938" r="10811" b="-22176"/>
                <a:stretch>
                  <a:fillRect/>
                </a:stretch>
              </p:blipFill>
              <p:spPr bwMode="auto">
                <a:xfrm>
                  <a:off x="2743200" y="4796501"/>
                  <a:ext cx="1524000" cy="1066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" name="Picture 26"/>
                <p:cNvPicPr/>
                <p:nvPr/>
              </p:nvPicPr>
              <p:blipFill>
                <a:blip r:embed="rId6"/>
                <a:srcRect l="16058" r="29748"/>
                <a:stretch>
                  <a:fillRect/>
                </a:stretch>
              </p:blipFill>
              <p:spPr bwMode="auto">
                <a:xfrm>
                  <a:off x="1676400" y="4796501"/>
                  <a:ext cx="1066800" cy="7620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6" name="TextBox 35"/>
              <p:cNvSpPr txBox="1"/>
              <p:nvPr/>
            </p:nvSpPr>
            <p:spPr>
              <a:xfrm>
                <a:off x="4038600" y="5105400"/>
                <a:ext cx="3922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latin typeface="Chalkboard"/>
                    <a:cs typeface="Chalkboard"/>
                  </a:rPr>
                  <a:t>?</a:t>
                </a:r>
                <a:endParaRPr lang="en-US" sz="36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107382" y="5017532"/>
                <a:ext cx="492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90600" y="5410200"/>
                <a:ext cx="55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71332" y="5855732"/>
                <a:ext cx="55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802582" y="1066800"/>
            <a:ext cx="3508361" cy="1207532"/>
            <a:chOff x="802582" y="1066800"/>
            <a:chExt cx="3508361" cy="1207532"/>
          </a:xfrm>
        </p:grpSpPr>
        <p:sp>
          <p:nvSpPr>
            <p:cNvPr id="60" name="Freeform 59"/>
            <p:cNvSpPr/>
            <p:nvPr/>
          </p:nvSpPr>
          <p:spPr>
            <a:xfrm>
              <a:off x="1257300" y="1892300"/>
              <a:ext cx="1104900" cy="285750"/>
            </a:xfrm>
            <a:custGeom>
              <a:avLst/>
              <a:gdLst>
                <a:gd name="connsiteX0" fmla="*/ 1104900 w 1104900"/>
                <a:gd name="connsiteY0" fmla="*/ 0 h 285750"/>
                <a:gd name="connsiteX1" fmla="*/ 546100 w 1104900"/>
                <a:gd name="connsiteY1" fmla="*/ 241300 h 285750"/>
                <a:gd name="connsiteX2" fmla="*/ 12700 w 1104900"/>
                <a:gd name="connsiteY2" fmla="*/ 266700 h 285750"/>
                <a:gd name="connsiteX3" fmla="*/ 12700 w 1104900"/>
                <a:gd name="connsiteY3" fmla="*/ 266700 h 285750"/>
                <a:gd name="connsiteX4" fmla="*/ 12700 w 1104900"/>
                <a:gd name="connsiteY4" fmla="*/ 266700 h 285750"/>
                <a:gd name="connsiteX5" fmla="*/ 0 w 1104900"/>
                <a:gd name="connsiteY5" fmla="*/ 2540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4900" h="285750">
                  <a:moveTo>
                    <a:pt x="1104900" y="0"/>
                  </a:moveTo>
                  <a:cubicBezTo>
                    <a:pt x="916516" y="98425"/>
                    <a:pt x="728133" y="196850"/>
                    <a:pt x="546100" y="241300"/>
                  </a:cubicBezTo>
                  <a:cubicBezTo>
                    <a:pt x="364067" y="285750"/>
                    <a:pt x="12700" y="266700"/>
                    <a:pt x="12700" y="266700"/>
                  </a:cubicBezTo>
                  <a:lnTo>
                    <a:pt x="12700" y="266700"/>
                  </a:lnTo>
                  <a:lnTo>
                    <a:pt x="12700" y="266700"/>
                  </a:lnTo>
                  <a:lnTo>
                    <a:pt x="0" y="25400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02582" y="1066800"/>
              <a:ext cx="3508361" cy="1207532"/>
              <a:chOff x="802582" y="1066800"/>
              <a:chExt cx="3508361" cy="120753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295400" y="1066800"/>
                <a:ext cx="2590800" cy="1143000"/>
                <a:chOff x="1143000" y="1219200"/>
                <a:chExt cx="2590800" cy="1143000"/>
              </a:xfrm>
            </p:grpSpPr>
            <p:pic>
              <p:nvPicPr>
                <p:cNvPr id="21" name="Picture 20"/>
                <p:cNvPicPr/>
                <p:nvPr/>
              </p:nvPicPr>
              <p:blipFill>
                <a:blip r:embed="rId5"/>
                <a:srcRect l="16216" t="-33938" r="10811" b="-22176"/>
                <a:stretch>
                  <a:fillRect/>
                </a:stretch>
              </p:blipFill>
              <p:spPr bwMode="auto">
                <a:xfrm>
                  <a:off x="2209800" y="1295400"/>
                  <a:ext cx="1524000" cy="1066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6" name="Picture 25"/>
                <p:cNvPicPr/>
                <p:nvPr/>
              </p:nvPicPr>
              <p:blipFill>
                <a:blip r:embed="rId5"/>
                <a:srcRect l="16216" t="-27582" r="29054" b="-14365"/>
                <a:stretch>
                  <a:fillRect/>
                </a:stretch>
              </p:blipFill>
              <p:spPr bwMode="auto">
                <a:xfrm>
                  <a:off x="1143000" y="1219200"/>
                  <a:ext cx="1143000" cy="85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4" name="TextBox 33"/>
              <p:cNvSpPr txBox="1"/>
              <p:nvPr/>
            </p:nvSpPr>
            <p:spPr>
              <a:xfrm>
                <a:off x="3918656" y="1411069"/>
                <a:ext cx="3922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latin typeface="Chalkboard"/>
                    <a:cs typeface="Chalkboard"/>
                  </a:rPr>
                  <a:t>?</a:t>
                </a:r>
                <a:endParaRPr lang="en-US" sz="36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02582" y="1143000"/>
                <a:ext cx="492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38200" y="1905000"/>
                <a:ext cx="492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18932" y="1447800"/>
                <a:ext cx="55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</p:grpSp>
      <p:sp>
        <p:nvSpPr>
          <p:cNvPr id="82" name="Oval Callout 81"/>
          <p:cNvSpPr/>
          <p:nvPr/>
        </p:nvSpPr>
        <p:spPr>
          <a:xfrm>
            <a:off x="4430887" y="5269468"/>
            <a:ext cx="2655713" cy="814864"/>
          </a:xfrm>
          <a:prstGeom prst="wedgeEllipseCallout">
            <a:avLst>
              <a:gd name="adj1" fmla="val 68281"/>
              <a:gd name="adj2" fmla="val 447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The output is ON or OFF ?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400315" y="-161330"/>
            <a:ext cx="20234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 1:</a:t>
            </a:r>
            <a:endParaRPr lang="en-GB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-152400"/>
            <a:ext cx="2023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 2:</a:t>
            </a:r>
            <a:endParaRPr lang="en-GB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8382000" y="2895600"/>
            <a:ext cx="266700" cy="0"/>
          </a:xfrm>
          <a:custGeom>
            <a:avLst/>
            <a:gdLst>
              <a:gd name="connsiteX0" fmla="*/ 0 w 266700"/>
              <a:gd name="connsiteY0" fmla="*/ 0 h 0"/>
              <a:gd name="connsiteX1" fmla="*/ 266700 w 266700"/>
              <a:gd name="connsiteY1" fmla="*/ 0 h 0"/>
              <a:gd name="connsiteX2" fmla="*/ 266700 w 266700"/>
              <a:gd name="connsiteY2" fmla="*/ 0 h 0"/>
              <a:gd name="connsiteX3" fmla="*/ 266700 w 266700"/>
              <a:gd name="connsiteY3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  <a:lnTo>
                  <a:pt x="266700" y="0"/>
                </a:lnTo>
                <a:lnTo>
                  <a:pt x="26670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362200" y="2477869"/>
            <a:ext cx="39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halkboard"/>
                <a:cs typeface="Chalkboard"/>
              </a:rPr>
              <a:t>?</a:t>
            </a:r>
            <a:endParaRPr lang="en-US" sz="3600" b="1" dirty="0">
              <a:latin typeface="Chalkboard"/>
              <a:cs typeface="Chalkboard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57200" y="1761067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57200" y="3505200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041064" y="607890"/>
            <a:ext cx="740736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45382" y="2514600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5382" y="2286000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5382" y="2743200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749300" y="2527300"/>
            <a:ext cx="457200" cy="0"/>
          </a:xfrm>
          <a:custGeom>
            <a:avLst/>
            <a:gdLst>
              <a:gd name="connsiteX0" fmla="*/ 457200 w 457200"/>
              <a:gd name="connsiteY0" fmla="*/ 0 h 0"/>
              <a:gd name="connsiteX1" fmla="*/ 0 w 457200"/>
              <a:gd name="connsiteY1" fmla="*/ 0 h 0"/>
              <a:gd name="connsiteX2" fmla="*/ 0 w 4572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2000" y="3200400"/>
            <a:ext cx="457200" cy="0"/>
          </a:xfrm>
          <a:custGeom>
            <a:avLst/>
            <a:gdLst>
              <a:gd name="connsiteX0" fmla="*/ 457200 w 457200"/>
              <a:gd name="connsiteY0" fmla="*/ 0 h 0"/>
              <a:gd name="connsiteX1" fmla="*/ 0 w 457200"/>
              <a:gd name="connsiteY1" fmla="*/ 0 h 0"/>
              <a:gd name="connsiteX2" fmla="*/ 0 w 4572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762000" y="4098764"/>
            <a:ext cx="2830687" cy="1387636"/>
            <a:chOff x="762000" y="3870164"/>
            <a:chExt cx="2830687" cy="1387636"/>
          </a:xfrm>
        </p:grpSpPr>
        <p:grpSp>
          <p:nvGrpSpPr>
            <p:cNvPr id="29" name="Group 28"/>
            <p:cNvGrpSpPr/>
            <p:nvPr/>
          </p:nvGrpSpPr>
          <p:grpSpPr>
            <a:xfrm>
              <a:off x="762000" y="3870164"/>
              <a:ext cx="2438400" cy="1387636"/>
              <a:chOff x="647700" y="3316410"/>
              <a:chExt cx="2438400" cy="138763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028700" y="3316410"/>
                <a:ext cx="2057400" cy="1387636"/>
                <a:chOff x="1295400" y="4688010"/>
                <a:chExt cx="2057400" cy="1387636"/>
              </a:xfrm>
            </p:grpSpPr>
            <p:pic>
              <p:nvPicPr>
                <p:cNvPr id="7" name="Picture 6"/>
                <p:cNvPicPr/>
                <p:nvPr/>
              </p:nvPicPr>
              <p:blipFill>
                <a:blip r:embed="rId3"/>
                <a:srcRect l="32635" t="-27582" r="29054" b="-14365"/>
                <a:stretch>
                  <a:fillRect/>
                </a:stretch>
              </p:blipFill>
              <p:spPr bwMode="auto">
                <a:xfrm>
                  <a:off x="1295400" y="4688010"/>
                  <a:ext cx="800100" cy="13876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" name="Picture 10"/>
                <p:cNvPicPr/>
                <p:nvPr/>
              </p:nvPicPr>
              <p:blipFill>
                <a:blip r:embed="rId4"/>
                <a:srcRect l="16216" r="10811"/>
                <a:stretch>
                  <a:fillRect/>
                </a:stretch>
              </p:blipFill>
              <p:spPr bwMode="auto">
                <a:xfrm>
                  <a:off x="2031434" y="4876800"/>
                  <a:ext cx="1321366" cy="11226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25" name="Straight Connector 24"/>
              <p:cNvCxnSpPr/>
              <p:nvPr/>
            </p:nvCxnSpPr>
            <p:spPr>
              <a:xfrm rot="10800000" flipH="1" flipV="1">
                <a:off x="647700" y="3810000"/>
                <a:ext cx="381000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0800000" flipH="1" flipV="1">
                <a:off x="647700" y="3962400"/>
                <a:ext cx="381000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0800000" flipH="1" flipV="1">
                <a:off x="647700" y="4287552"/>
                <a:ext cx="381000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 flipH="1" flipV="1">
                <a:off x="647700" y="4114798"/>
                <a:ext cx="381000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62000" y="4191000"/>
              <a:ext cx="2830687" cy="838200"/>
              <a:chOff x="762000" y="4191000"/>
              <a:chExt cx="2830687" cy="83820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200400" y="4230469"/>
                <a:ext cx="3922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latin typeface="Chalkboard"/>
                    <a:cs typeface="Chalkboard"/>
                  </a:rPr>
                  <a:t>?</a:t>
                </a:r>
                <a:endParaRPr lang="en-US" sz="3600" b="1" dirty="0">
                  <a:latin typeface="Chalkboard"/>
                  <a:cs typeface="Chalkboard"/>
                </a:endParaRP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rot="10800000" flipH="1" flipV="1">
                <a:off x="762000" y="4191000"/>
                <a:ext cx="381000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0800000" flipH="1" flipV="1">
                <a:off x="784429" y="5029198"/>
                <a:ext cx="381000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Rectangle 71"/>
          <p:cNvSpPr/>
          <p:nvPr/>
        </p:nvSpPr>
        <p:spPr>
          <a:xfrm>
            <a:off x="345382" y="4142504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5382" y="4343400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382" y="4528066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5382" y="4724400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5382" y="4964668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5382" y="5181600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3962400" y="685800"/>
            <a:ext cx="4964287" cy="4876800"/>
            <a:chOff x="3962400" y="838200"/>
            <a:chExt cx="4964287" cy="4876800"/>
          </a:xfrm>
        </p:grpSpPr>
        <p:grpSp>
          <p:nvGrpSpPr>
            <p:cNvPr id="48" name="Group 47"/>
            <p:cNvGrpSpPr/>
            <p:nvPr/>
          </p:nvGrpSpPr>
          <p:grpSpPr>
            <a:xfrm>
              <a:off x="4572000" y="838200"/>
              <a:ext cx="3835400" cy="4764210"/>
              <a:chOff x="4965700" y="637523"/>
              <a:chExt cx="3835400" cy="4764210"/>
            </a:xfrm>
          </p:grpSpPr>
          <p:pic>
            <p:nvPicPr>
              <p:cNvPr id="8" name="Picture 7"/>
              <p:cNvPicPr/>
              <p:nvPr/>
            </p:nvPicPr>
            <p:blipFill>
              <a:blip r:embed="rId3"/>
              <a:srcRect l="16216" t="-27582" r="29054" b="-14365"/>
              <a:stretch>
                <a:fillRect/>
              </a:stretch>
            </p:blipFill>
            <p:spPr bwMode="auto">
              <a:xfrm>
                <a:off x="4995236" y="637523"/>
                <a:ext cx="1143000" cy="85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7" name="Group 46"/>
              <p:cNvGrpSpPr/>
              <p:nvPr/>
            </p:nvGrpSpPr>
            <p:grpSpPr>
              <a:xfrm>
                <a:off x="4965700" y="1104900"/>
                <a:ext cx="3835400" cy="4056346"/>
                <a:chOff x="4965700" y="1104900"/>
                <a:chExt cx="3835400" cy="4056346"/>
              </a:xfrm>
            </p:grpSpPr>
            <p:pic>
              <p:nvPicPr>
                <p:cNvPr id="4" name="Picture 3"/>
                <p:cNvPicPr/>
                <p:nvPr/>
              </p:nvPicPr>
              <p:blipFill>
                <a:blip r:embed="rId5"/>
                <a:srcRect l="16058" r="29748"/>
                <a:stretch>
                  <a:fillRect/>
                </a:stretch>
              </p:blipFill>
              <p:spPr bwMode="auto">
                <a:xfrm>
                  <a:off x="5071436" y="2590798"/>
                  <a:ext cx="1066800" cy="7620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" name="Picture 4"/>
                <p:cNvPicPr/>
                <p:nvPr/>
              </p:nvPicPr>
              <p:blipFill>
                <a:blip r:embed="rId5"/>
                <a:srcRect l="16058" r="29748"/>
                <a:stretch>
                  <a:fillRect/>
                </a:stretch>
              </p:blipFill>
              <p:spPr bwMode="auto">
                <a:xfrm>
                  <a:off x="6591300" y="1551921"/>
                  <a:ext cx="1066800" cy="7620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" name="Picture 9"/>
                <p:cNvPicPr/>
                <p:nvPr/>
              </p:nvPicPr>
              <p:blipFill>
                <a:blip r:embed="rId3"/>
                <a:srcRect l="16216" t="-27582" r="29054" b="-14365"/>
                <a:stretch>
                  <a:fillRect/>
                </a:stretch>
              </p:blipFill>
              <p:spPr bwMode="auto">
                <a:xfrm>
                  <a:off x="7658100" y="2369766"/>
                  <a:ext cx="1143000" cy="85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2" name="Group 31"/>
                <p:cNvGrpSpPr/>
                <p:nvPr/>
              </p:nvGrpSpPr>
              <p:grpSpPr>
                <a:xfrm>
                  <a:off x="5257800" y="4038600"/>
                  <a:ext cx="2083366" cy="1122646"/>
                  <a:chOff x="6146234" y="4287554"/>
                  <a:chExt cx="2083366" cy="1122646"/>
                </a:xfrm>
              </p:grpSpPr>
              <p:pic>
                <p:nvPicPr>
                  <p:cNvPr id="9" name="Picture 8"/>
                  <p:cNvPicPr/>
                  <p:nvPr/>
                </p:nvPicPr>
                <p:blipFill>
                  <a:blip r:embed="rId3"/>
                  <a:srcRect l="16216" t="-27582" r="29054" b="-14365"/>
                  <a:stretch>
                    <a:fillRect/>
                  </a:stretch>
                </p:blipFill>
                <p:spPr bwMode="auto">
                  <a:xfrm>
                    <a:off x="7086600" y="4523723"/>
                    <a:ext cx="1143000" cy="85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2" name="Picture 11"/>
                  <p:cNvPicPr/>
                  <p:nvPr/>
                </p:nvPicPr>
                <p:blipFill>
                  <a:blip r:embed="rId4"/>
                  <a:srcRect l="16216" r="10811"/>
                  <a:stretch>
                    <a:fillRect/>
                  </a:stretch>
                </p:blipFill>
                <p:spPr bwMode="auto">
                  <a:xfrm>
                    <a:off x="6146234" y="4287554"/>
                    <a:ext cx="1321366" cy="11226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13" name="Picture 12"/>
                <p:cNvPicPr/>
                <p:nvPr/>
              </p:nvPicPr>
              <p:blipFill>
                <a:blip r:embed="rId4"/>
                <a:srcRect l="16216" r="29078"/>
                <a:stretch>
                  <a:fillRect/>
                </a:stretch>
              </p:blipFill>
              <p:spPr bwMode="auto">
                <a:xfrm>
                  <a:off x="6096000" y="3228320"/>
                  <a:ext cx="990600" cy="9778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" name="Picture 13"/>
                <p:cNvPicPr/>
                <p:nvPr/>
              </p:nvPicPr>
              <p:blipFill>
                <a:blip r:embed="rId4"/>
                <a:srcRect l="16216" r="32439"/>
                <a:stretch>
                  <a:fillRect/>
                </a:stretch>
              </p:blipFill>
              <p:spPr bwMode="auto">
                <a:xfrm>
                  <a:off x="5334000" y="1524000"/>
                  <a:ext cx="804236" cy="8940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" name="Freeform 32"/>
                <p:cNvSpPr/>
                <p:nvPr/>
              </p:nvSpPr>
              <p:spPr>
                <a:xfrm>
                  <a:off x="6121400" y="1104900"/>
                  <a:ext cx="508000" cy="635000"/>
                </a:xfrm>
                <a:custGeom>
                  <a:avLst/>
                  <a:gdLst>
                    <a:gd name="connsiteX0" fmla="*/ 0 w 508000"/>
                    <a:gd name="connsiteY0" fmla="*/ 0 h 635000"/>
                    <a:gd name="connsiteX1" fmla="*/ 279400 w 508000"/>
                    <a:gd name="connsiteY1" fmla="*/ 190500 h 635000"/>
                    <a:gd name="connsiteX2" fmla="*/ 495300 w 508000"/>
                    <a:gd name="connsiteY2" fmla="*/ 635000 h 635000"/>
                    <a:gd name="connsiteX3" fmla="*/ 495300 w 508000"/>
                    <a:gd name="connsiteY3" fmla="*/ 635000 h 635000"/>
                    <a:gd name="connsiteX4" fmla="*/ 508000 w 508000"/>
                    <a:gd name="connsiteY4" fmla="*/ 622300 h 63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8000" h="635000">
                      <a:moveTo>
                        <a:pt x="0" y="0"/>
                      </a:moveTo>
                      <a:cubicBezTo>
                        <a:pt x="98425" y="42333"/>
                        <a:pt x="196850" y="84667"/>
                        <a:pt x="279400" y="190500"/>
                      </a:cubicBezTo>
                      <a:cubicBezTo>
                        <a:pt x="361950" y="296333"/>
                        <a:pt x="495300" y="635000"/>
                        <a:pt x="495300" y="635000"/>
                      </a:cubicBezTo>
                      <a:lnTo>
                        <a:pt x="495300" y="635000"/>
                      </a:lnTo>
                      <a:lnTo>
                        <a:pt x="508000" y="622300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6134100" y="2120900"/>
                  <a:ext cx="482600" cy="850900"/>
                </a:xfrm>
                <a:custGeom>
                  <a:avLst/>
                  <a:gdLst>
                    <a:gd name="connsiteX0" fmla="*/ 0 w 482600"/>
                    <a:gd name="connsiteY0" fmla="*/ 850900 h 850900"/>
                    <a:gd name="connsiteX1" fmla="*/ 165100 w 482600"/>
                    <a:gd name="connsiteY1" fmla="*/ 520700 h 850900"/>
                    <a:gd name="connsiteX2" fmla="*/ 165100 w 482600"/>
                    <a:gd name="connsiteY2" fmla="*/ 152400 h 850900"/>
                    <a:gd name="connsiteX3" fmla="*/ 482600 w 482600"/>
                    <a:gd name="connsiteY3" fmla="*/ 0 h 850900"/>
                    <a:gd name="connsiteX4" fmla="*/ 482600 w 482600"/>
                    <a:gd name="connsiteY4" fmla="*/ 0 h 850900"/>
                    <a:gd name="connsiteX5" fmla="*/ 482600 w 482600"/>
                    <a:gd name="connsiteY5" fmla="*/ 0 h 85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2600" h="850900">
                      <a:moveTo>
                        <a:pt x="0" y="850900"/>
                      </a:moveTo>
                      <a:cubicBezTo>
                        <a:pt x="68791" y="744008"/>
                        <a:pt x="137583" y="637117"/>
                        <a:pt x="165100" y="520700"/>
                      </a:cubicBezTo>
                      <a:cubicBezTo>
                        <a:pt x="192617" y="404283"/>
                        <a:pt x="112183" y="239183"/>
                        <a:pt x="165100" y="152400"/>
                      </a:cubicBezTo>
                      <a:cubicBezTo>
                        <a:pt x="218017" y="65617"/>
                        <a:pt x="482600" y="0"/>
                        <a:pt x="482600" y="0"/>
                      </a:cubicBezTo>
                      <a:lnTo>
                        <a:pt x="482600" y="0"/>
                      </a:lnTo>
                      <a:lnTo>
                        <a:pt x="482600" y="0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7607300" y="1930400"/>
                  <a:ext cx="192617" cy="736600"/>
                </a:xfrm>
                <a:custGeom>
                  <a:avLst/>
                  <a:gdLst>
                    <a:gd name="connsiteX0" fmla="*/ 50800 w 192617"/>
                    <a:gd name="connsiteY0" fmla="*/ 0 h 736600"/>
                    <a:gd name="connsiteX1" fmla="*/ 190500 w 192617"/>
                    <a:gd name="connsiteY1" fmla="*/ 241300 h 736600"/>
                    <a:gd name="connsiteX2" fmla="*/ 63500 w 192617"/>
                    <a:gd name="connsiteY2" fmla="*/ 482600 h 736600"/>
                    <a:gd name="connsiteX3" fmla="*/ 0 w 192617"/>
                    <a:gd name="connsiteY3" fmla="*/ 685800 h 736600"/>
                    <a:gd name="connsiteX4" fmla="*/ 63500 w 192617"/>
                    <a:gd name="connsiteY4" fmla="*/ 736600 h 736600"/>
                    <a:gd name="connsiteX5" fmla="*/ 63500 w 192617"/>
                    <a:gd name="connsiteY5" fmla="*/ 736600 h 736600"/>
                    <a:gd name="connsiteX6" fmla="*/ 63500 w 192617"/>
                    <a:gd name="connsiteY6" fmla="*/ 723900 h 73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2617" h="736600">
                      <a:moveTo>
                        <a:pt x="50800" y="0"/>
                      </a:moveTo>
                      <a:cubicBezTo>
                        <a:pt x="119591" y="80433"/>
                        <a:pt x="188383" y="160867"/>
                        <a:pt x="190500" y="241300"/>
                      </a:cubicBezTo>
                      <a:cubicBezTo>
                        <a:pt x="192617" y="321733"/>
                        <a:pt x="95250" y="408517"/>
                        <a:pt x="63500" y="482600"/>
                      </a:cubicBezTo>
                      <a:cubicBezTo>
                        <a:pt x="31750" y="556683"/>
                        <a:pt x="0" y="643467"/>
                        <a:pt x="0" y="685800"/>
                      </a:cubicBezTo>
                      <a:cubicBezTo>
                        <a:pt x="0" y="728133"/>
                        <a:pt x="63500" y="736600"/>
                        <a:pt x="63500" y="736600"/>
                      </a:cubicBezTo>
                      <a:lnTo>
                        <a:pt x="63500" y="736600"/>
                      </a:lnTo>
                      <a:lnTo>
                        <a:pt x="63500" y="723900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96000" y="1979612"/>
                  <a:ext cx="872164" cy="1588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 41"/>
                <p:cNvSpPr/>
                <p:nvPr/>
              </p:nvSpPr>
              <p:spPr>
                <a:xfrm>
                  <a:off x="7315200" y="2956983"/>
                  <a:ext cx="429683" cy="1767417"/>
                </a:xfrm>
                <a:custGeom>
                  <a:avLst/>
                  <a:gdLst>
                    <a:gd name="connsiteX0" fmla="*/ 0 w 429683"/>
                    <a:gd name="connsiteY0" fmla="*/ 1767417 h 1767417"/>
                    <a:gd name="connsiteX1" fmla="*/ 368300 w 429683"/>
                    <a:gd name="connsiteY1" fmla="*/ 1653117 h 1767417"/>
                    <a:gd name="connsiteX2" fmla="*/ 368300 w 429683"/>
                    <a:gd name="connsiteY2" fmla="*/ 1145117 h 1767417"/>
                    <a:gd name="connsiteX3" fmla="*/ 368300 w 429683"/>
                    <a:gd name="connsiteY3" fmla="*/ 1119717 h 1767417"/>
                    <a:gd name="connsiteX4" fmla="*/ 228600 w 429683"/>
                    <a:gd name="connsiteY4" fmla="*/ 357717 h 1767417"/>
                    <a:gd name="connsiteX5" fmla="*/ 355600 w 429683"/>
                    <a:gd name="connsiteY5" fmla="*/ 52917 h 1767417"/>
                    <a:gd name="connsiteX6" fmla="*/ 355600 w 429683"/>
                    <a:gd name="connsiteY6" fmla="*/ 40217 h 1767417"/>
                    <a:gd name="connsiteX7" fmla="*/ 368300 w 429683"/>
                    <a:gd name="connsiteY7" fmla="*/ 52917 h 1767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9683" h="1767417">
                      <a:moveTo>
                        <a:pt x="0" y="1767417"/>
                      </a:moveTo>
                      <a:cubicBezTo>
                        <a:pt x="153458" y="1762125"/>
                        <a:pt x="306917" y="1756834"/>
                        <a:pt x="368300" y="1653117"/>
                      </a:cubicBezTo>
                      <a:cubicBezTo>
                        <a:pt x="429683" y="1549400"/>
                        <a:pt x="368300" y="1145117"/>
                        <a:pt x="368300" y="1145117"/>
                      </a:cubicBezTo>
                      <a:cubicBezTo>
                        <a:pt x="368300" y="1056217"/>
                        <a:pt x="391583" y="1250950"/>
                        <a:pt x="368300" y="1119717"/>
                      </a:cubicBezTo>
                      <a:cubicBezTo>
                        <a:pt x="345017" y="988484"/>
                        <a:pt x="230717" y="535517"/>
                        <a:pt x="228600" y="357717"/>
                      </a:cubicBezTo>
                      <a:cubicBezTo>
                        <a:pt x="226483" y="179917"/>
                        <a:pt x="334433" y="105834"/>
                        <a:pt x="355600" y="52917"/>
                      </a:cubicBezTo>
                      <a:cubicBezTo>
                        <a:pt x="376767" y="0"/>
                        <a:pt x="353483" y="40217"/>
                        <a:pt x="355600" y="40217"/>
                      </a:cubicBezTo>
                      <a:cubicBezTo>
                        <a:pt x="357717" y="40217"/>
                        <a:pt x="363008" y="46567"/>
                        <a:pt x="368300" y="52917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7061200" y="2844800"/>
                  <a:ext cx="952500" cy="850900"/>
                </a:xfrm>
                <a:custGeom>
                  <a:avLst/>
                  <a:gdLst>
                    <a:gd name="connsiteX0" fmla="*/ 0 w 952500"/>
                    <a:gd name="connsiteY0" fmla="*/ 850900 h 850900"/>
                    <a:gd name="connsiteX1" fmla="*/ 165100 w 952500"/>
                    <a:gd name="connsiteY1" fmla="*/ 571500 h 850900"/>
                    <a:gd name="connsiteX2" fmla="*/ 139700 w 952500"/>
                    <a:gd name="connsiteY2" fmla="*/ 127000 h 850900"/>
                    <a:gd name="connsiteX3" fmla="*/ 952500 w 952500"/>
                    <a:gd name="connsiteY3" fmla="*/ 0 h 850900"/>
                    <a:gd name="connsiteX4" fmla="*/ 952500 w 952500"/>
                    <a:gd name="connsiteY4" fmla="*/ 0 h 850900"/>
                    <a:gd name="connsiteX5" fmla="*/ 952500 w 952500"/>
                    <a:gd name="connsiteY5" fmla="*/ 0 h 85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500" h="850900">
                      <a:moveTo>
                        <a:pt x="0" y="850900"/>
                      </a:moveTo>
                      <a:cubicBezTo>
                        <a:pt x="70908" y="771525"/>
                        <a:pt x="141817" y="692150"/>
                        <a:pt x="165100" y="571500"/>
                      </a:cubicBezTo>
                      <a:cubicBezTo>
                        <a:pt x="188383" y="450850"/>
                        <a:pt x="8467" y="222250"/>
                        <a:pt x="139700" y="127000"/>
                      </a:cubicBezTo>
                      <a:cubicBezTo>
                        <a:pt x="270933" y="31750"/>
                        <a:pt x="952500" y="0"/>
                        <a:pt x="952500" y="0"/>
                      </a:cubicBezTo>
                      <a:lnTo>
                        <a:pt x="952500" y="0"/>
                      </a:lnTo>
                      <a:lnTo>
                        <a:pt x="952500" y="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4965700" y="1968500"/>
                  <a:ext cx="381000" cy="0"/>
                </a:xfrm>
                <a:custGeom>
                  <a:avLst/>
                  <a:gdLst>
                    <a:gd name="connsiteX0" fmla="*/ 381000 w 381000"/>
                    <a:gd name="connsiteY0" fmla="*/ 0 h 0"/>
                    <a:gd name="connsiteX1" fmla="*/ 0 w 381000"/>
                    <a:gd name="connsiteY1" fmla="*/ 0 h 0"/>
                    <a:gd name="connsiteX2" fmla="*/ 0 w 38100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1000">
                      <a:moveTo>
                        <a:pt x="38100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5067300" y="3708400"/>
                  <a:ext cx="1054100" cy="0"/>
                </a:xfrm>
                <a:custGeom>
                  <a:avLst/>
                  <a:gdLst>
                    <a:gd name="connsiteX0" fmla="*/ 1054100 w 1054100"/>
                    <a:gd name="connsiteY0" fmla="*/ 0 h 0"/>
                    <a:gd name="connsiteX1" fmla="*/ 0 w 1054100"/>
                    <a:gd name="connsiteY1" fmla="*/ 0 h 0"/>
                    <a:gd name="connsiteX2" fmla="*/ 0 w 1054100"/>
                    <a:gd name="connsiteY2" fmla="*/ 0 h 0"/>
                    <a:gd name="connsiteX3" fmla="*/ 0 w 105410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4100">
                      <a:moveTo>
                        <a:pt x="105410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Freeform 45"/>
              <p:cNvSpPr/>
              <p:nvPr/>
            </p:nvSpPr>
            <p:spPr>
              <a:xfrm>
                <a:off x="5181600" y="4902200"/>
                <a:ext cx="1028700" cy="499533"/>
              </a:xfrm>
              <a:custGeom>
                <a:avLst/>
                <a:gdLst>
                  <a:gd name="connsiteX0" fmla="*/ 1028700 w 1028700"/>
                  <a:gd name="connsiteY0" fmla="*/ 0 h 499533"/>
                  <a:gd name="connsiteX1" fmla="*/ 749300 w 1028700"/>
                  <a:gd name="connsiteY1" fmla="*/ 190500 h 499533"/>
                  <a:gd name="connsiteX2" fmla="*/ 381000 w 1028700"/>
                  <a:gd name="connsiteY2" fmla="*/ 457200 h 499533"/>
                  <a:gd name="connsiteX3" fmla="*/ 0 w 1028700"/>
                  <a:gd name="connsiteY3" fmla="*/ 444500 h 499533"/>
                  <a:gd name="connsiteX4" fmla="*/ 0 w 1028700"/>
                  <a:gd name="connsiteY4" fmla="*/ 444500 h 499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499533">
                    <a:moveTo>
                      <a:pt x="1028700" y="0"/>
                    </a:moveTo>
                    <a:cubicBezTo>
                      <a:pt x="942975" y="57150"/>
                      <a:pt x="857250" y="114300"/>
                      <a:pt x="749300" y="190500"/>
                    </a:cubicBezTo>
                    <a:cubicBezTo>
                      <a:pt x="641350" y="266700"/>
                      <a:pt x="505883" y="414867"/>
                      <a:pt x="381000" y="457200"/>
                    </a:cubicBezTo>
                    <a:cubicBezTo>
                      <a:pt x="256117" y="499533"/>
                      <a:pt x="0" y="444500"/>
                      <a:pt x="0" y="444500"/>
                    </a:cubicBezTo>
                    <a:lnTo>
                      <a:pt x="0" y="44450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8534400" y="2706469"/>
              <a:ext cx="3922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halkboard"/>
                  <a:cs typeface="Chalkboard"/>
                </a:rPr>
                <a:t>?</a:t>
              </a:r>
              <a:endParaRPr lang="en-US" sz="3600" b="1" dirty="0">
                <a:latin typeface="Chalkboard"/>
                <a:cs typeface="Chalkboard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155382" y="990600"/>
              <a:ext cx="4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flipH="1">
              <a:off x="3962400" y="2033600"/>
              <a:ext cx="76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231582" y="3168134"/>
              <a:ext cx="4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43400" y="5345668"/>
              <a:ext cx="4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095532" y="1295400"/>
              <a:ext cx="55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OFF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171732" y="2827865"/>
              <a:ext cx="55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OFF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71732" y="3733800"/>
              <a:ext cx="55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OFF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43400" y="4595336"/>
              <a:ext cx="55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OFF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437932" y="762000"/>
            <a:ext cx="55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OFF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437932" y="304800"/>
            <a:ext cx="2316555" cy="1295398"/>
            <a:chOff x="437932" y="304800"/>
            <a:chExt cx="2316555" cy="1295398"/>
          </a:xfrm>
        </p:grpSpPr>
        <p:grpSp>
          <p:nvGrpSpPr>
            <p:cNvPr id="63" name="Group 62"/>
            <p:cNvGrpSpPr/>
            <p:nvPr/>
          </p:nvGrpSpPr>
          <p:grpSpPr>
            <a:xfrm>
              <a:off x="457200" y="304800"/>
              <a:ext cx="2297287" cy="1295398"/>
              <a:chOff x="457200" y="685800"/>
              <a:chExt cx="2297287" cy="129539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914400" y="1219197"/>
                <a:ext cx="1447800" cy="762001"/>
                <a:chOff x="914400" y="1219197"/>
                <a:chExt cx="1447800" cy="762001"/>
              </a:xfrm>
            </p:grpSpPr>
            <p:pic>
              <p:nvPicPr>
                <p:cNvPr id="3" name="Picture 2"/>
                <p:cNvPicPr/>
                <p:nvPr/>
              </p:nvPicPr>
              <p:blipFill>
                <a:blip r:embed="rId5"/>
                <a:srcRect l="16058" r="29748"/>
                <a:stretch>
                  <a:fillRect/>
                </a:stretch>
              </p:blipFill>
              <p:spPr bwMode="auto">
                <a:xfrm>
                  <a:off x="914400" y="1219197"/>
                  <a:ext cx="1066800" cy="7620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7" name="Straight Connector 16"/>
                <p:cNvCxnSpPr>
                  <a:stCxn id="3" idx="1"/>
                </p:cNvCxnSpPr>
                <p:nvPr/>
              </p:nvCxnSpPr>
              <p:spPr>
                <a:xfrm rot="10800000" flipH="1" flipV="1">
                  <a:off x="914400" y="1600198"/>
                  <a:ext cx="381000" cy="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0800000" flipH="1" flipV="1">
                  <a:off x="1981200" y="1600201"/>
                  <a:ext cx="381000" cy="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2362200" y="1219197"/>
                <a:ext cx="3922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latin typeface="Chalkboard"/>
                    <a:cs typeface="Chalkboard"/>
                  </a:rPr>
                  <a:t>?</a:t>
                </a:r>
                <a:endParaRPr lang="en-US" sz="36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57200" y="685800"/>
                <a:ext cx="533400" cy="533400"/>
              </a:xfrm>
              <a:prstGeom prst="ellipse">
                <a:avLst/>
              </a:prstGeom>
              <a:solidFill>
                <a:srgbClr val="3366FF"/>
              </a:solidFill>
              <a:ln w="127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97782" y="1371600"/>
                <a:ext cx="492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437932" y="1219200"/>
              <a:ext cx="55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OFF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304800" y="2983468"/>
            <a:ext cx="55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OFF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9" name="Picture 88"/>
          <p:cNvPicPr/>
          <p:nvPr/>
        </p:nvPicPr>
        <p:blipFill>
          <a:blip r:embed="rId3"/>
          <a:srcRect l="32635" t="-27582" r="29054" b="-14365"/>
          <a:stretch>
            <a:fillRect/>
          </a:stretch>
        </p:blipFill>
        <p:spPr bwMode="auto">
          <a:xfrm>
            <a:off x="1219200" y="2077751"/>
            <a:ext cx="800100" cy="138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Freeform 90"/>
          <p:cNvSpPr/>
          <p:nvPr/>
        </p:nvSpPr>
        <p:spPr>
          <a:xfrm>
            <a:off x="1981200" y="2827865"/>
            <a:ext cx="381000" cy="0"/>
          </a:xfrm>
          <a:custGeom>
            <a:avLst/>
            <a:gdLst>
              <a:gd name="connsiteX0" fmla="*/ 381000 w 381000"/>
              <a:gd name="connsiteY0" fmla="*/ 0 h 0"/>
              <a:gd name="connsiteX1" fmla="*/ 0 w 381000"/>
              <a:gd name="connsiteY1" fmla="*/ 0 h 0"/>
              <a:gd name="connsiteX2" fmla="*/ 0 w 3810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762000" y="2743200"/>
            <a:ext cx="457200" cy="0"/>
          </a:xfrm>
          <a:custGeom>
            <a:avLst/>
            <a:gdLst>
              <a:gd name="connsiteX0" fmla="*/ 457200 w 457200"/>
              <a:gd name="connsiteY0" fmla="*/ 0 h 0"/>
              <a:gd name="connsiteX1" fmla="*/ 0 w 457200"/>
              <a:gd name="connsiteY1" fmla="*/ 0 h 0"/>
              <a:gd name="connsiteX2" fmla="*/ 0 w 4572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762000" y="2971800"/>
            <a:ext cx="457200" cy="0"/>
          </a:xfrm>
          <a:custGeom>
            <a:avLst/>
            <a:gdLst>
              <a:gd name="connsiteX0" fmla="*/ 457200 w 457200"/>
              <a:gd name="connsiteY0" fmla="*/ 0 h 0"/>
              <a:gd name="connsiteX1" fmla="*/ 0 w 457200"/>
              <a:gd name="connsiteY1" fmla="*/ 0 h 0"/>
              <a:gd name="connsiteX2" fmla="*/ 0 w 4572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4787900" y="5550932"/>
            <a:ext cx="4171290" cy="1307068"/>
            <a:chOff x="4430887" y="5257800"/>
            <a:chExt cx="4528303" cy="1600200"/>
          </a:xfrm>
        </p:grpSpPr>
        <p:pic>
          <p:nvPicPr>
            <p:cNvPr id="94" name="Picture 93"/>
            <p:cNvPicPr/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315200" y="5257800"/>
              <a:ext cx="164399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" name="Oval Callout 94"/>
            <p:cNvSpPr/>
            <p:nvPr/>
          </p:nvSpPr>
          <p:spPr>
            <a:xfrm>
              <a:off x="4430887" y="5269468"/>
              <a:ext cx="2655713" cy="814864"/>
            </a:xfrm>
            <a:prstGeom prst="wedgeEllipseCallout">
              <a:avLst>
                <a:gd name="adj1" fmla="val 68281"/>
                <a:gd name="adj2" fmla="val 4475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The output is ON or OFF ?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3667" y="348548"/>
            <a:ext cx="55091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introducing to lOGIc </a:t>
            </a:r>
            <a:r>
              <a:rPr lang="en-GB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gates</a:t>
            </a:r>
            <a:endParaRPr lang="en-GB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80679" y="1399282"/>
            <a:ext cx="7397740" cy="2117076"/>
            <a:chOff x="580679" y="1399282"/>
            <a:chExt cx="7397740" cy="21170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679" y="1473957"/>
              <a:ext cx="1925133" cy="204240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05812" y="1399282"/>
              <a:ext cx="54726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The simple circuit from the previous slide is an example of an </a:t>
              </a:r>
              <a:r>
                <a:rPr lang="fr-FR" sz="1600" b="1" dirty="0" smtClean="0"/>
                <a:t>AND Gate.</a:t>
              </a:r>
              <a:endParaRPr lang="en-GB" sz="16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38910" y="1910382"/>
            <a:ext cx="2438400" cy="1997029"/>
            <a:chOff x="4238910" y="1910382"/>
            <a:chExt cx="2438400" cy="1997029"/>
          </a:xfrm>
        </p:grpSpPr>
        <p:pic>
          <p:nvPicPr>
            <p:cNvPr id="13" name="Picture 12"/>
            <p:cNvPicPr/>
            <p:nvPr/>
          </p:nvPicPr>
          <p:blipFill>
            <a:blip r:embed="rId3"/>
            <a:srcRect l="10000" r="10000" b="-22176"/>
            <a:stretch>
              <a:fillRect/>
            </a:stretch>
          </p:blipFill>
          <p:spPr bwMode="auto">
            <a:xfrm>
              <a:off x="4238910" y="2784765"/>
              <a:ext cx="2438400" cy="1122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4473212" y="1910382"/>
              <a:ext cx="1969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The correct symbol for an </a:t>
              </a:r>
              <a:r>
                <a:rPr lang="fr-FR" sz="1600" b="1" dirty="0" smtClean="0"/>
                <a:t>AND Gate </a:t>
              </a:r>
              <a:r>
                <a:rPr lang="fr-FR" sz="1600" dirty="0" smtClean="0"/>
                <a:t>is</a:t>
              </a:r>
              <a:r>
                <a:rPr lang="fr-FR" sz="1600" b="1" dirty="0" smtClean="0"/>
                <a:t>…..</a:t>
              </a:r>
              <a:endParaRPr lang="en-GB" sz="16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27809" y="2808225"/>
            <a:ext cx="1411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INPUT</a:t>
            </a:r>
            <a:r>
              <a:rPr lang="fr-FR" sz="1600" dirty="0" smtClean="0"/>
              <a:t> signal </a:t>
            </a:r>
            <a:r>
              <a:rPr lang="fr-FR" sz="1600" b="1" dirty="0" smtClean="0"/>
              <a:t>A</a:t>
            </a:r>
            <a:endParaRPr lang="en-GB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24014" y="326711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INPUT</a:t>
            </a:r>
            <a:r>
              <a:rPr lang="fr-FR" sz="1600" dirty="0" smtClean="0"/>
              <a:t> signal </a:t>
            </a:r>
            <a:r>
              <a:rPr lang="fr-FR" sz="1600" b="1" dirty="0" smtClean="0"/>
              <a:t>B</a:t>
            </a:r>
            <a:endParaRPr lang="en-GB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22169" y="3015610"/>
            <a:ext cx="150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OUTPUT</a:t>
            </a:r>
            <a:r>
              <a:rPr lang="fr-FR" sz="1600" dirty="0" smtClean="0"/>
              <a:t> signal</a:t>
            </a:r>
            <a:endParaRPr lang="en-GB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592536" y="1019537"/>
            <a:ext cx="19670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Technical Terms</a:t>
            </a:r>
            <a:endParaRPr lang="en-GB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0679" y="3907411"/>
            <a:ext cx="7635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In electronics there are a number of ways to describe when an input or output signal is on or off.  It is important to know them all.</a:t>
            </a:r>
            <a:endParaRPr lang="en-GB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536" y="4547911"/>
            <a:ext cx="3547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ON </a:t>
            </a:r>
            <a:r>
              <a:rPr lang="fr-FR" sz="1600" dirty="0" smtClean="0"/>
              <a:t>can be described as a state </a:t>
            </a:r>
            <a:r>
              <a:rPr lang="fr-FR" sz="1600" b="1" dirty="0" smtClean="0"/>
              <a:t>HIGH</a:t>
            </a:r>
          </a:p>
          <a:p>
            <a:r>
              <a:rPr lang="fr-FR" sz="1600" b="1" dirty="0" smtClean="0"/>
              <a:t>ON </a:t>
            </a:r>
            <a:r>
              <a:rPr lang="fr-FR" sz="1600" dirty="0" smtClean="0"/>
              <a:t>can be described as </a:t>
            </a:r>
            <a:r>
              <a:rPr lang="fr-FR" sz="1600" b="1" dirty="0" smtClean="0"/>
              <a:t>the number 1</a:t>
            </a:r>
          </a:p>
          <a:p>
            <a:r>
              <a:rPr lang="fr-FR" sz="1600" b="1" dirty="0" smtClean="0"/>
              <a:t>ON </a:t>
            </a:r>
            <a:r>
              <a:rPr lang="fr-FR" sz="1600" dirty="0" smtClean="0"/>
              <a:t>can be described as </a:t>
            </a:r>
            <a:r>
              <a:rPr lang="fr-FR" sz="1600" b="1" dirty="0" smtClean="0"/>
              <a:t>True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6838" y="4523465"/>
            <a:ext cx="3547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OFF </a:t>
            </a:r>
            <a:r>
              <a:rPr lang="fr-FR" sz="1600" dirty="0" smtClean="0"/>
              <a:t>can be described as a state </a:t>
            </a:r>
            <a:r>
              <a:rPr lang="fr-FR" sz="1600" b="1" dirty="0" smtClean="0"/>
              <a:t>LOW</a:t>
            </a:r>
          </a:p>
          <a:p>
            <a:r>
              <a:rPr lang="fr-FR" sz="1600" b="1" dirty="0" smtClean="0"/>
              <a:t>OFF </a:t>
            </a:r>
            <a:r>
              <a:rPr lang="fr-FR" sz="1600" dirty="0" smtClean="0"/>
              <a:t>can be described as </a:t>
            </a:r>
            <a:r>
              <a:rPr lang="fr-FR" sz="1600" b="1" dirty="0" smtClean="0"/>
              <a:t>the number 0</a:t>
            </a:r>
          </a:p>
          <a:p>
            <a:r>
              <a:rPr lang="fr-FR" sz="1600" b="1" dirty="0" smtClean="0"/>
              <a:t>OFF </a:t>
            </a:r>
            <a:r>
              <a:rPr lang="fr-FR" sz="1600" dirty="0" smtClean="0"/>
              <a:t>can be described as </a:t>
            </a:r>
            <a:r>
              <a:rPr lang="fr-FR" sz="1600" b="1" dirty="0" smtClean="0"/>
              <a:t>False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11871" y="5425623"/>
            <a:ext cx="7635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When working out how a Logic Gate functions in a circuit you use a system called a </a:t>
            </a:r>
            <a:r>
              <a:rPr lang="fr-FR" sz="1600" b="1" dirty="0" smtClean="0"/>
              <a:t>TRUTH TABLE. 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44115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3667" y="348548"/>
            <a:ext cx="55091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introducing to lOGIc </a:t>
            </a:r>
            <a:r>
              <a:rPr lang="en-GB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gates</a:t>
            </a:r>
            <a:endParaRPr lang="en-GB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9" y="1473957"/>
            <a:ext cx="1503423" cy="159500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806427" y="1663749"/>
            <a:ext cx="5404395" cy="1099186"/>
            <a:chOff x="2806427" y="1874788"/>
            <a:chExt cx="5404395" cy="1099186"/>
          </a:xfrm>
        </p:grpSpPr>
        <p:pic>
          <p:nvPicPr>
            <p:cNvPr id="13" name="Picture 12"/>
            <p:cNvPicPr/>
            <p:nvPr/>
          </p:nvPicPr>
          <p:blipFill>
            <a:blip r:embed="rId3"/>
            <a:srcRect l="10000" r="10000" b="-22176"/>
            <a:stretch>
              <a:fillRect/>
            </a:stretch>
          </p:blipFill>
          <p:spPr bwMode="auto">
            <a:xfrm>
              <a:off x="4221323" y="1874788"/>
              <a:ext cx="2438400" cy="109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2810222" y="1874788"/>
              <a:ext cx="1411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/>
                <a:t>INPUT</a:t>
              </a:r>
              <a:r>
                <a:rPr lang="fr-FR" sz="1600" dirty="0" smtClean="0"/>
                <a:t> signal </a:t>
              </a:r>
              <a:r>
                <a:rPr lang="fr-FR" sz="1600" b="1" dirty="0" smtClean="0"/>
                <a:t>A</a:t>
              </a:r>
              <a:endParaRPr lang="en-GB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06427" y="2333673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/>
                <a:t>INPUT</a:t>
              </a:r>
              <a:r>
                <a:rPr lang="fr-FR" sz="1600" dirty="0" smtClean="0"/>
                <a:t> signal </a:t>
              </a:r>
              <a:r>
                <a:rPr lang="fr-FR" sz="1600" b="1" dirty="0" smtClean="0"/>
                <a:t>B</a:t>
              </a:r>
              <a:endParaRPr lang="en-GB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04582" y="2082173"/>
              <a:ext cx="1506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/>
                <a:t>OUTPUT</a:t>
              </a:r>
              <a:r>
                <a:rPr lang="fr-FR" sz="1600" dirty="0" smtClean="0"/>
                <a:t> signal</a:t>
              </a:r>
              <a:endParaRPr lang="en-GB" sz="1600" b="1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92536" y="1019537"/>
            <a:ext cx="19670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Technical Terms</a:t>
            </a:r>
            <a:endParaRPr lang="en-GB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9460" y="2765410"/>
            <a:ext cx="3547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ON </a:t>
            </a:r>
            <a:r>
              <a:rPr lang="fr-FR" sz="1600" dirty="0" smtClean="0"/>
              <a:t>can be described as a state </a:t>
            </a:r>
            <a:r>
              <a:rPr lang="fr-FR" sz="1600" b="1" dirty="0" smtClean="0"/>
              <a:t>HIGH</a:t>
            </a:r>
          </a:p>
          <a:p>
            <a:r>
              <a:rPr lang="fr-FR" sz="1600" b="1" dirty="0" smtClean="0"/>
              <a:t>ON </a:t>
            </a:r>
            <a:r>
              <a:rPr lang="fr-FR" sz="1600" dirty="0" smtClean="0"/>
              <a:t>can be described as </a:t>
            </a:r>
            <a:r>
              <a:rPr lang="fr-FR" sz="1600" b="1" dirty="0" smtClean="0"/>
              <a:t>the number 1</a:t>
            </a:r>
          </a:p>
          <a:p>
            <a:r>
              <a:rPr lang="fr-FR" sz="1600" b="1" dirty="0" smtClean="0"/>
              <a:t>ON </a:t>
            </a:r>
            <a:r>
              <a:rPr lang="fr-FR" sz="1600" dirty="0" smtClean="0"/>
              <a:t>can be described as </a:t>
            </a:r>
            <a:r>
              <a:rPr lang="fr-FR" sz="1600" b="1" dirty="0" smtClean="0"/>
              <a:t>True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440523" y="2762935"/>
            <a:ext cx="3547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OFF </a:t>
            </a:r>
            <a:r>
              <a:rPr lang="fr-FR" sz="1600" dirty="0" smtClean="0"/>
              <a:t>can be described as a state </a:t>
            </a:r>
            <a:r>
              <a:rPr lang="fr-FR" sz="1600" b="1" dirty="0" smtClean="0"/>
              <a:t>HIGH</a:t>
            </a:r>
          </a:p>
          <a:p>
            <a:r>
              <a:rPr lang="fr-FR" sz="1600" b="1" dirty="0" smtClean="0"/>
              <a:t>OFF </a:t>
            </a:r>
            <a:r>
              <a:rPr lang="fr-FR" sz="1600" dirty="0" smtClean="0"/>
              <a:t>can be described as </a:t>
            </a:r>
            <a:r>
              <a:rPr lang="fr-FR" sz="1600" b="1" dirty="0" smtClean="0"/>
              <a:t>the number 1</a:t>
            </a:r>
          </a:p>
          <a:p>
            <a:r>
              <a:rPr lang="fr-FR" sz="1600" b="1" dirty="0" smtClean="0"/>
              <a:t>OFF </a:t>
            </a:r>
            <a:r>
              <a:rPr lang="fr-FR" sz="1600" dirty="0" smtClean="0"/>
              <a:t>can be described as </a:t>
            </a:r>
            <a:r>
              <a:rPr lang="fr-FR" sz="1600" b="1" dirty="0" smtClean="0"/>
              <a:t>False</a:t>
            </a:r>
            <a:endParaRPr lang="en-GB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7529"/>
              </p:ext>
            </p:extLst>
          </p:nvPr>
        </p:nvGraphicFramePr>
        <p:xfrm>
          <a:off x="4932040" y="3831915"/>
          <a:ext cx="3099417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139"/>
                <a:gridCol w="1033139"/>
                <a:gridCol w="1033139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Truth table for an AND gate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INPUTS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b="1" dirty="0" smtClean="0"/>
                        <a:t>OUTPUT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2536" y="3847336"/>
            <a:ext cx="3547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Refer to the all of the information above in order to complete the blank Truth Table for the </a:t>
            </a:r>
            <a:r>
              <a:rPr lang="fr-FR" sz="1600" b="1" dirty="0" smtClean="0"/>
              <a:t>AND</a:t>
            </a:r>
            <a:r>
              <a:rPr lang="fr-FR" sz="1600" dirty="0" smtClean="0"/>
              <a:t> gate.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289680" y="4970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289680" y="5339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6356164" y="4970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7306859" y="4970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358037" y="5330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7306859" y="5357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302653" y="5667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7332804" y="569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6359717" y="5667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5310411" y="6069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359717" y="6080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332804" y="6065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51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3667" y="348548"/>
            <a:ext cx="55091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introducing to lOGIc </a:t>
            </a:r>
            <a:r>
              <a:rPr lang="en-GB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gates</a:t>
            </a:r>
            <a:endParaRPr lang="en-GB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2536" y="1019537"/>
            <a:ext cx="19670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Technical Terms</a:t>
            </a:r>
            <a:endParaRPr lang="en-GB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89454"/>
              </p:ext>
            </p:extLst>
          </p:nvPr>
        </p:nvGraphicFramePr>
        <p:xfrm>
          <a:off x="4932040" y="3831915"/>
          <a:ext cx="3099417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139"/>
                <a:gridCol w="1033139"/>
                <a:gridCol w="1033139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Truth table for an OR gate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INPUTS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b="1" dirty="0" smtClean="0"/>
                        <a:t>OUTPUT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56164" y="4970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7306859" y="4970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358037" y="5330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7306859" y="5357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7332804" y="569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6359717" y="5667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5310411" y="6069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359717" y="6080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332804" y="6065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527671" y="1377831"/>
            <a:ext cx="8412458" cy="2124630"/>
            <a:chOff x="527671" y="1377831"/>
            <a:chExt cx="8412458" cy="21246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3667" y="1377831"/>
              <a:ext cx="1710479" cy="2124630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527671" y="1442636"/>
              <a:ext cx="8412458" cy="590510"/>
              <a:chOff x="552029" y="2300277"/>
              <a:chExt cx="8412458" cy="59051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52029" y="2300277"/>
                <a:ext cx="14996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/>
                  <a:t>Example Two.</a:t>
                </a:r>
                <a:endParaRPr lang="en-GB" sz="16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91880" y="2306012"/>
                <a:ext cx="54726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T</a:t>
                </a:r>
                <a:r>
                  <a:rPr lang="fr-FR" sz="1600" dirty="0" smtClean="0"/>
                  <a:t>his simple electronic circuit has a battery as the power supply, 2 push-to-make switches (A &amp; B) and a light bulb.</a:t>
                </a:r>
                <a:endParaRPr lang="en-GB" sz="1600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707904" y="2100912"/>
            <a:ext cx="452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Question</a:t>
            </a:r>
          </a:p>
          <a:p>
            <a:r>
              <a:rPr lang="fr-FR" sz="1600" dirty="0" smtClean="0"/>
              <a:t>What must you do to make the bulb light up?</a:t>
            </a:r>
            <a:endParaRPr lang="en-GB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849776"/>
            <a:ext cx="452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Answer</a:t>
            </a:r>
          </a:p>
          <a:p>
            <a:r>
              <a:rPr lang="fr-FR" sz="1600" dirty="0" smtClean="0"/>
              <a:t>Press switch A </a:t>
            </a:r>
            <a:r>
              <a:rPr lang="fr-FR" sz="1600" b="1" dirty="0" smtClean="0"/>
              <a:t>OR</a:t>
            </a:r>
            <a:r>
              <a:rPr lang="fr-FR" sz="1600" dirty="0" smtClean="0"/>
              <a:t> switch B</a:t>
            </a:r>
            <a:endParaRPr lang="en-GB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23528" y="3618388"/>
            <a:ext cx="410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This simple circuit is an example of an </a:t>
            </a:r>
            <a:r>
              <a:rPr lang="fr-FR" sz="1600" b="1" dirty="0" smtClean="0"/>
              <a:t>OR Gate.</a:t>
            </a:r>
            <a:endParaRPr lang="en-GB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77515" y="3956942"/>
            <a:ext cx="4854525" cy="1122646"/>
            <a:chOff x="-4953440" y="3956942"/>
            <a:chExt cx="4854525" cy="1122646"/>
          </a:xfrm>
        </p:grpSpPr>
        <p:sp>
          <p:nvSpPr>
            <p:cNvPr id="8" name="TextBox 7"/>
            <p:cNvSpPr txBox="1"/>
            <p:nvPr/>
          </p:nvSpPr>
          <p:spPr>
            <a:xfrm>
              <a:off x="-261028" y="4158111"/>
              <a:ext cx="162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41" name="Picture 40"/>
            <p:cNvPicPr/>
            <p:nvPr/>
          </p:nvPicPr>
          <p:blipFill>
            <a:blip r:embed="rId3"/>
            <a:srcRect l="13083" r="8991"/>
            <a:stretch>
              <a:fillRect/>
            </a:stretch>
          </p:blipFill>
          <p:spPr bwMode="auto">
            <a:xfrm>
              <a:off x="-3544023" y="3956942"/>
              <a:ext cx="1738623" cy="1122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-4953440" y="4029448"/>
              <a:ext cx="4690511" cy="953574"/>
              <a:chOff x="2542254" y="679364"/>
              <a:chExt cx="5347076" cy="953574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542254" y="679364"/>
                <a:ext cx="16060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/>
                  <a:t>INPUT</a:t>
                </a:r>
                <a:r>
                  <a:rPr lang="fr-FR" sz="1600" dirty="0" smtClean="0"/>
                  <a:t> signal </a:t>
                </a:r>
                <a:r>
                  <a:rPr lang="fr-FR" sz="1600" b="1" dirty="0" smtClean="0"/>
                  <a:t>A</a:t>
                </a:r>
                <a:endParaRPr lang="en-GB" sz="16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42254" y="1294384"/>
                <a:ext cx="1606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/>
                  <a:t>INPUT</a:t>
                </a:r>
                <a:r>
                  <a:rPr lang="fr-FR" sz="1600" dirty="0" smtClean="0"/>
                  <a:t> signal </a:t>
                </a:r>
                <a:r>
                  <a:rPr lang="fr-FR" sz="1600" b="1" dirty="0" smtClean="0"/>
                  <a:t>B</a:t>
                </a:r>
                <a:endParaRPr lang="en-GB" sz="16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130948" y="975751"/>
                <a:ext cx="1758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/>
                  <a:t>OUTPUT </a:t>
                </a:r>
                <a:r>
                  <a:rPr lang="fr-FR" sz="1600" dirty="0" smtClean="0"/>
                  <a:t>signal</a:t>
                </a:r>
                <a:endParaRPr lang="en-GB" sz="1600" b="1" dirty="0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5292889" y="4970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520850" y="5467208"/>
            <a:ext cx="3547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Refer to the all of the information above in order to complete the blank Truth Table for the </a:t>
            </a:r>
            <a:r>
              <a:rPr lang="fr-FR" sz="1600" b="1" dirty="0" smtClean="0"/>
              <a:t>OR</a:t>
            </a:r>
            <a:r>
              <a:rPr lang="fr-FR" sz="1600" dirty="0" smtClean="0"/>
              <a:t> gate.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291016" y="5320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5310411" y="5667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79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9" grpId="0"/>
      <p:bldP spid="40" grpId="0"/>
      <p:bldP spid="42" grpId="0"/>
      <p:bldP spid="48" grpId="0"/>
      <p:bldP spid="49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3667" y="348548"/>
            <a:ext cx="55091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introducing to lOGIc </a:t>
            </a:r>
            <a:r>
              <a:rPr lang="en-GB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gates</a:t>
            </a:r>
            <a:endParaRPr lang="en-GB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2536" y="1019537"/>
            <a:ext cx="19670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Technical Terms</a:t>
            </a:r>
            <a:endParaRPr lang="en-GB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90019" y="5587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2369764" y="3494050"/>
            <a:ext cx="637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With this type of logic gate the </a:t>
            </a:r>
            <a:r>
              <a:rPr lang="fr-FR" sz="1600" b="1" dirty="0" smtClean="0"/>
              <a:t>OUTPUT</a:t>
            </a:r>
            <a:r>
              <a:rPr lang="fr-FR" sz="1600" dirty="0" smtClean="0"/>
              <a:t> does the </a:t>
            </a:r>
            <a:r>
              <a:rPr lang="fr-FR" sz="1600" b="1" dirty="0" smtClean="0"/>
              <a:t>OPPOSITE</a:t>
            </a:r>
            <a:r>
              <a:rPr lang="fr-FR" sz="1600" dirty="0" smtClean="0"/>
              <a:t> to the </a:t>
            </a:r>
            <a:r>
              <a:rPr lang="fr-FR" sz="1600" b="1" dirty="0" smtClean="0"/>
              <a:t>INPUT</a:t>
            </a:r>
            <a:r>
              <a:rPr lang="fr-FR" sz="1600" dirty="0" smtClean="0"/>
              <a:t>.</a:t>
            </a:r>
            <a:endParaRPr lang="en-GB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369765" y="2900886"/>
            <a:ext cx="1698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Answer</a:t>
            </a:r>
          </a:p>
          <a:p>
            <a:r>
              <a:rPr lang="fr-FR" sz="1600" dirty="0" smtClean="0"/>
              <a:t>Press switch A</a:t>
            </a:r>
            <a:endParaRPr lang="en-GB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888928" y="5262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7031118" y="5262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7031118" y="5609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7671" y="1441872"/>
            <a:ext cx="8108043" cy="2589924"/>
            <a:chOff x="527671" y="1441872"/>
            <a:chExt cx="8108043" cy="25899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536" y="1837050"/>
              <a:ext cx="1766927" cy="219474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27671" y="1442636"/>
              <a:ext cx="1499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/>
                <a:t>Example Three.</a:t>
              </a:r>
              <a:endParaRPr lang="en-GB" sz="1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59464" y="1441872"/>
              <a:ext cx="6276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T</a:t>
              </a:r>
              <a:r>
                <a:rPr lang="fr-FR" sz="1600" dirty="0" smtClean="0"/>
                <a:t>his simple electronic circuit has a battery as the power supply, 1 push-to-break switch and a light bulb.  In this circuit the OUTPUT is normally on.</a:t>
              </a:r>
              <a:endParaRPr lang="en-GB" sz="16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369658" y="2242329"/>
            <a:ext cx="452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Question</a:t>
            </a:r>
          </a:p>
          <a:p>
            <a:r>
              <a:rPr lang="fr-FR" sz="1600" dirty="0" smtClean="0"/>
              <a:t>What must you do to make the bulb go off?</a:t>
            </a:r>
            <a:endParaRPr lang="en-GB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7235" y="4160996"/>
            <a:ext cx="4104455" cy="1805957"/>
            <a:chOff x="307235" y="4160996"/>
            <a:chExt cx="4104455" cy="1805957"/>
          </a:xfrm>
        </p:grpSpPr>
        <p:sp>
          <p:nvSpPr>
            <p:cNvPr id="42" name="TextBox 41"/>
            <p:cNvSpPr txBox="1"/>
            <p:nvPr/>
          </p:nvSpPr>
          <p:spPr>
            <a:xfrm>
              <a:off x="307235" y="4160996"/>
              <a:ext cx="4104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This simple circuit is an example of a </a:t>
              </a:r>
              <a:r>
                <a:rPr lang="fr-FR" sz="1600" b="1" dirty="0" smtClean="0"/>
                <a:t>NOT Gate.</a:t>
              </a:r>
              <a:endParaRPr lang="en-GB" sz="1600" b="1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95536" y="4595353"/>
              <a:ext cx="3351953" cy="1371600"/>
              <a:chOff x="395536" y="4761116"/>
              <a:chExt cx="3351953" cy="1371600"/>
            </a:xfrm>
          </p:grpSpPr>
          <p:pic>
            <p:nvPicPr>
              <p:cNvPr id="53" name="Picture 52"/>
              <p:cNvPicPr/>
              <p:nvPr/>
            </p:nvPicPr>
            <p:blipFill>
              <a:blip r:embed="rId3"/>
              <a:srcRect l="10811" r="10811" b="-22176"/>
              <a:stretch>
                <a:fillRect/>
              </a:stretch>
            </p:blipFill>
            <p:spPr bwMode="auto">
              <a:xfrm>
                <a:off x="922462" y="4761116"/>
                <a:ext cx="2209800" cy="137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395536" y="4958305"/>
                <a:ext cx="7218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INPUT</a:t>
                </a:r>
                <a:r>
                  <a:rPr lang="fr-FR" sz="1600" dirty="0" smtClean="0"/>
                  <a:t> </a:t>
                </a:r>
              </a:p>
              <a:p>
                <a:pPr algn="ctr"/>
                <a:r>
                  <a:rPr lang="fr-FR" sz="1600" b="1" dirty="0" smtClean="0"/>
                  <a:t>A</a:t>
                </a:r>
                <a:endParaRPr lang="en-GB" sz="16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811485" y="4953064"/>
                <a:ext cx="9360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OUTPUT</a:t>
                </a:r>
                <a:r>
                  <a:rPr lang="fr-FR" sz="1600" dirty="0" smtClean="0"/>
                  <a:t> </a:t>
                </a:r>
              </a:p>
              <a:p>
                <a:pPr algn="ctr"/>
                <a:r>
                  <a:rPr lang="fr-FR" sz="1600" b="1" dirty="0" smtClean="0"/>
                  <a:t>B</a:t>
                </a:r>
                <a:endParaRPr lang="en-GB" sz="1600" b="1" dirty="0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466392" y="5838121"/>
            <a:ext cx="354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Now complete the blank Truth Table for the </a:t>
            </a:r>
            <a:r>
              <a:rPr lang="fr-FR" sz="1600" b="1" dirty="0" smtClean="0"/>
              <a:t>NOT</a:t>
            </a:r>
            <a:r>
              <a:rPr lang="fr-FR" sz="1600" dirty="0" smtClean="0"/>
              <a:t> gate.</a:t>
            </a:r>
            <a:endParaRPr lang="en-GB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26643"/>
              </p:ext>
            </p:extLst>
          </p:nvPr>
        </p:nvGraphicFramePr>
        <p:xfrm>
          <a:off x="5508104" y="4495554"/>
          <a:ext cx="228641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209"/>
                <a:gridCol w="114320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NOT</a:t>
                      </a:r>
                      <a:r>
                        <a:rPr lang="fr-FR" dirty="0" smtClean="0"/>
                        <a:t> Gate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INPUT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OUTPUT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6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0" grpId="0"/>
      <p:bldP spid="48" grpId="0"/>
      <p:bldP spid="51" grpId="0"/>
      <p:bldP spid="52" grpId="0"/>
      <p:bldP spid="50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rcRect t="1176"/>
          <a:stretch>
            <a:fillRect/>
          </a:stretch>
        </p:blipFill>
        <p:spPr bwMode="auto">
          <a:xfrm>
            <a:off x="76200" y="0"/>
            <a:ext cx="3556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1" y="5138916"/>
            <a:ext cx="5105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1" i="0" u="none" strike="noStrike" normalizeH="0" baseline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/>
                <a:ea typeface="Times New Roman" pitchFamily="-110" charset="0"/>
                <a:cs typeface="Comic Sans MS"/>
              </a:rPr>
              <a:t>Did you know?</a:t>
            </a:r>
            <a:endParaRPr lang="en-US" sz="2000" b="1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halkboard"/>
                <a:cs typeface="Chalkboard"/>
              </a:rPr>
              <a:t>George </a:t>
            </a:r>
            <a:r>
              <a:rPr lang="en-US" sz="2000" b="1" dirty="0">
                <a:solidFill>
                  <a:srgbClr val="0000FF"/>
                </a:solidFill>
                <a:latin typeface="Chalkboard"/>
                <a:cs typeface="Chalkboard"/>
              </a:rPr>
              <a:t>Boole</a:t>
            </a:r>
            <a:r>
              <a:rPr lang="en-US" sz="2000" b="1" dirty="0" smtClean="0">
                <a:solidFill>
                  <a:srgbClr val="0000FF"/>
                </a:solidFill>
                <a:latin typeface="Chalkboard"/>
                <a:cs typeface="Chalkboard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halkboard"/>
                <a:cs typeface="Chalkboard"/>
              </a:rPr>
              <a:t>Inventor of the idea of logic gates. He </a:t>
            </a:r>
            <a:r>
              <a:rPr lang="en-US" b="1" dirty="0" smtClean="0">
                <a:latin typeface="Chalkboard"/>
                <a:cs typeface="Chalkboard"/>
              </a:rPr>
              <a:t>was </a:t>
            </a:r>
            <a:r>
              <a:rPr lang="en-US" b="1" dirty="0">
                <a:latin typeface="Chalkboard"/>
                <a:cs typeface="Chalkboard"/>
              </a:rPr>
              <a:t>born</a:t>
            </a:r>
            <a:r>
              <a:rPr lang="en-US" b="1" dirty="0" smtClean="0">
                <a:latin typeface="Chalkboard"/>
                <a:cs typeface="Chalkboard"/>
              </a:rPr>
              <a:t> in Lincoln, </a:t>
            </a:r>
            <a:r>
              <a:rPr lang="en-US" b="1" dirty="0">
                <a:latin typeface="Chalkboard"/>
                <a:cs typeface="Chalkboard"/>
              </a:rPr>
              <a:t>England</a:t>
            </a:r>
            <a:r>
              <a:rPr lang="en-US" b="1" dirty="0" smtClean="0">
                <a:latin typeface="Chalkboard"/>
                <a:cs typeface="Chalkboard"/>
              </a:rPr>
              <a:t> and he was </a:t>
            </a:r>
            <a:r>
              <a:rPr lang="en-US" b="1" dirty="0">
                <a:latin typeface="Chalkboard"/>
                <a:cs typeface="Chalkboard"/>
              </a:rPr>
              <a:t>the son of a shoemaker in a low class family.</a:t>
            </a:r>
            <a:r>
              <a:rPr lang="en-US" b="1" dirty="0" smtClean="0">
                <a:latin typeface="Chalkboard"/>
                <a:cs typeface="Chalkboard"/>
              </a:rPr>
              <a:t> </a:t>
            </a:r>
            <a:endParaRPr lang="en-US" b="1" dirty="0">
              <a:latin typeface="Chalkboard"/>
              <a:cs typeface="Chalkboar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7401" y="4114800"/>
            <a:ext cx="3555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mic Sans MS"/>
                <a:cs typeface="Comic Sans MS"/>
              </a:rPr>
              <a:t>George Boole,</a:t>
            </a:r>
          </a:p>
          <a:p>
            <a:r>
              <a:rPr lang="en-US" sz="2800" b="1" dirty="0" smtClean="0">
                <a:latin typeface="Comic Sans MS"/>
                <a:cs typeface="Comic Sans MS"/>
              </a:rPr>
              <a:t>(1815-1864)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343400" y="1487269"/>
            <a:ext cx="4814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/>
                <a:cs typeface="Comic Sans MS"/>
              </a:rPr>
              <a:t>Learning </a:t>
            </a:r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/>
                <a:cs typeface="Comic Sans MS"/>
              </a:rPr>
              <a:t>Objectives: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287012"/>
            <a:ext cx="5486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Comic Sans MS"/>
                <a:cs typeface="Comic Sans MS"/>
              </a:rPr>
              <a:t>To understand the functions of  logic gates.</a:t>
            </a:r>
          </a:p>
          <a:p>
            <a:pPr marL="457200" indent="-457200"/>
            <a:endParaRPr lang="en-US" sz="2400" b="1" dirty="0" smtClean="0">
              <a:latin typeface="Comic Sans MS"/>
              <a:cs typeface="Comic Sans MS"/>
            </a:endParaRPr>
          </a:p>
          <a:p>
            <a:pPr marL="447675" indent="-447675"/>
            <a:r>
              <a:rPr lang="en-US" sz="2400" b="1" dirty="0" smtClean="0">
                <a:latin typeface="Comic Sans MS"/>
                <a:cs typeface="Comic Sans MS"/>
              </a:rPr>
              <a:t>2. </a:t>
            </a:r>
            <a:r>
              <a:rPr lang="en-US" sz="2400" b="1" dirty="0" smtClean="0">
                <a:latin typeface="Comic Sans MS"/>
                <a:cs typeface="Comic Sans MS"/>
              </a:rPr>
              <a:t>To apply gained knowledge and  design your own girlfriend or boyfriend chooser using the logic gates.    </a:t>
            </a:r>
          </a:p>
          <a:p>
            <a:r>
              <a:rPr lang="en-US" sz="2400" b="1" dirty="0" smtClean="0">
                <a:latin typeface="Comic Sans MS"/>
                <a:cs typeface="Comic Sans MS"/>
              </a:rPr>
              <a:t>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632200" y="304800"/>
            <a:ext cx="389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LOGIc gates</a:t>
            </a:r>
            <a:endParaRPr lang="en-GB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495800"/>
            <a:ext cx="2743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1" y="228600"/>
            <a:ext cx="89154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halkboard"/>
                <a:cs typeface="Chalkboard"/>
              </a:rPr>
              <a:t>A logic gate </a:t>
            </a:r>
            <a:r>
              <a:rPr lang="en-US" sz="2000" b="1" dirty="0" smtClean="0">
                <a:latin typeface="Chalkboard"/>
                <a:cs typeface="Chalkboard"/>
              </a:rPr>
              <a:t>is a digital circuit which either allows a signal to pass through it or to stop it.</a:t>
            </a:r>
          </a:p>
          <a:p>
            <a:r>
              <a:rPr lang="en-US" sz="2000" b="1" dirty="0" smtClean="0">
                <a:latin typeface="Chalkboard"/>
                <a:cs typeface="Chalkboard"/>
              </a:rPr>
              <a:t> </a:t>
            </a:r>
          </a:p>
          <a:p>
            <a:r>
              <a:rPr lang="en-US" sz="2000" b="1" dirty="0" smtClean="0">
                <a:latin typeface="Chalkboard"/>
                <a:cs typeface="Chalkboard"/>
              </a:rPr>
              <a:t> </a:t>
            </a:r>
          </a:p>
          <a:p>
            <a:r>
              <a:rPr lang="en-US" b="1" dirty="0" smtClean="0">
                <a:latin typeface="Chalkboard"/>
                <a:cs typeface="Chalkboard"/>
              </a:rPr>
              <a:t>There are seven basic logic gates: AND, OR, XOR, NOT, NAND, NOR, and XNOR</a:t>
            </a:r>
            <a:r>
              <a:rPr lang="en-US" b="1" dirty="0" smtClean="0">
                <a:latin typeface="Chalkboard"/>
                <a:cs typeface="Chalkboard"/>
              </a:rPr>
              <a:t>.</a:t>
            </a:r>
          </a:p>
          <a:p>
            <a:endParaRPr lang="en-US" b="1" dirty="0">
              <a:latin typeface="Chalkboard"/>
              <a:cs typeface="Chalkboard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Chalkboard"/>
                <a:cs typeface="Chalkboard"/>
              </a:rPr>
              <a:t>BUT WE ARE ONLY CONCERNED WITH THESE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Chalkboard"/>
                <a:cs typeface="Chalkboard"/>
              </a:rPr>
              <a:t>THREE</a:t>
            </a:r>
            <a:endParaRPr lang="en-US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3400" y="3124200"/>
            <a:ext cx="8077200" cy="1371600"/>
            <a:chOff x="533399" y="3774534"/>
            <a:chExt cx="8077200" cy="1371600"/>
          </a:xfrm>
        </p:grpSpPr>
        <p:pic>
          <p:nvPicPr>
            <p:cNvPr id="8" name="Picture 7"/>
            <p:cNvPicPr/>
            <p:nvPr/>
          </p:nvPicPr>
          <p:blipFill>
            <a:blip r:embed="rId4"/>
            <a:srcRect l="10811" r="10811" b="-22176"/>
            <a:stretch>
              <a:fillRect/>
            </a:stretch>
          </p:blipFill>
          <p:spPr bwMode="auto">
            <a:xfrm>
              <a:off x="533399" y="3774534"/>
              <a:ext cx="22098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/>
            <p:cNvPicPr/>
            <p:nvPr/>
          </p:nvPicPr>
          <p:blipFill>
            <a:blip r:embed="rId5"/>
            <a:srcRect l="10000" r="10000" b="-22176"/>
            <a:stretch>
              <a:fillRect/>
            </a:stretch>
          </p:blipFill>
          <p:spPr bwMode="auto">
            <a:xfrm>
              <a:off x="6172199" y="3774534"/>
              <a:ext cx="2438400" cy="1122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/>
            <p:cNvPicPr/>
            <p:nvPr/>
          </p:nvPicPr>
          <p:blipFill>
            <a:blip r:embed="rId6"/>
            <a:srcRect l="13083" r="8991"/>
            <a:stretch>
              <a:fillRect/>
            </a:stretch>
          </p:blipFill>
          <p:spPr bwMode="auto">
            <a:xfrm>
              <a:off x="3505199" y="3774534"/>
              <a:ext cx="1981200" cy="1122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10"/>
          <p:cNvSpPr/>
          <p:nvPr/>
        </p:nvSpPr>
        <p:spPr>
          <a:xfrm>
            <a:off x="228601" y="5257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n-US" b="1" i="0" u="none" strike="noStrike" normalizeH="0" baseline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/>
                <a:ea typeface="Times New Roman" pitchFamily="-110" charset="0"/>
                <a:cs typeface="Comic Sans MS"/>
              </a:rPr>
              <a:t>Did you know?</a:t>
            </a:r>
            <a:endParaRPr lang="en-US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/>
              <a:ea typeface="Times New Roman" pitchFamily="-110" charset="0"/>
              <a:cs typeface="Comic Sans MS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halkboard"/>
                <a:cs typeface="Chalkboard"/>
              </a:rPr>
              <a:t>Logic gates </a:t>
            </a:r>
            <a:r>
              <a:rPr lang="en-US" b="1" dirty="0" smtClean="0">
                <a:latin typeface="Chalkboard"/>
                <a:cs typeface="Chalkboard"/>
              </a:rPr>
              <a:t>allow the computer to do things such as add, divide, multiply, do simple yes and no reasoning in certain situations along with other things.</a:t>
            </a:r>
            <a:endParaRPr lang="en-US" b="1" dirty="0">
              <a:latin typeface="Chalkboard"/>
              <a:cs typeface="Chalkboard"/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7239000" y="4246846"/>
            <a:ext cx="1828800" cy="1107508"/>
          </a:xfrm>
          <a:prstGeom prst="cloudCallout">
            <a:avLst>
              <a:gd name="adj1" fmla="val -118055"/>
              <a:gd name="adj2" fmla="val 253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?Logic !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0039" y="3472934"/>
            <a:ext cx="76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OR</a:t>
            </a:r>
            <a:endParaRPr lang="en-US" sz="24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934200" y="3380601"/>
            <a:ext cx="76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AND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75412" y="3472934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81900" y="2362200"/>
            <a:ext cx="8304900" cy="2467148"/>
            <a:chOff x="229500" y="2362200"/>
            <a:chExt cx="8304900" cy="2467148"/>
          </a:xfrm>
        </p:grpSpPr>
        <p:pic>
          <p:nvPicPr>
            <p:cNvPr id="3" name="Picture 2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67000" y="2940887"/>
              <a:ext cx="3351900" cy="1157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ounded Rectangle 3"/>
            <p:cNvSpPr/>
            <p:nvPr/>
          </p:nvSpPr>
          <p:spPr>
            <a:xfrm>
              <a:off x="5714100" y="2940887"/>
              <a:ext cx="28203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9500" y="3671974"/>
              <a:ext cx="28203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9500" y="2362200"/>
              <a:ext cx="28203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38600" y="30480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</a:t>
            </a:r>
          </a:p>
          <a:p>
            <a:r>
              <a:rPr lang="en-US" sz="2000" b="1" dirty="0" smtClean="0"/>
              <a:t>GATE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9322" y="2630269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FRONT DOORBELL</a:t>
            </a:r>
          </a:p>
          <a:p>
            <a:r>
              <a:rPr lang="en-US" sz="2000" b="1" dirty="0" smtClean="0">
                <a:latin typeface="Chalkboard"/>
                <a:cs typeface="Chalkboard"/>
              </a:rPr>
              <a:t>SWITCH</a:t>
            </a:r>
            <a:endParaRPr lang="en-US" sz="2000" b="1" dirty="0">
              <a:latin typeface="Chalkboard"/>
              <a:cs typeface="Chalkboar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322" y="3864114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BACK DOORBELL</a:t>
            </a:r>
          </a:p>
          <a:p>
            <a:r>
              <a:rPr lang="en-US" sz="2000" b="1" dirty="0" smtClean="0">
                <a:latin typeface="Chalkboard"/>
                <a:cs typeface="Chalkboard"/>
              </a:rPr>
              <a:t>SWITCH</a:t>
            </a:r>
            <a:endParaRPr lang="en-US" sz="2000" b="1" dirty="0">
              <a:latin typeface="Chalkboard"/>
              <a:cs typeface="Chalkboar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331951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 </a:t>
            </a:r>
            <a:r>
              <a:rPr lang="en-US" sz="2400" b="1" dirty="0" smtClean="0">
                <a:latin typeface="Chalkboard"/>
                <a:cs typeface="Chalkboard"/>
              </a:rPr>
              <a:t>DOORBELL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6300" y="442826"/>
            <a:ext cx="2972700" cy="928774"/>
            <a:chOff x="229500" y="214226"/>
            <a:chExt cx="2972700" cy="928774"/>
          </a:xfrm>
        </p:grpSpPr>
        <p:pic>
          <p:nvPicPr>
            <p:cNvPr id="2" name="Picture 1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9500" y="214226"/>
              <a:ext cx="2972700" cy="928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1295400" y="251936"/>
              <a:ext cx="1219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OR</a:t>
              </a:r>
            </a:p>
            <a:p>
              <a:r>
                <a:rPr lang="en-US" b="1" dirty="0" smtClean="0"/>
                <a:t>GATE</a:t>
              </a:r>
              <a:endParaRPr lang="en-US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4800" y="121920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Input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15240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Input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3200" y="99060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Output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2200" y="2286000"/>
            <a:ext cx="1907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ON/OFF</a:t>
            </a:r>
            <a:endParaRPr lang="en-GB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00400" y="4114800"/>
            <a:ext cx="20236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 /OFF</a:t>
            </a:r>
            <a:endParaRPr lang="en-GB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4756" y="2286000"/>
            <a:ext cx="1907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ON/OFF</a:t>
            </a:r>
            <a:endParaRPr lang="en-GB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87850" y="228600"/>
            <a:ext cx="4572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 smtClean="0">
                <a:latin typeface="Chalkboard"/>
                <a:cs typeface="Chalkboard"/>
              </a:rPr>
              <a:t>An OR gate can have two or more inputs. </a:t>
            </a:r>
          </a:p>
          <a:p>
            <a:r>
              <a:rPr lang="en-US" sz="2000" b="1" i="1" dirty="0" smtClean="0">
                <a:latin typeface="Chalkboard"/>
                <a:cs typeface="Chalkboard"/>
              </a:rPr>
              <a:t>The output will be positive (True) if </a:t>
            </a:r>
            <a:r>
              <a:rPr lang="en-US" sz="2000" b="1" i="1" dirty="0">
                <a:latin typeface="Chalkboard"/>
                <a:cs typeface="Chalkboard"/>
              </a:rPr>
              <a:t>at least one input is true</a:t>
            </a:r>
            <a:r>
              <a:rPr lang="en-US" sz="2000" b="1" i="1" dirty="0" smtClean="0">
                <a:latin typeface="Chalkboard"/>
                <a:cs typeface="Chalkboard"/>
              </a:rPr>
              <a:t>.</a:t>
            </a:r>
          </a:p>
          <a:p>
            <a:endParaRPr lang="en-US" sz="2000" b="1" i="1" dirty="0" smtClean="0">
              <a:latin typeface="Chalkboard"/>
              <a:cs typeface="Chalkboard"/>
            </a:endParaRPr>
          </a:p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Y 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= A OR 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   </a:t>
            </a:r>
            <a:endParaRPr lang="en-US" sz="2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halkboard"/>
              <a:cs typeface="Chalkboard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5105400"/>
            <a:ext cx="1828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162550" y="4302229"/>
            <a:ext cx="3981450" cy="255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246082" y="1676400"/>
            <a:ext cx="1344717" cy="106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304800" y="2545513"/>
            <a:ext cx="8534400" cy="2559887"/>
            <a:chOff x="0" y="2514600"/>
            <a:chExt cx="8534400" cy="2559887"/>
          </a:xfrm>
        </p:grpSpPr>
        <p:pic>
          <p:nvPicPr>
            <p:cNvPr id="2" name="Picture 1"/>
            <p:cNvPicPr/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09800" y="3075278"/>
              <a:ext cx="4228613" cy="1420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ounded Rectangle 2"/>
            <p:cNvSpPr/>
            <p:nvPr/>
          </p:nvSpPr>
          <p:spPr>
            <a:xfrm>
              <a:off x="5714100" y="3186026"/>
              <a:ext cx="28203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0" y="3917113"/>
              <a:ext cx="28203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2514600"/>
              <a:ext cx="28203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8600" y="343272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AND</a:t>
            </a:r>
          </a:p>
          <a:p>
            <a:r>
              <a:rPr lang="en-US" sz="2400" b="1" dirty="0" smtClean="0"/>
              <a:t>GATE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69322" y="678359"/>
            <a:ext cx="3029607" cy="769441"/>
            <a:chOff x="95493" y="297359"/>
            <a:chExt cx="3029607" cy="769441"/>
          </a:xfrm>
        </p:grpSpPr>
        <p:pic>
          <p:nvPicPr>
            <p:cNvPr id="6" name="Picture 5"/>
            <p:cNvPicPr/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5493" y="304800"/>
              <a:ext cx="3029607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143000" y="297359"/>
              <a:ext cx="1219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AND</a:t>
              </a:r>
            </a:p>
            <a:p>
              <a:r>
                <a:rPr lang="en-US" sz="2000" b="1" dirty="0" smtClean="0"/>
                <a:t>GATE</a:t>
              </a:r>
              <a:endParaRPr lang="en-US" sz="20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20822" y="4141856"/>
            <a:ext cx="255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ON SWITCH </a:t>
            </a:r>
          </a:p>
          <a:p>
            <a:r>
              <a:rPr lang="en-US" sz="2000" b="1" dirty="0" smtClean="0">
                <a:latin typeface="Chalkboard"/>
                <a:cs typeface="Chalkboard"/>
              </a:rPr>
              <a:t>FOR ALARM</a:t>
            </a:r>
            <a:endParaRPr lang="en-US" sz="2000" b="1" dirty="0">
              <a:latin typeface="Chalkboard"/>
              <a:cs typeface="Chalkboar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322" y="2876490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PERSON SENSOR</a:t>
            </a:r>
            <a:endParaRPr lang="en-US" sz="2000" b="1" dirty="0">
              <a:latin typeface="Chalkboard"/>
              <a:cs typeface="Chalkboar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617" y="3398578"/>
            <a:ext cx="2780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halkboard"/>
                <a:cs typeface="Chalkboard"/>
              </a:rPr>
              <a:t>BURGLAR ALARM</a:t>
            </a:r>
            <a:endParaRPr lang="en-US" sz="2400" b="1" dirty="0">
              <a:latin typeface="Chalkboard"/>
              <a:cs typeface="Chalkboar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135249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Input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917" y="22413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Input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1800" y="1121657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Output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9151" y="2438400"/>
            <a:ext cx="1907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ON/OFF</a:t>
            </a:r>
            <a:endParaRPr lang="en-GB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69151" y="4419600"/>
            <a:ext cx="20236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 /OFF</a:t>
            </a:r>
            <a:endParaRPr lang="en-GB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1356" y="2514600"/>
            <a:ext cx="1907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ON/OFF</a:t>
            </a:r>
            <a:endParaRPr lang="en-GB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21430" y="1524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 smtClean="0">
                <a:latin typeface="Chalkboard"/>
                <a:cs typeface="Chalkboard"/>
              </a:rPr>
              <a:t>An AND gate can have two or more inputs. </a:t>
            </a:r>
          </a:p>
          <a:p>
            <a:r>
              <a:rPr lang="en-US" sz="2000" b="1" i="1" dirty="0" smtClean="0">
                <a:latin typeface="Chalkboard"/>
                <a:cs typeface="Chalkboard"/>
              </a:rPr>
              <a:t>The output will be positive (true) when both inputs (the input one AND the input two) are positive (true).</a:t>
            </a:r>
          </a:p>
          <a:p>
            <a:r>
              <a:rPr lang="en-US" sz="20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halkboard"/>
                <a:cs typeface="Chalkboard"/>
              </a:rPr>
              <a:t>           </a:t>
            </a:r>
          </a:p>
          <a:p>
            <a:r>
              <a:rPr lang="en-US" sz="20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halkboard"/>
                <a:cs typeface="Chalkboard"/>
              </a:rPr>
              <a:t>           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halkboard"/>
                <a:cs typeface="Chalkboard"/>
              </a:rPr>
              <a:t>Y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 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= A AND B</a:t>
            </a:r>
            <a:r>
              <a:rPr lang="en-US" sz="24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halkboard"/>
                <a:cs typeface="Chalkboard"/>
              </a:rPr>
              <a:t>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1390</Words>
  <Application>Microsoft Office PowerPoint</Application>
  <PresentationFormat>On-screen Show (4:3)</PresentationFormat>
  <Paragraphs>319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Chalkboard</vt:lpstr>
      <vt:lpstr>Comic Sans MS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Anikina</dc:creator>
  <cp:lastModifiedBy>Richard King</cp:lastModifiedBy>
  <cp:revision>168</cp:revision>
  <dcterms:created xsi:type="dcterms:W3CDTF">2011-10-17T17:49:42Z</dcterms:created>
  <dcterms:modified xsi:type="dcterms:W3CDTF">2015-04-28T13:42:44Z</dcterms:modified>
</cp:coreProperties>
</file>