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734175" cy="9853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01/06/2015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01/06/2015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01/06/2015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01/06/2015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01/06/2015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01/06/2015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01/06/2015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01/06/2015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01/06/2015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01/06/2015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855-936E-4A3B-8A30-4A29C7CA38DD}" type="datetimeFigureOut">
              <a:rPr lang="en-GB" smtClean="0"/>
              <a:pPr/>
              <a:t>01/06/2015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1855-936E-4A3B-8A30-4A29C7CA38DD}" type="datetimeFigureOut">
              <a:rPr lang="en-GB" smtClean="0"/>
              <a:pPr/>
              <a:t>01/06/2015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4BB5-D7BF-4CAB-B9E4-BF8743115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/>
          <p:cNvSpPr>
            <a:spLocks noChangeArrowheads="1"/>
          </p:cNvSpPr>
          <p:nvPr/>
        </p:nvSpPr>
        <p:spPr bwMode="auto">
          <a:xfrm>
            <a:off x="107950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0" y="260350"/>
            <a:ext cx="745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CA0A20"/>
                </a:solidFill>
              </a:rPr>
              <a:t>Year 10:</a:t>
            </a:r>
            <a:r>
              <a:rPr lang="en-US" sz="1600" dirty="0"/>
              <a:t> Subject: IGCSE Design &amp; Technology Examination </a:t>
            </a:r>
            <a:r>
              <a:rPr lang="en-US" sz="1600" dirty="0" smtClean="0"/>
              <a:t>2016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07950" y="836613"/>
            <a:ext cx="4392613" cy="568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Focused Task 09	Theory Task</a:t>
            </a:r>
          </a:p>
          <a:p>
            <a:pPr>
              <a:spcBef>
                <a:spcPct val="50000"/>
              </a:spcBef>
              <a:tabLst>
                <a:tab pos="1700213" algn="l"/>
              </a:tabLst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	</a:t>
            </a:r>
            <a:r>
              <a:rPr lang="en-GB" sz="1000" b="1" dirty="0" smtClean="0">
                <a:solidFill>
                  <a:srgbClr val="FFFF00"/>
                </a:solidFill>
              </a:rPr>
              <a:t>Material </a:t>
            </a:r>
            <a:r>
              <a:rPr lang="en-GB" sz="1000" b="1" dirty="0" smtClean="0">
                <a:solidFill>
                  <a:srgbClr val="FFFF00"/>
                </a:solidFill>
              </a:rPr>
              <a:t>Module</a:t>
            </a:r>
          </a:p>
          <a:p>
            <a:pPr>
              <a:spcBef>
                <a:spcPts val="600"/>
              </a:spcBef>
              <a:defRPr/>
            </a:pPr>
            <a:r>
              <a:rPr lang="en-GB" sz="1000" b="1" dirty="0" smtClean="0"/>
              <a:t>Lesson One</a:t>
            </a:r>
            <a:endParaRPr lang="en-GB" sz="1000" dirty="0" smtClean="0"/>
          </a:p>
          <a:p>
            <a:pPr marL="685800" lvl="2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1000" dirty="0" smtClean="0"/>
              <a:t>Introduce the topic and outline the time frame/assessment structure for the task.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Issue the Information Booklet</a:t>
            </a:r>
            <a:r>
              <a:rPr lang="en-GB" sz="1000" dirty="0" smtClean="0">
                <a:solidFill>
                  <a:srgbClr val="FF0000"/>
                </a:solidFill>
              </a:rPr>
              <a:t>.</a:t>
            </a:r>
            <a:endParaRPr lang="en-GB" sz="1000" dirty="0" smtClean="0"/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Class discussion/teacher presentation about the various materials described in the booklet.  Pupils to make additional notes during the discussion for reference later.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Use of exemplar wooden products to demonstrate concepts.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r>
              <a:rPr lang="en-GB" sz="1000" dirty="0" smtClean="0"/>
              <a:t>Pupils to write up class notes.</a:t>
            </a:r>
          </a:p>
          <a:p>
            <a:pPr marL="685800" lvl="2">
              <a:spcBef>
                <a:spcPts val="600"/>
              </a:spcBef>
              <a:buFontTx/>
              <a:buChar char="•"/>
              <a:defRPr/>
            </a:pPr>
            <a:endParaRPr lang="en-GB" sz="1000" dirty="0" smtClean="0"/>
          </a:p>
          <a:p>
            <a:pPr>
              <a:spcBef>
                <a:spcPts val="0"/>
              </a:spcBef>
              <a:defRPr/>
            </a:pPr>
            <a:r>
              <a:rPr lang="en-GB" sz="1000" b="1" dirty="0" smtClean="0"/>
              <a:t>Lesson Two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 smtClean="0"/>
              <a:t>Continue class discussion and presentation.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 smtClean="0"/>
              <a:t>Pupils to watch video clips as appropriate.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 smtClean="0"/>
              <a:t>Pupils to make additional notes as  required.</a:t>
            </a:r>
            <a:endParaRPr lang="en-GB" sz="1000" b="1" dirty="0" smtClean="0"/>
          </a:p>
          <a:p>
            <a:pPr lvl="1">
              <a:spcBef>
                <a:spcPct val="50000"/>
              </a:spcBef>
              <a:defRPr/>
            </a:pPr>
            <a:endParaRPr lang="en-GB" sz="1000" b="1" dirty="0" smtClean="0"/>
          </a:p>
          <a:p>
            <a:pPr lvl="1">
              <a:spcBef>
                <a:spcPct val="50000"/>
              </a:spcBef>
              <a:defRPr/>
            </a:pPr>
            <a:endParaRPr lang="en-GB" sz="1000" b="1" dirty="0"/>
          </a:p>
          <a:p>
            <a:pPr lvl="1">
              <a:spcBef>
                <a:spcPct val="50000"/>
              </a:spcBef>
              <a:defRPr/>
            </a:pPr>
            <a:r>
              <a:rPr lang="en-GB" sz="1000" b="1" dirty="0" smtClean="0"/>
              <a:t>Homework </a:t>
            </a:r>
            <a:endParaRPr lang="en-GB" sz="1000" b="1" dirty="0"/>
          </a:p>
          <a:p>
            <a:pPr lvl="1">
              <a:spcBef>
                <a:spcPct val="50000"/>
              </a:spcBef>
              <a:defRPr/>
            </a:pPr>
            <a:r>
              <a:rPr lang="en-GB" sz="1000" b="1" dirty="0" smtClean="0"/>
              <a:t>Write up class notes as appropriate.</a:t>
            </a:r>
            <a:endParaRPr lang="en-GB" sz="1000" dirty="0" smtClean="0"/>
          </a:p>
        </p:txBody>
      </p:sp>
      <p:sp>
        <p:nvSpPr>
          <p:cNvPr id="4104" name="Rectangle 23"/>
          <p:cNvSpPr>
            <a:spLocks noChangeArrowheads="1"/>
          </p:cNvSpPr>
          <p:nvPr/>
        </p:nvSpPr>
        <p:spPr bwMode="auto">
          <a:xfrm>
            <a:off x="4572000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Text Box 24"/>
          <p:cNvSpPr txBox="1">
            <a:spLocks noChangeArrowheads="1"/>
          </p:cNvSpPr>
          <p:nvPr/>
        </p:nvSpPr>
        <p:spPr bwMode="auto">
          <a:xfrm>
            <a:off x="4572000" y="836613"/>
            <a:ext cx="4392613" cy="568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sz="1000" b="1" dirty="0" smtClean="0">
                <a:solidFill>
                  <a:srgbClr val="FFFF00"/>
                </a:solidFill>
              </a:rPr>
              <a:t>Focused Task 09	</a:t>
            </a:r>
            <a:r>
              <a:rPr lang="en-GB" sz="1000" b="1" dirty="0">
                <a:solidFill>
                  <a:srgbClr val="FFFF00"/>
                </a:solidFill>
              </a:rPr>
              <a:t>Theory Task</a:t>
            </a:r>
          </a:p>
          <a:p>
            <a:pPr>
              <a:spcBef>
                <a:spcPct val="50000"/>
              </a:spcBef>
              <a:tabLst>
                <a:tab pos="1792288" algn="l"/>
              </a:tabLst>
              <a:defRPr/>
            </a:pPr>
            <a:r>
              <a:rPr lang="en-GB" sz="1000" b="1" dirty="0">
                <a:solidFill>
                  <a:srgbClr val="FFFF00"/>
                </a:solidFill>
              </a:rPr>
              <a:t>	</a:t>
            </a:r>
            <a:r>
              <a:rPr lang="en-GB" sz="1000" b="1" dirty="0" smtClean="0">
                <a:solidFill>
                  <a:srgbClr val="FFFF00"/>
                </a:solidFill>
              </a:rPr>
              <a:t>Material </a:t>
            </a:r>
            <a:r>
              <a:rPr lang="en-GB" sz="1000" b="1" dirty="0">
                <a:solidFill>
                  <a:srgbClr val="FFFF00"/>
                </a:solidFill>
              </a:rPr>
              <a:t>Module</a:t>
            </a:r>
          </a:p>
          <a:p>
            <a:pPr>
              <a:defRPr/>
            </a:pPr>
            <a:r>
              <a:rPr lang="en-GB" sz="1000" b="1" dirty="0" smtClean="0"/>
              <a:t>Lesson Three	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Continue class discussion and presentation.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Pupils to watch video clips as appropriate.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Pupils to make additional notes as  required</a:t>
            </a:r>
            <a:r>
              <a:rPr lang="en-GB" sz="1000" dirty="0" smtClean="0"/>
              <a:t>.</a:t>
            </a:r>
            <a:endParaRPr lang="en-GB" sz="1000" b="1" dirty="0" smtClean="0"/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fr-FR" sz="1000" dirty="0" smtClean="0"/>
              <a:t>Question and answer sessions as required.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b="1" dirty="0" smtClean="0"/>
              <a:t>Lesson Four	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Continue class discussion and presentation.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Pupils to watch video clips as appropriate.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sz="1000" dirty="0"/>
              <a:t>Pupils to make additional notes as  required</a:t>
            </a:r>
            <a:r>
              <a:rPr lang="en-GB" sz="1000" dirty="0" smtClean="0"/>
              <a:t>.</a:t>
            </a:r>
            <a:endParaRPr lang="en-GB" sz="1000" b="1" dirty="0"/>
          </a:p>
          <a:p>
            <a:pPr lvl="1">
              <a:spcBef>
                <a:spcPct val="50000"/>
              </a:spcBef>
              <a:defRPr/>
            </a:pPr>
            <a:r>
              <a:rPr lang="en-GB" sz="1000" b="1" dirty="0"/>
              <a:t>Homework </a:t>
            </a:r>
          </a:p>
          <a:p>
            <a:pPr lvl="1">
              <a:spcBef>
                <a:spcPct val="50000"/>
              </a:spcBef>
              <a:defRPr/>
            </a:pPr>
            <a:r>
              <a:rPr lang="en-GB" sz="1000" b="1" dirty="0"/>
              <a:t>Write up class notes as appropriate.</a:t>
            </a:r>
            <a:endParaRPr lang="en-GB" sz="1000" dirty="0"/>
          </a:p>
          <a:p>
            <a:pPr>
              <a:defRPr/>
            </a:pPr>
            <a:endParaRPr lang="en-GB" sz="1000" b="1" dirty="0" smtClean="0"/>
          </a:p>
          <a:p>
            <a:pPr>
              <a:defRPr/>
            </a:pPr>
            <a:endParaRPr lang="en-GB" sz="1000" b="1" dirty="0" smtClean="0"/>
          </a:p>
          <a:p>
            <a:pPr>
              <a:defRPr/>
            </a:pPr>
            <a:r>
              <a:rPr lang="en-GB" sz="1000" b="1" dirty="0" smtClean="0"/>
              <a:t>Lesson Five</a:t>
            </a:r>
          </a:p>
          <a:p>
            <a:pPr>
              <a:defRPr/>
            </a:pPr>
            <a:r>
              <a:rPr lang="en-GB" sz="1000" b="1" dirty="0" smtClean="0"/>
              <a:t>	</a:t>
            </a:r>
          </a:p>
          <a:p>
            <a:pPr lvl="1">
              <a:buFontTx/>
              <a:buChar char="•"/>
              <a:defRPr/>
            </a:pPr>
            <a:r>
              <a:rPr lang="en-GB" sz="1000" dirty="0" smtClean="0"/>
              <a:t>Pupils start the assessment task in the lesson, complete for homework and hand it in for assessment at the start of the next lesson.</a:t>
            </a:r>
          </a:p>
          <a:p>
            <a:pPr lvl="1">
              <a:buFontTx/>
              <a:buChar char="•"/>
              <a:defRPr/>
            </a:pPr>
            <a:endParaRPr lang="en-GB" sz="1000" dirty="0" smtClean="0"/>
          </a:p>
          <a:p>
            <a:pPr lvl="1" algn="ctr">
              <a:defRPr/>
            </a:pPr>
            <a:r>
              <a:rPr lang="en-GB" sz="1000" b="1" dirty="0" smtClean="0"/>
              <a:t>End of Task One</a:t>
            </a:r>
          </a:p>
          <a:p>
            <a:pPr lvl="1" algn="ctr">
              <a:defRPr/>
            </a:pPr>
            <a:endParaRPr lang="en-GB" sz="1000" b="1" dirty="0" smtClean="0"/>
          </a:p>
          <a:p>
            <a:pPr lvl="1" algn="ctr">
              <a:defRPr/>
            </a:pPr>
            <a:endParaRPr lang="en-GB" sz="1000" b="1" dirty="0" smtClean="0"/>
          </a:p>
          <a:p>
            <a:pPr lvl="1" algn="ctr">
              <a:defRPr/>
            </a:pPr>
            <a:r>
              <a:rPr lang="en-GB" sz="1000" b="1" dirty="0" smtClean="0"/>
              <a:t>The assessment criteria are on the following page.</a:t>
            </a:r>
          </a:p>
          <a:p>
            <a:pPr lvl="1">
              <a:defRPr/>
            </a:pPr>
            <a:endParaRPr lang="en-GB" sz="1000" dirty="0" smtClean="0"/>
          </a:p>
          <a:p>
            <a:pPr lvl="1">
              <a:defRPr/>
            </a:pPr>
            <a:r>
              <a:rPr lang="en-GB" sz="1000" dirty="0" smtClean="0"/>
              <a:t>  </a:t>
            </a:r>
          </a:p>
          <a:p>
            <a:pPr>
              <a:spcBef>
                <a:spcPct val="50000"/>
              </a:spcBef>
              <a:defRPr/>
            </a:pPr>
            <a:endParaRPr lang="en-GB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7532688" y="0"/>
            <a:ext cx="1600200" cy="457200"/>
          </a:xfrm>
          <a:prstGeom prst="rect">
            <a:avLst/>
          </a:prstGeom>
          <a:solidFill>
            <a:srgbClr val="CA0A2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532688" y="152400"/>
            <a:ext cx="161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</a:rPr>
              <a:t>design</a:t>
            </a:r>
            <a:r>
              <a:rPr lang="en-US" sz="1400">
                <a:solidFill>
                  <a:schemeClr val="bg1"/>
                </a:solidFill>
              </a:rPr>
              <a:t>technology</a:t>
            </a:r>
            <a:endParaRPr lang="en-US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0" y="260350"/>
            <a:ext cx="745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CA0A20"/>
                </a:solidFill>
              </a:rPr>
              <a:t>Year 10:</a:t>
            </a:r>
            <a:r>
              <a:rPr lang="en-US" sz="1600" dirty="0"/>
              <a:t> Subject: IGCSE Design &amp; Technology Examination </a:t>
            </a:r>
            <a:r>
              <a:rPr lang="en-US" sz="1600" dirty="0" smtClean="0"/>
              <a:t>2016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250825" y="836613"/>
            <a:ext cx="4392613" cy="431800"/>
          </a:xfrm>
          <a:prstGeom prst="rect">
            <a:avLst/>
          </a:prstGeom>
          <a:solidFill>
            <a:srgbClr val="CA0A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0825" y="836613"/>
            <a:ext cx="4392613" cy="56880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sz="1000" b="1" dirty="0">
                <a:solidFill>
                  <a:srgbClr val="FFFF00"/>
                </a:solidFill>
              </a:rPr>
              <a:t>Focused Task 09	</a:t>
            </a:r>
            <a:r>
              <a:rPr lang="en-GB" sz="1000" b="1" dirty="0" smtClean="0">
                <a:solidFill>
                  <a:srgbClr val="FFFF00"/>
                </a:solidFill>
              </a:rPr>
              <a:t>Material Module</a:t>
            </a:r>
          </a:p>
          <a:p>
            <a:pPr>
              <a:spcBef>
                <a:spcPct val="50000"/>
              </a:spcBef>
              <a:tabLst>
                <a:tab pos="1700213" algn="l"/>
              </a:tabLst>
              <a:defRPr/>
            </a:pPr>
            <a:r>
              <a:rPr lang="en-GB" sz="1000" b="1" dirty="0">
                <a:solidFill>
                  <a:srgbClr val="FFFF00"/>
                </a:solidFill>
              </a:rPr>
              <a:t>	</a:t>
            </a:r>
            <a:r>
              <a:rPr lang="en-GB" sz="1000" b="1" dirty="0" smtClean="0">
                <a:solidFill>
                  <a:srgbClr val="FFFF00"/>
                </a:solidFill>
              </a:rPr>
              <a:t>Assessment Criteria</a:t>
            </a:r>
          </a:p>
          <a:p>
            <a:pPr>
              <a:defRPr/>
            </a:pPr>
            <a:endParaRPr lang="en-GB" sz="1000" b="1" dirty="0" smtClean="0"/>
          </a:p>
          <a:p>
            <a:pPr>
              <a:defRPr/>
            </a:pPr>
            <a:r>
              <a:rPr lang="en-GB" sz="1000" b="1" dirty="0"/>
              <a:t>	</a:t>
            </a:r>
          </a:p>
          <a:p>
            <a:pPr>
              <a:defRPr/>
            </a:pPr>
            <a:r>
              <a:rPr lang="en-GB" sz="1000" b="1" dirty="0" smtClean="0"/>
              <a:t>Assessment Criteria</a:t>
            </a:r>
          </a:p>
          <a:p>
            <a:pPr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dirty="0" smtClean="0"/>
              <a:t>The pupils will answer the 10 questions set at the end of the information booklet.  The information should be Students </a:t>
            </a:r>
          </a:p>
          <a:p>
            <a:pPr>
              <a:defRPr/>
            </a:pPr>
            <a:endParaRPr lang="en-GB" sz="1000" b="1" dirty="0"/>
          </a:p>
          <a:p>
            <a:pPr>
              <a:defRPr/>
            </a:pPr>
            <a:r>
              <a:rPr lang="en-GB" sz="1000" dirty="0" smtClean="0"/>
              <a:t>The grading system to be used is as follows;</a:t>
            </a:r>
          </a:p>
          <a:p>
            <a:pPr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b="1" dirty="0" smtClean="0"/>
              <a:t>The Written Assessment</a:t>
            </a:r>
            <a:r>
              <a:rPr lang="en-GB" sz="1000" dirty="0" smtClean="0"/>
              <a:t>	</a:t>
            </a:r>
          </a:p>
          <a:p>
            <a:pPr>
              <a:defRPr/>
            </a:pPr>
            <a:endParaRPr lang="en-GB" sz="1000" dirty="0"/>
          </a:p>
          <a:p>
            <a:pPr>
              <a:defRPr/>
            </a:pPr>
            <a:r>
              <a:rPr lang="en-GB" sz="1000" dirty="0" smtClean="0"/>
              <a:t>A* = Excellent, relevant and detailed information excellent presentation.</a:t>
            </a:r>
          </a:p>
          <a:p>
            <a:pPr>
              <a:defRPr/>
            </a:pPr>
            <a:r>
              <a:rPr lang="en-GB" sz="1000" dirty="0" smtClean="0"/>
              <a:t>A = Clear and detailed information well presented in a logical way.</a:t>
            </a:r>
          </a:p>
          <a:p>
            <a:pPr>
              <a:defRPr/>
            </a:pPr>
            <a:r>
              <a:rPr lang="en-GB" sz="1000" dirty="0"/>
              <a:t>B</a:t>
            </a:r>
            <a:r>
              <a:rPr lang="en-GB" sz="1000" dirty="0" smtClean="0"/>
              <a:t> = Clear and detailed information with some minor omissions. </a:t>
            </a:r>
          </a:p>
          <a:p>
            <a:pPr>
              <a:defRPr/>
            </a:pPr>
            <a:r>
              <a:rPr lang="en-GB" sz="1000" dirty="0" smtClean="0"/>
              <a:t>C = </a:t>
            </a:r>
            <a:r>
              <a:rPr lang="en-GB" sz="1000" dirty="0"/>
              <a:t>Clear </a:t>
            </a:r>
            <a:r>
              <a:rPr lang="en-GB" sz="1000" dirty="0" smtClean="0"/>
              <a:t>generalised </a:t>
            </a:r>
            <a:r>
              <a:rPr lang="en-GB" sz="1000" dirty="0"/>
              <a:t>information with </a:t>
            </a:r>
            <a:r>
              <a:rPr lang="en-GB" sz="1000" dirty="0" smtClean="0"/>
              <a:t>some </a:t>
            </a:r>
            <a:r>
              <a:rPr lang="en-GB" sz="1000" dirty="0"/>
              <a:t>omissions. </a:t>
            </a:r>
            <a:endParaRPr lang="en-GB" sz="1000" dirty="0" smtClean="0"/>
          </a:p>
          <a:p>
            <a:pPr>
              <a:defRPr/>
            </a:pPr>
            <a:r>
              <a:rPr lang="en-GB" sz="1000" dirty="0" smtClean="0"/>
              <a:t>D = General detail but fails to give sufficient information to the reader. </a:t>
            </a:r>
          </a:p>
          <a:p>
            <a:pPr>
              <a:defRPr/>
            </a:pPr>
            <a:r>
              <a:rPr lang="en-GB" sz="1000" dirty="0" smtClean="0"/>
              <a:t>E = Fails to give any relevant detail to the reader about the design process.</a:t>
            </a:r>
          </a:p>
          <a:p>
            <a:pPr>
              <a:defRPr/>
            </a:pPr>
            <a:r>
              <a:rPr lang="en-GB" sz="1000" dirty="0" smtClean="0"/>
              <a:t>F = Lacks most of the basic detail expected for this level of work. </a:t>
            </a:r>
          </a:p>
          <a:p>
            <a:pPr>
              <a:defRPr/>
            </a:pPr>
            <a:endParaRPr lang="en-GB" sz="1000" dirty="0"/>
          </a:p>
          <a:p>
            <a:pPr>
              <a:defRPr/>
            </a:pPr>
            <a:endParaRPr lang="en-GB" sz="1000" dirty="0" smtClean="0"/>
          </a:p>
          <a:p>
            <a:pPr lvl="1">
              <a:defRPr/>
            </a:pPr>
            <a:endParaRPr lang="en-GB" sz="1000" dirty="0"/>
          </a:p>
          <a:p>
            <a:pPr>
              <a:defRPr/>
            </a:pPr>
            <a:r>
              <a:rPr lang="en-GB" sz="1000" dirty="0" smtClean="0"/>
              <a:t>In addition +/- will be added to grades to indicate how close you are to the grade boundary.  If there is no +/- then you are in the middle of that grade.</a:t>
            </a:r>
          </a:p>
          <a:p>
            <a:pPr lvl="1">
              <a:defRPr/>
            </a:pPr>
            <a:endParaRPr lang="en-GB" sz="1000" b="1" dirty="0" smtClean="0"/>
          </a:p>
          <a:p>
            <a:pPr lvl="1">
              <a:buFontTx/>
              <a:buChar char="•"/>
              <a:defRPr/>
            </a:pPr>
            <a:endParaRPr lang="en-GB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</Words>
  <Application>Microsoft Office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King</dc:creator>
  <cp:lastModifiedBy>Richard King</cp:lastModifiedBy>
  <cp:revision>8</cp:revision>
  <dcterms:created xsi:type="dcterms:W3CDTF">2013-08-12T09:54:23Z</dcterms:created>
  <dcterms:modified xsi:type="dcterms:W3CDTF">2015-06-01T06:58:07Z</dcterms:modified>
</cp:coreProperties>
</file>