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pen Sans Bold" charset="1" panose="020B0806030504020204"/>
      <p:regular r:id="rId18"/>
    </p:embeddedFont>
    <p:embeddedFont>
      <p:font typeface="Open Sans" charset="1" panose="020B0606030504020204"/>
      <p:regular r:id="rId19"/>
    </p:embeddedFont>
    <p:embeddedFont>
      <p:font typeface="Poppins"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8098109" y="3000563"/>
            <a:ext cx="8684419"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Open Sans Bold"/>
                <a:ea typeface="Open Sans Bold"/>
                <a:cs typeface="Open Sans Bold"/>
                <a:sym typeface="Open Sans Bold"/>
              </a:rPr>
              <a:t>Crear proyecto</a:t>
            </a:r>
          </a:p>
        </p:txBody>
      </p:sp>
      <p:sp>
        <p:nvSpPr>
          <p:cNvPr name="TextBox 3" id="3"/>
          <p:cNvSpPr txBox="true"/>
          <p:nvPr/>
        </p:nvSpPr>
        <p:spPr>
          <a:xfrm rot="0">
            <a:off x="11147717" y="5830722"/>
            <a:ext cx="5133082"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By: Escobar Joel</a:t>
            </a:r>
          </a:p>
        </p:txBody>
      </p:sp>
      <p:sp>
        <p:nvSpPr>
          <p:cNvPr name="TextBox 4" id="4"/>
          <p:cNvSpPr txBox="true"/>
          <p:nvPr/>
        </p:nvSpPr>
        <p:spPr>
          <a:xfrm rot="0">
            <a:off x="16690915" y="8642290"/>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a:t>
            </a:r>
          </a:p>
        </p:txBody>
      </p:sp>
      <p:sp>
        <p:nvSpPr>
          <p:cNvPr name="Freeform 5" id="5"/>
          <p:cNvSpPr/>
          <p:nvPr/>
        </p:nvSpPr>
        <p:spPr>
          <a:xfrm flipH="false" flipV="false" rot="0">
            <a:off x="1551458" y="3423297"/>
            <a:ext cx="5482571" cy="3440405"/>
          </a:xfrm>
          <a:custGeom>
            <a:avLst/>
            <a:gdLst/>
            <a:ahLst/>
            <a:cxnLst/>
            <a:rect r="r" b="b" t="t" l="l"/>
            <a:pathLst>
              <a:path h="3440405" w="5482571">
                <a:moveTo>
                  <a:pt x="0" y="0"/>
                </a:moveTo>
                <a:lnTo>
                  <a:pt x="5482571" y="0"/>
                </a:lnTo>
                <a:lnTo>
                  <a:pt x="5482571" y="3440406"/>
                </a:lnTo>
                <a:lnTo>
                  <a:pt x="0" y="3440406"/>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9466362" y="4798915"/>
            <a:ext cx="6423004" cy="1360806"/>
          </a:xfrm>
          <a:custGeom>
            <a:avLst/>
            <a:gdLst/>
            <a:ahLst/>
            <a:cxnLst/>
            <a:rect r="r" b="b" t="t" l="l"/>
            <a:pathLst>
              <a:path h="1360806" w="6423004">
                <a:moveTo>
                  <a:pt x="0" y="0"/>
                </a:moveTo>
                <a:lnTo>
                  <a:pt x="6423004" y="0"/>
                </a:lnTo>
                <a:lnTo>
                  <a:pt x="6423004" y="1360806"/>
                </a:lnTo>
                <a:lnTo>
                  <a:pt x="0" y="1360806"/>
                </a:lnTo>
                <a:lnTo>
                  <a:pt x="0" y="0"/>
                </a:lnTo>
                <a:close/>
              </a:path>
            </a:pathLst>
          </a:custGeom>
          <a:blipFill>
            <a:blip r:embed="rId2"/>
            <a:stretch>
              <a:fillRect l="0" t="0" r="0" b="0"/>
            </a:stretch>
          </a:blipFill>
        </p:spPr>
      </p:sp>
      <p:sp>
        <p:nvSpPr>
          <p:cNvPr name="TextBox 3" id="3"/>
          <p:cNvSpPr txBox="true"/>
          <p:nvPr/>
        </p:nvSpPr>
        <p:spPr>
          <a:xfrm rot="0">
            <a:off x="16690915" y="8642290"/>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10</a:t>
            </a:r>
          </a:p>
        </p:txBody>
      </p:sp>
      <p:sp>
        <p:nvSpPr>
          <p:cNvPr name="TextBox 4" id="4"/>
          <p:cNvSpPr txBox="true"/>
          <p:nvPr/>
        </p:nvSpPr>
        <p:spPr>
          <a:xfrm rot="0">
            <a:off x="6704391" y="664909"/>
            <a:ext cx="5523942" cy="688999"/>
          </a:xfrm>
          <a:prstGeom prst="rect">
            <a:avLst/>
          </a:prstGeom>
        </p:spPr>
        <p:txBody>
          <a:bodyPr anchor="t" rtlCol="false" tIns="0" lIns="0" bIns="0" rIns="0">
            <a:spAutoFit/>
          </a:bodyPr>
          <a:lstStyle/>
          <a:p>
            <a:pPr algn="ctr">
              <a:lnSpc>
                <a:spcPts val="5600"/>
              </a:lnSpc>
            </a:pPr>
            <a:r>
              <a:rPr lang="en-US" sz="4000" b="true">
                <a:solidFill>
                  <a:srgbClr val="FFFFFF"/>
                </a:solidFill>
                <a:latin typeface="Open Sans Bold"/>
                <a:ea typeface="Open Sans Bold"/>
                <a:cs typeface="Open Sans Bold"/>
                <a:sym typeface="Open Sans Bold"/>
              </a:rPr>
              <a:t>Crear proyecto con TS</a:t>
            </a:r>
          </a:p>
        </p:txBody>
      </p:sp>
      <p:sp>
        <p:nvSpPr>
          <p:cNvPr name="TextBox 5" id="5"/>
          <p:cNvSpPr txBox="true"/>
          <p:nvPr/>
        </p:nvSpPr>
        <p:spPr>
          <a:xfrm rot="0">
            <a:off x="3066305" y="1757458"/>
            <a:ext cx="12800114" cy="349176"/>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Mismos pasos pero agregando algunas dependencias</a:t>
            </a:r>
          </a:p>
        </p:txBody>
      </p:sp>
      <p:sp>
        <p:nvSpPr>
          <p:cNvPr name="TextBox 6" id="6"/>
          <p:cNvSpPr txBox="true"/>
          <p:nvPr/>
        </p:nvSpPr>
        <p:spPr>
          <a:xfrm rot="0">
            <a:off x="7321613" y="2878293"/>
            <a:ext cx="4289497" cy="349277"/>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npm i -D typescript @types/node tsx</a:t>
            </a:r>
          </a:p>
        </p:txBody>
      </p:sp>
      <p:sp>
        <p:nvSpPr>
          <p:cNvPr name="TextBox 7" id="7"/>
          <p:cNvSpPr txBox="true"/>
          <p:nvPr/>
        </p:nvSpPr>
        <p:spPr>
          <a:xfrm rot="0">
            <a:off x="7321655" y="2506684"/>
            <a:ext cx="4289413" cy="349176"/>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Instalar TS con npm</a:t>
            </a:r>
          </a:p>
        </p:txBody>
      </p:sp>
      <p:sp>
        <p:nvSpPr>
          <p:cNvPr name="TextBox 8" id="8"/>
          <p:cNvSpPr txBox="true"/>
          <p:nvPr/>
        </p:nvSpPr>
        <p:spPr>
          <a:xfrm rot="0">
            <a:off x="8743463" y="3811564"/>
            <a:ext cx="1445798" cy="349277"/>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npx tsc --init</a:t>
            </a:r>
          </a:p>
        </p:txBody>
      </p:sp>
      <p:sp>
        <p:nvSpPr>
          <p:cNvPr name="TextBox 9" id="9"/>
          <p:cNvSpPr txBox="true"/>
          <p:nvPr/>
        </p:nvSpPr>
        <p:spPr>
          <a:xfrm rot="0">
            <a:off x="7321655" y="3443339"/>
            <a:ext cx="4289413" cy="349176"/>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Iniciamos un proyecto ts</a:t>
            </a:r>
          </a:p>
        </p:txBody>
      </p:sp>
      <p:sp>
        <p:nvSpPr>
          <p:cNvPr name="TextBox 10" id="10"/>
          <p:cNvSpPr txBox="true"/>
          <p:nvPr/>
        </p:nvSpPr>
        <p:spPr>
          <a:xfrm rot="0">
            <a:off x="4234009" y="5095875"/>
            <a:ext cx="4289413" cy="701526"/>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Descomentamos estás dos lineas para que TS reconozca a Node</a:t>
            </a:r>
          </a:p>
        </p:txBody>
      </p:sp>
      <p:sp>
        <p:nvSpPr>
          <p:cNvPr name="TextBox 11" id="11"/>
          <p:cNvSpPr txBox="true"/>
          <p:nvPr/>
        </p:nvSpPr>
        <p:spPr>
          <a:xfrm rot="0">
            <a:off x="4959724" y="7753482"/>
            <a:ext cx="5867363" cy="349176"/>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@types/node → paquete que contiene esos tipos.</a:t>
            </a:r>
          </a:p>
        </p:txBody>
      </p:sp>
      <p:sp>
        <p:nvSpPr>
          <p:cNvPr name="TextBox 12" id="12"/>
          <p:cNvSpPr txBox="true"/>
          <p:nvPr/>
        </p:nvSpPr>
        <p:spPr>
          <a:xfrm rot="0">
            <a:off x="4828684" y="6644537"/>
            <a:ext cx="10089617" cy="349176"/>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"module": "nodenext" → cómo manejar imports/exports (ESM y CommonJS en Node).</a:t>
            </a:r>
          </a:p>
        </p:txBody>
      </p:sp>
      <p:sp>
        <p:nvSpPr>
          <p:cNvPr name="TextBox 13" id="13"/>
          <p:cNvSpPr txBox="true"/>
          <p:nvPr/>
        </p:nvSpPr>
        <p:spPr>
          <a:xfrm rot="0">
            <a:off x="4959724" y="8331257"/>
            <a:ext cx="7900169" cy="349176"/>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"target": "esnext" → qué versión de JS se genera (código moderno).</a:t>
            </a:r>
          </a:p>
        </p:txBody>
      </p:sp>
      <p:sp>
        <p:nvSpPr>
          <p:cNvPr name="TextBox 14" id="14"/>
          <p:cNvSpPr txBox="true"/>
          <p:nvPr/>
        </p:nvSpPr>
        <p:spPr>
          <a:xfrm rot="0">
            <a:off x="4959724" y="8909124"/>
            <a:ext cx="7492938" cy="349176"/>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"lib": ["esnext"] → qué APIs de JS tenés disponibles en el tipado.</a:t>
            </a:r>
          </a:p>
        </p:txBody>
      </p:sp>
      <p:sp>
        <p:nvSpPr>
          <p:cNvPr name="TextBox 15" id="15"/>
          <p:cNvSpPr txBox="true"/>
          <p:nvPr/>
        </p:nvSpPr>
        <p:spPr>
          <a:xfrm rot="0">
            <a:off x="4959724" y="7175706"/>
            <a:ext cx="7900169" cy="349176"/>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Open Sans"/>
                <a:ea typeface="Open Sans"/>
                <a:cs typeface="Open Sans"/>
                <a:sym typeface="Open Sans"/>
              </a:rPr>
              <a:t>"types": ["node"] → activá tipado para Node.js.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122009" y="1929256"/>
            <a:ext cx="10688706" cy="4244250"/>
          </a:xfrm>
          <a:custGeom>
            <a:avLst/>
            <a:gdLst/>
            <a:ahLst/>
            <a:cxnLst/>
            <a:rect r="r" b="b" t="t" l="l"/>
            <a:pathLst>
              <a:path h="4244250" w="10688706">
                <a:moveTo>
                  <a:pt x="0" y="0"/>
                </a:moveTo>
                <a:lnTo>
                  <a:pt x="10688706" y="0"/>
                </a:lnTo>
                <a:lnTo>
                  <a:pt x="10688706" y="4244249"/>
                </a:lnTo>
                <a:lnTo>
                  <a:pt x="0" y="4244249"/>
                </a:lnTo>
                <a:lnTo>
                  <a:pt x="0" y="0"/>
                </a:lnTo>
                <a:close/>
              </a:path>
            </a:pathLst>
          </a:custGeom>
          <a:blipFill>
            <a:blip r:embed="rId2"/>
            <a:stretch>
              <a:fillRect l="0" t="-2766" r="0" b="0"/>
            </a:stretch>
          </a:blipFill>
        </p:spPr>
      </p:sp>
      <p:sp>
        <p:nvSpPr>
          <p:cNvPr name="Freeform 3" id="3"/>
          <p:cNvSpPr/>
          <p:nvPr/>
        </p:nvSpPr>
        <p:spPr>
          <a:xfrm flipH="false" flipV="false" rot="0">
            <a:off x="4692898" y="7024554"/>
            <a:ext cx="9546927" cy="1076099"/>
          </a:xfrm>
          <a:custGeom>
            <a:avLst/>
            <a:gdLst/>
            <a:ahLst/>
            <a:cxnLst/>
            <a:rect r="r" b="b" t="t" l="l"/>
            <a:pathLst>
              <a:path h="1076099" w="9546927">
                <a:moveTo>
                  <a:pt x="0" y="0"/>
                </a:moveTo>
                <a:lnTo>
                  <a:pt x="9546927" y="0"/>
                </a:lnTo>
                <a:lnTo>
                  <a:pt x="9546927" y="1076099"/>
                </a:lnTo>
                <a:lnTo>
                  <a:pt x="0" y="1076099"/>
                </a:lnTo>
                <a:lnTo>
                  <a:pt x="0" y="0"/>
                </a:lnTo>
                <a:close/>
              </a:path>
            </a:pathLst>
          </a:custGeom>
          <a:blipFill>
            <a:blip r:embed="rId3"/>
            <a:stretch>
              <a:fillRect l="0" t="0" r="0" b="0"/>
            </a:stretch>
          </a:blipFill>
        </p:spPr>
      </p:sp>
      <p:sp>
        <p:nvSpPr>
          <p:cNvPr name="TextBox 4" id="4"/>
          <p:cNvSpPr txBox="true"/>
          <p:nvPr/>
        </p:nvSpPr>
        <p:spPr>
          <a:xfrm rot="0">
            <a:off x="16690915" y="8642290"/>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11</a:t>
            </a:r>
          </a:p>
        </p:txBody>
      </p:sp>
      <p:sp>
        <p:nvSpPr>
          <p:cNvPr name="TextBox 5" id="5"/>
          <p:cNvSpPr txBox="true"/>
          <p:nvPr/>
        </p:nvSpPr>
        <p:spPr>
          <a:xfrm rot="0">
            <a:off x="6216421" y="664909"/>
            <a:ext cx="6499882" cy="688999"/>
          </a:xfrm>
          <a:prstGeom prst="rect">
            <a:avLst/>
          </a:prstGeom>
        </p:spPr>
        <p:txBody>
          <a:bodyPr anchor="t" rtlCol="false" tIns="0" lIns="0" bIns="0" rIns="0">
            <a:spAutoFit/>
          </a:bodyPr>
          <a:lstStyle/>
          <a:p>
            <a:pPr algn="ctr">
              <a:lnSpc>
                <a:spcPts val="5600"/>
              </a:lnSpc>
            </a:pPr>
            <a:r>
              <a:rPr lang="en-US" sz="4000" b="true">
                <a:solidFill>
                  <a:srgbClr val="FFFFFF"/>
                </a:solidFill>
                <a:latin typeface="Open Sans Bold"/>
                <a:ea typeface="Open Sans Bold"/>
                <a:cs typeface="Open Sans Bold"/>
                <a:sym typeface="Open Sans Bold"/>
              </a:rPr>
              <a:t>Creamos nuestro index.ts</a:t>
            </a:r>
          </a:p>
        </p:txBody>
      </p:sp>
      <p:sp>
        <p:nvSpPr>
          <p:cNvPr name="TextBox 6" id="6"/>
          <p:cNvSpPr txBox="true"/>
          <p:nvPr/>
        </p:nvSpPr>
        <p:spPr>
          <a:xfrm rot="0">
            <a:off x="7086791" y="6543549"/>
            <a:ext cx="4289413" cy="701526"/>
          </a:xfrm>
          <a:prstGeom prst="rect">
            <a:avLst/>
          </a:prstGeom>
        </p:spPr>
        <p:txBody>
          <a:bodyPr anchor="t" rtlCol="false" tIns="0" lIns="0" bIns="0" rIns="0">
            <a:spAutoFit/>
          </a:bodyPr>
          <a:lstStyle/>
          <a:p>
            <a:pPr algn="ctr">
              <a:lnSpc>
                <a:spcPts val="2800"/>
              </a:lnSpc>
            </a:pPr>
            <a:r>
              <a:rPr lang="en-US" sz="2000">
                <a:solidFill>
                  <a:srgbClr val="FFFFFF"/>
                </a:solidFill>
                <a:latin typeface="Open Sans"/>
                <a:ea typeface="Open Sans"/>
                <a:cs typeface="Open Sans"/>
                <a:sym typeface="Open Sans"/>
              </a:rPr>
              <a:t>Corremos el proyecto npm run dev</a:t>
            </a:r>
          </a:p>
          <a:p>
            <a:pPr algn="ctr">
              <a:lnSpc>
                <a:spcPts val="280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09658" y="2993758"/>
            <a:ext cx="3626167" cy="4114800"/>
          </a:xfrm>
          <a:custGeom>
            <a:avLst/>
            <a:gdLst/>
            <a:ahLst/>
            <a:cxnLst/>
            <a:rect r="r" b="b" t="t" l="l"/>
            <a:pathLst>
              <a:path h="4114800" w="3626167">
                <a:moveTo>
                  <a:pt x="0" y="0"/>
                </a:moveTo>
                <a:lnTo>
                  <a:pt x="3626168" y="0"/>
                </a:lnTo>
                <a:lnTo>
                  <a:pt x="362616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384797" y="9336172"/>
            <a:ext cx="152400" cy="200025"/>
          </a:xfrm>
          <a:prstGeom prst="rect">
            <a:avLst/>
          </a:prstGeom>
        </p:spPr>
        <p:txBody>
          <a:bodyPr anchor="t" rtlCol="false" tIns="0" lIns="0" bIns="0" rIns="0" wrap="none">
            <a:spAutoFit/>
          </a:bodyPr>
          <a:lstStyle/>
          <a:p>
            <a:pPr algn="ctr">
              <a:lnSpc>
                <a:spcPts val="2239"/>
              </a:lnSpc>
              <a:spcBef>
                <a:spcPct val="0"/>
              </a:spcBef>
            </a:pPr>
            <a:r>
              <a:rPr lang="en-US" sz="1599">
                <a:solidFill>
                  <a:srgbClr val="FFFFFF"/>
                </a:solidFill>
                <a:latin typeface="Poppins"/>
                <a:ea typeface="Poppins"/>
                <a:cs typeface="Poppins"/>
                <a:sym typeface="Poppins"/>
              </a:rPr>
              <a:t>12</a:t>
            </a:r>
          </a:p>
        </p:txBody>
      </p:sp>
      <p:sp>
        <p:nvSpPr>
          <p:cNvPr name="TextBox 4" id="4"/>
          <p:cNvSpPr txBox="true"/>
          <p:nvPr/>
        </p:nvSpPr>
        <p:spPr>
          <a:xfrm rot="0">
            <a:off x="9310022" y="4454501"/>
            <a:ext cx="4190442" cy="688999"/>
          </a:xfrm>
          <a:prstGeom prst="rect">
            <a:avLst/>
          </a:prstGeom>
        </p:spPr>
        <p:txBody>
          <a:bodyPr anchor="t" rtlCol="false" tIns="0" lIns="0" bIns="0" rIns="0">
            <a:spAutoFit/>
          </a:bodyPr>
          <a:lstStyle/>
          <a:p>
            <a:pPr algn="ctr">
              <a:lnSpc>
                <a:spcPts val="5600"/>
              </a:lnSpc>
            </a:pPr>
            <a:r>
              <a:rPr lang="en-US" sz="4000" b="true">
                <a:solidFill>
                  <a:srgbClr val="FFFFFF"/>
                </a:solidFill>
                <a:latin typeface="Open Sans Bold"/>
                <a:ea typeface="Open Sans Bold"/>
                <a:cs typeface="Open Sans Bold"/>
                <a:sym typeface="Open Sans Bold"/>
              </a:rPr>
              <a:t>Muchas gracias!!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9604075" y="2380501"/>
            <a:ext cx="5878092" cy="3227188"/>
          </a:xfrm>
          <a:custGeom>
            <a:avLst/>
            <a:gdLst/>
            <a:ahLst/>
            <a:cxnLst/>
            <a:rect r="r" b="b" t="t" l="l"/>
            <a:pathLst>
              <a:path h="3227188" w="5878092">
                <a:moveTo>
                  <a:pt x="0" y="0"/>
                </a:moveTo>
                <a:lnTo>
                  <a:pt x="5878093" y="0"/>
                </a:lnTo>
                <a:lnTo>
                  <a:pt x="5878093" y="3227188"/>
                </a:lnTo>
                <a:lnTo>
                  <a:pt x="0" y="3227188"/>
                </a:lnTo>
                <a:lnTo>
                  <a:pt x="0" y="0"/>
                </a:lnTo>
                <a:close/>
              </a:path>
            </a:pathLst>
          </a:custGeom>
          <a:blipFill>
            <a:blip r:embed="rId2"/>
            <a:stretch>
              <a:fillRect l="0" t="0" r="0" b="0"/>
            </a:stretch>
          </a:blipFill>
        </p:spPr>
      </p:sp>
      <p:sp>
        <p:nvSpPr>
          <p:cNvPr name="Freeform 3" id="3"/>
          <p:cNvSpPr/>
          <p:nvPr/>
        </p:nvSpPr>
        <p:spPr>
          <a:xfrm flipH="false" flipV="false" rot="0">
            <a:off x="9604075" y="5909314"/>
            <a:ext cx="5878092" cy="1075539"/>
          </a:xfrm>
          <a:custGeom>
            <a:avLst/>
            <a:gdLst/>
            <a:ahLst/>
            <a:cxnLst/>
            <a:rect r="r" b="b" t="t" l="l"/>
            <a:pathLst>
              <a:path h="1075539" w="5878092">
                <a:moveTo>
                  <a:pt x="0" y="0"/>
                </a:moveTo>
                <a:lnTo>
                  <a:pt x="5878093" y="0"/>
                </a:lnTo>
                <a:lnTo>
                  <a:pt x="5878093" y="1075539"/>
                </a:lnTo>
                <a:lnTo>
                  <a:pt x="0" y="1075539"/>
                </a:lnTo>
                <a:lnTo>
                  <a:pt x="0" y="0"/>
                </a:lnTo>
                <a:close/>
              </a:path>
            </a:pathLst>
          </a:custGeom>
          <a:blipFill>
            <a:blip r:embed="rId3"/>
            <a:stretch>
              <a:fillRect l="-19695" t="0" r="0" b="0"/>
            </a:stretch>
          </a:blipFill>
        </p:spPr>
      </p:sp>
      <p:sp>
        <p:nvSpPr>
          <p:cNvPr name="Freeform 4" id="4"/>
          <p:cNvSpPr/>
          <p:nvPr/>
        </p:nvSpPr>
        <p:spPr>
          <a:xfrm flipH="false" flipV="false" rot="0">
            <a:off x="9604075" y="7216144"/>
            <a:ext cx="3337943" cy="1083056"/>
          </a:xfrm>
          <a:custGeom>
            <a:avLst/>
            <a:gdLst/>
            <a:ahLst/>
            <a:cxnLst/>
            <a:rect r="r" b="b" t="t" l="l"/>
            <a:pathLst>
              <a:path h="1083056" w="3337943">
                <a:moveTo>
                  <a:pt x="0" y="0"/>
                </a:moveTo>
                <a:lnTo>
                  <a:pt x="3337944" y="0"/>
                </a:lnTo>
                <a:lnTo>
                  <a:pt x="3337944" y="1083056"/>
                </a:lnTo>
                <a:lnTo>
                  <a:pt x="0" y="1083056"/>
                </a:lnTo>
                <a:lnTo>
                  <a:pt x="0" y="0"/>
                </a:lnTo>
                <a:close/>
              </a:path>
            </a:pathLst>
          </a:custGeom>
          <a:blipFill>
            <a:blip r:embed="rId4"/>
            <a:stretch>
              <a:fillRect l="0" t="0" r="0" b="0"/>
            </a:stretch>
          </a:blipFill>
        </p:spPr>
      </p:sp>
      <p:sp>
        <p:nvSpPr>
          <p:cNvPr name="TextBox 5" id="5"/>
          <p:cNvSpPr txBox="true"/>
          <p:nvPr/>
        </p:nvSpPr>
        <p:spPr>
          <a:xfrm rot="0">
            <a:off x="16690915" y="8642290"/>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a:t>
            </a:r>
          </a:p>
        </p:txBody>
      </p:sp>
      <p:sp>
        <p:nvSpPr>
          <p:cNvPr name="TextBox 6" id="6"/>
          <p:cNvSpPr txBox="true"/>
          <p:nvPr/>
        </p:nvSpPr>
        <p:spPr>
          <a:xfrm rot="0">
            <a:off x="7776344" y="720567"/>
            <a:ext cx="2735312" cy="688961"/>
          </a:xfrm>
          <a:prstGeom prst="rect">
            <a:avLst/>
          </a:prstGeom>
        </p:spPr>
        <p:txBody>
          <a:bodyPr anchor="t" rtlCol="false" tIns="0" lIns="0" bIns="0" rIns="0">
            <a:spAutoFit/>
          </a:bodyPr>
          <a:lstStyle/>
          <a:p>
            <a:pPr algn="ctr">
              <a:lnSpc>
                <a:spcPts val="5600"/>
              </a:lnSpc>
            </a:pPr>
            <a:r>
              <a:rPr lang="en-US" sz="4000" b="true">
                <a:solidFill>
                  <a:srgbClr val="FFFFFF"/>
                </a:solidFill>
                <a:latin typeface="Open Sans Bold"/>
                <a:ea typeface="Open Sans Bold"/>
                <a:cs typeface="Open Sans Bold"/>
                <a:sym typeface="Open Sans Bold"/>
              </a:rPr>
              <a:t>npm init -y</a:t>
            </a:r>
          </a:p>
        </p:txBody>
      </p:sp>
      <p:sp>
        <p:nvSpPr>
          <p:cNvPr name="TextBox 7" id="7"/>
          <p:cNvSpPr txBox="true"/>
          <p:nvPr/>
        </p:nvSpPr>
        <p:spPr>
          <a:xfrm rot="0">
            <a:off x="1440443" y="2332876"/>
            <a:ext cx="7703557" cy="701675"/>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Open Sans"/>
                <a:ea typeface="Open Sans"/>
                <a:cs typeface="Open Sans"/>
                <a:sym typeface="Open Sans"/>
              </a:rPr>
              <a:t>Esto genera un archivo package.json, que guarda la info del proyecto y sus dependencias.</a:t>
            </a:r>
          </a:p>
        </p:txBody>
      </p:sp>
      <p:sp>
        <p:nvSpPr>
          <p:cNvPr name="TextBox 8" id="8"/>
          <p:cNvSpPr txBox="true"/>
          <p:nvPr/>
        </p:nvSpPr>
        <p:spPr>
          <a:xfrm rot="0">
            <a:off x="1440443" y="5710876"/>
            <a:ext cx="3677989"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Generamos el archivo principal</a:t>
            </a:r>
          </a:p>
        </p:txBody>
      </p:sp>
      <p:sp>
        <p:nvSpPr>
          <p:cNvPr name="TextBox 9" id="9"/>
          <p:cNvSpPr txBox="true"/>
          <p:nvPr/>
        </p:nvSpPr>
        <p:spPr>
          <a:xfrm rot="0">
            <a:off x="1440443" y="7168519"/>
            <a:ext cx="2571452"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Ejecutamos el archivo</a:t>
            </a:r>
          </a:p>
        </p:txBody>
      </p:sp>
      <p:sp>
        <p:nvSpPr>
          <p:cNvPr name="TextBox 10" id="10"/>
          <p:cNvSpPr txBox="true"/>
          <p:nvPr/>
        </p:nvSpPr>
        <p:spPr>
          <a:xfrm rot="0">
            <a:off x="1440443" y="7710047"/>
            <a:ext cx="1577578"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node index.js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9052436" y="2796694"/>
            <a:ext cx="2973570" cy="328870"/>
          </a:xfrm>
          <a:custGeom>
            <a:avLst/>
            <a:gdLst/>
            <a:ahLst/>
            <a:cxnLst/>
            <a:rect r="r" b="b" t="t" l="l"/>
            <a:pathLst>
              <a:path h="328870" w="2973570">
                <a:moveTo>
                  <a:pt x="0" y="0"/>
                </a:moveTo>
                <a:lnTo>
                  <a:pt x="2973570" y="0"/>
                </a:lnTo>
                <a:lnTo>
                  <a:pt x="2973570" y="328869"/>
                </a:lnTo>
                <a:lnTo>
                  <a:pt x="0" y="328869"/>
                </a:lnTo>
                <a:lnTo>
                  <a:pt x="0" y="0"/>
                </a:lnTo>
                <a:close/>
              </a:path>
            </a:pathLst>
          </a:custGeom>
          <a:blipFill>
            <a:blip r:embed="rId2"/>
            <a:stretch>
              <a:fillRect l="0" t="-65162" r="-86194" b="-784198"/>
            </a:stretch>
          </a:blipFill>
        </p:spPr>
      </p:sp>
      <p:sp>
        <p:nvSpPr>
          <p:cNvPr name="Freeform 3" id="3"/>
          <p:cNvSpPr/>
          <p:nvPr/>
        </p:nvSpPr>
        <p:spPr>
          <a:xfrm flipH="false" flipV="false" rot="0">
            <a:off x="9052436" y="3288107"/>
            <a:ext cx="2973570" cy="301625"/>
          </a:xfrm>
          <a:custGeom>
            <a:avLst/>
            <a:gdLst/>
            <a:ahLst/>
            <a:cxnLst/>
            <a:rect r="r" b="b" t="t" l="l"/>
            <a:pathLst>
              <a:path h="301625" w="2973570">
                <a:moveTo>
                  <a:pt x="0" y="0"/>
                </a:moveTo>
                <a:lnTo>
                  <a:pt x="2973570" y="0"/>
                </a:lnTo>
                <a:lnTo>
                  <a:pt x="2973570" y="301625"/>
                </a:lnTo>
                <a:lnTo>
                  <a:pt x="0" y="301625"/>
                </a:lnTo>
                <a:lnTo>
                  <a:pt x="0" y="0"/>
                </a:lnTo>
                <a:close/>
              </a:path>
            </a:pathLst>
          </a:custGeom>
          <a:blipFill>
            <a:blip r:embed="rId3"/>
            <a:stretch>
              <a:fillRect l="0" t="-29933" r="0" b="-29933"/>
            </a:stretch>
          </a:blipFill>
        </p:spPr>
      </p:sp>
      <p:sp>
        <p:nvSpPr>
          <p:cNvPr name="Freeform 4" id="4"/>
          <p:cNvSpPr/>
          <p:nvPr/>
        </p:nvSpPr>
        <p:spPr>
          <a:xfrm flipH="false" flipV="false" rot="0">
            <a:off x="9052436" y="3933804"/>
            <a:ext cx="2928223" cy="361509"/>
          </a:xfrm>
          <a:custGeom>
            <a:avLst/>
            <a:gdLst/>
            <a:ahLst/>
            <a:cxnLst/>
            <a:rect r="r" b="b" t="t" l="l"/>
            <a:pathLst>
              <a:path h="361509" w="2928223">
                <a:moveTo>
                  <a:pt x="0" y="0"/>
                </a:moveTo>
                <a:lnTo>
                  <a:pt x="2928223" y="0"/>
                </a:lnTo>
                <a:lnTo>
                  <a:pt x="2928223" y="361509"/>
                </a:lnTo>
                <a:lnTo>
                  <a:pt x="0" y="361509"/>
                </a:lnTo>
                <a:lnTo>
                  <a:pt x="0" y="0"/>
                </a:lnTo>
                <a:close/>
              </a:path>
            </a:pathLst>
          </a:custGeom>
          <a:blipFill>
            <a:blip r:embed="rId4"/>
            <a:stretch>
              <a:fillRect l="0" t="0" r="0" b="0"/>
            </a:stretch>
          </a:blipFill>
        </p:spPr>
      </p:sp>
      <p:sp>
        <p:nvSpPr>
          <p:cNvPr name="Freeform 5" id="5"/>
          <p:cNvSpPr/>
          <p:nvPr/>
        </p:nvSpPr>
        <p:spPr>
          <a:xfrm flipH="false" flipV="false" rot="0">
            <a:off x="9052436" y="4932803"/>
            <a:ext cx="2086893" cy="361509"/>
          </a:xfrm>
          <a:custGeom>
            <a:avLst/>
            <a:gdLst/>
            <a:ahLst/>
            <a:cxnLst/>
            <a:rect r="r" b="b" t="t" l="l"/>
            <a:pathLst>
              <a:path h="361509" w="2086893">
                <a:moveTo>
                  <a:pt x="0" y="0"/>
                </a:moveTo>
                <a:lnTo>
                  <a:pt x="2086893" y="0"/>
                </a:lnTo>
                <a:lnTo>
                  <a:pt x="2086893" y="361509"/>
                </a:lnTo>
                <a:lnTo>
                  <a:pt x="0" y="361509"/>
                </a:lnTo>
                <a:lnTo>
                  <a:pt x="0" y="0"/>
                </a:lnTo>
                <a:close/>
              </a:path>
            </a:pathLst>
          </a:custGeom>
          <a:blipFill>
            <a:blip r:embed="rId5"/>
            <a:stretch>
              <a:fillRect l="0" t="0" r="0" b="0"/>
            </a:stretch>
          </a:blipFill>
        </p:spPr>
      </p:sp>
      <p:sp>
        <p:nvSpPr>
          <p:cNvPr name="Freeform 6" id="6"/>
          <p:cNvSpPr/>
          <p:nvPr/>
        </p:nvSpPr>
        <p:spPr>
          <a:xfrm flipH="false" flipV="false" rot="0">
            <a:off x="9052436" y="5781266"/>
            <a:ext cx="3156699" cy="424780"/>
          </a:xfrm>
          <a:custGeom>
            <a:avLst/>
            <a:gdLst/>
            <a:ahLst/>
            <a:cxnLst/>
            <a:rect r="r" b="b" t="t" l="l"/>
            <a:pathLst>
              <a:path h="424780" w="3156699">
                <a:moveTo>
                  <a:pt x="0" y="0"/>
                </a:moveTo>
                <a:lnTo>
                  <a:pt x="3156698" y="0"/>
                </a:lnTo>
                <a:lnTo>
                  <a:pt x="3156698" y="424780"/>
                </a:lnTo>
                <a:lnTo>
                  <a:pt x="0" y="424780"/>
                </a:lnTo>
                <a:lnTo>
                  <a:pt x="0" y="0"/>
                </a:lnTo>
                <a:close/>
              </a:path>
            </a:pathLst>
          </a:custGeom>
          <a:blipFill>
            <a:blip r:embed="rId6"/>
            <a:stretch>
              <a:fillRect l="0" t="0" r="0" b="0"/>
            </a:stretch>
          </a:blipFill>
        </p:spPr>
      </p:sp>
      <p:sp>
        <p:nvSpPr>
          <p:cNvPr name="Freeform 7" id="7"/>
          <p:cNvSpPr/>
          <p:nvPr/>
        </p:nvSpPr>
        <p:spPr>
          <a:xfrm flipH="false" flipV="false" rot="0">
            <a:off x="9052436" y="6615621"/>
            <a:ext cx="2047269" cy="903590"/>
          </a:xfrm>
          <a:custGeom>
            <a:avLst/>
            <a:gdLst/>
            <a:ahLst/>
            <a:cxnLst/>
            <a:rect r="r" b="b" t="t" l="l"/>
            <a:pathLst>
              <a:path h="903590" w="2047269">
                <a:moveTo>
                  <a:pt x="0" y="0"/>
                </a:moveTo>
                <a:lnTo>
                  <a:pt x="2047269" y="0"/>
                </a:lnTo>
                <a:lnTo>
                  <a:pt x="2047269" y="903590"/>
                </a:lnTo>
                <a:lnTo>
                  <a:pt x="0" y="903590"/>
                </a:lnTo>
                <a:lnTo>
                  <a:pt x="0" y="0"/>
                </a:lnTo>
                <a:close/>
              </a:path>
            </a:pathLst>
          </a:custGeom>
          <a:blipFill>
            <a:blip r:embed="rId7"/>
            <a:stretch>
              <a:fillRect l="-2906" t="-2468" r="-5771" b="0"/>
            </a:stretch>
          </a:blipFill>
        </p:spPr>
      </p:sp>
      <p:sp>
        <p:nvSpPr>
          <p:cNvPr name="Freeform 8" id="8"/>
          <p:cNvSpPr/>
          <p:nvPr/>
        </p:nvSpPr>
        <p:spPr>
          <a:xfrm flipH="false" flipV="false" rot="0">
            <a:off x="9023844" y="7618837"/>
            <a:ext cx="1515377" cy="757688"/>
          </a:xfrm>
          <a:custGeom>
            <a:avLst/>
            <a:gdLst/>
            <a:ahLst/>
            <a:cxnLst/>
            <a:rect r="r" b="b" t="t" l="l"/>
            <a:pathLst>
              <a:path h="757688" w="1515377">
                <a:moveTo>
                  <a:pt x="0" y="0"/>
                </a:moveTo>
                <a:lnTo>
                  <a:pt x="1515377" y="0"/>
                </a:lnTo>
                <a:lnTo>
                  <a:pt x="1515377" y="757688"/>
                </a:lnTo>
                <a:lnTo>
                  <a:pt x="0" y="757688"/>
                </a:lnTo>
                <a:lnTo>
                  <a:pt x="0" y="0"/>
                </a:lnTo>
                <a:close/>
              </a:path>
            </a:pathLst>
          </a:custGeom>
          <a:blipFill>
            <a:blip r:embed="rId8"/>
            <a:stretch>
              <a:fillRect l="0" t="0" r="0" b="0"/>
            </a:stretch>
          </a:blipFill>
        </p:spPr>
      </p:sp>
      <p:sp>
        <p:nvSpPr>
          <p:cNvPr name="Freeform 9" id="9"/>
          <p:cNvSpPr/>
          <p:nvPr/>
        </p:nvSpPr>
        <p:spPr>
          <a:xfrm flipH="false" flipV="false" rot="0">
            <a:off x="9052436" y="8538450"/>
            <a:ext cx="2086893" cy="350738"/>
          </a:xfrm>
          <a:custGeom>
            <a:avLst/>
            <a:gdLst/>
            <a:ahLst/>
            <a:cxnLst/>
            <a:rect r="r" b="b" t="t" l="l"/>
            <a:pathLst>
              <a:path h="350738" w="2086893">
                <a:moveTo>
                  <a:pt x="0" y="0"/>
                </a:moveTo>
                <a:lnTo>
                  <a:pt x="2086893" y="0"/>
                </a:lnTo>
                <a:lnTo>
                  <a:pt x="2086893" y="350738"/>
                </a:lnTo>
                <a:lnTo>
                  <a:pt x="0" y="350738"/>
                </a:lnTo>
                <a:lnTo>
                  <a:pt x="0" y="0"/>
                </a:lnTo>
                <a:close/>
              </a:path>
            </a:pathLst>
          </a:custGeom>
          <a:blipFill>
            <a:blip r:embed="rId9"/>
            <a:stretch>
              <a:fillRect l="0" t="0" r="0" b="0"/>
            </a:stretch>
          </a:blipFill>
        </p:spPr>
      </p:sp>
      <p:sp>
        <p:nvSpPr>
          <p:cNvPr name="TextBox 10" id="10"/>
          <p:cNvSpPr txBox="true"/>
          <p:nvPr/>
        </p:nvSpPr>
        <p:spPr>
          <a:xfrm rot="0">
            <a:off x="16690915" y="8642290"/>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3</a:t>
            </a:r>
          </a:p>
        </p:txBody>
      </p:sp>
      <p:sp>
        <p:nvSpPr>
          <p:cNvPr name="TextBox 11" id="11"/>
          <p:cNvSpPr txBox="true"/>
          <p:nvPr/>
        </p:nvSpPr>
        <p:spPr>
          <a:xfrm rot="0">
            <a:off x="8002563" y="720567"/>
            <a:ext cx="2282875" cy="688961"/>
          </a:xfrm>
          <a:prstGeom prst="rect">
            <a:avLst/>
          </a:prstGeom>
        </p:spPr>
        <p:txBody>
          <a:bodyPr anchor="t" rtlCol="false" tIns="0" lIns="0" bIns="0" rIns="0">
            <a:spAutoFit/>
          </a:bodyPr>
          <a:lstStyle/>
          <a:p>
            <a:pPr algn="ctr">
              <a:lnSpc>
                <a:spcPts val="5600"/>
              </a:lnSpc>
            </a:pPr>
            <a:r>
              <a:rPr lang="en-US" sz="4000" b="true">
                <a:solidFill>
                  <a:srgbClr val="FFFFFF"/>
                </a:solidFill>
                <a:latin typeface="Open Sans Bold"/>
                <a:ea typeface="Open Sans Bold"/>
                <a:cs typeface="Open Sans Bold"/>
                <a:sym typeface="Open Sans Bold"/>
              </a:rPr>
              <a:t>npm init </a:t>
            </a:r>
          </a:p>
        </p:txBody>
      </p:sp>
      <p:sp>
        <p:nvSpPr>
          <p:cNvPr name="TextBox 12" id="12"/>
          <p:cNvSpPr txBox="true"/>
          <p:nvPr/>
        </p:nvSpPr>
        <p:spPr>
          <a:xfrm rot="0">
            <a:off x="5657069" y="1775180"/>
            <a:ext cx="6973863" cy="349250"/>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Open Sans"/>
                <a:ea typeface="Open Sans"/>
                <a:cs typeface="Open Sans"/>
                <a:sym typeface="Open Sans"/>
              </a:rPr>
              <a:t>si ejecutas npm init sin -y te hace una serie de preguntas </a:t>
            </a:r>
          </a:p>
        </p:txBody>
      </p:sp>
      <p:sp>
        <p:nvSpPr>
          <p:cNvPr name="TextBox 13" id="13"/>
          <p:cNvSpPr txBox="true"/>
          <p:nvPr/>
        </p:nvSpPr>
        <p:spPr>
          <a:xfrm rot="0">
            <a:off x="2417963" y="2749069"/>
            <a:ext cx="711398"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Name</a:t>
            </a:r>
          </a:p>
        </p:txBody>
      </p:sp>
      <p:sp>
        <p:nvSpPr>
          <p:cNvPr name="TextBox 14" id="14"/>
          <p:cNvSpPr txBox="true"/>
          <p:nvPr/>
        </p:nvSpPr>
        <p:spPr>
          <a:xfrm rot="0">
            <a:off x="2417963" y="3240482"/>
            <a:ext cx="891927"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Versión</a:t>
            </a:r>
          </a:p>
        </p:txBody>
      </p:sp>
      <p:sp>
        <p:nvSpPr>
          <p:cNvPr name="TextBox 15" id="15"/>
          <p:cNvSpPr txBox="true"/>
          <p:nvPr/>
        </p:nvSpPr>
        <p:spPr>
          <a:xfrm rot="0">
            <a:off x="12300699" y="3259532"/>
            <a:ext cx="5608603" cy="488315"/>
          </a:xfrm>
          <a:prstGeom prst="rect">
            <a:avLst/>
          </a:prstGeom>
        </p:spPr>
        <p:txBody>
          <a:bodyPr anchor="t" rtlCol="false" tIns="0" lIns="0" bIns="0" rIns="0">
            <a:spAutoFit/>
          </a:bodyPr>
          <a:lstStyle/>
          <a:p>
            <a:pPr algn="l">
              <a:lnSpc>
                <a:spcPts val="1960"/>
              </a:lnSpc>
              <a:spcBef>
                <a:spcPct val="0"/>
              </a:spcBef>
            </a:pPr>
            <a:r>
              <a:rPr lang="en-US" sz="1400">
                <a:solidFill>
                  <a:srgbClr val="FFFFFF"/>
                </a:solidFill>
                <a:latin typeface="Open Sans"/>
                <a:ea typeface="Open Sans"/>
                <a:cs typeface="Open Sans"/>
                <a:sym typeface="Open Sans"/>
              </a:rPr>
              <a:t>¿Qué es: versión semántica (SemVer) en formato MAJOR.MINOR.PATCH </a:t>
            </a:r>
          </a:p>
        </p:txBody>
      </p:sp>
      <p:sp>
        <p:nvSpPr>
          <p:cNvPr name="TextBox 16" id="16"/>
          <p:cNvSpPr txBox="true"/>
          <p:nvPr/>
        </p:nvSpPr>
        <p:spPr>
          <a:xfrm rot="0">
            <a:off x="2417442" y="3916121"/>
            <a:ext cx="1423839"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Description:</a:t>
            </a:r>
          </a:p>
        </p:txBody>
      </p:sp>
      <p:sp>
        <p:nvSpPr>
          <p:cNvPr name="TextBox 17" id="17"/>
          <p:cNvSpPr txBox="true"/>
          <p:nvPr/>
        </p:nvSpPr>
        <p:spPr>
          <a:xfrm rot="0">
            <a:off x="12300699" y="3938346"/>
            <a:ext cx="7395865" cy="488315"/>
          </a:xfrm>
          <a:prstGeom prst="rect">
            <a:avLst/>
          </a:prstGeom>
        </p:spPr>
        <p:txBody>
          <a:bodyPr anchor="t" rtlCol="false" tIns="0" lIns="0" bIns="0" rIns="0">
            <a:spAutoFit/>
          </a:bodyPr>
          <a:lstStyle/>
          <a:p>
            <a:pPr algn="l">
              <a:lnSpc>
                <a:spcPts val="1960"/>
              </a:lnSpc>
              <a:spcBef>
                <a:spcPct val="0"/>
              </a:spcBef>
            </a:pPr>
            <a:r>
              <a:rPr lang="en-US" sz="1400">
                <a:solidFill>
                  <a:srgbClr val="FFFFFF"/>
                </a:solidFill>
                <a:latin typeface="Open Sans"/>
                <a:ea typeface="Open Sans"/>
                <a:cs typeface="Open Sans"/>
                <a:sym typeface="Open Sans"/>
              </a:rPr>
              <a:t>breve descripción humana del proyecto</a:t>
            </a:r>
          </a:p>
          <a:p>
            <a:pPr algn="l">
              <a:lnSpc>
                <a:spcPts val="1960"/>
              </a:lnSpc>
              <a:spcBef>
                <a:spcPct val="0"/>
              </a:spcBef>
            </a:pPr>
            <a:r>
              <a:rPr lang="en-US" sz="1400">
                <a:solidFill>
                  <a:srgbClr val="FFFFFF"/>
                </a:solidFill>
                <a:latin typeface="Open Sans"/>
                <a:ea typeface="Open Sans"/>
                <a:cs typeface="Open Sans"/>
                <a:sym typeface="Open Sans"/>
              </a:rPr>
              <a:t>Se indexa la búsqueda de npm/otros motores; útil para que otros entiendan el propósito.</a:t>
            </a:r>
          </a:p>
        </p:txBody>
      </p:sp>
      <p:sp>
        <p:nvSpPr>
          <p:cNvPr name="TextBox 18" id="18"/>
          <p:cNvSpPr txBox="true"/>
          <p:nvPr/>
        </p:nvSpPr>
        <p:spPr>
          <a:xfrm rot="0">
            <a:off x="2417963" y="4945063"/>
            <a:ext cx="2287786"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entry point → main</a:t>
            </a:r>
          </a:p>
        </p:txBody>
      </p:sp>
      <p:sp>
        <p:nvSpPr>
          <p:cNvPr name="TextBox 19" id="19"/>
          <p:cNvSpPr txBox="true"/>
          <p:nvPr/>
        </p:nvSpPr>
        <p:spPr>
          <a:xfrm rot="0">
            <a:off x="11406060" y="4904228"/>
            <a:ext cx="6264452" cy="534137"/>
          </a:xfrm>
          <a:prstGeom prst="rect">
            <a:avLst/>
          </a:prstGeom>
        </p:spPr>
        <p:txBody>
          <a:bodyPr anchor="t" rtlCol="false" tIns="0" lIns="0" bIns="0" rIns="0">
            <a:spAutoFit/>
          </a:bodyPr>
          <a:lstStyle/>
          <a:p>
            <a:pPr algn="l">
              <a:lnSpc>
                <a:spcPts val="1400"/>
              </a:lnSpc>
              <a:spcBef>
                <a:spcPct val="0"/>
              </a:spcBef>
            </a:pPr>
            <a:r>
              <a:rPr lang="en-US" sz="1000">
                <a:solidFill>
                  <a:srgbClr val="FFFFFF"/>
                </a:solidFill>
                <a:latin typeface="Open Sans"/>
                <a:ea typeface="Open Sans"/>
                <a:cs typeface="Open Sans"/>
                <a:sym typeface="Open Sans"/>
              </a:rPr>
              <a:t>El "entry point" (punto de entrada) en npm init se refiere a la propiedad "main" en el archivo package.json que especifica el archivo JavaScript principal de tu proyecto, es decir, el archivo que se ejecutará primero cuando alguien use tu módulo o aplicación. </a:t>
            </a:r>
          </a:p>
        </p:txBody>
      </p:sp>
      <p:sp>
        <p:nvSpPr>
          <p:cNvPr name="TextBox 20" id="20"/>
          <p:cNvSpPr txBox="true"/>
          <p:nvPr/>
        </p:nvSpPr>
        <p:spPr>
          <a:xfrm rot="0">
            <a:off x="12300699" y="2826509"/>
            <a:ext cx="5608603" cy="240665"/>
          </a:xfrm>
          <a:prstGeom prst="rect">
            <a:avLst/>
          </a:prstGeom>
        </p:spPr>
        <p:txBody>
          <a:bodyPr anchor="t" rtlCol="false" tIns="0" lIns="0" bIns="0" rIns="0">
            <a:spAutoFit/>
          </a:bodyPr>
          <a:lstStyle/>
          <a:p>
            <a:pPr algn="l">
              <a:lnSpc>
                <a:spcPts val="1960"/>
              </a:lnSpc>
              <a:spcBef>
                <a:spcPct val="0"/>
              </a:spcBef>
            </a:pPr>
            <a:r>
              <a:rPr lang="en-US" sz="1400">
                <a:solidFill>
                  <a:srgbClr val="FFFFFF"/>
                </a:solidFill>
                <a:latin typeface="Open Sans"/>
                <a:ea typeface="Open Sans"/>
                <a:cs typeface="Open Sans"/>
                <a:sym typeface="Open Sans"/>
              </a:rPr>
              <a:t>el identificador de tu paquete (lo que aparecerá en npm si públicas)</a:t>
            </a:r>
          </a:p>
        </p:txBody>
      </p:sp>
      <p:sp>
        <p:nvSpPr>
          <p:cNvPr name="TextBox 21" id="21"/>
          <p:cNvSpPr txBox="true"/>
          <p:nvPr/>
        </p:nvSpPr>
        <p:spPr>
          <a:xfrm rot="0">
            <a:off x="12300699" y="5800316"/>
            <a:ext cx="5704000" cy="597416"/>
          </a:xfrm>
          <a:prstGeom prst="rect">
            <a:avLst/>
          </a:prstGeom>
        </p:spPr>
        <p:txBody>
          <a:bodyPr anchor="t" rtlCol="false" tIns="0" lIns="0" bIns="0" rIns="0">
            <a:spAutoFit/>
          </a:bodyPr>
          <a:lstStyle/>
          <a:p>
            <a:pPr algn="l">
              <a:lnSpc>
                <a:spcPts val="1605"/>
              </a:lnSpc>
              <a:spcBef>
                <a:spcPct val="0"/>
              </a:spcBef>
            </a:pPr>
            <a:r>
              <a:rPr lang="en-US" sz="1146">
                <a:solidFill>
                  <a:srgbClr val="FFFFFF"/>
                </a:solidFill>
                <a:latin typeface="Open Sans"/>
                <a:ea typeface="Open Sans"/>
                <a:cs typeface="Open Sans"/>
                <a:sym typeface="Open Sans"/>
              </a:rPr>
              <a:t>El test command generado por npm init es el valor predeterminado del campo "test" en el archivo package.json, diseñado para ser un marcador de posición para ejecutar tus pruebas con un comando </a:t>
            </a:r>
          </a:p>
        </p:txBody>
      </p:sp>
      <p:sp>
        <p:nvSpPr>
          <p:cNvPr name="TextBox 22" id="22"/>
          <p:cNvSpPr txBox="true"/>
          <p:nvPr/>
        </p:nvSpPr>
        <p:spPr>
          <a:xfrm rot="0">
            <a:off x="2417442" y="6500919"/>
            <a:ext cx="1574155"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gi</a:t>
            </a:r>
            <a:r>
              <a:rPr lang="en-US" sz="2000">
                <a:solidFill>
                  <a:srgbClr val="FFFFFF"/>
                </a:solidFill>
                <a:latin typeface="Open Sans"/>
                <a:ea typeface="Open Sans"/>
                <a:cs typeface="Open Sans"/>
                <a:sym typeface="Open Sans"/>
              </a:rPr>
              <a:t>t repository</a:t>
            </a:r>
          </a:p>
        </p:txBody>
      </p:sp>
      <p:sp>
        <p:nvSpPr>
          <p:cNvPr name="TextBox 23" id="23"/>
          <p:cNvSpPr txBox="true"/>
          <p:nvPr/>
        </p:nvSpPr>
        <p:spPr>
          <a:xfrm rot="0">
            <a:off x="2417442" y="5733641"/>
            <a:ext cx="1708249"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t</a:t>
            </a:r>
            <a:r>
              <a:rPr lang="en-US" sz="2000">
                <a:solidFill>
                  <a:srgbClr val="FFFFFF"/>
                </a:solidFill>
                <a:latin typeface="Open Sans"/>
                <a:ea typeface="Open Sans"/>
                <a:cs typeface="Open Sans"/>
                <a:sym typeface="Open Sans"/>
              </a:rPr>
              <a:t>est command</a:t>
            </a:r>
          </a:p>
        </p:txBody>
      </p:sp>
      <p:sp>
        <p:nvSpPr>
          <p:cNvPr name="TextBox 24" id="24"/>
          <p:cNvSpPr txBox="true"/>
          <p:nvPr/>
        </p:nvSpPr>
        <p:spPr>
          <a:xfrm rot="0">
            <a:off x="11406060" y="6638397"/>
            <a:ext cx="2635597" cy="240665"/>
          </a:xfrm>
          <a:prstGeom prst="rect">
            <a:avLst/>
          </a:prstGeom>
        </p:spPr>
        <p:txBody>
          <a:bodyPr anchor="t" rtlCol="false" tIns="0" lIns="0" bIns="0" rIns="0">
            <a:spAutoFit/>
          </a:bodyPr>
          <a:lstStyle/>
          <a:p>
            <a:pPr algn="ctr">
              <a:lnSpc>
                <a:spcPts val="1960"/>
              </a:lnSpc>
              <a:spcBef>
                <a:spcPct val="0"/>
              </a:spcBef>
            </a:pPr>
            <a:r>
              <a:rPr lang="en-US" sz="1400">
                <a:solidFill>
                  <a:srgbClr val="FFFFFF"/>
                </a:solidFill>
                <a:latin typeface="Open Sans"/>
                <a:ea typeface="Open Sans"/>
                <a:cs typeface="Open Sans"/>
                <a:sym typeface="Open Sans"/>
              </a:rPr>
              <a:t>URL o objeto que indica el repo </a:t>
            </a:r>
          </a:p>
        </p:txBody>
      </p:sp>
      <p:sp>
        <p:nvSpPr>
          <p:cNvPr name="TextBox 25" id="25"/>
          <p:cNvSpPr txBox="true"/>
          <p:nvPr/>
        </p:nvSpPr>
        <p:spPr>
          <a:xfrm rot="0">
            <a:off x="2417442" y="7526444"/>
            <a:ext cx="1135112"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keywords</a:t>
            </a:r>
          </a:p>
        </p:txBody>
      </p:sp>
      <p:sp>
        <p:nvSpPr>
          <p:cNvPr name="TextBox 26" id="26"/>
          <p:cNvSpPr txBox="true"/>
          <p:nvPr/>
        </p:nvSpPr>
        <p:spPr>
          <a:xfrm rot="0">
            <a:off x="11099705" y="7757016"/>
            <a:ext cx="6598639" cy="240665"/>
          </a:xfrm>
          <a:prstGeom prst="rect">
            <a:avLst/>
          </a:prstGeom>
        </p:spPr>
        <p:txBody>
          <a:bodyPr anchor="t" rtlCol="false" tIns="0" lIns="0" bIns="0" rIns="0">
            <a:spAutoFit/>
          </a:bodyPr>
          <a:lstStyle/>
          <a:p>
            <a:pPr algn="l">
              <a:lnSpc>
                <a:spcPts val="1960"/>
              </a:lnSpc>
              <a:spcBef>
                <a:spcPct val="0"/>
              </a:spcBef>
            </a:pPr>
            <a:r>
              <a:rPr lang="en-US" sz="1400">
                <a:solidFill>
                  <a:srgbClr val="FFFFFF"/>
                </a:solidFill>
                <a:latin typeface="Open Sans"/>
                <a:ea typeface="Open Sans"/>
                <a:cs typeface="Open Sans"/>
                <a:sym typeface="Open Sans"/>
              </a:rPr>
              <a:t>array de palabras clave para mejorar descubrimiento (búsqueda en npm)</a:t>
            </a:r>
          </a:p>
        </p:txBody>
      </p:sp>
      <p:sp>
        <p:nvSpPr>
          <p:cNvPr name="TextBox 27" id="27"/>
          <p:cNvSpPr txBox="true"/>
          <p:nvPr/>
        </p:nvSpPr>
        <p:spPr>
          <a:xfrm rot="0">
            <a:off x="11271928" y="8473155"/>
            <a:ext cx="5186415" cy="488315"/>
          </a:xfrm>
          <a:prstGeom prst="rect">
            <a:avLst/>
          </a:prstGeom>
        </p:spPr>
        <p:txBody>
          <a:bodyPr anchor="t" rtlCol="false" tIns="0" lIns="0" bIns="0" rIns="0">
            <a:spAutoFit/>
          </a:bodyPr>
          <a:lstStyle/>
          <a:p>
            <a:pPr algn="l">
              <a:lnSpc>
                <a:spcPts val="1960"/>
              </a:lnSpc>
              <a:spcBef>
                <a:spcPct val="0"/>
              </a:spcBef>
            </a:pPr>
            <a:r>
              <a:rPr lang="en-US" sz="1400">
                <a:solidFill>
                  <a:srgbClr val="FFFFFF"/>
                </a:solidFill>
                <a:latin typeface="Open Sans"/>
                <a:ea typeface="Open Sans"/>
                <a:cs typeface="Open Sans"/>
                <a:sym typeface="Open Sans"/>
              </a:rPr>
              <a:t>Es un conjunto de reglas legales que indican qué se puede hacer con tu código (usarlo, modificarlo, redistribuirlo, etc.).</a:t>
            </a:r>
          </a:p>
        </p:txBody>
      </p:sp>
      <p:sp>
        <p:nvSpPr>
          <p:cNvPr name="TextBox 28" id="28"/>
          <p:cNvSpPr txBox="true"/>
          <p:nvPr/>
        </p:nvSpPr>
        <p:spPr>
          <a:xfrm rot="0">
            <a:off x="2417442" y="8454105"/>
            <a:ext cx="1062782"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Licencias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699854" y="2508912"/>
            <a:ext cx="4684712" cy="5574546"/>
          </a:xfrm>
          <a:custGeom>
            <a:avLst/>
            <a:gdLst/>
            <a:ahLst/>
            <a:cxnLst/>
            <a:rect r="r" b="b" t="t" l="l"/>
            <a:pathLst>
              <a:path h="5574546" w="4684712">
                <a:moveTo>
                  <a:pt x="0" y="0"/>
                </a:moveTo>
                <a:lnTo>
                  <a:pt x="4684712" y="0"/>
                </a:lnTo>
                <a:lnTo>
                  <a:pt x="4684712" y="5574545"/>
                </a:lnTo>
                <a:lnTo>
                  <a:pt x="0" y="5574545"/>
                </a:lnTo>
                <a:lnTo>
                  <a:pt x="0" y="0"/>
                </a:lnTo>
                <a:close/>
              </a:path>
            </a:pathLst>
          </a:custGeom>
          <a:blipFill>
            <a:blip r:embed="rId2"/>
            <a:stretch>
              <a:fillRect l="0" t="0" r="0" b="0"/>
            </a:stretch>
          </a:blipFill>
        </p:spPr>
      </p:sp>
      <p:sp>
        <p:nvSpPr>
          <p:cNvPr name="TextBox 3" id="3"/>
          <p:cNvSpPr txBox="true"/>
          <p:nvPr/>
        </p:nvSpPr>
        <p:spPr>
          <a:xfrm rot="0">
            <a:off x="16690915" y="8642290"/>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4</a:t>
            </a:r>
          </a:p>
        </p:txBody>
      </p:sp>
      <p:sp>
        <p:nvSpPr>
          <p:cNvPr name="TextBox 4" id="4"/>
          <p:cNvSpPr txBox="true"/>
          <p:nvPr/>
        </p:nvSpPr>
        <p:spPr>
          <a:xfrm rot="0">
            <a:off x="6717878" y="664909"/>
            <a:ext cx="5496967" cy="688999"/>
          </a:xfrm>
          <a:prstGeom prst="rect">
            <a:avLst/>
          </a:prstGeom>
        </p:spPr>
        <p:txBody>
          <a:bodyPr anchor="t" rtlCol="false" tIns="0" lIns="0" bIns="0" rIns="0">
            <a:spAutoFit/>
          </a:bodyPr>
          <a:lstStyle/>
          <a:p>
            <a:pPr algn="ctr">
              <a:lnSpc>
                <a:spcPts val="5600"/>
              </a:lnSpc>
            </a:pPr>
            <a:r>
              <a:rPr lang="en-US" sz="4000" b="true">
                <a:solidFill>
                  <a:srgbClr val="FFFFFF"/>
                </a:solidFill>
                <a:latin typeface="Open Sans Bold"/>
                <a:ea typeface="Open Sans Bold"/>
                <a:cs typeface="Open Sans Bold"/>
                <a:sym typeface="Open Sans Bold"/>
              </a:rPr>
              <a:t>Nuestro package.json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140170" y="3217226"/>
            <a:ext cx="7512769" cy="2135372"/>
          </a:xfrm>
          <a:custGeom>
            <a:avLst/>
            <a:gdLst/>
            <a:ahLst/>
            <a:cxnLst/>
            <a:rect r="r" b="b" t="t" l="l"/>
            <a:pathLst>
              <a:path h="2135372" w="7512769">
                <a:moveTo>
                  <a:pt x="0" y="0"/>
                </a:moveTo>
                <a:lnTo>
                  <a:pt x="7512769" y="0"/>
                </a:lnTo>
                <a:lnTo>
                  <a:pt x="7512769" y="2135373"/>
                </a:lnTo>
                <a:lnTo>
                  <a:pt x="0" y="2135373"/>
                </a:lnTo>
                <a:lnTo>
                  <a:pt x="0" y="0"/>
                </a:lnTo>
                <a:close/>
              </a:path>
            </a:pathLst>
          </a:custGeom>
          <a:blipFill>
            <a:blip r:embed="rId2"/>
            <a:stretch>
              <a:fillRect l="0" t="0" r="0" b="0"/>
            </a:stretch>
          </a:blipFill>
        </p:spPr>
      </p:sp>
      <p:sp>
        <p:nvSpPr>
          <p:cNvPr name="Freeform 3" id="3"/>
          <p:cNvSpPr/>
          <p:nvPr/>
        </p:nvSpPr>
        <p:spPr>
          <a:xfrm flipH="false" flipV="false" rot="0">
            <a:off x="9746531" y="3304089"/>
            <a:ext cx="6417154" cy="2048510"/>
          </a:xfrm>
          <a:custGeom>
            <a:avLst/>
            <a:gdLst/>
            <a:ahLst/>
            <a:cxnLst/>
            <a:rect r="r" b="b" t="t" l="l"/>
            <a:pathLst>
              <a:path h="2048510" w="6417154">
                <a:moveTo>
                  <a:pt x="0" y="0"/>
                </a:moveTo>
                <a:lnTo>
                  <a:pt x="6417154" y="0"/>
                </a:lnTo>
                <a:lnTo>
                  <a:pt x="6417154" y="2048510"/>
                </a:lnTo>
                <a:lnTo>
                  <a:pt x="0" y="2048510"/>
                </a:lnTo>
                <a:lnTo>
                  <a:pt x="0" y="0"/>
                </a:lnTo>
                <a:close/>
              </a:path>
            </a:pathLst>
          </a:custGeom>
          <a:blipFill>
            <a:blip r:embed="rId3"/>
            <a:stretch>
              <a:fillRect l="0" t="0" r="0" b="0"/>
            </a:stretch>
          </a:blipFill>
        </p:spPr>
      </p:sp>
      <p:sp>
        <p:nvSpPr>
          <p:cNvPr name="TextBox 4" id="4"/>
          <p:cNvSpPr txBox="true"/>
          <p:nvPr/>
        </p:nvSpPr>
        <p:spPr>
          <a:xfrm rot="0">
            <a:off x="16690915" y="8642290"/>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5</a:t>
            </a:r>
          </a:p>
        </p:txBody>
      </p:sp>
      <p:sp>
        <p:nvSpPr>
          <p:cNvPr name="TextBox 5" id="5"/>
          <p:cNvSpPr txBox="true"/>
          <p:nvPr/>
        </p:nvSpPr>
        <p:spPr>
          <a:xfrm rot="0">
            <a:off x="8541469" y="720567"/>
            <a:ext cx="1205061" cy="688961"/>
          </a:xfrm>
          <a:prstGeom prst="rect">
            <a:avLst/>
          </a:prstGeom>
        </p:spPr>
        <p:txBody>
          <a:bodyPr anchor="t" rtlCol="false" tIns="0" lIns="0" bIns="0" rIns="0">
            <a:spAutoFit/>
          </a:bodyPr>
          <a:lstStyle/>
          <a:p>
            <a:pPr algn="ctr">
              <a:lnSpc>
                <a:spcPts val="5600"/>
              </a:lnSpc>
            </a:pPr>
            <a:r>
              <a:rPr lang="en-US" sz="4000" b="true">
                <a:solidFill>
                  <a:srgbClr val="FFFFFF"/>
                </a:solidFill>
                <a:latin typeface="Open Sans Bold"/>
                <a:ea typeface="Open Sans Bold"/>
                <a:cs typeface="Open Sans Bold"/>
                <a:sym typeface="Open Sans Bold"/>
              </a:rPr>
              <a:t>Type</a:t>
            </a:r>
          </a:p>
        </p:txBody>
      </p:sp>
      <p:sp>
        <p:nvSpPr>
          <p:cNvPr name="TextBox 6" id="6"/>
          <p:cNvSpPr txBox="true"/>
          <p:nvPr/>
        </p:nvSpPr>
        <p:spPr>
          <a:xfrm rot="0">
            <a:off x="1028700" y="1600014"/>
            <a:ext cx="6973863"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Commonjs</a:t>
            </a:r>
          </a:p>
        </p:txBody>
      </p:sp>
      <p:sp>
        <p:nvSpPr>
          <p:cNvPr name="TextBox 7" id="7"/>
          <p:cNvSpPr txBox="true"/>
          <p:nvPr/>
        </p:nvSpPr>
        <p:spPr>
          <a:xfrm rot="0">
            <a:off x="9746531" y="1600014"/>
            <a:ext cx="6973863"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Modules</a:t>
            </a:r>
          </a:p>
        </p:txBody>
      </p:sp>
      <p:sp>
        <p:nvSpPr>
          <p:cNvPr name="TextBox 8" id="8"/>
          <p:cNvSpPr txBox="true"/>
          <p:nvPr/>
        </p:nvSpPr>
        <p:spPr>
          <a:xfrm rot="0">
            <a:off x="1140170" y="2540502"/>
            <a:ext cx="7512769"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CommonJS, antiguo y síncrono, usa require() y module.exports</a:t>
            </a:r>
          </a:p>
        </p:txBody>
      </p:sp>
      <p:sp>
        <p:nvSpPr>
          <p:cNvPr name="TextBox 9" id="9"/>
          <p:cNvSpPr txBox="true"/>
          <p:nvPr/>
        </p:nvSpPr>
        <p:spPr>
          <a:xfrm rot="0">
            <a:off x="9746531" y="2364289"/>
            <a:ext cx="8405371" cy="701675"/>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Open Sans"/>
                <a:ea typeface="Open Sans"/>
                <a:cs typeface="Open Sans"/>
                <a:sym typeface="Open Sans"/>
              </a:rPr>
              <a:t>ES Modules es el estándar moderno, asíncrono y estático, que utiliza import y export y es compatible con navegadores y Node.js</a:t>
            </a:r>
          </a:p>
        </p:txBody>
      </p:sp>
      <p:sp>
        <p:nvSpPr>
          <p:cNvPr name="TextBox 10" id="10"/>
          <p:cNvSpPr txBox="true"/>
          <p:nvPr/>
        </p:nvSpPr>
        <p:spPr>
          <a:xfrm rot="0">
            <a:off x="1140170" y="5562149"/>
            <a:ext cx="7512769" cy="1277098"/>
          </a:xfrm>
          <a:prstGeom prst="rect">
            <a:avLst/>
          </a:prstGeom>
        </p:spPr>
        <p:txBody>
          <a:bodyPr anchor="t" rtlCol="false" tIns="0" lIns="0" bIns="0" rIns="0">
            <a:spAutoFit/>
          </a:bodyPr>
          <a:lstStyle/>
          <a:p>
            <a:pPr algn="l">
              <a:lnSpc>
                <a:spcPts val="2058"/>
              </a:lnSpc>
              <a:spcBef>
                <a:spcPct val="0"/>
              </a:spcBef>
            </a:pPr>
            <a:r>
              <a:rPr lang="en-US" sz="1470">
                <a:solidFill>
                  <a:srgbClr val="FFFFFF"/>
                </a:solidFill>
                <a:latin typeface="Open Sans"/>
                <a:ea typeface="Open Sans"/>
                <a:cs typeface="Open Sans"/>
                <a:sym typeface="Open Sans"/>
              </a:rPr>
              <a:t>estos require() son creados por NodeJS y no son compatibles directamente en navegadores, salvo que se preprocese o transpile antes con alguna herramienta como podría ser un empaquetador o automatizador del estilo de Webpack, Parcel, Rollup, Babel o similar. Estas herramientas buscan los require() y los sustituyen por el código del fichero correspondiente</a:t>
            </a:r>
          </a:p>
        </p:txBody>
      </p:sp>
      <p:sp>
        <p:nvSpPr>
          <p:cNvPr name="TextBox 11" id="11"/>
          <p:cNvSpPr txBox="true"/>
          <p:nvPr/>
        </p:nvSpPr>
        <p:spPr>
          <a:xfrm rot="0">
            <a:off x="9746531" y="5790749"/>
            <a:ext cx="8405371" cy="699236"/>
          </a:xfrm>
          <a:prstGeom prst="rect">
            <a:avLst/>
          </a:prstGeom>
        </p:spPr>
        <p:txBody>
          <a:bodyPr anchor="t" rtlCol="false" tIns="0" lIns="0" bIns="0" rIns="0">
            <a:spAutoFit/>
          </a:bodyPr>
          <a:lstStyle/>
          <a:p>
            <a:pPr algn="l">
              <a:lnSpc>
                <a:spcPts val="1865"/>
              </a:lnSpc>
              <a:spcBef>
                <a:spcPct val="0"/>
              </a:spcBef>
            </a:pPr>
            <a:r>
              <a:rPr lang="en-US" sz="1332">
                <a:solidFill>
                  <a:srgbClr val="FFFFFF"/>
                </a:solidFill>
                <a:latin typeface="Open Sans"/>
                <a:ea typeface="Open Sans"/>
                <a:cs typeface="Open Sans"/>
                <a:sym typeface="Open Sans"/>
              </a:rPr>
              <a:t>Este sistema de módulos nativo por fin nos permite cargar módulos externos con una sintaxis simple y de forma síncrona y asíncrona. Eso sí, con una pequeña pega que seguiremos sufriendo durante un tiempo: esperar que la industria y ecosistema Javascript vaya abandonando CommonJS a favor de ESM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741281" y="2732535"/>
            <a:ext cx="4522270" cy="3514239"/>
          </a:xfrm>
          <a:custGeom>
            <a:avLst/>
            <a:gdLst/>
            <a:ahLst/>
            <a:cxnLst/>
            <a:rect r="r" b="b" t="t" l="l"/>
            <a:pathLst>
              <a:path h="3514239" w="4522270">
                <a:moveTo>
                  <a:pt x="0" y="0"/>
                </a:moveTo>
                <a:lnTo>
                  <a:pt x="4522270" y="0"/>
                </a:lnTo>
                <a:lnTo>
                  <a:pt x="4522270" y="3514239"/>
                </a:lnTo>
                <a:lnTo>
                  <a:pt x="0" y="3514239"/>
                </a:lnTo>
                <a:lnTo>
                  <a:pt x="0" y="0"/>
                </a:lnTo>
                <a:close/>
              </a:path>
            </a:pathLst>
          </a:custGeom>
          <a:blipFill>
            <a:blip r:embed="rId2"/>
            <a:stretch>
              <a:fillRect l="0" t="0" r="0" b="0"/>
            </a:stretch>
          </a:blipFill>
        </p:spPr>
      </p:sp>
      <p:sp>
        <p:nvSpPr>
          <p:cNvPr name="Freeform 3" id="3"/>
          <p:cNvSpPr/>
          <p:nvPr/>
        </p:nvSpPr>
        <p:spPr>
          <a:xfrm flipH="false" flipV="false" rot="0">
            <a:off x="8921061" y="3911975"/>
            <a:ext cx="7605129" cy="1155360"/>
          </a:xfrm>
          <a:custGeom>
            <a:avLst/>
            <a:gdLst/>
            <a:ahLst/>
            <a:cxnLst/>
            <a:rect r="r" b="b" t="t" l="l"/>
            <a:pathLst>
              <a:path h="1155360" w="7605129">
                <a:moveTo>
                  <a:pt x="0" y="0"/>
                </a:moveTo>
                <a:lnTo>
                  <a:pt x="7605129" y="0"/>
                </a:lnTo>
                <a:lnTo>
                  <a:pt x="7605129" y="1155360"/>
                </a:lnTo>
                <a:lnTo>
                  <a:pt x="0" y="1155360"/>
                </a:lnTo>
                <a:lnTo>
                  <a:pt x="0" y="0"/>
                </a:lnTo>
                <a:close/>
              </a:path>
            </a:pathLst>
          </a:custGeom>
          <a:blipFill>
            <a:blip r:embed="rId3"/>
            <a:stretch>
              <a:fillRect l="0" t="-5513" r="0" b="0"/>
            </a:stretch>
          </a:blipFill>
        </p:spPr>
      </p:sp>
      <p:sp>
        <p:nvSpPr>
          <p:cNvPr name="TextBox 4" id="4"/>
          <p:cNvSpPr txBox="true"/>
          <p:nvPr/>
        </p:nvSpPr>
        <p:spPr>
          <a:xfrm rot="0">
            <a:off x="17252986" y="9204361"/>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6</a:t>
            </a:r>
          </a:p>
        </p:txBody>
      </p:sp>
      <p:sp>
        <p:nvSpPr>
          <p:cNvPr name="TextBox 5" id="5"/>
          <p:cNvSpPr txBox="true"/>
          <p:nvPr/>
        </p:nvSpPr>
        <p:spPr>
          <a:xfrm rot="0">
            <a:off x="5002416" y="641357"/>
            <a:ext cx="7837289" cy="688961"/>
          </a:xfrm>
          <a:prstGeom prst="rect">
            <a:avLst/>
          </a:prstGeom>
        </p:spPr>
        <p:txBody>
          <a:bodyPr anchor="t" rtlCol="false" tIns="0" lIns="0" bIns="0" rIns="0">
            <a:spAutoFit/>
          </a:bodyPr>
          <a:lstStyle/>
          <a:p>
            <a:pPr algn="ctr">
              <a:lnSpc>
                <a:spcPts val="5600"/>
              </a:lnSpc>
            </a:pPr>
            <a:r>
              <a:rPr lang="en-US" sz="4000" b="true">
                <a:solidFill>
                  <a:srgbClr val="FFFFFF"/>
                </a:solidFill>
                <a:latin typeface="Open Sans Bold"/>
                <a:ea typeface="Open Sans Bold"/>
                <a:cs typeface="Open Sans Bold"/>
                <a:sym typeface="Open Sans Bold"/>
              </a:rPr>
              <a:t>Importaciones y exportaciones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315553" y="5396107"/>
            <a:ext cx="7943530" cy="3123628"/>
          </a:xfrm>
          <a:custGeom>
            <a:avLst/>
            <a:gdLst/>
            <a:ahLst/>
            <a:cxnLst/>
            <a:rect r="r" b="b" t="t" l="l"/>
            <a:pathLst>
              <a:path h="3123628" w="7943530">
                <a:moveTo>
                  <a:pt x="0" y="0"/>
                </a:moveTo>
                <a:lnTo>
                  <a:pt x="7943530" y="0"/>
                </a:lnTo>
                <a:lnTo>
                  <a:pt x="7943530" y="3123627"/>
                </a:lnTo>
                <a:lnTo>
                  <a:pt x="0" y="3123627"/>
                </a:lnTo>
                <a:lnTo>
                  <a:pt x="0" y="0"/>
                </a:lnTo>
                <a:close/>
              </a:path>
            </a:pathLst>
          </a:custGeom>
          <a:blipFill>
            <a:blip r:embed="rId2"/>
            <a:stretch>
              <a:fillRect l="0" t="0" r="0" b="0"/>
            </a:stretch>
          </a:blipFill>
        </p:spPr>
      </p:sp>
      <p:sp>
        <p:nvSpPr>
          <p:cNvPr name="TextBox 3" id="3"/>
          <p:cNvSpPr txBox="true"/>
          <p:nvPr/>
        </p:nvSpPr>
        <p:spPr>
          <a:xfrm rot="0">
            <a:off x="17252986" y="9204361"/>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7</a:t>
            </a:r>
          </a:p>
        </p:txBody>
      </p:sp>
      <p:sp>
        <p:nvSpPr>
          <p:cNvPr name="TextBox 4" id="4"/>
          <p:cNvSpPr txBox="true"/>
          <p:nvPr/>
        </p:nvSpPr>
        <p:spPr>
          <a:xfrm rot="0">
            <a:off x="8283253" y="720567"/>
            <a:ext cx="1721495" cy="688961"/>
          </a:xfrm>
          <a:prstGeom prst="rect">
            <a:avLst/>
          </a:prstGeom>
        </p:spPr>
        <p:txBody>
          <a:bodyPr anchor="t" rtlCol="false" tIns="0" lIns="0" bIns="0" rIns="0">
            <a:spAutoFit/>
          </a:bodyPr>
          <a:lstStyle/>
          <a:p>
            <a:pPr algn="ctr">
              <a:lnSpc>
                <a:spcPts val="5600"/>
              </a:lnSpc>
            </a:pPr>
            <a:r>
              <a:rPr lang="en-US" sz="4000" b="true">
                <a:solidFill>
                  <a:srgbClr val="FFFFFF"/>
                </a:solidFill>
                <a:latin typeface="Open Sans Bold"/>
                <a:ea typeface="Open Sans Bold"/>
                <a:cs typeface="Open Sans Bold"/>
                <a:sym typeface="Open Sans Bold"/>
              </a:rPr>
              <a:t>Scripts</a:t>
            </a:r>
          </a:p>
        </p:txBody>
      </p:sp>
      <p:sp>
        <p:nvSpPr>
          <p:cNvPr name="TextBox 5" id="5"/>
          <p:cNvSpPr txBox="true"/>
          <p:nvPr/>
        </p:nvSpPr>
        <p:spPr>
          <a:xfrm rot="0">
            <a:off x="4069999" y="2110547"/>
            <a:ext cx="10434638"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Esta sección define comandos personalizados que podés ejecutar desde la terminal con:</a:t>
            </a:r>
          </a:p>
        </p:txBody>
      </p:sp>
      <p:sp>
        <p:nvSpPr>
          <p:cNvPr name="TextBox 6" id="6"/>
          <p:cNvSpPr txBox="true"/>
          <p:nvPr/>
        </p:nvSpPr>
        <p:spPr>
          <a:xfrm rot="0">
            <a:off x="7532415" y="2954532"/>
            <a:ext cx="3223171"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npm run nombre-del-script</a:t>
            </a:r>
          </a:p>
        </p:txBody>
      </p:sp>
      <p:sp>
        <p:nvSpPr>
          <p:cNvPr name="TextBox 7" id="7"/>
          <p:cNvSpPr txBox="true"/>
          <p:nvPr/>
        </p:nvSpPr>
        <p:spPr>
          <a:xfrm rot="0">
            <a:off x="6884042" y="3799082"/>
            <a:ext cx="4806553" cy="10541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Open Sans"/>
                <a:ea typeface="Open Sans"/>
                <a:cs typeface="Open Sans"/>
                <a:sym typeface="Open Sans"/>
              </a:rPr>
              <a:t>Ejecutar tu app (ej: npm start)</a:t>
            </a:r>
          </a:p>
          <a:p>
            <a:pPr algn="l" marL="431801" indent="-215900" lvl="1">
              <a:lnSpc>
                <a:spcPts val="2800"/>
              </a:lnSpc>
              <a:buFont typeface="Arial"/>
              <a:buChar char="•"/>
            </a:pPr>
            <a:r>
              <a:rPr lang="en-US" sz="2000">
                <a:solidFill>
                  <a:srgbClr val="FFFFFF"/>
                </a:solidFill>
                <a:latin typeface="Open Sans"/>
                <a:ea typeface="Open Sans"/>
                <a:cs typeface="Open Sans"/>
                <a:sym typeface="Open Sans"/>
              </a:rPr>
              <a:t>Levantar servidores locales</a:t>
            </a:r>
          </a:p>
          <a:p>
            <a:pPr algn="l" marL="431801" indent="-215900" lvl="1">
              <a:lnSpc>
                <a:spcPts val="2800"/>
              </a:lnSpc>
              <a:buFont typeface="Arial"/>
              <a:buChar char="•"/>
            </a:pPr>
            <a:r>
              <a:rPr lang="en-US" sz="2000">
                <a:solidFill>
                  <a:srgbClr val="FFFFFF"/>
                </a:solidFill>
                <a:latin typeface="Open Sans"/>
                <a:ea typeface="Open Sans"/>
                <a:cs typeface="Open Sans"/>
                <a:sym typeface="Open Sans"/>
              </a:rPr>
              <a:t>Lanzar múltiples comandos seguidos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9158371" y="2544495"/>
            <a:ext cx="7967221" cy="4790292"/>
          </a:xfrm>
          <a:custGeom>
            <a:avLst/>
            <a:gdLst/>
            <a:ahLst/>
            <a:cxnLst/>
            <a:rect r="r" b="b" t="t" l="l"/>
            <a:pathLst>
              <a:path h="4790292" w="7967221">
                <a:moveTo>
                  <a:pt x="0" y="0"/>
                </a:moveTo>
                <a:lnTo>
                  <a:pt x="7967221" y="0"/>
                </a:lnTo>
                <a:lnTo>
                  <a:pt x="7967221" y="4790292"/>
                </a:lnTo>
                <a:lnTo>
                  <a:pt x="0" y="4790292"/>
                </a:lnTo>
                <a:lnTo>
                  <a:pt x="0" y="0"/>
                </a:lnTo>
                <a:close/>
              </a:path>
            </a:pathLst>
          </a:custGeom>
          <a:blipFill>
            <a:blip r:embed="rId2"/>
            <a:stretch>
              <a:fillRect l="0" t="0" r="0" b="0"/>
            </a:stretch>
          </a:blipFill>
        </p:spPr>
      </p:sp>
      <p:sp>
        <p:nvSpPr>
          <p:cNvPr name="TextBox 3" id="3"/>
          <p:cNvSpPr txBox="true"/>
          <p:nvPr/>
        </p:nvSpPr>
        <p:spPr>
          <a:xfrm rot="0">
            <a:off x="17125592" y="907696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8</a:t>
            </a:r>
          </a:p>
        </p:txBody>
      </p:sp>
      <p:sp>
        <p:nvSpPr>
          <p:cNvPr name="TextBox 4" id="4"/>
          <p:cNvSpPr txBox="true"/>
          <p:nvPr/>
        </p:nvSpPr>
        <p:spPr>
          <a:xfrm rot="0">
            <a:off x="1028700" y="664909"/>
            <a:ext cx="16875323" cy="688961"/>
          </a:xfrm>
          <a:prstGeom prst="rect">
            <a:avLst/>
          </a:prstGeom>
        </p:spPr>
        <p:txBody>
          <a:bodyPr anchor="t" rtlCol="false" tIns="0" lIns="0" bIns="0" rIns="0">
            <a:spAutoFit/>
          </a:bodyPr>
          <a:lstStyle/>
          <a:p>
            <a:pPr algn="ctr">
              <a:lnSpc>
                <a:spcPts val="5600"/>
              </a:lnSpc>
            </a:pPr>
            <a:r>
              <a:rPr lang="en-US" sz="4000" b="true">
                <a:solidFill>
                  <a:srgbClr val="FFFFFF"/>
                </a:solidFill>
                <a:latin typeface="Open Sans Bold"/>
                <a:ea typeface="Open Sans Bold"/>
                <a:cs typeface="Open Sans Bold"/>
                <a:sym typeface="Open Sans Bold"/>
              </a:rPr>
              <a:t>¿Cuál es la diferencia entre el package.json y el package.lock.json? </a:t>
            </a:r>
          </a:p>
        </p:txBody>
      </p:sp>
      <p:sp>
        <p:nvSpPr>
          <p:cNvPr name="TextBox 5" id="5"/>
          <p:cNvSpPr txBox="true"/>
          <p:nvPr/>
        </p:nvSpPr>
        <p:spPr>
          <a:xfrm rot="0">
            <a:off x="1341706" y="2529248"/>
            <a:ext cx="4632783" cy="1406525"/>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Open Sans"/>
                <a:ea typeface="Open Sans"/>
                <a:cs typeface="Open Sans"/>
                <a:sym typeface="Open Sans"/>
              </a:rPr>
              <a:t>En control de versiones, los números de versión suelen seguir el versionado semántico (SemVer), que usa el formato:</a:t>
            </a:r>
          </a:p>
        </p:txBody>
      </p:sp>
      <p:sp>
        <p:nvSpPr>
          <p:cNvPr name="TextBox 6" id="6"/>
          <p:cNvSpPr txBox="true"/>
          <p:nvPr/>
        </p:nvSpPr>
        <p:spPr>
          <a:xfrm rot="0">
            <a:off x="1341706" y="4324017"/>
            <a:ext cx="2595562"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MAJOR.MINOR.PATCH</a:t>
            </a:r>
          </a:p>
        </p:txBody>
      </p:sp>
      <p:sp>
        <p:nvSpPr>
          <p:cNvPr name="TextBox 7" id="7"/>
          <p:cNvSpPr txBox="true"/>
          <p:nvPr/>
        </p:nvSpPr>
        <p:spPr>
          <a:xfrm rot="0">
            <a:off x="1341706" y="6904966"/>
            <a:ext cx="7092783" cy="701675"/>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Open Sans"/>
                <a:ea typeface="Open Sans"/>
                <a:cs typeface="Open Sans"/>
                <a:sym typeface="Open Sans"/>
              </a:rPr>
              <a:t>PATCH (Parche) → Corrección de errores o mejoras menores sin cambiar funcionalidades.</a:t>
            </a:r>
          </a:p>
        </p:txBody>
      </p:sp>
      <p:sp>
        <p:nvSpPr>
          <p:cNvPr name="TextBox 8" id="8"/>
          <p:cNvSpPr txBox="true"/>
          <p:nvPr/>
        </p:nvSpPr>
        <p:spPr>
          <a:xfrm rot="0">
            <a:off x="1341706" y="5812766"/>
            <a:ext cx="7092783" cy="701675"/>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Open Sans"/>
                <a:ea typeface="Open Sans"/>
                <a:cs typeface="Open Sans"/>
                <a:sym typeface="Open Sans"/>
              </a:rPr>
              <a:t>MINOR (Menor) → Nuevas funcionalidades que son compatibles con versiones anteriores.</a:t>
            </a:r>
          </a:p>
        </p:txBody>
      </p:sp>
      <p:sp>
        <p:nvSpPr>
          <p:cNvPr name="TextBox 9" id="9"/>
          <p:cNvSpPr txBox="true"/>
          <p:nvPr/>
        </p:nvSpPr>
        <p:spPr>
          <a:xfrm rot="0">
            <a:off x="1341706" y="4892016"/>
            <a:ext cx="7967221" cy="701675"/>
          </a:xfrm>
          <a:prstGeom prst="rect">
            <a:avLst/>
          </a:prstGeom>
        </p:spPr>
        <p:txBody>
          <a:bodyPr anchor="t" rtlCol="false" tIns="0" lIns="0" bIns="0" rIns="0">
            <a:spAutoFit/>
          </a:bodyPr>
          <a:lstStyle/>
          <a:p>
            <a:pPr algn="l">
              <a:lnSpc>
                <a:spcPts val="2800"/>
              </a:lnSpc>
            </a:pPr>
            <a:r>
              <a:rPr lang="en-US" sz="2000">
                <a:solidFill>
                  <a:srgbClr val="FFFFFF"/>
                </a:solidFill>
                <a:latin typeface="Open Sans"/>
                <a:ea typeface="Open Sans"/>
                <a:cs typeface="Open Sans"/>
                <a:sym typeface="Open Sans"/>
              </a:rPr>
              <a:t>MAJOR (Mayor) → Cambios que rompen compatibilidad con versiones anteriores.</a:t>
            </a:r>
          </a:p>
        </p:txBody>
      </p:sp>
      <p:sp>
        <p:nvSpPr>
          <p:cNvPr name="TextBox 10" id="10"/>
          <p:cNvSpPr txBox="true"/>
          <p:nvPr/>
        </p:nvSpPr>
        <p:spPr>
          <a:xfrm rot="0">
            <a:off x="1341706" y="8775342"/>
            <a:ext cx="14621321"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El versionado semántico (SemVer) es un estándar que define cómo se deben asignar los números de versión en el software.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5555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999868" y="6227762"/>
            <a:ext cx="10288264" cy="2372681"/>
          </a:xfrm>
          <a:custGeom>
            <a:avLst/>
            <a:gdLst/>
            <a:ahLst/>
            <a:cxnLst/>
            <a:rect r="r" b="b" t="t" l="l"/>
            <a:pathLst>
              <a:path h="2372681" w="10288264">
                <a:moveTo>
                  <a:pt x="0" y="0"/>
                </a:moveTo>
                <a:lnTo>
                  <a:pt x="10288264" y="0"/>
                </a:lnTo>
                <a:lnTo>
                  <a:pt x="10288264" y="2372681"/>
                </a:lnTo>
                <a:lnTo>
                  <a:pt x="0" y="2372681"/>
                </a:lnTo>
                <a:lnTo>
                  <a:pt x="0" y="0"/>
                </a:lnTo>
                <a:close/>
              </a:path>
            </a:pathLst>
          </a:custGeom>
          <a:blipFill>
            <a:blip r:embed="rId2"/>
            <a:stretch>
              <a:fillRect l="0" t="0" r="0" b="0"/>
            </a:stretch>
          </a:blipFill>
        </p:spPr>
      </p:sp>
      <p:sp>
        <p:nvSpPr>
          <p:cNvPr name="TextBox 3" id="3"/>
          <p:cNvSpPr txBox="true"/>
          <p:nvPr/>
        </p:nvSpPr>
        <p:spPr>
          <a:xfrm rot="0">
            <a:off x="17125592" y="907696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9</a:t>
            </a:r>
          </a:p>
        </p:txBody>
      </p:sp>
      <p:sp>
        <p:nvSpPr>
          <p:cNvPr name="TextBox 4" id="4"/>
          <p:cNvSpPr txBox="true"/>
          <p:nvPr/>
        </p:nvSpPr>
        <p:spPr>
          <a:xfrm rot="0">
            <a:off x="2548161" y="1932921"/>
            <a:ext cx="13191679"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Los símbolos ^ y ~ en package.json controlan cómo se actualizan las dependencias cuando ejecutas npm install.</a:t>
            </a:r>
          </a:p>
        </p:txBody>
      </p:sp>
      <p:sp>
        <p:nvSpPr>
          <p:cNvPr name="TextBox 5" id="5"/>
          <p:cNvSpPr txBox="true"/>
          <p:nvPr/>
        </p:nvSpPr>
        <p:spPr>
          <a:xfrm rot="0">
            <a:off x="1008899" y="641357"/>
            <a:ext cx="16875323" cy="688961"/>
          </a:xfrm>
          <a:prstGeom prst="rect">
            <a:avLst/>
          </a:prstGeom>
        </p:spPr>
        <p:txBody>
          <a:bodyPr anchor="t" rtlCol="false" tIns="0" lIns="0" bIns="0" rIns="0">
            <a:spAutoFit/>
          </a:bodyPr>
          <a:lstStyle/>
          <a:p>
            <a:pPr algn="ctr">
              <a:lnSpc>
                <a:spcPts val="5600"/>
              </a:lnSpc>
            </a:pPr>
            <a:r>
              <a:rPr lang="en-US" sz="4000" b="true">
                <a:solidFill>
                  <a:srgbClr val="FFFFFF"/>
                </a:solidFill>
                <a:latin typeface="Open Sans Bold"/>
                <a:ea typeface="Open Sans Bold"/>
                <a:cs typeface="Open Sans Bold"/>
                <a:sym typeface="Open Sans Bold"/>
              </a:rPr>
              <a:t>¿Cuál es la diferencia entre el package.json y el package.lock.json? </a:t>
            </a:r>
          </a:p>
        </p:txBody>
      </p:sp>
      <p:sp>
        <p:nvSpPr>
          <p:cNvPr name="TextBox 6" id="6"/>
          <p:cNvSpPr txBox="true"/>
          <p:nvPr/>
        </p:nvSpPr>
        <p:spPr>
          <a:xfrm rot="0">
            <a:off x="1028700" y="3193396"/>
            <a:ext cx="137666"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a:t>
            </a:r>
          </a:p>
        </p:txBody>
      </p:sp>
      <p:sp>
        <p:nvSpPr>
          <p:cNvPr name="TextBox 7" id="7"/>
          <p:cNvSpPr txBox="true"/>
          <p:nvPr/>
        </p:nvSpPr>
        <p:spPr>
          <a:xfrm rot="0">
            <a:off x="1630939" y="3167996"/>
            <a:ext cx="6586273" cy="701675"/>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Open Sans"/>
                <a:ea typeface="Open Sans"/>
                <a:cs typeface="Open Sans"/>
                <a:sym typeface="Open Sans"/>
              </a:rPr>
              <a:t>Permite actualizar versiones minor y patch, pero mantiene la major.</a:t>
            </a:r>
          </a:p>
        </p:txBody>
      </p:sp>
      <p:sp>
        <p:nvSpPr>
          <p:cNvPr name="TextBox 8" id="8"/>
          <p:cNvSpPr txBox="true"/>
          <p:nvPr/>
        </p:nvSpPr>
        <p:spPr>
          <a:xfrm rot="0">
            <a:off x="1630939" y="4196623"/>
            <a:ext cx="2330946"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"lodash": "^4.17.21"</a:t>
            </a:r>
          </a:p>
        </p:txBody>
      </p:sp>
      <p:sp>
        <p:nvSpPr>
          <p:cNvPr name="TextBox 9" id="9"/>
          <p:cNvSpPr txBox="true"/>
          <p:nvPr/>
        </p:nvSpPr>
        <p:spPr>
          <a:xfrm rot="0">
            <a:off x="1630939" y="4945063"/>
            <a:ext cx="4827984"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Desde 4.17.21 hasta 4.x.x (pero no 5.x.x).</a:t>
            </a:r>
          </a:p>
        </p:txBody>
      </p:sp>
      <p:sp>
        <p:nvSpPr>
          <p:cNvPr name="TextBox 10" id="10"/>
          <p:cNvSpPr txBox="true"/>
          <p:nvPr/>
        </p:nvSpPr>
        <p:spPr>
          <a:xfrm rot="0">
            <a:off x="9373933" y="3193396"/>
            <a:ext cx="145256"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a:t>
            </a:r>
          </a:p>
        </p:txBody>
      </p:sp>
      <p:sp>
        <p:nvSpPr>
          <p:cNvPr name="TextBox 11" id="11"/>
          <p:cNvSpPr txBox="true"/>
          <p:nvPr/>
        </p:nvSpPr>
        <p:spPr>
          <a:xfrm rot="0">
            <a:off x="9985914" y="3193396"/>
            <a:ext cx="7108627"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Permite actualizar solo patch, pero mantiene major y minor.</a:t>
            </a:r>
          </a:p>
        </p:txBody>
      </p:sp>
      <p:sp>
        <p:nvSpPr>
          <p:cNvPr name="TextBox 12" id="12"/>
          <p:cNvSpPr txBox="true"/>
          <p:nvPr/>
        </p:nvSpPr>
        <p:spPr>
          <a:xfrm rot="0">
            <a:off x="9985914" y="4196623"/>
            <a:ext cx="2338536"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"lodash": "~4.17.21"</a:t>
            </a:r>
          </a:p>
        </p:txBody>
      </p:sp>
      <p:sp>
        <p:nvSpPr>
          <p:cNvPr name="TextBox 13" id="13"/>
          <p:cNvSpPr txBox="true"/>
          <p:nvPr/>
        </p:nvSpPr>
        <p:spPr>
          <a:xfrm rot="0">
            <a:off x="9985914" y="4945063"/>
            <a:ext cx="5142607" cy="349250"/>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Open Sans"/>
                <a:ea typeface="Open Sans"/>
                <a:cs typeface="Open Sans"/>
                <a:sym typeface="Open Sans"/>
              </a:rPr>
              <a:t>Desde 4.17.21 hasta 4.17.x (pero no 4.18.x).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DAGxTYBIRWM</dc:identifier>
  <dcterms:modified xsi:type="dcterms:W3CDTF">2011-08-01T06:04:30Z</dcterms:modified>
  <cp:revision>1</cp:revision>
  <dc:title>Crear proyecto</dc:title>
</cp:coreProperties>
</file>