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</p:sldIdLst>
  <p:sldSz cx="18288000" cy="10287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Open Sans Bold" panose="020B0806030504020204" charset="0"/>
      <p:regular r:id="rId28"/>
    </p:embeddedFont>
    <p:embeddedFont>
      <p:font typeface="Poppins" panose="00000500000000000000" pitchFamily="2" charset="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9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59055" y="2214447"/>
            <a:ext cx="4450979" cy="4705320"/>
          </a:xfrm>
          <a:custGeom>
            <a:avLst/>
            <a:gdLst/>
            <a:ahLst/>
            <a:cxnLst/>
            <a:rect l="l" t="t" r="r" b="b"/>
            <a:pathLst>
              <a:path w="4450979" h="4705320">
                <a:moveTo>
                  <a:pt x="0" y="0"/>
                </a:moveTo>
                <a:lnTo>
                  <a:pt x="4450979" y="0"/>
                </a:lnTo>
                <a:lnTo>
                  <a:pt x="4450979" y="4705321"/>
                </a:lnTo>
                <a:lnTo>
                  <a:pt x="0" y="47053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384797" y="9336172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763001" y="3000563"/>
            <a:ext cx="6250780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Servicios</a:t>
            </a:r>
            <a:endParaRPr lang="en-US" sz="92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372600" y="5276346"/>
            <a:ext cx="6504682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By: Escobar Joel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015099" y="176734"/>
            <a:ext cx="1571878" cy="1703933"/>
          </a:xfrm>
          <a:custGeom>
            <a:avLst/>
            <a:gdLst/>
            <a:ahLst/>
            <a:cxnLst/>
            <a:rect l="l" t="t" r="r" b="b"/>
            <a:pathLst>
              <a:path w="1571878" h="1703933">
                <a:moveTo>
                  <a:pt x="0" y="0"/>
                </a:moveTo>
                <a:lnTo>
                  <a:pt x="1571878" y="0"/>
                </a:lnTo>
                <a:lnTo>
                  <a:pt x="1571878" y="1703932"/>
                </a:lnTo>
                <a:lnTo>
                  <a:pt x="0" y="17039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325477" y="2887793"/>
            <a:ext cx="5808507" cy="4424096"/>
          </a:xfrm>
          <a:custGeom>
            <a:avLst/>
            <a:gdLst/>
            <a:ahLst/>
            <a:cxnLst/>
            <a:rect l="l" t="t" r="r" b="b"/>
            <a:pathLst>
              <a:path w="5808507" h="4424096">
                <a:moveTo>
                  <a:pt x="0" y="0"/>
                </a:moveTo>
                <a:lnTo>
                  <a:pt x="5808507" y="0"/>
                </a:lnTo>
                <a:lnTo>
                  <a:pt x="5808507" y="4424096"/>
                </a:lnTo>
                <a:lnTo>
                  <a:pt x="0" y="44240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15439" y="3339338"/>
            <a:ext cx="6513659" cy="3084941"/>
          </a:xfrm>
          <a:custGeom>
            <a:avLst/>
            <a:gdLst/>
            <a:ahLst/>
            <a:cxnLst/>
            <a:rect l="l" t="t" r="r" b="b"/>
            <a:pathLst>
              <a:path w="6513659" h="3084941">
                <a:moveTo>
                  <a:pt x="0" y="0"/>
                </a:moveTo>
                <a:lnTo>
                  <a:pt x="6513659" y="0"/>
                </a:lnTo>
                <a:lnTo>
                  <a:pt x="6513659" y="3084941"/>
                </a:lnTo>
                <a:lnTo>
                  <a:pt x="0" y="30849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7384797" y="9336172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10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557046" y="641357"/>
            <a:ext cx="3173909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Mal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enfoque</a:t>
            </a:r>
            <a:endParaRPr lang="en-US" sz="40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15439" y="2300256"/>
            <a:ext cx="7814370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Este es un error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común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donde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el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componente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hace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la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petición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directamente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549586" y="8618040"/>
            <a:ext cx="5275213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❌ El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componente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está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acoplado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a la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petición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HTTP.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500175" y="8204699"/>
            <a:ext cx="6446639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❌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Dificulta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el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testing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porque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no se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puede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mockear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fácilmente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500175" y="7730989"/>
            <a:ext cx="7459266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❌ Si se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necesita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la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misma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petición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otro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lugar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hay que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repetir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código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349508" y="414316"/>
            <a:ext cx="1447739" cy="1228768"/>
          </a:xfrm>
          <a:custGeom>
            <a:avLst/>
            <a:gdLst/>
            <a:ahLst/>
            <a:cxnLst/>
            <a:rect l="l" t="t" r="r" b="b"/>
            <a:pathLst>
              <a:path w="1447739" h="1228768">
                <a:moveTo>
                  <a:pt x="0" y="0"/>
                </a:moveTo>
                <a:lnTo>
                  <a:pt x="1447739" y="0"/>
                </a:lnTo>
                <a:lnTo>
                  <a:pt x="1447739" y="1228768"/>
                </a:lnTo>
                <a:lnTo>
                  <a:pt x="0" y="12287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98395" y="2621141"/>
            <a:ext cx="6927890" cy="4749431"/>
          </a:xfrm>
          <a:custGeom>
            <a:avLst/>
            <a:gdLst/>
            <a:ahLst/>
            <a:cxnLst/>
            <a:rect l="l" t="t" r="r" b="b"/>
            <a:pathLst>
              <a:path w="6927890" h="4749431">
                <a:moveTo>
                  <a:pt x="0" y="0"/>
                </a:moveTo>
                <a:lnTo>
                  <a:pt x="6927889" y="0"/>
                </a:lnTo>
                <a:lnTo>
                  <a:pt x="6927889" y="4749431"/>
                </a:lnTo>
                <a:lnTo>
                  <a:pt x="0" y="47494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924451" y="2760745"/>
            <a:ext cx="5286524" cy="4470222"/>
          </a:xfrm>
          <a:custGeom>
            <a:avLst/>
            <a:gdLst/>
            <a:ahLst/>
            <a:cxnLst/>
            <a:rect l="l" t="t" r="r" b="b"/>
            <a:pathLst>
              <a:path w="5286524" h="4470222">
                <a:moveTo>
                  <a:pt x="0" y="0"/>
                </a:moveTo>
                <a:lnTo>
                  <a:pt x="5286524" y="0"/>
                </a:lnTo>
                <a:lnTo>
                  <a:pt x="5286524" y="4470222"/>
                </a:lnTo>
                <a:lnTo>
                  <a:pt x="0" y="447022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7384797" y="9336172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372796" y="641357"/>
            <a:ext cx="3542407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Buen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enfoque</a:t>
            </a:r>
            <a:endParaRPr lang="en-US" sz="40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98395" y="2000249"/>
            <a:ext cx="2352377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Paso 1: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Crear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el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Servicio</a:t>
            </a:r>
            <a:endParaRPr lang="en-US" sz="1599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924451" y="2000249"/>
            <a:ext cx="5286524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Paso 2: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Inyectar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y Usar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el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Servicio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el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Componente</a:t>
            </a:r>
            <a:endParaRPr lang="en-US" sz="1599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801908" y="8992954"/>
            <a:ext cx="7034659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✅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Menos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acoplamiento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Separa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la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lógica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datos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del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componente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860162" y="8396075"/>
            <a:ext cx="8232874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✅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Fácil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probar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Se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pueden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hacer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pruebas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unitarias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con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HttpTestingController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860162" y="7799197"/>
            <a:ext cx="8625929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✅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Reutilizable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Otros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componentes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pueden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usar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el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mismo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servicio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sin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repetir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código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384797" y="9336172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12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744444" y="641357"/>
            <a:ext cx="4799112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Gestión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estados</a:t>
            </a:r>
            <a:endParaRPr lang="en-US" sz="40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947837" y="2673222"/>
            <a:ext cx="3977871" cy="5736769"/>
          </a:xfrm>
          <a:custGeom>
            <a:avLst/>
            <a:gdLst/>
            <a:ahLst/>
            <a:cxnLst/>
            <a:rect l="l" t="t" r="r" b="b"/>
            <a:pathLst>
              <a:path w="3977871" h="5736769">
                <a:moveTo>
                  <a:pt x="0" y="0"/>
                </a:moveTo>
                <a:lnTo>
                  <a:pt x="3977870" y="0"/>
                </a:lnTo>
                <a:lnTo>
                  <a:pt x="3977870" y="5736769"/>
                </a:lnTo>
                <a:lnTo>
                  <a:pt x="0" y="57367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57646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744444" y="2856875"/>
            <a:ext cx="6479084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✅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Optimiza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el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rendimiento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al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evitar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múltiples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llamadas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a la API.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744444" y="3702060"/>
            <a:ext cx="6093768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✅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Mantiene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la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información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accesible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toda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la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aplicación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744444" y="4547245"/>
            <a:ext cx="8714929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✅ Evita la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necesidad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pasar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datos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mediante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Input/Output o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servicios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innecesarios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015099" y="176734"/>
            <a:ext cx="1571878" cy="1703933"/>
          </a:xfrm>
          <a:custGeom>
            <a:avLst/>
            <a:gdLst/>
            <a:ahLst/>
            <a:cxnLst/>
            <a:rect l="l" t="t" r="r" b="b"/>
            <a:pathLst>
              <a:path w="1571878" h="1703933">
                <a:moveTo>
                  <a:pt x="0" y="0"/>
                </a:moveTo>
                <a:lnTo>
                  <a:pt x="1571878" y="0"/>
                </a:lnTo>
                <a:lnTo>
                  <a:pt x="1571878" y="1703932"/>
                </a:lnTo>
                <a:lnTo>
                  <a:pt x="0" y="17039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730954" y="3097317"/>
            <a:ext cx="3667035" cy="4208476"/>
          </a:xfrm>
          <a:custGeom>
            <a:avLst/>
            <a:gdLst/>
            <a:ahLst/>
            <a:cxnLst/>
            <a:rect l="l" t="t" r="r" b="b"/>
            <a:pathLst>
              <a:path w="3667035" h="4208476">
                <a:moveTo>
                  <a:pt x="0" y="0"/>
                </a:moveTo>
                <a:lnTo>
                  <a:pt x="3667035" y="0"/>
                </a:lnTo>
                <a:lnTo>
                  <a:pt x="3667035" y="4208476"/>
                </a:lnTo>
                <a:lnTo>
                  <a:pt x="0" y="42084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034746" y="3097317"/>
            <a:ext cx="4208476" cy="4208476"/>
          </a:xfrm>
          <a:custGeom>
            <a:avLst/>
            <a:gdLst/>
            <a:ahLst/>
            <a:cxnLst/>
            <a:rect l="l" t="t" r="r" b="b"/>
            <a:pathLst>
              <a:path w="4208476" h="4208476">
                <a:moveTo>
                  <a:pt x="0" y="0"/>
                </a:moveTo>
                <a:lnTo>
                  <a:pt x="4208476" y="0"/>
                </a:lnTo>
                <a:lnTo>
                  <a:pt x="4208476" y="4208476"/>
                </a:lnTo>
                <a:lnTo>
                  <a:pt x="0" y="42084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7384797" y="9336172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13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557046" y="641357"/>
            <a:ext cx="3173909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Mal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enfoque</a:t>
            </a:r>
            <a:endParaRPr lang="en-US" sz="40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59043" y="2164331"/>
            <a:ext cx="14796641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Este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enfoque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guarda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el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estado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localmente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el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componente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lo que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puede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causar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problemas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otros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componentes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necesitan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los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mismos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datos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431619" y="8123863"/>
            <a:ext cx="5327303" cy="283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❌ El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estado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se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pierde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el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componente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se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destruye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431619" y="7591543"/>
            <a:ext cx="6878650" cy="283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❌ Si otro componente necesita el contador, no podrá acceder a él.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404458" y="8654761"/>
            <a:ext cx="6134509" cy="283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❌ No hay forma de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compartir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el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estado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sin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duplicar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código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349508" y="414316"/>
            <a:ext cx="1447739" cy="1228768"/>
          </a:xfrm>
          <a:custGeom>
            <a:avLst/>
            <a:gdLst/>
            <a:ahLst/>
            <a:cxnLst/>
            <a:rect l="l" t="t" r="r" b="b"/>
            <a:pathLst>
              <a:path w="1447739" h="1228768">
                <a:moveTo>
                  <a:pt x="0" y="0"/>
                </a:moveTo>
                <a:lnTo>
                  <a:pt x="1447739" y="0"/>
                </a:lnTo>
                <a:lnTo>
                  <a:pt x="1447739" y="1228768"/>
                </a:lnTo>
                <a:lnTo>
                  <a:pt x="0" y="12287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349021" y="2600289"/>
            <a:ext cx="4375910" cy="4507024"/>
          </a:xfrm>
          <a:custGeom>
            <a:avLst/>
            <a:gdLst/>
            <a:ahLst/>
            <a:cxnLst/>
            <a:rect l="l" t="t" r="r" b="b"/>
            <a:pathLst>
              <a:path w="4375910" h="4507024">
                <a:moveTo>
                  <a:pt x="0" y="0"/>
                </a:moveTo>
                <a:lnTo>
                  <a:pt x="4375910" y="0"/>
                </a:lnTo>
                <a:lnTo>
                  <a:pt x="4375910" y="4507024"/>
                </a:lnTo>
                <a:lnTo>
                  <a:pt x="0" y="45070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398931" y="2600289"/>
            <a:ext cx="5044837" cy="4507024"/>
          </a:xfrm>
          <a:custGeom>
            <a:avLst/>
            <a:gdLst/>
            <a:ahLst/>
            <a:cxnLst/>
            <a:rect l="l" t="t" r="r" b="b"/>
            <a:pathLst>
              <a:path w="5044837" h="4507024">
                <a:moveTo>
                  <a:pt x="0" y="0"/>
                </a:moveTo>
                <a:lnTo>
                  <a:pt x="5044836" y="0"/>
                </a:lnTo>
                <a:lnTo>
                  <a:pt x="5044836" y="4507024"/>
                </a:lnTo>
                <a:lnTo>
                  <a:pt x="0" y="45070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7384797" y="9336172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372796" y="641357"/>
            <a:ext cx="3542407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Buen enfoque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349021" y="2018716"/>
            <a:ext cx="3466579" cy="283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Paso 1: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Crear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el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Servicio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Estado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398931" y="2018716"/>
            <a:ext cx="4231928" cy="283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Paso 2: Usar el Servicio en el Componente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055226" y="7793113"/>
            <a:ext cx="6924415" cy="283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✅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Reactivo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Se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pueden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hacer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acciones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tiempo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real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usando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RxJS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055226" y="8774563"/>
            <a:ext cx="8177547" cy="283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✅ Estado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compartido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Otros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componentes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pueden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acceder al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mismo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contador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055226" y="8243666"/>
            <a:ext cx="7187840" cy="283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✅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Persistencia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El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contador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no se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pierde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el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componente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se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destruye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384797" y="9336172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15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80168" y="647700"/>
            <a:ext cx="6727664" cy="688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Lógica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negocio</a:t>
            </a:r>
            <a:endParaRPr lang="en-US" sz="40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947837" y="2673222"/>
            <a:ext cx="3977871" cy="5736769"/>
          </a:xfrm>
          <a:custGeom>
            <a:avLst/>
            <a:gdLst/>
            <a:ahLst/>
            <a:cxnLst/>
            <a:rect l="l" t="t" r="r" b="b"/>
            <a:pathLst>
              <a:path w="3977871" h="5736769">
                <a:moveTo>
                  <a:pt x="0" y="0"/>
                </a:moveTo>
                <a:lnTo>
                  <a:pt x="3977870" y="0"/>
                </a:lnTo>
                <a:lnTo>
                  <a:pt x="3977870" y="5736769"/>
                </a:lnTo>
                <a:lnTo>
                  <a:pt x="0" y="57367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57646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912136" y="3380345"/>
            <a:ext cx="7747992" cy="283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✅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Permite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reutilizar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la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misma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lógica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diferentes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componentes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o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módulos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912136" y="4649605"/>
            <a:ext cx="3926644" cy="283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✅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Mantiene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los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componentes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limpios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912136" y="4013933"/>
            <a:ext cx="2948471" cy="283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✅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Facilita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pruebas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unitarias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015099" y="176734"/>
            <a:ext cx="1571878" cy="1703933"/>
          </a:xfrm>
          <a:custGeom>
            <a:avLst/>
            <a:gdLst/>
            <a:ahLst/>
            <a:cxnLst/>
            <a:rect l="l" t="t" r="r" b="b"/>
            <a:pathLst>
              <a:path w="1571878" h="1703933">
                <a:moveTo>
                  <a:pt x="0" y="0"/>
                </a:moveTo>
                <a:lnTo>
                  <a:pt x="1571878" y="0"/>
                </a:lnTo>
                <a:lnTo>
                  <a:pt x="1571878" y="1703932"/>
                </a:lnTo>
                <a:lnTo>
                  <a:pt x="0" y="17039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118197" y="2557425"/>
            <a:ext cx="8937559" cy="4260644"/>
          </a:xfrm>
          <a:custGeom>
            <a:avLst/>
            <a:gdLst/>
            <a:ahLst/>
            <a:cxnLst/>
            <a:rect l="l" t="t" r="r" b="b"/>
            <a:pathLst>
              <a:path w="8937559" h="4260644">
                <a:moveTo>
                  <a:pt x="0" y="0"/>
                </a:moveTo>
                <a:lnTo>
                  <a:pt x="8937559" y="0"/>
                </a:lnTo>
                <a:lnTo>
                  <a:pt x="8937559" y="4260644"/>
                </a:lnTo>
                <a:lnTo>
                  <a:pt x="0" y="42606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78192" y="2557425"/>
            <a:ext cx="6184390" cy="4260644"/>
          </a:xfrm>
          <a:custGeom>
            <a:avLst/>
            <a:gdLst/>
            <a:ahLst/>
            <a:cxnLst/>
            <a:rect l="l" t="t" r="r" b="b"/>
            <a:pathLst>
              <a:path w="6184390" h="4260644">
                <a:moveTo>
                  <a:pt x="0" y="0"/>
                </a:moveTo>
                <a:lnTo>
                  <a:pt x="6184389" y="0"/>
                </a:lnTo>
                <a:lnTo>
                  <a:pt x="6184389" y="4260644"/>
                </a:lnTo>
                <a:lnTo>
                  <a:pt x="0" y="42606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7384797" y="9336172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16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557046" y="641357"/>
            <a:ext cx="3173909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Mal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enfoque</a:t>
            </a:r>
            <a:endParaRPr lang="en-US" sz="40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78192" y="1833041"/>
            <a:ext cx="7371829" cy="283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 un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componente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tiene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demasiada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lógica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se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vuelve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difícil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mantener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911290" y="8059447"/>
            <a:ext cx="3396630" cy="283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❌ Dificulta las pruebas unitarias.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911290" y="7696379"/>
            <a:ext cx="4916909" cy="283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❌ No se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puede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reutilizar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otros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componentes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349508" y="414316"/>
            <a:ext cx="1447739" cy="1228768"/>
          </a:xfrm>
          <a:custGeom>
            <a:avLst/>
            <a:gdLst/>
            <a:ahLst/>
            <a:cxnLst/>
            <a:rect l="l" t="t" r="r" b="b"/>
            <a:pathLst>
              <a:path w="1447739" h="1228768">
                <a:moveTo>
                  <a:pt x="0" y="0"/>
                </a:moveTo>
                <a:lnTo>
                  <a:pt x="1447739" y="0"/>
                </a:lnTo>
                <a:lnTo>
                  <a:pt x="1447739" y="1228768"/>
                </a:lnTo>
                <a:lnTo>
                  <a:pt x="0" y="12287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47497" y="3358002"/>
            <a:ext cx="6934242" cy="3280828"/>
          </a:xfrm>
          <a:custGeom>
            <a:avLst/>
            <a:gdLst/>
            <a:ahLst/>
            <a:cxnLst/>
            <a:rect l="l" t="t" r="r" b="b"/>
            <a:pathLst>
              <a:path w="6934242" h="3280828">
                <a:moveTo>
                  <a:pt x="0" y="0"/>
                </a:moveTo>
                <a:lnTo>
                  <a:pt x="6934242" y="0"/>
                </a:lnTo>
                <a:lnTo>
                  <a:pt x="6934242" y="3280828"/>
                </a:lnTo>
                <a:lnTo>
                  <a:pt x="0" y="32808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712610" y="3358002"/>
            <a:ext cx="6169274" cy="3783936"/>
          </a:xfrm>
          <a:custGeom>
            <a:avLst/>
            <a:gdLst/>
            <a:ahLst/>
            <a:cxnLst/>
            <a:rect l="l" t="t" r="r" b="b"/>
            <a:pathLst>
              <a:path w="6169274" h="3783936">
                <a:moveTo>
                  <a:pt x="0" y="0"/>
                </a:moveTo>
                <a:lnTo>
                  <a:pt x="6169274" y="0"/>
                </a:lnTo>
                <a:lnTo>
                  <a:pt x="6169274" y="3783936"/>
                </a:lnTo>
                <a:lnTo>
                  <a:pt x="0" y="37839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7384797" y="9336172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17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372796" y="641357"/>
            <a:ext cx="3542407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Buen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enfoque</a:t>
            </a:r>
            <a:endParaRPr lang="en-US" sz="40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47497" y="2297216"/>
            <a:ext cx="4600091" cy="283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Paso 1: Crear el Servicio de Lógica de Negocio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800701" y="2297216"/>
            <a:ext cx="4231928" cy="283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Paso 2: Usar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el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Servicio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el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Componente</a:t>
            </a:r>
            <a:endParaRPr lang="en-US" sz="1599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973156" y="8734255"/>
            <a:ext cx="4357315" cy="283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✅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Fácil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probar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con mocks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unit tests.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957529" y="7653410"/>
            <a:ext cx="2194285" cy="283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✅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Lógica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reutilizable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973156" y="8193832"/>
            <a:ext cx="3684984" cy="283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✅ Código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más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limpio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y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organizado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09658" y="2993758"/>
            <a:ext cx="3626167" cy="4114800"/>
          </a:xfrm>
          <a:custGeom>
            <a:avLst/>
            <a:gdLst/>
            <a:ahLst/>
            <a:cxnLst/>
            <a:rect l="l" t="t" r="r" b="b"/>
            <a:pathLst>
              <a:path w="3626167" h="4114800">
                <a:moveTo>
                  <a:pt x="0" y="0"/>
                </a:moveTo>
                <a:lnTo>
                  <a:pt x="3626168" y="0"/>
                </a:lnTo>
                <a:lnTo>
                  <a:pt x="3626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384797" y="9336172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23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rPr>
              <a:t>18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239000" y="4799000"/>
            <a:ext cx="6463378" cy="688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5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Bold"/>
                <a:ea typeface="Open Sans Bold"/>
                <a:cs typeface="Open Sans Bold"/>
                <a:sym typeface="Open Sans Bold"/>
              </a:rPr>
              <a:t>Muchas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Bold"/>
                <a:ea typeface="Open Sans Bold"/>
                <a:cs typeface="Open Sans Bold"/>
                <a:sym typeface="Open Sans Bold"/>
              </a:rPr>
              <a:t> gracias!!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52600" y="3180080"/>
            <a:ext cx="4177462" cy="4114800"/>
          </a:xfrm>
          <a:custGeom>
            <a:avLst/>
            <a:gdLst/>
            <a:ahLst/>
            <a:cxnLst/>
            <a:rect l="l" t="t" r="r" b="b"/>
            <a:pathLst>
              <a:path w="4177462" h="4114800">
                <a:moveTo>
                  <a:pt x="0" y="0"/>
                </a:moveTo>
                <a:lnTo>
                  <a:pt x="4177462" y="0"/>
                </a:lnTo>
                <a:lnTo>
                  <a:pt x="417746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384797" y="9336172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267376" y="641357"/>
            <a:ext cx="5753249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¿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Qué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son los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servicios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851904" y="4539568"/>
            <a:ext cx="10209126" cy="1395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252"/>
              </a:lnSpc>
            </a:pPr>
            <a:r>
              <a:rPr lang="en-US" sz="160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Los </a:t>
            </a:r>
            <a:r>
              <a:rPr lang="en-US" sz="160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servicios</a:t>
            </a:r>
            <a:r>
              <a:rPr lang="en-US" sz="160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60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</a:t>
            </a:r>
            <a:r>
              <a:rPr lang="en-US" sz="160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Angular son </a:t>
            </a:r>
            <a:r>
              <a:rPr lang="en-US" sz="160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clases</a:t>
            </a:r>
            <a:r>
              <a:rPr lang="en-US" sz="160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60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diseñadas</a:t>
            </a:r>
            <a:r>
              <a:rPr lang="en-US" sz="160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para </a:t>
            </a:r>
            <a:r>
              <a:rPr lang="en-US" sz="160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contener</a:t>
            </a:r>
            <a:r>
              <a:rPr lang="en-US" sz="160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60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lógica</a:t>
            </a:r>
            <a:r>
              <a:rPr lang="en-US" sz="160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60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reutilizable</a:t>
            </a:r>
            <a:r>
              <a:rPr lang="en-US" sz="160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y </a:t>
            </a:r>
            <a:r>
              <a:rPr lang="en-US" sz="160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gestionar</a:t>
            </a:r>
            <a:r>
              <a:rPr lang="en-US" sz="160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60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datos</a:t>
            </a:r>
            <a:r>
              <a:rPr lang="en-US" sz="160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60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compartidos</a:t>
            </a:r>
            <a:r>
              <a:rPr lang="en-US" sz="160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entre </a:t>
            </a:r>
            <a:r>
              <a:rPr lang="en-US" sz="160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componentes</a:t>
            </a:r>
            <a:r>
              <a:rPr lang="en-US" sz="160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  <a:r>
              <a:rPr lang="en-US" sz="160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Permiten</a:t>
            </a:r>
            <a:r>
              <a:rPr lang="en-US" sz="160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60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mantener</a:t>
            </a:r>
            <a:r>
              <a:rPr lang="en-US" sz="160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un </a:t>
            </a:r>
            <a:r>
              <a:rPr lang="en-US" sz="160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código</a:t>
            </a:r>
            <a:r>
              <a:rPr lang="en-US" sz="160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modular y </a:t>
            </a:r>
            <a:r>
              <a:rPr lang="en-US" sz="160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limpio</a:t>
            </a:r>
            <a:r>
              <a:rPr lang="en-US" sz="160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160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delegando</a:t>
            </a:r>
            <a:r>
              <a:rPr lang="en-US" sz="160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60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tareas</a:t>
            </a:r>
            <a:r>
              <a:rPr lang="en-US" sz="160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60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como</a:t>
            </a:r>
            <a:r>
              <a:rPr lang="en-US" sz="160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60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peticiones</a:t>
            </a:r>
            <a:r>
              <a:rPr lang="en-US" sz="160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HTTP, </a:t>
            </a:r>
            <a:r>
              <a:rPr lang="en-US" sz="160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gestión</a:t>
            </a:r>
            <a:r>
              <a:rPr lang="en-US" sz="160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160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estados</a:t>
            </a:r>
            <a:r>
              <a:rPr lang="en-US" sz="160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y </a:t>
            </a:r>
            <a:r>
              <a:rPr lang="en-US" sz="160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lógica</a:t>
            </a:r>
            <a:r>
              <a:rPr lang="en-US" sz="160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160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negocio</a:t>
            </a:r>
            <a:r>
              <a:rPr lang="en-US" sz="160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60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</a:t>
            </a:r>
            <a:r>
              <a:rPr lang="en-US" sz="160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60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estos</a:t>
            </a:r>
            <a:r>
              <a:rPr lang="en-US" sz="160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60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servicios</a:t>
            </a:r>
            <a:r>
              <a:rPr lang="en-US" sz="160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160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</a:t>
            </a:r>
            <a:r>
              <a:rPr lang="en-US" sz="160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60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lugar</a:t>
            </a:r>
            <a:r>
              <a:rPr lang="en-US" sz="160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160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cargar</a:t>
            </a:r>
            <a:r>
              <a:rPr lang="en-US" sz="160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los </a:t>
            </a:r>
            <a:r>
              <a:rPr lang="en-US" sz="160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componentes</a:t>
            </a:r>
            <a:r>
              <a:rPr lang="en-US" sz="160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con </a:t>
            </a:r>
            <a:r>
              <a:rPr lang="en-US" sz="160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esas</a:t>
            </a:r>
            <a:r>
              <a:rPr lang="en-US" sz="160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60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responsabilidades</a:t>
            </a:r>
            <a:r>
              <a:rPr lang="en-US" sz="160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ctr">
              <a:lnSpc>
                <a:spcPts val="2252"/>
              </a:lnSpc>
              <a:spcBef>
                <a:spcPct val="0"/>
              </a:spcBef>
            </a:pPr>
            <a:endParaRPr lang="en-US" sz="1609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032260">
            <a:off x="5170901" y="2330424"/>
            <a:ext cx="2092421" cy="2092421"/>
          </a:xfrm>
          <a:custGeom>
            <a:avLst/>
            <a:gdLst/>
            <a:ahLst/>
            <a:cxnLst/>
            <a:rect l="l" t="t" r="r" b="b"/>
            <a:pathLst>
              <a:path w="2092421" h="2092421">
                <a:moveTo>
                  <a:pt x="0" y="0"/>
                </a:moveTo>
                <a:lnTo>
                  <a:pt x="2092421" y="0"/>
                </a:lnTo>
                <a:lnTo>
                  <a:pt x="2092421" y="2092421"/>
                </a:lnTo>
                <a:lnTo>
                  <a:pt x="0" y="20924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97281" y="3550142"/>
            <a:ext cx="3738709" cy="3951080"/>
          </a:xfrm>
          <a:custGeom>
            <a:avLst/>
            <a:gdLst/>
            <a:ahLst/>
            <a:cxnLst/>
            <a:rect l="l" t="t" r="r" b="b"/>
            <a:pathLst>
              <a:path w="3738709" h="3951080">
                <a:moveTo>
                  <a:pt x="0" y="0"/>
                </a:moveTo>
                <a:lnTo>
                  <a:pt x="3738709" y="0"/>
                </a:lnTo>
                <a:lnTo>
                  <a:pt x="3738709" y="3951080"/>
                </a:lnTo>
                <a:lnTo>
                  <a:pt x="0" y="39510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7384797" y="9336172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105400" y="563569"/>
            <a:ext cx="7960370" cy="688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Inyección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dependencia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( DI 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902014" y="3462906"/>
            <a:ext cx="8325485" cy="32664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11"/>
              </a:lnSpc>
              <a:spcBef>
                <a:spcPct val="0"/>
              </a:spcBef>
            </a:pPr>
            <a:r>
              <a:rPr lang="en-US" sz="307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La </a:t>
            </a:r>
            <a:r>
              <a:rPr lang="en-US" sz="307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Inyección</a:t>
            </a:r>
            <a:r>
              <a:rPr lang="en-US" sz="307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307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Dependencias</a:t>
            </a:r>
            <a:r>
              <a:rPr lang="en-US" sz="307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(Dependency Injection, DI) es un </a:t>
            </a:r>
            <a:r>
              <a:rPr lang="en-US" sz="307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patrón</a:t>
            </a:r>
            <a:r>
              <a:rPr lang="en-US" sz="307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307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diseño</a:t>
            </a:r>
            <a:r>
              <a:rPr lang="en-US" sz="307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que </a:t>
            </a:r>
            <a:r>
              <a:rPr lang="en-US" sz="307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permite</a:t>
            </a:r>
            <a:r>
              <a:rPr lang="en-US" sz="307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que las </a:t>
            </a:r>
            <a:r>
              <a:rPr lang="en-US" sz="307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dependencias</a:t>
            </a:r>
            <a:r>
              <a:rPr lang="en-US" sz="307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una </a:t>
            </a:r>
            <a:r>
              <a:rPr lang="en-US" sz="307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clase</a:t>
            </a:r>
            <a:r>
              <a:rPr lang="en-US" sz="307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7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sean</a:t>
            </a:r>
            <a:r>
              <a:rPr lang="en-US" sz="307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7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proporcionadas</a:t>
            </a:r>
            <a:r>
              <a:rPr lang="en-US" sz="307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7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</a:t>
            </a:r>
            <a:r>
              <a:rPr lang="en-US" sz="307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7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lugar</a:t>
            </a:r>
            <a:r>
              <a:rPr lang="en-US" sz="307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ser </a:t>
            </a:r>
            <a:r>
              <a:rPr lang="en-US" sz="307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creadas</a:t>
            </a:r>
            <a:r>
              <a:rPr lang="en-US" sz="307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7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manualmente</a:t>
            </a:r>
            <a:r>
              <a:rPr lang="en-US" sz="307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dentro de la </a:t>
            </a:r>
            <a:r>
              <a:rPr lang="en-US" sz="307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misma</a:t>
            </a:r>
            <a:r>
              <a:rPr lang="en-US" sz="307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7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clase</a:t>
            </a:r>
            <a:r>
              <a:rPr lang="en-US" sz="307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86049" y="3263979"/>
            <a:ext cx="6267576" cy="2793310"/>
          </a:xfrm>
          <a:custGeom>
            <a:avLst/>
            <a:gdLst/>
            <a:ahLst/>
            <a:cxnLst/>
            <a:rect l="l" t="t" r="r" b="b"/>
            <a:pathLst>
              <a:path w="6267576" h="2793310">
                <a:moveTo>
                  <a:pt x="0" y="0"/>
                </a:moveTo>
                <a:lnTo>
                  <a:pt x="6267575" y="0"/>
                </a:lnTo>
                <a:lnTo>
                  <a:pt x="6267575" y="2793310"/>
                </a:lnTo>
                <a:lnTo>
                  <a:pt x="0" y="27933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946277" y="3172528"/>
            <a:ext cx="5973012" cy="2884761"/>
          </a:xfrm>
          <a:custGeom>
            <a:avLst/>
            <a:gdLst/>
            <a:ahLst/>
            <a:cxnLst/>
            <a:rect l="l" t="t" r="r" b="b"/>
            <a:pathLst>
              <a:path w="5973012" h="2884761">
                <a:moveTo>
                  <a:pt x="0" y="0"/>
                </a:moveTo>
                <a:lnTo>
                  <a:pt x="5973012" y="0"/>
                </a:lnTo>
                <a:lnTo>
                  <a:pt x="5973012" y="2884761"/>
                </a:lnTo>
                <a:lnTo>
                  <a:pt x="0" y="28847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7384797" y="9336172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554042" y="563569"/>
            <a:ext cx="7179915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¿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Cómo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se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utiliza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angular?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552801" y="2223188"/>
            <a:ext cx="2334071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1️⃣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Creamos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el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servicio</a:t>
            </a:r>
            <a:endParaRPr lang="en-US" sz="1599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618590" y="2223188"/>
            <a:ext cx="3800326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2️⃣ Lo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inyectamos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un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componente</a:t>
            </a:r>
            <a:endParaRPr lang="en-US" sz="1599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745975" y="7701128"/>
            <a:ext cx="6796050" cy="283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Comando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ng generate service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nameService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o ng g s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nameService</a:t>
            </a:r>
            <a:endParaRPr lang="en-US" sz="1599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724400" y="8191603"/>
            <a:ext cx="8979471" cy="266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✔ Angular se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encarga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proporcionar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la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instancia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MiServicio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automáticamente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6212" y="1729931"/>
            <a:ext cx="6159513" cy="6024773"/>
          </a:xfrm>
          <a:custGeom>
            <a:avLst/>
            <a:gdLst/>
            <a:ahLst/>
            <a:cxnLst/>
            <a:rect l="l" t="t" r="r" b="b"/>
            <a:pathLst>
              <a:path w="6159513" h="6024773">
                <a:moveTo>
                  <a:pt x="0" y="0"/>
                </a:moveTo>
                <a:lnTo>
                  <a:pt x="6159513" y="0"/>
                </a:lnTo>
                <a:lnTo>
                  <a:pt x="6159513" y="6024773"/>
                </a:lnTo>
                <a:lnTo>
                  <a:pt x="0" y="60247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384797" y="9336172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5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029004" y="563569"/>
            <a:ext cx="4229993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Ventajas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la DI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746033" y="3555465"/>
            <a:ext cx="7449220" cy="283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No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necesitamos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hacer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new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MiServicio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() - Angular lo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maneja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por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nosotros</a:t>
            </a:r>
            <a:endParaRPr lang="en-US" sz="1599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440638" y="4038737"/>
            <a:ext cx="2818358" cy="559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✅ Reduce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el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acoplamiento</a:t>
            </a:r>
            <a:endParaRPr lang="en-US" sz="1599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ctr">
              <a:lnSpc>
                <a:spcPts val="2239"/>
              </a:lnSpc>
              <a:spcBef>
                <a:spcPct val="0"/>
              </a:spcBef>
            </a:pPr>
            <a:endParaRPr lang="en-US" sz="1599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746033" y="4390038"/>
            <a:ext cx="9213683" cy="559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El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componente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no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depende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la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implementación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exacta del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servicio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lo que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facilita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cambios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y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pruebas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440638" y="5098906"/>
            <a:ext cx="2917775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✅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Facilita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el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mantenimiento</a:t>
            </a:r>
            <a:endParaRPr lang="en-US" sz="1599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746033" y="5376973"/>
            <a:ext cx="7519988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MiServicio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cambia, no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necesitamos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actualizar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cada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lugar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donde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se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usa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440638" y="5862040"/>
            <a:ext cx="2876550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✅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Promueve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la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reutilización</a:t>
            </a:r>
            <a:endParaRPr lang="en-US" sz="1599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746033" y="6233875"/>
            <a:ext cx="8398861" cy="559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Un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mismo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servicio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puede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ser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usado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múltiples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componentes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sin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necesidad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múltiples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instancias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440638" y="6993335"/>
            <a:ext cx="3683496" cy="559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✅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Facilita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las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pruebas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(unit testing)</a:t>
            </a:r>
          </a:p>
          <a:p>
            <a:pPr algn="l">
              <a:lnSpc>
                <a:spcPts val="2239"/>
              </a:lnSpc>
              <a:spcBef>
                <a:spcPct val="0"/>
              </a:spcBef>
            </a:pPr>
            <a:endParaRPr lang="en-US" sz="1599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746033" y="7383860"/>
            <a:ext cx="8444805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Podemos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mockear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servicios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sin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necesidad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modificar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el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código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del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componente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440638" y="3170157"/>
            <a:ext cx="4268391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✅ Evita la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creación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manual de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instancias</a:t>
            </a:r>
            <a:endParaRPr lang="en-US" sz="1599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751682" y="2615400"/>
            <a:ext cx="6820264" cy="5268654"/>
          </a:xfrm>
          <a:custGeom>
            <a:avLst/>
            <a:gdLst/>
            <a:ahLst/>
            <a:cxnLst/>
            <a:rect l="l" t="t" r="r" b="b"/>
            <a:pathLst>
              <a:path w="6820264" h="5268654">
                <a:moveTo>
                  <a:pt x="0" y="0"/>
                </a:moveTo>
                <a:lnTo>
                  <a:pt x="6820264" y="0"/>
                </a:lnTo>
                <a:lnTo>
                  <a:pt x="6820264" y="5268654"/>
                </a:lnTo>
                <a:lnTo>
                  <a:pt x="0" y="52686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525933" y="3054333"/>
            <a:ext cx="1746889" cy="211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40"/>
              </a:lnSpc>
              <a:spcBef>
                <a:spcPct val="0"/>
              </a:spcBef>
            </a:pPr>
            <a:r>
              <a:rPr lang="en-US" sz="1243" dirty="0" err="1">
                <a:solidFill>
                  <a:srgbClr val="171717"/>
                </a:solidFill>
                <a:latin typeface="Poppins"/>
                <a:ea typeface="Poppins"/>
                <a:cs typeface="Poppins"/>
                <a:sym typeface="Poppins"/>
              </a:rPr>
              <a:t>MiServicio</a:t>
            </a:r>
            <a:r>
              <a:rPr lang="en-US" sz="1243" dirty="0">
                <a:solidFill>
                  <a:srgbClr val="171717"/>
                </a:solidFill>
                <a:latin typeface="Poppins"/>
                <a:ea typeface="Poppins"/>
                <a:cs typeface="Poppins"/>
                <a:sym typeface="Poppins"/>
              </a:rPr>
              <a:t> A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525933" y="5808437"/>
            <a:ext cx="1746889" cy="211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40"/>
              </a:lnSpc>
              <a:spcBef>
                <a:spcPct val="0"/>
              </a:spcBef>
            </a:pPr>
            <a:r>
              <a:rPr lang="en-US" sz="1243">
                <a:solidFill>
                  <a:srgbClr val="171717"/>
                </a:solidFill>
                <a:latin typeface="Poppins"/>
                <a:ea typeface="Poppins"/>
                <a:cs typeface="Poppins"/>
                <a:sym typeface="Poppins"/>
              </a:rPr>
              <a:t>MiServicio A 3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525933" y="4492946"/>
            <a:ext cx="1746889" cy="211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40"/>
              </a:lnSpc>
              <a:spcBef>
                <a:spcPct val="0"/>
              </a:spcBef>
            </a:pPr>
            <a:r>
              <a:rPr lang="en-US" sz="1243">
                <a:solidFill>
                  <a:srgbClr val="171717"/>
                </a:solidFill>
                <a:latin typeface="Poppins"/>
                <a:ea typeface="Poppins"/>
                <a:cs typeface="Poppins"/>
                <a:sym typeface="Poppins"/>
              </a:rPr>
              <a:t>MiServicio A 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525933" y="7123929"/>
            <a:ext cx="1746889" cy="211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40"/>
              </a:lnSpc>
              <a:spcBef>
                <a:spcPct val="0"/>
              </a:spcBef>
            </a:pPr>
            <a:r>
              <a:rPr lang="en-US" sz="1243" dirty="0" err="1">
                <a:solidFill>
                  <a:srgbClr val="171717"/>
                </a:solidFill>
                <a:latin typeface="Poppins"/>
                <a:ea typeface="Poppins"/>
                <a:cs typeface="Poppins"/>
                <a:sym typeface="Poppins"/>
              </a:rPr>
              <a:t>MiServicio</a:t>
            </a:r>
            <a:r>
              <a:rPr lang="en-US" sz="1243" dirty="0">
                <a:solidFill>
                  <a:srgbClr val="171717"/>
                </a:solidFill>
                <a:latin typeface="Poppins"/>
                <a:ea typeface="Poppins"/>
                <a:cs typeface="Poppins"/>
                <a:sym typeface="Poppins"/>
              </a:rPr>
              <a:t> A 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727650" y="3054333"/>
            <a:ext cx="868328" cy="211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40"/>
              </a:lnSpc>
              <a:spcBef>
                <a:spcPct val="0"/>
              </a:spcBef>
            </a:pPr>
            <a:r>
              <a:rPr lang="en-US" sz="1243">
                <a:solidFill>
                  <a:srgbClr val="171717"/>
                </a:solidFill>
                <a:latin typeface="Poppins"/>
                <a:ea typeface="Poppins"/>
                <a:cs typeface="Poppins"/>
                <a:sym typeface="Poppins"/>
              </a:rPr>
              <a:t>new ()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727650" y="4492946"/>
            <a:ext cx="868328" cy="211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40"/>
              </a:lnSpc>
              <a:spcBef>
                <a:spcPct val="0"/>
              </a:spcBef>
            </a:pPr>
            <a:r>
              <a:rPr lang="en-US" sz="1243">
                <a:solidFill>
                  <a:srgbClr val="171717"/>
                </a:solidFill>
                <a:latin typeface="Poppins"/>
                <a:ea typeface="Poppins"/>
                <a:cs typeface="Poppins"/>
                <a:sym typeface="Poppins"/>
              </a:rPr>
              <a:t>new ()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727650" y="5808437"/>
            <a:ext cx="868328" cy="211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40"/>
              </a:lnSpc>
              <a:spcBef>
                <a:spcPct val="0"/>
              </a:spcBef>
            </a:pPr>
            <a:r>
              <a:rPr lang="en-US" sz="1243" dirty="0">
                <a:solidFill>
                  <a:srgbClr val="171717"/>
                </a:solidFill>
                <a:latin typeface="Poppins"/>
                <a:ea typeface="Poppins"/>
                <a:cs typeface="Poppins"/>
                <a:sym typeface="Poppins"/>
              </a:rPr>
              <a:t>new ()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727650" y="7123929"/>
            <a:ext cx="868328" cy="211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40"/>
              </a:lnSpc>
              <a:spcBef>
                <a:spcPct val="0"/>
              </a:spcBef>
            </a:pPr>
            <a:r>
              <a:rPr lang="en-US" sz="1243">
                <a:solidFill>
                  <a:srgbClr val="171717"/>
                </a:solidFill>
                <a:latin typeface="Poppins"/>
                <a:ea typeface="Poppins"/>
                <a:cs typeface="Poppins"/>
                <a:sym typeface="Poppins"/>
              </a:rPr>
              <a:t>new ()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047469" y="3054333"/>
            <a:ext cx="1746889" cy="211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40"/>
              </a:lnSpc>
              <a:spcBef>
                <a:spcPct val="0"/>
              </a:spcBef>
            </a:pPr>
            <a:r>
              <a:rPr lang="en-US" sz="1243" dirty="0" err="1">
                <a:solidFill>
                  <a:srgbClr val="171717"/>
                </a:solidFill>
                <a:latin typeface="Poppins"/>
                <a:ea typeface="Poppins"/>
                <a:cs typeface="Poppins"/>
                <a:sym typeface="Poppins"/>
              </a:rPr>
              <a:t>Componente</a:t>
            </a:r>
            <a:r>
              <a:rPr lang="en-US" sz="1243" dirty="0">
                <a:solidFill>
                  <a:srgbClr val="171717"/>
                </a:solidFill>
                <a:latin typeface="Poppins"/>
                <a:ea typeface="Poppins"/>
                <a:cs typeface="Poppins"/>
                <a:sym typeface="Poppins"/>
              </a:rPr>
              <a:t> 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047469" y="4492946"/>
            <a:ext cx="1746889" cy="211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40"/>
              </a:lnSpc>
              <a:spcBef>
                <a:spcPct val="0"/>
              </a:spcBef>
            </a:pPr>
            <a:r>
              <a:rPr lang="en-US" sz="1243">
                <a:solidFill>
                  <a:srgbClr val="171717"/>
                </a:solidFill>
                <a:latin typeface="Poppins"/>
                <a:ea typeface="Poppins"/>
                <a:cs typeface="Poppins"/>
                <a:sym typeface="Poppins"/>
              </a:rPr>
              <a:t>Componente B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047469" y="5808437"/>
            <a:ext cx="1746889" cy="211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40"/>
              </a:lnSpc>
              <a:spcBef>
                <a:spcPct val="0"/>
              </a:spcBef>
            </a:pPr>
            <a:r>
              <a:rPr lang="en-US" sz="1243">
                <a:solidFill>
                  <a:srgbClr val="171717"/>
                </a:solidFill>
                <a:latin typeface="Poppins"/>
                <a:ea typeface="Poppins"/>
                <a:cs typeface="Poppins"/>
                <a:sym typeface="Poppins"/>
              </a:rPr>
              <a:t>Componente C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047469" y="7123929"/>
            <a:ext cx="1746889" cy="211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40"/>
              </a:lnSpc>
              <a:spcBef>
                <a:spcPct val="0"/>
              </a:spcBef>
            </a:pPr>
            <a:r>
              <a:rPr lang="en-US" sz="1243">
                <a:solidFill>
                  <a:srgbClr val="171717"/>
                </a:solidFill>
                <a:latin typeface="Poppins"/>
                <a:ea typeface="Poppins"/>
                <a:cs typeface="Poppins"/>
                <a:sym typeface="Poppins"/>
              </a:rPr>
              <a:t>Componente D</a:t>
            </a:r>
          </a:p>
        </p:txBody>
      </p:sp>
      <p:sp>
        <p:nvSpPr>
          <p:cNvPr id="15" name="Freeform 15"/>
          <p:cNvSpPr/>
          <p:nvPr/>
        </p:nvSpPr>
        <p:spPr>
          <a:xfrm>
            <a:off x="3245546" y="4088199"/>
            <a:ext cx="2748959" cy="2748959"/>
          </a:xfrm>
          <a:custGeom>
            <a:avLst/>
            <a:gdLst/>
            <a:ahLst/>
            <a:cxnLst/>
            <a:rect l="l" t="t" r="r" b="b"/>
            <a:pathLst>
              <a:path w="2748959" h="2748959">
                <a:moveTo>
                  <a:pt x="0" y="0"/>
                </a:moveTo>
                <a:lnTo>
                  <a:pt x="2748959" y="0"/>
                </a:lnTo>
                <a:lnTo>
                  <a:pt x="2748959" y="2748959"/>
                </a:lnTo>
                <a:lnTo>
                  <a:pt x="0" y="27489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7384797" y="9336172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6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926506" y="650874"/>
            <a:ext cx="14434989" cy="679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¿Cuál es la diferencia entre hacer new ServiceX() e inyectarlo?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06013" y="2567775"/>
            <a:ext cx="7467749" cy="835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Cada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new genera una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nueva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instancia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un nuevo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espacio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memoria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l">
              <a:lnSpc>
                <a:spcPts val="2239"/>
              </a:lnSpc>
            </a:pP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Cada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Servicio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es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distinto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por lo que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quisiera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compartir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datos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entre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ellos</a:t>
            </a:r>
            <a:endParaRPr lang="en-US" sz="1599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No se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podría</a:t>
            </a:r>
            <a:endParaRPr lang="en-US" sz="1599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245546" y="7260047"/>
            <a:ext cx="2748959" cy="559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Esto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rompe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la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inyección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dependencias</a:t>
            </a:r>
            <a:endParaRPr lang="en-US" sz="1599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139260" y="3170538"/>
            <a:ext cx="5335823" cy="2090056"/>
          </a:xfrm>
          <a:custGeom>
            <a:avLst/>
            <a:gdLst/>
            <a:ahLst/>
            <a:cxnLst/>
            <a:rect l="l" t="t" r="r" b="b"/>
            <a:pathLst>
              <a:path w="5335823" h="2090056">
                <a:moveTo>
                  <a:pt x="0" y="0"/>
                </a:moveTo>
                <a:lnTo>
                  <a:pt x="5335823" y="0"/>
                </a:lnTo>
                <a:lnTo>
                  <a:pt x="5335823" y="2090056"/>
                </a:lnTo>
                <a:lnTo>
                  <a:pt x="0" y="20900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606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139260" y="5384419"/>
            <a:ext cx="10433400" cy="2164667"/>
          </a:xfrm>
          <a:custGeom>
            <a:avLst/>
            <a:gdLst/>
            <a:ahLst/>
            <a:cxnLst/>
            <a:rect l="l" t="t" r="r" b="b"/>
            <a:pathLst>
              <a:path w="10433400" h="2164667">
                <a:moveTo>
                  <a:pt x="0" y="0"/>
                </a:moveTo>
                <a:lnTo>
                  <a:pt x="10433400" y="0"/>
                </a:lnTo>
                <a:lnTo>
                  <a:pt x="10433400" y="2164666"/>
                </a:lnTo>
                <a:lnTo>
                  <a:pt x="0" y="21646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254" b="-1254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139260" y="7884152"/>
            <a:ext cx="10433400" cy="2044939"/>
          </a:xfrm>
          <a:custGeom>
            <a:avLst/>
            <a:gdLst/>
            <a:ahLst/>
            <a:cxnLst/>
            <a:rect l="l" t="t" r="r" b="b"/>
            <a:pathLst>
              <a:path w="10433400" h="2044939">
                <a:moveTo>
                  <a:pt x="0" y="0"/>
                </a:moveTo>
                <a:lnTo>
                  <a:pt x="10433400" y="0"/>
                </a:lnTo>
                <a:lnTo>
                  <a:pt x="10433400" y="2044939"/>
                </a:lnTo>
                <a:lnTo>
                  <a:pt x="0" y="20449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1121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7384797" y="9336172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7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66054" y="3047412"/>
            <a:ext cx="5496505" cy="5054627"/>
            <a:chOff x="0" y="0"/>
            <a:chExt cx="7328674" cy="6739503"/>
          </a:xfrm>
        </p:grpSpPr>
        <p:sp>
          <p:nvSpPr>
            <p:cNvPr id="7" name="Freeform 7"/>
            <p:cNvSpPr/>
            <p:nvPr/>
          </p:nvSpPr>
          <p:spPr>
            <a:xfrm>
              <a:off x="308088" y="0"/>
              <a:ext cx="6638410" cy="6739503"/>
            </a:xfrm>
            <a:custGeom>
              <a:avLst/>
              <a:gdLst/>
              <a:ahLst/>
              <a:cxnLst/>
              <a:rect l="l" t="t" r="r" b="b"/>
              <a:pathLst>
                <a:path w="6638410" h="6739503">
                  <a:moveTo>
                    <a:pt x="0" y="0"/>
                  </a:moveTo>
                  <a:lnTo>
                    <a:pt x="6638410" y="0"/>
                  </a:lnTo>
                  <a:lnTo>
                    <a:pt x="6638410" y="6739503"/>
                  </a:lnTo>
                  <a:lnTo>
                    <a:pt x="0" y="67395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2366024" y="3165070"/>
              <a:ext cx="2522538" cy="3617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9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AE23F2"/>
                  </a:solidFill>
                  <a:latin typeface="Poppins"/>
                  <a:ea typeface="Poppins"/>
                  <a:cs typeface="Poppins"/>
                  <a:sym typeface="Poppins"/>
                </a:rPr>
                <a:t>Servicio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2663277" y="700222"/>
              <a:ext cx="2522538" cy="2988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20"/>
                </a:lnSpc>
                <a:spcBef>
                  <a:spcPct val="0"/>
                </a:spcBef>
              </a:pPr>
              <a:r>
                <a:rPr lang="en-US" sz="1300">
                  <a:solidFill>
                    <a:srgbClr val="AE23F2"/>
                  </a:solidFill>
                  <a:latin typeface="Poppins"/>
                  <a:ea typeface="Poppins"/>
                  <a:cs typeface="Poppins"/>
                  <a:sym typeface="Poppins"/>
                </a:rPr>
                <a:t>Componente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4806136" y="2039553"/>
              <a:ext cx="2522538" cy="2988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20"/>
                </a:lnSpc>
                <a:spcBef>
                  <a:spcPct val="0"/>
                </a:spcBef>
              </a:pPr>
              <a:r>
                <a:rPr lang="en-US" sz="1300">
                  <a:solidFill>
                    <a:srgbClr val="AE23F2"/>
                  </a:solidFill>
                  <a:latin typeface="Poppins"/>
                  <a:ea typeface="Poppins"/>
                  <a:cs typeface="Poppins"/>
                  <a:sym typeface="Poppins"/>
                </a:rPr>
                <a:t>Componente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4806136" y="4868710"/>
              <a:ext cx="2522538" cy="2988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20"/>
                </a:lnSpc>
                <a:spcBef>
                  <a:spcPct val="0"/>
                </a:spcBef>
              </a:pPr>
              <a:r>
                <a:rPr lang="en-US" sz="1300">
                  <a:solidFill>
                    <a:srgbClr val="AE23F2"/>
                  </a:solidFill>
                  <a:latin typeface="Poppins"/>
                  <a:ea typeface="Poppins"/>
                  <a:cs typeface="Poppins"/>
                  <a:sym typeface="Poppins"/>
                </a:rPr>
                <a:t>Componente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206669" y="5698508"/>
              <a:ext cx="2522538" cy="2988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20"/>
                </a:lnSpc>
                <a:spcBef>
                  <a:spcPct val="0"/>
                </a:spcBef>
              </a:pPr>
              <a:r>
                <a:rPr lang="en-US" sz="1300">
                  <a:solidFill>
                    <a:srgbClr val="AE23F2"/>
                  </a:solidFill>
                  <a:latin typeface="Poppins"/>
                  <a:ea typeface="Poppins"/>
                  <a:cs typeface="Poppins"/>
                  <a:sym typeface="Poppins"/>
                </a:rPr>
                <a:t>Componente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4607937"/>
              <a:ext cx="2522538" cy="2988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20"/>
                </a:lnSpc>
                <a:spcBef>
                  <a:spcPct val="0"/>
                </a:spcBef>
              </a:pPr>
              <a:r>
                <a:rPr lang="en-US" sz="1300">
                  <a:solidFill>
                    <a:srgbClr val="AE23F2"/>
                  </a:solidFill>
                  <a:latin typeface="Poppins"/>
                  <a:ea typeface="Poppins"/>
                  <a:cs typeface="Poppins"/>
                  <a:sym typeface="Poppins"/>
                </a:rPr>
                <a:t>Componente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40739" y="1909166"/>
              <a:ext cx="2522538" cy="2988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20"/>
                </a:lnSpc>
                <a:spcBef>
                  <a:spcPct val="0"/>
                </a:spcBef>
              </a:pPr>
              <a:r>
                <a:rPr lang="en-US" sz="1300">
                  <a:solidFill>
                    <a:srgbClr val="AE23F2"/>
                  </a:solidFill>
                  <a:latin typeface="Poppins"/>
                  <a:ea typeface="Poppins"/>
                  <a:cs typeface="Poppins"/>
                  <a:sym typeface="Poppins"/>
                </a:rPr>
                <a:t>Componente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7953970" y="720567"/>
            <a:ext cx="2380059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Singleton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032432" y="3524662"/>
            <a:ext cx="3761784" cy="919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20"/>
              </a:lnSpc>
              <a:spcBef>
                <a:spcPct val="0"/>
              </a:spcBef>
            </a:pPr>
            <a:r>
              <a:rPr lang="en-US" sz="13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cuando</a:t>
            </a:r>
            <a:r>
              <a:rPr lang="en-US" sz="13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se define un </a:t>
            </a:r>
            <a:r>
              <a:rPr lang="en-US" sz="13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servicio</a:t>
            </a:r>
            <a:r>
              <a:rPr lang="en-US" sz="13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con @Injectable({ </a:t>
            </a:r>
            <a:r>
              <a:rPr lang="en-US" sz="13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providedIn</a:t>
            </a:r>
            <a:r>
              <a:rPr lang="en-US" sz="13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'root' }), Angular lo </a:t>
            </a:r>
            <a:r>
              <a:rPr lang="en-US" sz="13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maneja</a:t>
            </a:r>
            <a:r>
              <a:rPr lang="en-US" sz="13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como</a:t>
            </a:r>
            <a:r>
              <a:rPr lang="en-US" sz="13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un Singleton dentro del </a:t>
            </a:r>
            <a:r>
              <a:rPr lang="en-US" sz="13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módulo</a:t>
            </a:r>
            <a:r>
              <a:rPr lang="en-US" sz="13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la </a:t>
            </a:r>
            <a:r>
              <a:rPr lang="en-US" sz="13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aplicación</a:t>
            </a:r>
            <a:r>
              <a:rPr lang="en-US" sz="13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38390" y="8417719"/>
            <a:ext cx="5151834" cy="1388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</a:pP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También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se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puede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usar bajo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otros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patrones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cómo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marL="345439" lvl="1" indent="-172720" algn="just">
              <a:lnSpc>
                <a:spcPts val="2239"/>
              </a:lnSpc>
              <a:buFont typeface="Arial"/>
              <a:buChar char="•"/>
            </a:pP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Strategy</a:t>
            </a:r>
          </a:p>
          <a:p>
            <a:pPr marL="345439" lvl="1" indent="-172720" algn="just">
              <a:lnSpc>
                <a:spcPts val="2239"/>
              </a:lnSpc>
              <a:buFont typeface="Arial"/>
              <a:buChar char="•"/>
            </a:pP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Factory </a:t>
            </a:r>
          </a:p>
          <a:p>
            <a:pPr marL="345439" lvl="1" indent="-172720" algn="just">
              <a:lnSpc>
                <a:spcPts val="2239"/>
              </a:lnSpc>
              <a:buFont typeface="Arial"/>
              <a:buChar char="•"/>
            </a:pP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Observer</a:t>
            </a:r>
          </a:p>
          <a:p>
            <a:pPr marL="345439" lvl="1" indent="-172720" algn="just">
              <a:lnSpc>
                <a:spcPts val="2239"/>
              </a:lnSpc>
              <a:buFont typeface="Arial"/>
              <a:buChar char="•"/>
            </a:pP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Etc...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089008" y="4978082"/>
            <a:ext cx="109984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06427" y="2835857"/>
            <a:ext cx="5029317" cy="5029317"/>
          </a:xfrm>
          <a:custGeom>
            <a:avLst/>
            <a:gdLst/>
            <a:ahLst/>
            <a:cxnLst/>
            <a:rect l="l" t="t" r="r" b="b"/>
            <a:pathLst>
              <a:path w="5029317" h="5029317">
                <a:moveTo>
                  <a:pt x="0" y="0"/>
                </a:moveTo>
                <a:lnTo>
                  <a:pt x="5029317" y="0"/>
                </a:lnTo>
                <a:lnTo>
                  <a:pt x="5029317" y="5029317"/>
                </a:lnTo>
                <a:lnTo>
                  <a:pt x="0" y="50293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384797" y="9336172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8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968701" y="720567"/>
            <a:ext cx="8350597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Responsabilidades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un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servicio</a:t>
            </a:r>
            <a:endParaRPr lang="en-US" sz="40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746033" y="3543521"/>
            <a:ext cx="8898136" cy="559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Los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servicios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encapsulan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las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llamadas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a APIs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externas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o backend para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realizar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operaciones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GET, POST, PUT, DELETE.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Esto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separa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la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lógica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red de los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componentes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440638" y="3167517"/>
            <a:ext cx="1898452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✅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Peticiones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HTTP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746033" y="4705940"/>
            <a:ext cx="9541967" cy="559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Un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servicio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puede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actuar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como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un "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almacén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" de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datos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compartidos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entre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componentes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asegurando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un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estado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consistente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440638" y="4327479"/>
            <a:ext cx="2295823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✅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Gestión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estados</a:t>
            </a:r>
            <a:endParaRPr lang="en-US" sz="1599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746033" y="5740073"/>
            <a:ext cx="9541967" cy="559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lugar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procesar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datos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los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componentes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los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servicios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pueden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manejar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validaciones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transformaciones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y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cálculos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440638" y="5329651"/>
            <a:ext cx="2303562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✅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Lógica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negocios</a:t>
            </a:r>
            <a:endParaRPr lang="en-US" sz="1599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746033" y="6754169"/>
            <a:ext cx="7798743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Los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servicios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pueden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gestionar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tokens,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permisos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y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autenticación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usuarios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440638" y="6375708"/>
            <a:ext cx="3021806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✅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Seguridad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y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autenticación</a:t>
            </a:r>
            <a:endParaRPr lang="en-US" sz="1599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746033" y="7726517"/>
            <a:ext cx="6556474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evitan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múltiples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capas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comunicación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entre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componentes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440638" y="7265979"/>
            <a:ext cx="4080718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✅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Compartir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datos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entre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componentes</a:t>
            </a:r>
            <a:endParaRPr lang="en-US" sz="1599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746033" y="8698865"/>
            <a:ext cx="9541967" cy="559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pueden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aplicar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patrones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como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Singleton (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inyección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root), Factory (para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entornos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dinámicos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), Strategy (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seleccionar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lógica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tiempo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ejecución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), entre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otros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440638" y="8238327"/>
            <a:ext cx="4355157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✅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Implementación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patrones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diseño</a:t>
            </a:r>
            <a:endParaRPr lang="en-US" sz="1599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  <p:bldP spid="13" grpId="0"/>
      <p:bldP spid="14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47837" y="2673222"/>
            <a:ext cx="3977871" cy="5736769"/>
          </a:xfrm>
          <a:custGeom>
            <a:avLst/>
            <a:gdLst/>
            <a:ahLst/>
            <a:cxnLst/>
            <a:rect l="l" t="t" r="r" b="b"/>
            <a:pathLst>
              <a:path w="3977871" h="5736769">
                <a:moveTo>
                  <a:pt x="0" y="0"/>
                </a:moveTo>
                <a:lnTo>
                  <a:pt x="3977870" y="0"/>
                </a:lnTo>
                <a:lnTo>
                  <a:pt x="3977870" y="5736769"/>
                </a:lnTo>
                <a:lnTo>
                  <a:pt x="0" y="57367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57646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384797" y="9336172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9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123733" y="720567"/>
            <a:ext cx="4040535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Peticiones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HTTP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123733" y="5258396"/>
            <a:ext cx="4082504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✅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Hace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que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el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testing sea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más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sencillo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123733" y="4162785"/>
            <a:ext cx="6777782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✅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Facilita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la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reutilización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del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código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múltiples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partes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la app.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123733" y="3069950"/>
            <a:ext cx="5983337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✅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Mantiene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los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componentes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limpios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y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centrados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</a:t>
            </a:r>
            <a:r>
              <a:rPr lang="en-US" sz="15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la UI.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949</Words>
  <Application>Microsoft Office PowerPoint</Application>
  <PresentationFormat>Personalizado</PresentationFormat>
  <Paragraphs>130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Poppins</vt:lpstr>
      <vt:lpstr>Open Sans Bold</vt:lpstr>
      <vt:lpstr>Calibri</vt:lpstr>
      <vt:lpstr>Open Sans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Servicios</dc:title>
  <cp:lastModifiedBy>JOEL</cp:lastModifiedBy>
  <cp:revision>7</cp:revision>
  <dcterms:created xsi:type="dcterms:W3CDTF">2006-08-16T00:00:00Z</dcterms:created>
  <dcterms:modified xsi:type="dcterms:W3CDTF">2025-03-19T23:45:14Z</dcterms:modified>
  <dc:identifier>DAGiBzGsE3Y</dc:identifier>
</cp:coreProperties>
</file>