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8C1AA-51C9-42FE-9D35-DED34F085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C4F5CC-4553-4F1A-9B5A-AD69F7B0B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5A000-5746-44B9-BAB2-2FB2103C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D67-C6FF-48C9-A847-FE248B3274D7}" type="datetimeFigureOut">
              <a:rPr lang="es-PE" smtClean="0"/>
              <a:t>26/08/2021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1DDB4-0151-41B2-8EC0-55A1EB1D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1FB3C5-4446-45EA-8B69-A9B3AB12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705A-740F-4F31-8B3C-00B0AF262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311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75AD9-9D15-4073-8AAE-5EC8440A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58A59A-12DA-4C9A-A9D4-89BD1635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680278-7429-420E-90EA-F0161328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D67-C6FF-48C9-A847-FE248B3274D7}" type="datetimeFigureOut">
              <a:rPr lang="es-PE" smtClean="0"/>
              <a:t>26/08/2021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81102-4E15-43B8-9F2A-FB0E2D5A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32F22-AB6E-4287-8D6C-44445218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705A-740F-4F31-8B3C-00B0AF262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320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09A911-37A4-4DCE-A15F-819E3DB05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AF2AD5-0EF9-49E4-A666-ACD41736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CD4417-0FC6-49F0-9D47-35149F4A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D67-C6FF-48C9-A847-FE248B3274D7}" type="datetimeFigureOut">
              <a:rPr lang="es-PE" smtClean="0"/>
              <a:t>26/08/2021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AA4CBA-006B-4D61-B128-759F0B3E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49903-AF6F-4888-9408-E7E42C10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705A-740F-4F31-8B3C-00B0AF262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533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F0573-3921-459A-A23C-2D8AC4DA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8CEF4-C69A-44E9-BE3B-A6E1AAE8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A774F-019E-41D5-A0B6-64381979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D67-C6FF-48C9-A847-FE248B3274D7}" type="datetimeFigureOut">
              <a:rPr lang="es-PE" smtClean="0"/>
              <a:t>26/08/2021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773AE1-9179-41D0-82BE-EA74DB27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06CB1-C422-415B-90A5-43246838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705A-740F-4F31-8B3C-00B0AF262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833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C5133-67FE-432E-87E6-2E388B8B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F77FA5-4254-45E3-BA6A-8FC3AF51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9097C-FAF6-4DFD-95F2-6C0906D2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D67-C6FF-48C9-A847-FE248B3274D7}" type="datetimeFigureOut">
              <a:rPr lang="es-PE" smtClean="0"/>
              <a:t>26/08/2021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346D1-CAFC-498B-B903-0F81C26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386D1-F35D-426D-94FF-6EFE6258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705A-740F-4F31-8B3C-00B0AF262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69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939FF-EF5B-4818-8E5F-8131746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7F0F62-B93C-4568-A29F-1D79B0E9B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E04560-767E-426E-AB88-4BE5B856A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7983CF-E8D7-4AA7-B6C2-F0717849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D67-C6FF-48C9-A847-FE248B3274D7}" type="datetimeFigureOut">
              <a:rPr lang="es-PE" smtClean="0"/>
              <a:t>26/08/2021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0CC46B-F497-45DD-B629-1622478D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252FA4-D81E-4AE8-BB36-CF9D20ED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705A-740F-4F31-8B3C-00B0AF262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88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1372C-6DB7-4537-BA2E-3E28D73E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10DFC0-5A2A-4EBB-B4CC-817BA11A8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24AA0-5982-4419-A8EE-4AEE546C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50E303-1707-47A2-99DD-A4ECDD4A4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C8117C-AF4F-4D83-B30B-17C56930C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21219-8667-446F-A084-8BC3D75F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D67-C6FF-48C9-A847-FE248B3274D7}" type="datetimeFigureOut">
              <a:rPr lang="es-PE" smtClean="0"/>
              <a:t>26/08/2021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13DE6B-EAA4-484D-9EF1-43EAC5D8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8341DC-4706-4440-80DF-72D93908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705A-740F-4F31-8B3C-00B0AF262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845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57E7B-B9BC-44F4-BEBB-311EF67D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CFECA2-11A8-4A93-B55A-F45E9593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D67-C6FF-48C9-A847-FE248B3274D7}" type="datetimeFigureOut">
              <a:rPr lang="es-PE" smtClean="0"/>
              <a:t>26/08/2021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85F71C-A0AA-4385-8D8A-48F2CC8B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786140-2CA4-4B14-9045-60AB12C5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705A-740F-4F31-8B3C-00B0AF262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818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42AFAF-2271-494C-8A98-EB7E649C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D67-C6FF-48C9-A847-FE248B3274D7}" type="datetimeFigureOut">
              <a:rPr lang="es-PE" smtClean="0"/>
              <a:t>26/08/2021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CD3878-D249-4055-97D4-BA746838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87AA3C-DA3B-4880-BE24-D8E94835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705A-740F-4F31-8B3C-00B0AF262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85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4CD88-6088-4AEF-BD3E-F7BF5D6A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6DD16-3895-401C-9463-A5AE351C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F1940D-A72C-4A62-A46A-BEE26468E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989903-02D3-414B-96CC-B1C75B73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D67-C6FF-48C9-A847-FE248B3274D7}" type="datetimeFigureOut">
              <a:rPr lang="es-PE" smtClean="0"/>
              <a:t>26/08/2021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AC5757-C0D6-4684-9269-B584FABD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47EF9A-9946-4D9C-8114-9D0EBF6D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705A-740F-4F31-8B3C-00B0AF262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820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338FA-6626-4B22-8190-A5645300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6D0E3C-F1A2-4B1F-8CC5-554DD83D1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3E0C7E-3FC3-4D30-99FB-768FF2986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9AFAFF-95CD-46D2-928B-050D3FD7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8D67-C6FF-48C9-A847-FE248B3274D7}" type="datetimeFigureOut">
              <a:rPr lang="es-PE" smtClean="0"/>
              <a:t>26/08/2021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E40E45-07A5-477A-B8F8-D001CCF3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CCAA11-359D-475F-BE4B-89795540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705A-740F-4F31-8B3C-00B0AF262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988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E8DDBD-7AC9-4947-B64E-20FA14E4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AD60B6-7933-4686-95CD-D131044B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A12F27-97CF-4875-BDD3-247270253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8D67-C6FF-48C9-A847-FE248B3274D7}" type="datetimeFigureOut">
              <a:rPr lang="es-PE" smtClean="0"/>
              <a:t>26/08/2021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439AE1-8AF2-4708-B07A-9F27686D7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0F6B0-5E0B-4809-8BFD-ADE70D214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705A-740F-4F31-8B3C-00B0AF262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589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BF984-047D-45DA-A627-73FF70FCD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E576DD-80F7-4B8F-B62D-7CC3A9F43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53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lobo: flecha hacia abajo 12">
            <a:extLst>
              <a:ext uri="{FF2B5EF4-FFF2-40B4-BE49-F238E27FC236}">
                <a16:creationId xmlns:a16="http://schemas.microsoft.com/office/drawing/2014/main" id="{4FE895DD-9D10-4897-81A4-91228BFFB263}"/>
              </a:ext>
            </a:extLst>
          </p:cNvPr>
          <p:cNvSpPr/>
          <p:nvPr/>
        </p:nvSpPr>
        <p:spPr>
          <a:xfrm>
            <a:off x="452307" y="352338"/>
            <a:ext cx="1720442" cy="738231"/>
          </a:xfrm>
          <a:prstGeom prst="downArrowCallout">
            <a:avLst>
              <a:gd name="adj1" fmla="val 25000"/>
              <a:gd name="adj2" fmla="val 22727"/>
              <a:gd name="adj3" fmla="val 25000"/>
              <a:gd name="adj4" fmla="val 6497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Globo: flecha hacia abajo 13">
            <a:extLst>
              <a:ext uri="{FF2B5EF4-FFF2-40B4-BE49-F238E27FC236}">
                <a16:creationId xmlns:a16="http://schemas.microsoft.com/office/drawing/2014/main" id="{709F9A15-B2E4-4548-AE50-5245BD31770B}"/>
              </a:ext>
            </a:extLst>
          </p:cNvPr>
          <p:cNvSpPr/>
          <p:nvPr/>
        </p:nvSpPr>
        <p:spPr>
          <a:xfrm>
            <a:off x="452306" y="1157681"/>
            <a:ext cx="4203583" cy="738231"/>
          </a:xfrm>
          <a:prstGeom prst="downArrowCallout">
            <a:avLst>
              <a:gd name="adj1" fmla="val 40909"/>
              <a:gd name="adj2" fmla="val 3863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lobo: flecha hacia abajo 14">
            <a:extLst>
              <a:ext uri="{FF2B5EF4-FFF2-40B4-BE49-F238E27FC236}">
                <a16:creationId xmlns:a16="http://schemas.microsoft.com/office/drawing/2014/main" id="{02EAABDC-AF85-4525-8283-00080D0C7A20}"/>
              </a:ext>
            </a:extLst>
          </p:cNvPr>
          <p:cNvSpPr/>
          <p:nvPr/>
        </p:nvSpPr>
        <p:spPr>
          <a:xfrm>
            <a:off x="452306" y="1963024"/>
            <a:ext cx="5285764" cy="738231"/>
          </a:xfrm>
          <a:prstGeom prst="downArrowCallout">
            <a:avLst>
              <a:gd name="adj1" fmla="val 40909"/>
              <a:gd name="adj2" fmla="val 3863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Globo: flecha hacia abajo 15">
            <a:extLst>
              <a:ext uri="{FF2B5EF4-FFF2-40B4-BE49-F238E27FC236}">
                <a16:creationId xmlns:a16="http://schemas.microsoft.com/office/drawing/2014/main" id="{67776ACE-4A7F-4C84-AC4D-8E12F4E32178}"/>
              </a:ext>
            </a:extLst>
          </p:cNvPr>
          <p:cNvSpPr/>
          <p:nvPr/>
        </p:nvSpPr>
        <p:spPr>
          <a:xfrm>
            <a:off x="424342" y="2797728"/>
            <a:ext cx="5464729" cy="738231"/>
          </a:xfrm>
          <a:prstGeom prst="downArrowCallout">
            <a:avLst>
              <a:gd name="adj1" fmla="val 40909"/>
              <a:gd name="adj2" fmla="val 3863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Globo: flecha hacia abajo 16">
            <a:extLst>
              <a:ext uri="{FF2B5EF4-FFF2-40B4-BE49-F238E27FC236}">
                <a16:creationId xmlns:a16="http://schemas.microsoft.com/office/drawing/2014/main" id="{D8BDA730-E98D-405F-AD2B-CA0061DD842C}"/>
              </a:ext>
            </a:extLst>
          </p:cNvPr>
          <p:cNvSpPr/>
          <p:nvPr/>
        </p:nvSpPr>
        <p:spPr>
          <a:xfrm>
            <a:off x="424342" y="3670183"/>
            <a:ext cx="3577208" cy="738231"/>
          </a:xfrm>
          <a:prstGeom prst="downArrowCallout">
            <a:avLst>
              <a:gd name="adj1" fmla="val 40909"/>
              <a:gd name="adj2" fmla="val 3863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Globo: flecha hacia abajo 17">
            <a:extLst>
              <a:ext uri="{FF2B5EF4-FFF2-40B4-BE49-F238E27FC236}">
                <a16:creationId xmlns:a16="http://schemas.microsoft.com/office/drawing/2014/main" id="{41625B2C-1CAC-45A6-B73D-0CA3E8CA9567}"/>
              </a:ext>
            </a:extLst>
          </p:cNvPr>
          <p:cNvSpPr/>
          <p:nvPr/>
        </p:nvSpPr>
        <p:spPr>
          <a:xfrm>
            <a:off x="424342" y="4456651"/>
            <a:ext cx="5926124" cy="738231"/>
          </a:xfrm>
          <a:prstGeom prst="downArrowCallout">
            <a:avLst>
              <a:gd name="adj1" fmla="val 40909"/>
              <a:gd name="adj2" fmla="val 3863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Globo: flecha hacia abajo 18">
            <a:extLst>
              <a:ext uri="{FF2B5EF4-FFF2-40B4-BE49-F238E27FC236}">
                <a16:creationId xmlns:a16="http://schemas.microsoft.com/office/drawing/2014/main" id="{F41BA0BA-ADEE-468C-8331-F676DFEF48E9}"/>
              </a:ext>
            </a:extLst>
          </p:cNvPr>
          <p:cNvSpPr/>
          <p:nvPr/>
        </p:nvSpPr>
        <p:spPr>
          <a:xfrm>
            <a:off x="424342" y="5243118"/>
            <a:ext cx="1622572" cy="738231"/>
          </a:xfrm>
          <a:prstGeom prst="downArrowCallout">
            <a:avLst>
              <a:gd name="adj1" fmla="val 40909"/>
              <a:gd name="adj2" fmla="val 3863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C6179F1-7FAC-494F-B324-5D19217042FA}"/>
              </a:ext>
            </a:extLst>
          </p:cNvPr>
          <p:cNvSpPr/>
          <p:nvPr/>
        </p:nvSpPr>
        <p:spPr>
          <a:xfrm>
            <a:off x="424342" y="6191075"/>
            <a:ext cx="4139269" cy="377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3B7C0-0286-456D-BF46-31AB69822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07" y="181382"/>
            <a:ext cx="10515600" cy="65381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PE" sz="2400" dirty="0" err="1"/>
              <a:t>gapminder</a:t>
            </a:r>
            <a:endParaRPr lang="es-PE" sz="240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PE" sz="2400" dirty="0" err="1"/>
              <a:t>filter</a:t>
            </a:r>
            <a:r>
              <a:rPr lang="es-PE" sz="2400" dirty="0"/>
              <a:t>(   </a:t>
            </a:r>
            <a:r>
              <a:rPr lang="es-PE" sz="2400" dirty="0" err="1"/>
              <a:t>year</a:t>
            </a:r>
            <a:r>
              <a:rPr lang="es-PE" sz="2400" dirty="0"/>
              <a:t> %in% c(1987, 2007)) 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PE" sz="2400" dirty="0" err="1"/>
              <a:t>select</a:t>
            </a:r>
            <a:r>
              <a:rPr lang="es-PE" sz="2400" dirty="0"/>
              <a:t>(   </a:t>
            </a:r>
            <a:r>
              <a:rPr lang="es-PE" sz="2400" dirty="0" err="1"/>
              <a:t>continent</a:t>
            </a:r>
            <a:r>
              <a:rPr lang="es-PE" sz="2400" dirty="0"/>
              <a:t>, </a:t>
            </a:r>
            <a:r>
              <a:rPr lang="es-PE" sz="2400" dirty="0" err="1"/>
              <a:t>year</a:t>
            </a:r>
            <a:r>
              <a:rPr lang="es-PE" sz="2400" dirty="0"/>
              <a:t>, </a:t>
            </a:r>
            <a:r>
              <a:rPr lang="es-PE" sz="2400" dirty="0" err="1"/>
              <a:t>gdpPercap</a:t>
            </a:r>
            <a:r>
              <a:rPr lang="es-PE" sz="2400" dirty="0"/>
              <a:t>, pop)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PE" sz="2400" dirty="0" err="1"/>
              <a:t>mutate</a:t>
            </a:r>
            <a:r>
              <a:rPr lang="es-PE" sz="2400" dirty="0"/>
              <a:t>(   </a:t>
            </a:r>
            <a:r>
              <a:rPr lang="es-PE" sz="2400" dirty="0" err="1"/>
              <a:t>PBI_nacional</a:t>
            </a:r>
            <a:r>
              <a:rPr lang="es-PE" sz="2400" dirty="0"/>
              <a:t> = pop * </a:t>
            </a:r>
            <a:r>
              <a:rPr lang="es-PE" sz="2400" dirty="0" err="1"/>
              <a:t>gdpPercap</a:t>
            </a:r>
            <a:r>
              <a:rPr lang="es-PE" sz="2400" dirty="0"/>
              <a:t>)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PE" sz="2400" dirty="0" err="1"/>
              <a:t>group_by</a:t>
            </a:r>
            <a:r>
              <a:rPr lang="es-PE" sz="2400" dirty="0"/>
              <a:t>(  </a:t>
            </a:r>
            <a:r>
              <a:rPr lang="es-PE" sz="2400" dirty="0" err="1"/>
              <a:t>continent</a:t>
            </a:r>
            <a:r>
              <a:rPr lang="es-PE" sz="2400" dirty="0"/>
              <a:t>, </a:t>
            </a:r>
            <a:r>
              <a:rPr lang="es-PE" sz="2400" dirty="0" err="1"/>
              <a:t>year</a:t>
            </a:r>
            <a:r>
              <a:rPr lang="es-PE" sz="2400" dirty="0"/>
              <a:t>)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PE" sz="2400" dirty="0" err="1"/>
              <a:t>summarise</a:t>
            </a:r>
            <a:r>
              <a:rPr lang="es-PE" sz="2400" dirty="0"/>
              <a:t>(   promedio = mean(</a:t>
            </a:r>
            <a:r>
              <a:rPr lang="es-PE" sz="2400" dirty="0" err="1"/>
              <a:t>PBI_nacional</a:t>
            </a:r>
            <a:r>
              <a:rPr lang="es-PE" sz="2400" dirty="0"/>
              <a:t>))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PE" sz="2400" dirty="0" err="1"/>
              <a:t>ungroup</a:t>
            </a:r>
            <a:r>
              <a:rPr lang="es-PE" sz="2400" dirty="0"/>
              <a:t>(   )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PE" sz="2400" dirty="0" err="1"/>
              <a:t>arrange</a:t>
            </a:r>
            <a:r>
              <a:rPr lang="es-PE" sz="2400" dirty="0"/>
              <a:t>(   </a:t>
            </a:r>
            <a:r>
              <a:rPr lang="es-PE" sz="2400" dirty="0" err="1"/>
              <a:t>year</a:t>
            </a:r>
            <a:r>
              <a:rPr lang="es-PE" sz="2400" dirty="0"/>
              <a:t>, </a:t>
            </a:r>
            <a:r>
              <a:rPr lang="es-PE" sz="2400" dirty="0" err="1"/>
              <a:t>desc</a:t>
            </a:r>
            <a:r>
              <a:rPr lang="es-PE" sz="2400" dirty="0"/>
              <a:t>(promedio))</a:t>
            </a:r>
          </a:p>
        </p:txBody>
      </p:sp>
    </p:spTree>
    <p:extLst>
      <p:ext uri="{BB962C8B-B14F-4D97-AF65-F5344CB8AC3E}">
        <p14:creationId xmlns:p14="http://schemas.microsoft.com/office/powerpoint/2010/main" val="873607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Enrique Calderon Serrano</dc:creator>
  <cp:lastModifiedBy>Samuel Enrique Calderon Serrano</cp:lastModifiedBy>
  <cp:revision>1</cp:revision>
  <dcterms:created xsi:type="dcterms:W3CDTF">2021-08-26T23:53:40Z</dcterms:created>
  <dcterms:modified xsi:type="dcterms:W3CDTF">2021-08-26T23:56:53Z</dcterms:modified>
</cp:coreProperties>
</file>