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1"/>
  </p:notesMasterIdLst>
  <p:sldIdLst>
    <p:sldId id="441" r:id="rId2"/>
    <p:sldId id="256" r:id="rId3"/>
    <p:sldId id="263" r:id="rId4"/>
    <p:sldId id="268" r:id="rId5"/>
    <p:sldId id="442" r:id="rId6"/>
    <p:sldId id="267" r:id="rId7"/>
    <p:sldId id="443" r:id="rId8"/>
    <p:sldId id="265" r:id="rId9"/>
    <p:sldId id="270" r:id="rId10"/>
    <p:sldId id="269" r:id="rId11"/>
    <p:sldId id="273" r:id="rId12"/>
    <p:sldId id="264" r:id="rId13"/>
    <p:sldId id="289" r:id="rId14"/>
    <p:sldId id="274" r:id="rId15"/>
    <p:sldId id="294" r:id="rId16"/>
    <p:sldId id="271" r:id="rId17"/>
    <p:sldId id="293" r:id="rId18"/>
    <p:sldId id="272" r:id="rId19"/>
    <p:sldId id="275" r:id="rId20"/>
    <p:sldId id="277" r:id="rId21"/>
    <p:sldId id="445" r:id="rId22"/>
    <p:sldId id="276" r:id="rId23"/>
    <p:sldId id="278" r:id="rId24"/>
    <p:sldId id="279" r:id="rId25"/>
    <p:sldId id="280" r:id="rId26"/>
    <p:sldId id="281" r:id="rId27"/>
    <p:sldId id="304" r:id="rId28"/>
    <p:sldId id="305" r:id="rId29"/>
    <p:sldId id="306" r:id="rId30"/>
    <p:sldId id="326" r:id="rId31"/>
    <p:sldId id="307" r:id="rId32"/>
    <p:sldId id="308" r:id="rId33"/>
    <p:sldId id="309" r:id="rId34"/>
    <p:sldId id="310" r:id="rId35"/>
    <p:sldId id="282" r:id="rId36"/>
    <p:sldId id="283" r:id="rId37"/>
    <p:sldId id="286" r:id="rId38"/>
    <p:sldId id="284" r:id="rId39"/>
    <p:sldId id="287" r:id="rId40"/>
    <p:sldId id="285" r:id="rId41"/>
    <p:sldId id="292" r:id="rId42"/>
    <p:sldId id="288" r:id="rId43"/>
    <p:sldId id="311" r:id="rId44"/>
    <p:sldId id="312" r:id="rId45"/>
    <p:sldId id="313" r:id="rId46"/>
    <p:sldId id="314" r:id="rId47"/>
    <p:sldId id="315" r:id="rId48"/>
    <p:sldId id="316" r:id="rId49"/>
    <p:sldId id="318" r:id="rId50"/>
    <p:sldId id="319" r:id="rId51"/>
    <p:sldId id="317" r:id="rId52"/>
    <p:sldId id="320" r:id="rId53"/>
    <p:sldId id="323" r:id="rId54"/>
    <p:sldId id="321" r:id="rId55"/>
    <p:sldId id="324" r:id="rId56"/>
    <p:sldId id="331" r:id="rId57"/>
    <p:sldId id="325" r:id="rId58"/>
    <p:sldId id="332" r:id="rId59"/>
    <p:sldId id="327" r:id="rId6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064A2"/>
    <a:srgbClr val="C0C0C0"/>
    <a:srgbClr val="800000"/>
    <a:srgbClr val="F0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Énfasi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Énfasis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Estilo claro 1 - Énfasis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4" autoAdjust="0"/>
    <p:restoredTop sz="94672" autoAdjust="0"/>
  </p:normalViewPr>
  <p:slideViewPr>
    <p:cSldViewPr snapToGrid="0" snapToObjects="1"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5F894-4330-8B42-AE04-720EBEA7164D}" type="doc">
      <dgm:prSet loTypeId="urn:microsoft.com/office/officeart/2005/8/layout/funnel1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0B1B584E-6448-6B41-8618-B2C6DCF85DAA}">
      <dgm:prSet phldrT="[Texto]"/>
      <dgm:spPr/>
      <dgm:t>
        <a:bodyPr/>
        <a:lstStyle/>
        <a:p>
          <a:r>
            <a:rPr lang="en-GB" dirty="0"/>
            <a:t>Filter-based annotation</a:t>
          </a:r>
        </a:p>
      </dgm:t>
    </dgm:pt>
    <dgm:pt modelId="{783694FE-ACE4-294F-BE8C-C748F8BE3453}" type="parTrans" cxnId="{48EEFDB0-6FBF-0B4B-96D0-3B2B05FAFBA1}">
      <dgm:prSet/>
      <dgm:spPr/>
      <dgm:t>
        <a:bodyPr/>
        <a:lstStyle/>
        <a:p>
          <a:endParaRPr lang="en-GB"/>
        </a:p>
      </dgm:t>
    </dgm:pt>
    <dgm:pt modelId="{DD541373-075E-D742-92B5-6B82EE292E5C}" type="sibTrans" cxnId="{48EEFDB0-6FBF-0B4B-96D0-3B2B05FAFBA1}">
      <dgm:prSet/>
      <dgm:spPr/>
      <dgm:t>
        <a:bodyPr/>
        <a:lstStyle/>
        <a:p>
          <a:endParaRPr lang="en-GB"/>
        </a:p>
      </dgm:t>
    </dgm:pt>
    <dgm:pt modelId="{064CA159-90F6-474D-88ED-A66D9E488112}">
      <dgm:prSet phldrT="[Texto]"/>
      <dgm:spPr/>
      <dgm:t>
        <a:bodyPr/>
        <a:lstStyle/>
        <a:p>
          <a:r>
            <a:rPr lang="en-GB" dirty="0"/>
            <a:t>Gene-based annotation</a:t>
          </a:r>
        </a:p>
      </dgm:t>
    </dgm:pt>
    <dgm:pt modelId="{BBBFEC36-637F-DB4F-A7AD-C989C8FF3E48}" type="parTrans" cxnId="{44EC88A1-3F39-864B-A382-78D6261FF442}">
      <dgm:prSet/>
      <dgm:spPr/>
      <dgm:t>
        <a:bodyPr/>
        <a:lstStyle/>
        <a:p>
          <a:endParaRPr lang="en-GB"/>
        </a:p>
      </dgm:t>
    </dgm:pt>
    <dgm:pt modelId="{49E4E07F-7CC5-A945-99B9-7EE35681E9BB}" type="sibTrans" cxnId="{44EC88A1-3F39-864B-A382-78D6261FF442}">
      <dgm:prSet/>
      <dgm:spPr/>
      <dgm:t>
        <a:bodyPr/>
        <a:lstStyle/>
        <a:p>
          <a:endParaRPr lang="en-GB"/>
        </a:p>
      </dgm:t>
    </dgm:pt>
    <dgm:pt modelId="{2E3E629C-5F2C-0C46-BD90-DB23AE6A88E8}">
      <dgm:prSet phldrT="[Texto]"/>
      <dgm:spPr/>
      <dgm:t>
        <a:bodyPr/>
        <a:lstStyle/>
        <a:p>
          <a:r>
            <a:rPr lang="en-GB" dirty="0"/>
            <a:t>Region-based annotation</a:t>
          </a:r>
        </a:p>
      </dgm:t>
    </dgm:pt>
    <dgm:pt modelId="{2349C937-92DF-154E-9EAB-FE7218426225}" type="parTrans" cxnId="{E711DC56-72F5-6E4D-B2D3-2B8EEE063B21}">
      <dgm:prSet/>
      <dgm:spPr/>
      <dgm:t>
        <a:bodyPr/>
        <a:lstStyle/>
        <a:p>
          <a:endParaRPr lang="en-GB"/>
        </a:p>
      </dgm:t>
    </dgm:pt>
    <dgm:pt modelId="{101AC375-22C0-C74B-A4B8-756573B5B9EF}" type="sibTrans" cxnId="{E711DC56-72F5-6E4D-B2D3-2B8EEE063B21}">
      <dgm:prSet/>
      <dgm:spPr/>
      <dgm:t>
        <a:bodyPr/>
        <a:lstStyle/>
        <a:p>
          <a:endParaRPr lang="en-GB"/>
        </a:p>
      </dgm:t>
    </dgm:pt>
    <dgm:pt modelId="{E2C27A64-4D41-BD48-983B-265FD934E31B}">
      <dgm:prSet phldrT="[Texto]"/>
      <dgm:spPr/>
      <dgm:t>
        <a:bodyPr/>
        <a:lstStyle/>
        <a:p>
          <a:r>
            <a:rPr lang="en-GB" dirty="0"/>
            <a:t> </a:t>
          </a:r>
        </a:p>
      </dgm:t>
    </dgm:pt>
    <dgm:pt modelId="{32015C29-A008-DD49-8C6C-A994016A4AAE}" type="parTrans" cxnId="{AC446A06-2653-AD4A-B607-396481D82E98}">
      <dgm:prSet/>
      <dgm:spPr/>
      <dgm:t>
        <a:bodyPr/>
        <a:lstStyle/>
        <a:p>
          <a:endParaRPr lang="en-GB"/>
        </a:p>
      </dgm:t>
    </dgm:pt>
    <dgm:pt modelId="{F62922DC-72C3-2E48-A732-CA27D74F0D16}" type="sibTrans" cxnId="{AC446A06-2653-AD4A-B607-396481D82E98}">
      <dgm:prSet/>
      <dgm:spPr/>
      <dgm:t>
        <a:bodyPr/>
        <a:lstStyle/>
        <a:p>
          <a:endParaRPr lang="en-GB"/>
        </a:p>
      </dgm:t>
    </dgm:pt>
    <dgm:pt modelId="{8D77D954-F5C6-DA42-845E-C33EBB8D8304}" type="pres">
      <dgm:prSet presAssocID="{3F15F894-4330-8B42-AE04-720EBEA7164D}" presName="Name0" presStyleCnt="0">
        <dgm:presLayoutVars>
          <dgm:chMax val="4"/>
          <dgm:resizeHandles val="exact"/>
        </dgm:presLayoutVars>
      </dgm:prSet>
      <dgm:spPr/>
    </dgm:pt>
    <dgm:pt modelId="{09E033BA-43C6-D142-9545-7F5DD3293678}" type="pres">
      <dgm:prSet presAssocID="{3F15F894-4330-8B42-AE04-720EBEA7164D}" presName="ellipse" presStyleLbl="trBgShp" presStyleIdx="0" presStyleCnt="1"/>
      <dgm:spPr/>
    </dgm:pt>
    <dgm:pt modelId="{B6E2CF48-98C4-544F-AAA8-6E159C656D8C}" type="pres">
      <dgm:prSet presAssocID="{3F15F894-4330-8B42-AE04-720EBEA7164D}" presName="arrow1" presStyleLbl="fgShp" presStyleIdx="0" presStyleCnt="1"/>
      <dgm:spPr/>
    </dgm:pt>
    <dgm:pt modelId="{D22329BA-936E-4E4C-9353-88A7F94638AD}" type="pres">
      <dgm:prSet presAssocID="{3F15F894-4330-8B42-AE04-720EBEA7164D}" presName="rectangle" presStyleLbl="revTx" presStyleIdx="0" presStyleCnt="1">
        <dgm:presLayoutVars>
          <dgm:bulletEnabled val="1"/>
        </dgm:presLayoutVars>
      </dgm:prSet>
      <dgm:spPr/>
    </dgm:pt>
    <dgm:pt modelId="{A9A4BB47-74C8-B247-AE91-C8935BEEB1D2}" type="pres">
      <dgm:prSet presAssocID="{064CA159-90F6-474D-88ED-A66D9E488112}" presName="item1" presStyleLbl="node1" presStyleIdx="0" presStyleCnt="3">
        <dgm:presLayoutVars>
          <dgm:bulletEnabled val="1"/>
        </dgm:presLayoutVars>
      </dgm:prSet>
      <dgm:spPr/>
    </dgm:pt>
    <dgm:pt modelId="{057BCE9F-2670-4E43-97C3-5585023E4C8F}" type="pres">
      <dgm:prSet presAssocID="{2E3E629C-5F2C-0C46-BD90-DB23AE6A88E8}" presName="item2" presStyleLbl="node1" presStyleIdx="1" presStyleCnt="3">
        <dgm:presLayoutVars>
          <dgm:bulletEnabled val="1"/>
        </dgm:presLayoutVars>
      </dgm:prSet>
      <dgm:spPr/>
    </dgm:pt>
    <dgm:pt modelId="{DB5C6AC4-6E3D-F442-892E-F71E19542C4C}" type="pres">
      <dgm:prSet presAssocID="{E2C27A64-4D41-BD48-983B-265FD934E31B}" presName="item3" presStyleLbl="node1" presStyleIdx="2" presStyleCnt="3">
        <dgm:presLayoutVars>
          <dgm:bulletEnabled val="1"/>
        </dgm:presLayoutVars>
      </dgm:prSet>
      <dgm:spPr/>
    </dgm:pt>
    <dgm:pt modelId="{615CEF2A-2568-4B4E-88C3-221DFB5EED38}" type="pres">
      <dgm:prSet presAssocID="{3F15F894-4330-8B42-AE04-720EBEA7164D}" presName="funnel" presStyleLbl="trAlignAcc1" presStyleIdx="0" presStyleCnt="1"/>
      <dgm:spPr/>
    </dgm:pt>
  </dgm:ptLst>
  <dgm:cxnLst>
    <dgm:cxn modelId="{AC446A06-2653-AD4A-B607-396481D82E98}" srcId="{3F15F894-4330-8B42-AE04-720EBEA7164D}" destId="{E2C27A64-4D41-BD48-983B-265FD934E31B}" srcOrd="3" destOrd="0" parTransId="{32015C29-A008-DD49-8C6C-A994016A4AAE}" sibTransId="{F62922DC-72C3-2E48-A732-CA27D74F0D16}"/>
    <dgm:cxn modelId="{E711DC56-72F5-6E4D-B2D3-2B8EEE063B21}" srcId="{3F15F894-4330-8B42-AE04-720EBEA7164D}" destId="{2E3E629C-5F2C-0C46-BD90-DB23AE6A88E8}" srcOrd="2" destOrd="0" parTransId="{2349C937-92DF-154E-9EAB-FE7218426225}" sibTransId="{101AC375-22C0-C74B-A4B8-756573B5B9EF}"/>
    <dgm:cxn modelId="{0BBFE356-CC32-0A44-ADD7-BC7CB6905B5D}" type="presOf" srcId="{E2C27A64-4D41-BD48-983B-265FD934E31B}" destId="{D22329BA-936E-4E4C-9353-88A7F94638AD}" srcOrd="0" destOrd="0" presId="urn:microsoft.com/office/officeart/2005/8/layout/funnel1"/>
    <dgm:cxn modelId="{44EC88A1-3F39-864B-A382-78D6261FF442}" srcId="{3F15F894-4330-8B42-AE04-720EBEA7164D}" destId="{064CA159-90F6-474D-88ED-A66D9E488112}" srcOrd="1" destOrd="0" parTransId="{BBBFEC36-637F-DB4F-A7AD-C989C8FF3E48}" sibTransId="{49E4E07F-7CC5-A945-99B9-7EE35681E9BB}"/>
    <dgm:cxn modelId="{8A663CAB-56B5-6C4F-A5B0-FE4FC09E455E}" type="presOf" srcId="{0B1B584E-6448-6B41-8618-B2C6DCF85DAA}" destId="{DB5C6AC4-6E3D-F442-892E-F71E19542C4C}" srcOrd="0" destOrd="0" presId="urn:microsoft.com/office/officeart/2005/8/layout/funnel1"/>
    <dgm:cxn modelId="{48EEFDB0-6FBF-0B4B-96D0-3B2B05FAFBA1}" srcId="{3F15F894-4330-8B42-AE04-720EBEA7164D}" destId="{0B1B584E-6448-6B41-8618-B2C6DCF85DAA}" srcOrd="0" destOrd="0" parTransId="{783694FE-ACE4-294F-BE8C-C748F8BE3453}" sibTransId="{DD541373-075E-D742-92B5-6B82EE292E5C}"/>
    <dgm:cxn modelId="{D4D614B3-5A99-994A-81BB-69A9A4A58760}" type="presOf" srcId="{3F15F894-4330-8B42-AE04-720EBEA7164D}" destId="{8D77D954-F5C6-DA42-845E-C33EBB8D8304}" srcOrd="0" destOrd="0" presId="urn:microsoft.com/office/officeart/2005/8/layout/funnel1"/>
    <dgm:cxn modelId="{FE0A63C3-46D8-694D-A435-D5706E32AE7B}" type="presOf" srcId="{064CA159-90F6-474D-88ED-A66D9E488112}" destId="{057BCE9F-2670-4E43-97C3-5585023E4C8F}" srcOrd="0" destOrd="0" presId="urn:microsoft.com/office/officeart/2005/8/layout/funnel1"/>
    <dgm:cxn modelId="{AD360EF4-A09D-5943-91FD-F5F4041EA72B}" type="presOf" srcId="{2E3E629C-5F2C-0C46-BD90-DB23AE6A88E8}" destId="{A9A4BB47-74C8-B247-AE91-C8935BEEB1D2}" srcOrd="0" destOrd="0" presId="urn:microsoft.com/office/officeart/2005/8/layout/funnel1"/>
    <dgm:cxn modelId="{509B6577-9F30-0C4C-B969-47E0B7C81384}" type="presParOf" srcId="{8D77D954-F5C6-DA42-845E-C33EBB8D8304}" destId="{09E033BA-43C6-D142-9545-7F5DD3293678}" srcOrd="0" destOrd="0" presId="urn:microsoft.com/office/officeart/2005/8/layout/funnel1"/>
    <dgm:cxn modelId="{9E81E6C9-B369-AC48-98A7-E46377B00BD7}" type="presParOf" srcId="{8D77D954-F5C6-DA42-845E-C33EBB8D8304}" destId="{B6E2CF48-98C4-544F-AAA8-6E159C656D8C}" srcOrd="1" destOrd="0" presId="urn:microsoft.com/office/officeart/2005/8/layout/funnel1"/>
    <dgm:cxn modelId="{E5A2C4D5-0EBE-1D4A-812E-B778B3F31E8A}" type="presParOf" srcId="{8D77D954-F5C6-DA42-845E-C33EBB8D8304}" destId="{D22329BA-936E-4E4C-9353-88A7F94638AD}" srcOrd="2" destOrd="0" presId="urn:microsoft.com/office/officeart/2005/8/layout/funnel1"/>
    <dgm:cxn modelId="{66035D6C-DB86-F64E-9076-9367C4BDCB22}" type="presParOf" srcId="{8D77D954-F5C6-DA42-845E-C33EBB8D8304}" destId="{A9A4BB47-74C8-B247-AE91-C8935BEEB1D2}" srcOrd="3" destOrd="0" presId="urn:microsoft.com/office/officeart/2005/8/layout/funnel1"/>
    <dgm:cxn modelId="{F43AEC18-9AAB-B042-93E4-22D690700CE2}" type="presParOf" srcId="{8D77D954-F5C6-DA42-845E-C33EBB8D8304}" destId="{057BCE9F-2670-4E43-97C3-5585023E4C8F}" srcOrd="4" destOrd="0" presId="urn:microsoft.com/office/officeart/2005/8/layout/funnel1"/>
    <dgm:cxn modelId="{D19F069B-C46C-B947-9BF4-8430D4A2CD69}" type="presParOf" srcId="{8D77D954-F5C6-DA42-845E-C33EBB8D8304}" destId="{DB5C6AC4-6E3D-F442-892E-F71E19542C4C}" srcOrd="5" destOrd="0" presId="urn:microsoft.com/office/officeart/2005/8/layout/funnel1"/>
    <dgm:cxn modelId="{E48F5036-DC93-DC41-8FB0-95805E737D88}" type="presParOf" srcId="{8D77D954-F5C6-DA42-845E-C33EBB8D8304}" destId="{615CEF2A-2568-4B4E-88C3-221DFB5EED3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33BA-43C6-D142-9545-7F5DD3293678}">
      <dsp:nvSpPr>
        <dsp:cNvPr id="0" name=""/>
        <dsp:cNvSpPr/>
      </dsp:nvSpPr>
      <dsp:spPr>
        <a:xfrm>
          <a:off x="1286625" y="83947"/>
          <a:ext cx="1666043" cy="57859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CF48-98C4-544F-AAA8-6E159C656D8C}">
      <dsp:nvSpPr>
        <dsp:cNvPr id="0" name=""/>
        <dsp:cNvSpPr/>
      </dsp:nvSpPr>
      <dsp:spPr>
        <a:xfrm>
          <a:off x="1960792" y="1500730"/>
          <a:ext cx="322876" cy="206641"/>
        </a:xfrm>
        <a:prstGeom prst="down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22329BA-936E-4E4C-9353-88A7F94638AD}">
      <dsp:nvSpPr>
        <dsp:cNvPr id="0" name=""/>
        <dsp:cNvSpPr/>
      </dsp:nvSpPr>
      <dsp:spPr>
        <a:xfrm>
          <a:off x="1347326" y="1666043"/>
          <a:ext cx="1549808" cy="38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 </a:t>
          </a:r>
        </a:p>
      </dsp:txBody>
      <dsp:txXfrm>
        <a:off x="1347326" y="1666043"/>
        <a:ext cx="1549808" cy="387452"/>
      </dsp:txXfrm>
    </dsp:sp>
    <dsp:sp modelId="{A9A4BB47-74C8-B247-AE91-C8935BEEB1D2}">
      <dsp:nvSpPr>
        <dsp:cNvPr id="0" name=""/>
        <dsp:cNvSpPr/>
      </dsp:nvSpPr>
      <dsp:spPr>
        <a:xfrm>
          <a:off x="1892342" y="707229"/>
          <a:ext cx="581178" cy="5811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Region-based annotation</a:t>
          </a:r>
        </a:p>
      </dsp:txBody>
      <dsp:txXfrm>
        <a:off x="1977454" y="792341"/>
        <a:ext cx="410954" cy="410954"/>
      </dsp:txXfrm>
    </dsp:sp>
    <dsp:sp modelId="{057BCE9F-2670-4E43-97C3-5585023E4C8F}">
      <dsp:nvSpPr>
        <dsp:cNvPr id="0" name=""/>
        <dsp:cNvSpPr/>
      </dsp:nvSpPr>
      <dsp:spPr>
        <a:xfrm>
          <a:off x="1476477" y="271216"/>
          <a:ext cx="581178" cy="5811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Gene-based annotation</a:t>
          </a:r>
        </a:p>
      </dsp:txBody>
      <dsp:txXfrm>
        <a:off x="1561589" y="356328"/>
        <a:ext cx="410954" cy="410954"/>
      </dsp:txXfrm>
    </dsp:sp>
    <dsp:sp modelId="{DB5C6AC4-6E3D-F442-892E-F71E19542C4C}">
      <dsp:nvSpPr>
        <dsp:cNvPr id="0" name=""/>
        <dsp:cNvSpPr/>
      </dsp:nvSpPr>
      <dsp:spPr>
        <a:xfrm>
          <a:off x="2070570" y="130700"/>
          <a:ext cx="581178" cy="58117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Filter-based annotation</a:t>
          </a:r>
        </a:p>
      </dsp:txBody>
      <dsp:txXfrm>
        <a:off x="2155682" y="215812"/>
        <a:ext cx="410954" cy="410954"/>
      </dsp:txXfrm>
    </dsp:sp>
    <dsp:sp modelId="{615CEF2A-2568-4B4E-88C3-221DFB5EED38}">
      <dsp:nvSpPr>
        <dsp:cNvPr id="0" name=""/>
        <dsp:cNvSpPr/>
      </dsp:nvSpPr>
      <dsp:spPr>
        <a:xfrm>
          <a:off x="1218175" y="12915"/>
          <a:ext cx="1808109" cy="1446487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1BC74-6EEC-8646-B329-CC1BCF8B54C9}" type="datetimeFigureOut">
              <a:rPr lang="es-ES" smtClean="0"/>
              <a:t>01/06/2018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B0EC-7D9C-264D-AAF5-DBA416E64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5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Neoplasias benignas y in-situ (pre-cáncer)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10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VN: verdaderos positivos, FN: falsos negativos, VN: verdaderos negativos, FP: falsos positivos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238-4055-4252-87E2-A24FE2ACE5B3}" type="slidenum">
              <a:rPr lang="es-CL" smtClean="0"/>
              <a:t>51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864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*Validación no puede confirmar absolutamente el vinculo entre cáncer y gen, para eso, trabajo en laboratorio es necesario (como en todo proyecto de </a:t>
            </a:r>
            <a:r>
              <a:rPr lang="es-CL" dirty="0" err="1"/>
              <a:t>secuenciacion</a:t>
            </a:r>
            <a:r>
              <a:rPr lang="es-C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238-4055-4252-87E2-A24FE2ACE5B3}" type="slidenum">
              <a:rPr lang="es-CL" smtClean="0"/>
              <a:t>59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538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Primera es enfermedades del corazón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238-4055-4252-87E2-A24FE2ACE5B3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21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238-4055-4252-87E2-A24FE2ACE5B3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480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*A veces mutaciones germinales lo que va a causar casos familiares. Pero vamos a generalizar con mutaciones </a:t>
            </a:r>
            <a:r>
              <a:rPr lang="es-CL" dirty="0" err="1"/>
              <a:t>somaticas</a:t>
            </a:r>
            <a:r>
              <a:rPr lang="es-C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7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 afecta células germinales, puede causar sindroma de cáncer.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238-4055-4252-87E2-A24FE2ACE5B3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626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238-4055-4252-87E2-A24FE2ACE5B3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701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BF251ADF-7CB9-4D74-AAB8-AB77A35E3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7D62974C-E3FA-4E72-96EF-267D1BD5BAC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85725" indent="-85725" eaLnBrk="1">
              <a:lnSpc>
                <a:spcPct val="93000"/>
              </a:lnSpc>
              <a:spcBef>
                <a:spcPct val="0"/>
              </a:spcBef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altLang="es-CL">
                <a:latin typeface="Arial" panose="020B0604020202020204" pitchFamily="34" charset="0"/>
                <a:cs typeface="msgothic" charset="0"/>
              </a:rPr>
              <a:t>Major events in a decade of cancer genomics. (Dark blue) Major advances in massively parallel sequencing platforms and targeted enrichment technologies; (black) major large-scale projects designed to catalog genomic variations of normal human individuals; (red) cancer genomics. (dbSNP) Database of single nucleotide polymorphism; (HapMap) haplotype map of the human genome; (ENCODE) Encyclopedia of DNA Elements; (COSMIC) Catalog of Somatic Mutations in Cancer; (TCGA) The Cancer Genome Atlas; (GA) genome analyzer; (CRC) colorectal carcinoma; (WES) whole-exome sequencing; (ICGC) International Cancer Genome Consortium; (TSP) tumor sequencing project; (AML) acute myeloid leukemia; (WGS) whole-genome sequencing; (OSCC) ovarian small cell carcinoma.</a:t>
            </a:r>
          </a:p>
        </p:txBody>
      </p:sp>
    </p:spTree>
    <p:extLst>
      <p:ext uri="{BB962C8B-B14F-4D97-AF65-F5344CB8AC3E}">
        <p14:creationId xmlns:p14="http://schemas.microsoft.com/office/powerpoint/2010/main" val="12188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Check</a:t>
            </a:r>
            <a:r>
              <a:rPr lang="es-CL" dirty="0"/>
              <a:t> </a:t>
            </a:r>
            <a:r>
              <a:rPr lang="es-CL" dirty="0" err="1"/>
              <a:t>if</a:t>
            </a:r>
            <a:r>
              <a:rPr lang="es-CL" dirty="0"/>
              <a:t> </a:t>
            </a:r>
            <a:r>
              <a:rPr lang="es-CL" dirty="0" err="1"/>
              <a:t>not</a:t>
            </a:r>
            <a:r>
              <a:rPr lang="es-CL" dirty="0"/>
              <a:t> </a:t>
            </a:r>
            <a:r>
              <a:rPr lang="es-CL" dirty="0" err="1"/>
              <a:t>already</a:t>
            </a:r>
            <a:r>
              <a:rPr lang="es-CL" dirty="0"/>
              <a:t> </a:t>
            </a:r>
            <a:r>
              <a:rPr lang="es-CL" dirty="0" err="1"/>
              <a:t>seen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6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Parámetros de inicio, criterio de detección. La mayoría usan el teorema de Bayes pero con informaciones diferentes.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36238-4055-4252-87E2-A24FE2ACE5B3}" type="slidenum">
              <a:rPr lang="es-CL" smtClean="0"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62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1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3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cancer.sanger.ac.uk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cc.icgc.org/" TargetMode="External"/><Relationship Id="rId2" Type="http://schemas.openxmlformats.org/officeDocument/2006/relationships/hyperlink" Target="http://icgc.org/icg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038/nature12213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0.png"/><Relationship Id="rId9" Type="http://schemas.microsoft.com/office/2007/relationships/diagramDrawing" Target="../diagrams/drawing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9001" y="2056747"/>
            <a:ext cx="7603750" cy="1724867"/>
          </a:xfrm>
        </p:spPr>
        <p:txBody>
          <a:bodyPr>
            <a:normAutofit/>
          </a:bodyPr>
          <a:lstStyle/>
          <a:p>
            <a:r>
              <a:rPr lang="es-CL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News Gothic MT"/>
              </a:rPr>
              <a:t>INB405: Taller ‘</a:t>
            </a:r>
            <a:r>
              <a:rPr lang="es-CL" b="1" dirty="0" err="1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News Gothic MT"/>
              </a:rPr>
              <a:t>Omics</a:t>
            </a:r>
            <a:r>
              <a:rPr lang="es-CL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News Gothic MT"/>
              </a:rPr>
              <a:t>’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id="{B06EE5D3-5A25-45BC-8D09-907870367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535" y="3670222"/>
            <a:ext cx="6498159" cy="54834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Dr. Matthieu J. Miossec</a:t>
            </a:r>
          </a:p>
        </p:txBody>
      </p:sp>
    </p:spTree>
    <p:extLst>
      <p:ext uri="{BB962C8B-B14F-4D97-AF65-F5344CB8AC3E}">
        <p14:creationId xmlns:p14="http://schemas.microsoft.com/office/powerpoint/2010/main" val="21408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627F386-960C-4BE5-87C6-64DE39226ECC}"/>
              </a:ext>
            </a:extLst>
          </p:cNvPr>
          <p:cNvSpPr/>
          <p:nvPr/>
        </p:nvSpPr>
        <p:spPr>
          <a:xfrm>
            <a:off x="801857" y="4613518"/>
            <a:ext cx="7540583" cy="1365251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rgbClr val="8064A2">
                <a:alpha val="50196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C9FA6-756F-4580-9B49-E765BC62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Cáncer Familiar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ECCD-0DD6-480D-80FF-D08B91A8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Existen casos de </a:t>
            </a:r>
            <a:r>
              <a:rPr lang="es-CL" b="1" dirty="0"/>
              <a:t>cáncer familiar</a:t>
            </a:r>
            <a:r>
              <a:rPr lang="es-CL" dirty="0"/>
              <a:t>, en cual caso la enfermedad es controlada por </a:t>
            </a:r>
            <a:r>
              <a:rPr lang="es-CL" b="1" dirty="0"/>
              <a:t>mutaciones genéticas heredadas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Se designa </a:t>
            </a:r>
            <a:r>
              <a:rPr lang="es-CL" b="1" u="sng" dirty="0"/>
              <a:t>sindroma</a:t>
            </a:r>
            <a:r>
              <a:rPr lang="es-CL" b="1" dirty="0"/>
              <a:t> de cáncer</a:t>
            </a:r>
            <a:r>
              <a:rPr lang="es-CL" dirty="0"/>
              <a:t> (</a:t>
            </a:r>
            <a:r>
              <a:rPr lang="es-CL" b="1" dirty="0"/>
              <a:t>familiar</a:t>
            </a:r>
            <a:r>
              <a:rPr lang="es-CL" dirty="0"/>
              <a:t>).</a:t>
            </a:r>
          </a:p>
          <a:p>
            <a:pPr lvl="1"/>
            <a:r>
              <a:rPr lang="es-CL" dirty="0"/>
              <a:t>Esta presentación representa </a:t>
            </a:r>
            <a:r>
              <a:rPr lang="es-CL" u="sng" dirty="0"/>
              <a:t>solo</a:t>
            </a:r>
            <a:r>
              <a:rPr lang="es-CL" dirty="0"/>
              <a:t> ~</a:t>
            </a:r>
            <a:r>
              <a:rPr lang="es-CL" b="1" dirty="0"/>
              <a:t>5-10%</a:t>
            </a:r>
            <a:r>
              <a:rPr lang="es-CL" dirty="0"/>
              <a:t> de los casos de cáncer.</a:t>
            </a:r>
          </a:p>
          <a:p>
            <a:pPr marL="457200" lvl="1" indent="0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CL" dirty="0"/>
              <a:t>Entonces, si la mayoría del cáncer tiene una </a:t>
            </a:r>
            <a:r>
              <a:rPr lang="es-CL" b="1" dirty="0"/>
              <a:t>causa medioambiental</a:t>
            </a:r>
            <a:r>
              <a:rPr lang="es-CL" dirty="0"/>
              <a:t>,</a:t>
            </a:r>
            <a:r>
              <a:rPr lang="es-CL" b="1" dirty="0"/>
              <a:t> </a:t>
            </a:r>
            <a:r>
              <a:rPr lang="es-CL" dirty="0"/>
              <a:t>¿por qué usar la genómica para estudiar el cáncer?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6F44E3-AD99-4E18-B4D2-22989B08C096}"/>
              </a:ext>
            </a:extLst>
          </p:cNvPr>
          <p:cNvGrpSpPr/>
          <p:nvPr/>
        </p:nvGrpSpPr>
        <p:grpSpPr>
          <a:xfrm>
            <a:off x="7600134" y="405944"/>
            <a:ext cx="1086665" cy="1000296"/>
            <a:chOff x="5463681" y="4037220"/>
            <a:chExt cx="2583924" cy="2088943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77818C2-7992-4722-9FAB-8E32C24E2DA7}"/>
                </a:ext>
              </a:extLst>
            </p:cNvPr>
            <p:cNvSpPr/>
            <p:nvPr/>
          </p:nvSpPr>
          <p:spPr>
            <a:xfrm>
              <a:off x="5779082" y="4037220"/>
              <a:ext cx="635015" cy="60161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1C76EDF-1D47-4FAA-8B67-D886F13E671C}"/>
                </a:ext>
              </a:extLst>
            </p:cNvPr>
            <p:cNvSpPr/>
            <p:nvPr/>
          </p:nvSpPr>
          <p:spPr>
            <a:xfrm>
              <a:off x="7049111" y="4037220"/>
              <a:ext cx="618305" cy="618327"/>
            </a:xfrm>
            <a:prstGeom prst="ellipse">
              <a:avLst/>
            </a:prstGeom>
            <a:noFill/>
            <a:ln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61E93F2-1923-4015-B707-25B5241EE577}"/>
                </a:ext>
              </a:extLst>
            </p:cNvPr>
            <p:cNvSpPr/>
            <p:nvPr/>
          </p:nvSpPr>
          <p:spPr>
            <a:xfrm>
              <a:off x="5463681" y="5401208"/>
              <a:ext cx="664259" cy="666466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B39AEAB-31A8-48F5-B450-44B6389DC303}"/>
                </a:ext>
              </a:extLst>
            </p:cNvPr>
            <p:cNvSpPr/>
            <p:nvPr/>
          </p:nvSpPr>
          <p:spPr>
            <a:xfrm>
              <a:off x="6442316" y="5394478"/>
              <a:ext cx="595327" cy="607975"/>
            </a:xfrm>
            <a:prstGeom prst="rect">
              <a:avLst/>
            </a:prstGeom>
            <a:noFill/>
            <a:ln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Conector recto 8">
              <a:extLst>
                <a:ext uri="{FF2B5EF4-FFF2-40B4-BE49-F238E27FC236}">
                  <a16:creationId xmlns:a16="http://schemas.microsoft.com/office/drawing/2014/main" id="{6AF581B4-A469-4509-89CD-60C0306078FB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>
              <a:off x="6414097" y="4338028"/>
              <a:ext cx="635014" cy="8356"/>
            </a:xfrm>
            <a:prstGeom prst="line">
              <a:avLst/>
            </a:prstGeom>
            <a:ln w="6350" cmpd="sng"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10">
              <a:extLst>
                <a:ext uri="{FF2B5EF4-FFF2-40B4-BE49-F238E27FC236}">
                  <a16:creationId xmlns:a16="http://schemas.microsoft.com/office/drawing/2014/main" id="{63B283DA-A2FA-41ED-83EE-AE9559668DDA}"/>
                </a:ext>
              </a:extLst>
            </p:cNvPr>
            <p:cNvCxnSpPr/>
            <p:nvPr/>
          </p:nvCxnSpPr>
          <p:spPr>
            <a:xfrm>
              <a:off x="6731604" y="4338028"/>
              <a:ext cx="8355" cy="952558"/>
            </a:xfrm>
            <a:prstGeom prst="line">
              <a:avLst/>
            </a:prstGeom>
            <a:ln w="9525" cmpd="sng"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12">
              <a:extLst>
                <a:ext uri="{FF2B5EF4-FFF2-40B4-BE49-F238E27FC236}">
                  <a16:creationId xmlns:a16="http://schemas.microsoft.com/office/drawing/2014/main" id="{AA3E054A-2D58-4558-9EE3-B22DF53CA9D5}"/>
                </a:ext>
              </a:extLst>
            </p:cNvPr>
            <p:cNvCxnSpPr/>
            <p:nvPr/>
          </p:nvCxnSpPr>
          <p:spPr>
            <a:xfrm flipV="1">
              <a:off x="5795811" y="5275501"/>
              <a:ext cx="1843424" cy="15085"/>
            </a:xfrm>
            <a:prstGeom prst="line">
              <a:avLst/>
            </a:prstGeom>
            <a:ln w="6350" cmpd="sng"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4">
              <a:extLst>
                <a:ext uri="{FF2B5EF4-FFF2-40B4-BE49-F238E27FC236}">
                  <a16:creationId xmlns:a16="http://schemas.microsoft.com/office/drawing/2014/main" id="{2F73EB30-812A-4BAD-8EAB-2C9720108470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5795811" y="5290586"/>
              <a:ext cx="0" cy="110622"/>
            </a:xfrm>
            <a:prstGeom prst="line">
              <a:avLst/>
            </a:prstGeom>
            <a:ln w="9525" cmpd="sng"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7">
              <a:extLst>
                <a:ext uri="{FF2B5EF4-FFF2-40B4-BE49-F238E27FC236}">
                  <a16:creationId xmlns:a16="http://schemas.microsoft.com/office/drawing/2014/main" id="{53A7244F-C074-445C-8DCE-5CB226018AFC}"/>
                </a:ext>
              </a:extLst>
            </p:cNvPr>
            <p:cNvCxnSpPr>
              <a:cxnSpLocks/>
            </p:cNvCxnSpPr>
            <p:nvPr/>
          </p:nvCxnSpPr>
          <p:spPr>
            <a:xfrm>
              <a:off x="6739980" y="5283857"/>
              <a:ext cx="0" cy="110621"/>
            </a:xfrm>
            <a:prstGeom prst="line">
              <a:avLst/>
            </a:prstGeom>
            <a:ln w="9525" cmpd="sng"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40">
              <a:extLst>
                <a:ext uri="{FF2B5EF4-FFF2-40B4-BE49-F238E27FC236}">
                  <a16:creationId xmlns:a16="http://schemas.microsoft.com/office/drawing/2014/main" id="{9F9B1948-3C9F-45C9-AD1C-DBB29C5EA607}"/>
                </a:ext>
              </a:extLst>
            </p:cNvPr>
            <p:cNvSpPr/>
            <p:nvPr/>
          </p:nvSpPr>
          <p:spPr>
            <a:xfrm>
              <a:off x="7341571" y="5392852"/>
              <a:ext cx="595327" cy="607975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ector recto 41">
              <a:extLst>
                <a:ext uri="{FF2B5EF4-FFF2-40B4-BE49-F238E27FC236}">
                  <a16:creationId xmlns:a16="http://schemas.microsoft.com/office/drawing/2014/main" id="{069E01FF-0696-4455-9ED6-4663F29B7B4D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7639235" y="5282231"/>
              <a:ext cx="0" cy="110621"/>
            </a:xfrm>
            <a:prstGeom prst="line">
              <a:avLst/>
            </a:prstGeom>
            <a:ln w="9525" cmpd="sng">
              <a:solidFill>
                <a:srgbClr val="000000">
                  <a:alpha val="34902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47">
              <a:extLst>
                <a:ext uri="{FF2B5EF4-FFF2-40B4-BE49-F238E27FC236}">
                  <a16:creationId xmlns:a16="http://schemas.microsoft.com/office/drawing/2014/main" id="{486196A7-0D6F-4474-A2E4-67B935498517}"/>
                </a:ext>
              </a:extLst>
            </p:cNvPr>
            <p:cNvCxnSpPr/>
            <p:nvPr/>
          </p:nvCxnSpPr>
          <p:spPr>
            <a:xfrm flipH="1">
              <a:off x="7228771" y="5265519"/>
              <a:ext cx="818834" cy="860644"/>
            </a:xfrm>
            <a:prstGeom prst="line">
              <a:avLst/>
            </a:prstGeom>
            <a:ln w="38100" cmpd="sng">
              <a:solidFill>
                <a:srgbClr val="000000">
                  <a:alpha val="34902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6730E61-8A3B-4B79-AF44-4362A4EB81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874" y="4975286"/>
            <a:ext cx="1445981" cy="144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4F8F0F-7EEF-441C-B408-7976EDA1C861}"/>
              </a:ext>
            </a:extLst>
          </p:cNvPr>
          <p:cNvSpPr/>
          <p:nvPr/>
        </p:nvSpPr>
        <p:spPr>
          <a:xfrm>
            <a:off x="1786597" y="4129348"/>
            <a:ext cx="6525838" cy="589723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solidFill>
              <a:srgbClr val="8064A2">
                <a:alpha val="50196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75386-2914-4C3B-928F-E6761B46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Relación del Cáncer al Genoma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E240-177B-4D76-B06C-AFD1E602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Hemos visto que…</a:t>
            </a:r>
          </a:p>
          <a:p>
            <a:pPr lvl="1"/>
            <a:r>
              <a:rPr lang="es-CL" dirty="0"/>
              <a:t>El cáncer corresponde al </a:t>
            </a:r>
            <a:r>
              <a:rPr lang="es-CL" b="1" dirty="0"/>
              <a:t>crecimiento anormal </a:t>
            </a:r>
            <a:r>
              <a:rPr lang="es-CL" dirty="0"/>
              <a:t>y</a:t>
            </a:r>
            <a:r>
              <a:rPr lang="es-CL" b="1" dirty="0"/>
              <a:t> incontrolado </a:t>
            </a:r>
            <a:r>
              <a:rPr lang="es-CL" dirty="0"/>
              <a:t>de una </a:t>
            </a:r>
            <a:r>
              <a:rPr lang="es-CL" b="1" dirty="0"/>
              <a:t>población de células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Este crecimiento se manifiesta por mayor parte a través de </a:t>
            </a:r>
            <a:r>
              <a:rPr lang="es-CL" b="1" dirty="0"/>
              <a:t>agentes cancerígenos</a:t>
            </a:r>
            <a:r>
              <a:rPr lang="es-CL" dirty="0"/>
              <a:t> encontrados en el medioambiente.</a:t>
            </a:r>
          </a:p>
          <a:p>
            <a:pPr marL="914400" lvl="2" indent="0" algn="ctr">
              <a:buNone/>
            </a:pPr>
            <a:r>
              <a:rPr lang="es-CL" dirty="0"/>
              <a:t>¿Pero que pasa al nivel de genómica para que células normales se transforman en células cancerígenas?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58BAE-BB46-48C2-9A4E-3973D750AE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51889"/>
            <a:ext cx="1760220" cy="1540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89184-908B-4126-AD97-E40768065B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" t="7994" r="4178" b="13425"/>
          <a:stretch/>
        </p:blipFill>
        <p:spPr>
          <a:xfrm>
            <a:off x="4964435" y="4800568"/>
            <a:ext cx="3348000" cy="1620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F8BD98B-6BE5-44CA-8F0C-72DDD0CA9D44}"/>
              </a:ext>
            </a:extLst>
          </p:cNvPr>
          <p:cNvSpPr/>
          <p:nvPr/>
        </p:nvSpPr>
        <p:spPr>
          <a:xfrm>
            <a:off x="2686928" y="4999617"/>
            <a:ext cx="2180493" cy="6979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7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1" name="Oval 115">
            <a:extLst>
              <a:ext uri="{FF2B5EF4-FFF2-40B4-BE49-F238E27FC236}">
                <a16:creationId xmlns:a16="http://schemas.microsoft.com/office/drawing/2014/main" id="{9A85B7DC-5F07-4BAA-9C6E-90B3538CD1AB}"/>
              </a:ext>
            </a:extLst>
          </p:cNvPr>
          <p:cNvSpPr/>
          <p:nvPr/>
        </p:nvSpPr>
        <p:spPr>
          <a:xfrm>
            <a:off x="3020286" y="4829365"/>
            <a:ext cx="1153349" cy="969460"/>
          </a:xfrm>
          <a:custGeom>
            <a:avLst/>
            <a:gdLst>
              <a:gd name="connsiteX0" fmla="*/ 0 w 994611"/>
              <a:gd name="connsiteY0" fmla="*/ 374040 h 748079"/>
              <a:gd name="connsiteX1" fmla="*/ 497306 w 994611"/>
              <a:gd name="connsiteY1" fmla="*/ 0 h 748079"/>
              <a:gd name="connsiteX2" fmla="*/ 994612 w 994611"/>
              <a:gd name="connsiteY2" fmla="*/ 374040 h 748079"/>
              <a:gd name="connsiteX3" fmla="*/ 497306 w 994611"/>
              <a:gd name="connsiteY3" fmla="*/ 748080 h 748079"/>
              <a:gd name="connsiteX4" fmla="*/ 0 w 994611"/>
              <a:gd name="connsiteY4" fmla="*/ 374040 h 748079"/>
              <a:gd name="connsiteX0" fmla="*/ 6134 w 1012254"/>
              <a:gd name="connsiteY0" fmla="*/ 325914 h 699954"/>
              <a:gd name="connsiteX1" fmla="*/ 808240 w 1012254"/>
              <a:gd name="connsiteY1" fmla="*/ 0 h 699954"/>
              <a:gd name="connsiteX2" fmla="*/ 1000746 w 1012254"/>
              <a:gd name="connsiteY2" fmla="*/ 325914 h 699954"/>
              <a:gd name="connsiteX3" fmla="*/ 503440 w 1012254"/>
              <a:gd name="connsiteY3" fmla="*/ 699954 h 699954"/>
              <a:gd name="connsiteX4" fmla="*/ 6134 w 1012254"/>
              <a:gd name="connsiteY4" fmla="*/ 325914 h 699954"/>
              <a:gd name="connsiteX0" fmla="*/ 4090 w 1062871"/>
              <a:gd name="connsiteY0" fmla="*/ 215621 h 703256"/>
              <a:gd name="connsiteX1" fmla="*/ 870365 w 1062871"/>
              <a:gd name="connsiteY1" fmla="*/ 2002 h 703256"/>
              <a:gd name="connsiteX2" fmla="*/ 1062871 w 1062871"/>
              <a:gd name="connsiteY2" fmla="*/ 327916 h 703256"/>
              <a:gd name="connsiteX3" fmla="*/ 565565 w 1062871"/>
              <a:gd name="connsiteY3" fmla="*/ 701956 h 703256"/>
              <a:gd name="connsiteX4" fmla="*/ 4090 w 1062871"/>
              <a:gd name="connsiteY4" fmla="*/ 215621 h 703256"/>
              <a:gd name="connsiteX0" fmla="*/ 44702 w 1103483"/>
              <a:gd name="connsiteY0" fmla="*/ 216216 h 703851"/>
              <a:gd name="connsiteX1" fmla="*/ 910977 w 1103483"/>
              <a:gd name="connsiteY1" fmla="*/ 2597 h 703851"/>
              <a:gd name="connsiteX2" fmla="*/ 1103483 w 1103483"/>
              <a:gd name="connsiteY2" fmla="*/ 328511 h 703851"/>
              <a:gd name="connsiteX3" fmla="*/ 606177 w 1103483"/>
              <a:gd name="connsiteY3" fmla="*/ 702551 h 703851"/>
              <a:gd name="connsiteX4" fmla="*/ 44702 w 1103483"/>
              <a:gd name="connsiteY4" fmla="*/ 216216 h 703851"/>
              <a:gd name="connsiteX0" fmla="*/ 8259 w 1067040"/>
              <a:gd name="connsiteY0" fmla="*/ 215933 h 815401"/>
              <a:gd name="connsiteX1" fmla="*/ 874534 w 1067040"/>
              <a:gd name="connsiteY1" fmla="*/ 2314 h 815401"/>
              <a:gd name="connsiteX2" fmla="*/ 1067040 w 1067040"/>
              <a:gd name="connsiteY2" fmla="*/ 328228 h 815401"/>
              <a:gd name="connsiteX3" fmla="*/ 473482 w 1067040"/>
              <a:gd name="connsiteY3" fmla="*/ 814562 h 815401"/>
              <a:gd name="connsiteX4" fmla="*/ 8259 w 1067040"/>
              <a:gd name="connsiteY4" fmla="*/ 215933 h 815401"/>
              <a:gd name="connsiteX0" fmla="*/ 8582 w 1067363"/>
              <a:gd name="connsiteY0" fmla="*/ 215933 h 825099"/>
              <a:gd name="connsiteX1" fmla="*/ 874857 w 1067363"/>
              <a:gd name="connsiteY1" fmla="*/ 2314 h 825099"/>
              <a:gd name="connsiteX2" fmla="*/ 1067363 w 1067363"/>
              <a:gd name="connsiteY2" fmla="*/ 328228 h 825099"/>
              <a:gd name="connsiteX3" fmla="*/ 473805 w 1067363"/>
              <a:gd name="connsiteY3" fmla="*/ 814562 h 825099"/>
              <a:gd name="connsiteX4" fmla="*/ 8582 w 1067363"/>
              <a:gd name="connsiteY4" fmla="*/ 215933 h 825099"/>
              <a:gd name="connsiteX0" fmla="*/ 1439 w 1060220"/>
              <a:gd name="connsiteY0" fmla="*/ 216038 h 856855"/>
              <a:gd name="connsiteX1" fmla="*/ 867714 w 1060220"/>
              <a:gd name="connsiteY1" fmla="*/ 2419 h 856855"/>
              <a:gd name="connsiteX2" fmla="*/ 1060220 w 1060220"/>
              <a:gd name="connsiteY2" fmla="*/ 328333 h 856855"/>
              <a:gd name="connsiteX3" fmla="*/ 675210 w 1060220"/>
              <a:gd name="connsiteY3" fmla="*/ 846751 h 856855"/>
              <a:gd name="connsiteX4" fmla="*/ 1439 w 1060220"/>
              <a:gd name="connsiteY4" fmla="*/ 216038 h 856855"/>
              <a:gd name="connsiteX0" fmla="*/ 1439 w 1060220"/>
              <a:gd name="connsiteY0" fmla="*/ 216038 h 884540"/>
              <a:gd name="connsiteX1" fmla="*/ 867714 w 1060220"/>
              <a:gd name="connsiteY1" fmla="*/ 2419 h 884540"/>
              <a:gd name="connsiteX2" fmla="*/ 1060220 w 1060220"/>
              <a:gd name="connsiteY2" fmla="*/ 328333 h 884540"/>
              <a:gd name="connsiteX3" fmla="*/ 675210 w 1060220"/>
              <a:gd name="connsiteY3" fmla="*/ 846751 h 884540"/>
              <a:gd name="connsiteX4" fmla="*/ 1439 w 1060220"/>
              <a:gd name="connsiteY4" fmla="*/ 216038 h 884540"/>
              <a:gd name="connsiteX0" fmla="*/ 1425 w 1124375"/>
              <a:gd name="connsiteY0" fmla="*/ 216038 h 847512"/>
              <a:gd name="connsiteX1" fmla="*/ 867700 w 1124375"/>
              <a:gd name="connsiteY1" fmla="*/ 2419 h 847512"/>
              <a:gd name="connsiteX2" fmla="*/ 1124375 w 1124375"/>
              <a:gd name="connsiteY2" fmla="*/ 328333 h 847512"/>
              <a:gd name="connsiteX3" fmla="*/ 675196 w 1124375"/>
              <a:gd name="connsiteY3" fmla="*/ 846751 h 847512"/>
              <a:gd name="connsiteX4" fmla="*/ 1425 w 1124375"/>
              <a:gd name="connsiteY4" fmla="*/ 216038 h 847512"/>
              <a:gd name="connsiteX0" fmla="*/ 1404 w 1076227"/>
              <a:gd name="connsiteY0" fmla="*/ 217287 h 849346"/>
              <a:gd name="connsiteX1" fmla="*/ 867679 w 1076227"/>
              <a:gd name="connsiteY1" fmla="*/ 3668 h 849346"/>
              <a:gd name="connsiteX2" fmla="*/ 1076227 w 1076227"/>
              <a:gd name="connsiteY2" fmla="*/ 361666 h 849346"/>
              <a:gd name="connsiteX3" fmla="*/ 675175 w 1076227"/>
              <a:gd name="connsiteY3" fmla="*/ 848000 h 849346"/>
              <a:gd name="connsiteX4" fmla="*/ 1404 w 1076227"/>
              <a:gd name="connsiteY4" fmla="*/ 217287 h 849346"/>
              <a:gd name="connsiteX0" fmla="*/ 1404 w 1076227"/>
              <a:gd name="connsiteY0" fmla="*/ 217287 h 849126"/>
              <a:gd name="connsiteX1" fmla="*/ 867679 w 1076227"/>
              <a:gd name="connsiteY1" fmla="*/ 3668 h 849126"/>
              <a:gd name="connsiteX2" fmla="*/ 1076227 w 1076227"/>
              <a:gd name="connsiteY2" fmla="*/ 361666 h 849126"/>
              <a:gd name="connsiteX3" fmla="*/ 675175 w 1076227"/>
              <a:gd name="connsiteY3" fmla="*/ 848000 h 849126"/>
              <a:gd name="connsiteX4" fmla="*/ 1404 w 1076227"/>
              <a:gd name="connsiteY4" fmla="*/ 217287 h 849126"/>
              <a:gd name="connsiteX0" fmla="*/ 1424 w 1124374"/>
              <a:gd name="connsiteY0" fmla="*/ 221804 h 856312"/>
              <a:gd name="connsiteX1" fmla="*/ 867699 w 1124374"/>
              <a:gd name="connsiteY1" fmla="*/ 8185 h 856312"/>
              <a:gd name="connsiteX2" fmla="*/ 1124374 w 1124374"/>
              <a:gd name="connsiteY2" fmla="*/ 462435 h 856312"/>
              <a:gd name="connsiteX3" fmla="*/ 675195 w 1124374"/>
              <a:gd name="connsiteY3" fmla="*/ 852517 h 856312"/>
              <a:gd name="connsiteX4" fmla="*/ 1424 w 1124374"/>
              <a:gd name="connsiteY4" fmla="*/ 221804 h 856312"/>
              <a:gd name="connsiteX0" fmla="*/ 1906 w 1124856"/>
              <a:gd name="connsiteY0" fmla="*/ 330974 h 965482"/>
              <a:gd name="connsiteX1" fmla="*/ 900265 w 1124856"/>
              <a:gd name="connsiteY1" fmla="*/ 5060 h 965482"/>
              <a:gd name="connsiteX2" fmla="*/ 1124856 w 1124856"/>
              <a:gd name="connsiteY2" fmla="*/ 571605 h 965482"/>
              <a:gd name="connsiteX3" fmla="*/ 675677 w 1124856"/>
              <a:gd name="connsiteY3" fmla="*/ 961687 h 965482"/>
              <a:gd name="connsiteX4" fmla="*/ 1906 w 1124856"/>
              <a:gd name="connsiteY4" fmla="*/ 330974 h 965482"/>
              <a:gd name="connsiteX0" fmla="*/ 1906 w 1124856"/>
              <a:gd name="connsiteY0" fmla="*/ 363465 h 997973"/>
              <a:gd name="connsiteX1" fmla="*/ 900265 w 1124856"/>
              <a:gd name="connsiteY1" fmla="*/ 37551 h 997973"/>
              <a:gd name="connsiteX2" fmla="*/ 1124856 w 1124856"/>
              <a:gd name="connsiteY2" fmla="*/ 604096 h 997973"/>
              <a:gd name="connsiteX3" fmla="*/ 675677 w 1124856"/>
              <a:gd name="connsiteY3" fmla="*/ 994178 h 997973"/>
              <a:gd name="connsiteX4" fmla="*/ 1906 w 1124856"/>
              <a:gd name="connsiteY4" fmla="*/ 363465 h 997973"/>
              <a:gd name="connsiteX0" fmla="*/ 1906 w 1124856"/>
              <a:gd name="connsiteY0" fmla="*/ 330975 h 965483"/>
              <a:gd name="connsiteX1" fmla="*/ 900265 w 1124856"/>
              <a:gd name="connsiteY1" fmla="*/ 5061 h 965483"/>
              <a:gd name="connsiteX2" fmla="*/ 1124856 w 1124856"/>
              <a:gd name="connsiteY2" fmla="*/ 571606 h 965483"/>
              <a:gd name="connsiteX3" fmla="*/ 675677 w 1124856"/>
              <a:gd name="connsiteY3" fmla="*/ 961688 h 965483"/>
              <a:gd name="connsiteX4" fmla="*/ 1906 w 1124856"/>
              <a:gd name="connsiteY4" fmla="*/ 330975 h 965483"/>
              <a:gd name="connsiteX0" fmla="*/ 1906 w 1163536"/>
              <a:gd name="connsiteY0" fmla="*/ 330975 h 965483"/>
              <a:gd name="connsiteX1" fmla="*/ 900265 w 1163536"/>
              <a:gd name="connsiteY1" fmla="*/ 5061 h 965483"/>
              <a:gd name="connsiteX2" fmla="*/ 1124856 w 1163536"/>
              <a:gd name="connsiteY2" fmla="*/ 571606 h 965483"/>
              <a:gd name="connsiteX3" fmla="*/ 675677 w 1163536"/>
              <a:gd name="connsiteY3" fmla="*/ 961688 h 965483"/>
              <a:gd name="connsiteX4" fmla="*/ 1906 w 1163536"/>
              <a:gd name="connsiteY4" fmla="*/ 330975 h 965483"/>
              <a:gd name="connsiteX0" fmla="*/ 1906 w 1163536"/>
              <a:gd name="connsiteY0" fmla="*/ 329873 h 963248"/>
              <a:gd name="connsiteX1" fmla="*/ 900265 w 1163536"/>
              <a:gd name="connsiteY1" fmla="*/ 3959 h 963248"/>
              <a:gd name="connsiteX2" fmla="*/ 1124856 w 1163536"/>
              <a:gd name="connsiteY2" fmla="*/ 538420 h 963248"/>
              <a:gd name="connsiteX3" fmla="*/ 675677 w 1163536"/>
              <a:gd name="connsiteY3" fmla="*/ 960586 h 963248"/>
              <a:gd name="connsiteX4" fmla="*/ 1906 w 1163536"/>
              <a:gd name="connsiteY4" fmla="*/ 329873 h 963248"/>
              <a:gd name="connsiteX0" fmla="*/ 1906 w 1163536"/>
              <a:gd name="connsiteY0" fmla="*/ 329873 h 962833"/>
              <a:gd name="connsiteX1" fmla="*/ 900265 w 1163536"/>
              <a:gd name="connsiteY1" fmla="*/ 3959 h 962833"/>
              <a:gd name="connsiteX2" fmla="*/ 1124856 w 1163536"/>
              <a:gd name="connsiteY2" fmla="*/ 538420 h 962833"/>
              <a:gd name="connsiteX3" fmla="*/ 675677 w 1163536"/>
              <a:gd name="connsiteY3" fmla="*/ 960586 h 962833"/>
              <a:gd name="connsiteX4" fmla="*/ 1906 w 1163536"/>
              <a:gd name="connsiteY4" fmla="*/ 329873 h 962833"/>
              <a:gd name="connsiteX0" fmla="*/ 1906 w 1163536"/>
              <a:gd name="connsiteY0" fmla="*/ 329873 h 962833"/>
              <a:gd name="connsiteX1" fmla="*/ 900265 w 1163536"/>
              <a:gd name="connsiteY1" fmla="*/ 3959 h 962833"/>
              <a:gd name="connsiteX2" fmla="*/ 1124856 w 1163536"/>
              <a:gd name="connsiteY2" fmla="*/ 538420 h 962833"/>
              <a:gd name="connsiteX3" fmla="*/ 675677 w 1163536"/>
              <a:gd name="connsiteY3" fmla="*/ 960586 h 962833"/>
              <a:gd name="connsiteX4" fmla="*/ 1906 w 1163536"/>
              <a:gd name="connsiteY4" fmla="*/ 329873 h 962833"/>
              <a:gd name="connsiteX0" fmla="*/ 13469 w 1169777"/>
              <a:gd name="connsiteY0" fmla="*/ 341957 h 974917"/>
              <a:gd name="connsiteX1" fmla="*/ 289293 w 1169777"/>
              <a:gd name="connsiteY1" fmla="*/ 157535 h 974917"/>
              <a:gd name="connsiteX2" fmla="*/ 911828 w 1169777"/>
              <a:gd name="connsiteY2" fmla="*/ 16043 h 974917"/>
              <a:gd name="connsiteX3" fmla="*/ 1136419 w 1169777"/>
              <a:gd name="connsiteY3" fmla="*/ 550504 h 974917"/>
              <a:gd name="connsiteX4" fmla="*/ 687240 w 1169777"/>
              <a:gd name="connsiteY4" fmla="*/ 972670 h 974917"/>
              <a:gd name="connsiteX5" fmla="*/ 13469 w 1169777"/>
              <a:gd name="connsiteY5" fmla="*/ 341957 h 974917"/>
              <a:gd name="connsiteX0" fmla="*/ 982 w 1153349"/>
              <a:gd name="connsiteY0" fmla="*/ 336500 h 969460"/>
              <a:gd name="connsiteX1" fmla="*/ 533480 w 1153349"/>
              <a:gd name="connsiteY1" fmla="*/ 200205 h 969460"/>
              <a:gd name="connsiteX2" fmla="*/ 899341 w 1153349"/>
              <a:gd name="connsiteY2" fmla="*/ 10586 h 969460"/>
              <a:gd name="connsiteX3" fmla="*/ 1123932 w 1153349"/>
              <a:gd name="connsiteY3" fmla="*/ 545047 h 969460"/>
              <a:gd name="connsiteX4" fmla="*/ 674753 w 1153349"/>
              <a:gd name="connsiteY4" fmla="*/ 967213 h 969460"/>
              <a:gd name="connsiteX5" fmla="*/ 982 w 1153349"/>
              <a:gd name="connsiteY5" fmla="*/ 336500 h 9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49" h="969460">
                <a:moveTo>
                  <a:pt x="982" y="336500"/>
                </a:moveTo>
                <a:cubicBezTo>
                  <a:pt x="-22563" y="208665"/>
                  <a:pt x="383754" y="254524"/>
                  <a:pt x="533480" y="200205"/>
                </a:cubicBezTo>
                <a:cubicBezTo>
                  <a:pt x="683206" y="145886"/>
                  <a:pt x="800932" y="-46888"/>
                  <a:pt x="899341" y="10586"/>
                </a:cubicBezTo>
                <a:cubicBezTo>
                  <a:pt x="997750" y="68060"/>
                  <a:pt x="1236226" y="274302"/>
                  <a:pt x="1123932" y="545047"/>
                </a:cubicBezTo>
                <a:cubicBezTo>
                  <a:pt x="883300" y="623287"/>
                  <a:pt x="861911" y="1001971"/>
                  <a:pt x="674753" y="967213"/>
                </a:cubicBezTo>
                <a:cubicBezTo>
                  <a:pt x="487595" y="932455"/>
                  <a:pt x="24527" y="464335"/>
                  <a:pt x="982" y="336500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22" name="Picture 21" descr="ALTERED">
            <a:extLst>
              <a:ext uri="{FF2B5EF4-FFF2-40B4-BE49-F238E27FC236}">
                <a16:creationId xmlns:a16="http://schemas.microsoft.com/office/drawing/2014/main" id="{36EF5E8D-3153-4C85-B827-BEB01BB4C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7" y="5275908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LTERED">
            <a:extLst>
              <a:ext uri="{FF2B5EF4-FFF2-40B4-BE49-F238E27FC236}">
                <a16:creationId xmlns:a16="http://schemas.microsoft.com/office/drawing/2014/main" id="{4A00C52E-A36F-47A9-A1D4-0590A972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38" y="5128480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LTERED">
            <a:extLst>
              <a:ext uri="{FF2B5EF4-FFF2-40B4-BE49-F238E27FC236}">
                <a16:creationId xmlns:a16="http://schemas.microsoft.com/office/drawing/2014/main" id="{A53B5D76-B294-421D-90FF-51BCE2EB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72" y="5109742"/>
            <a:ext cx="446088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LTERED">
            <a:extLst>
              <a:ext uri="{FF2B5EF4-FFF2-40B4-BE49-F238E27FC236}">
                <a16:creationId xmlns:a16="http://schemas.microsoft.com/office/drawing/2014/main" id="{8788EA15-3E74-4D9F-9D2C-F2F342BD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62" y="4992971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119F0EE7-513C-4DC3-8A47-C332069E1A6E}"/>
              </a:ext>
            </a:extLst>
          </p:cNvPr>
          <p:cNvSpPr/>
          <p:nvPr/>
        </p:nvSpPr>
        <p:spPr>
          <a:xfrm rot="19329210">
            <a:off x="2079382" y="4969554"/>
            <a:ext cx="745586" cy="648677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943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689C-D705-424A-97EB-5A6324D2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Relación del Cáncer al Genoma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B56E-7CB3-4CF4-B87F-4C4988AB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cáncer surge con la </a:t>
            </a:r>
            <a:r>
              <a:rPr lang="es-CL" b="1" dirty="0"/>
              <a:t>acumulación de mutaciones</a:t>
            </a:r>
            <a:r>
              <a:rPr lang="es-CL" dirty="0"/>
              <a:t> </a:t>
            </a:r>
            <a:r>
              <a:rPr lang="es-CL" b="1" dirty="0"/>
              <a:t>somáticas</a:t>
            </a:r>
            <a:r>
              <a:rPr lang="es-CL" b="1" baseline="30000" dirty="0"/>
              <a:t>*</a:t>
            </a:r>
            <a:r>
              <a:rPr lang="es-CL" dirty="0"/>
              <a:t> y </a:t>
            </a:r>
            <a:r>
              <a:rPr lang="es-CL" b="1" dirty="0"/>
              <a:t>cambios</a:t>
            </a:r>
            <a:r>
              <a:rPr lang="es-CL" dirty="0"/>
              <a:t> </a:t>
            </a:r>
            <a:r>
              <a:rPr lang="es-CL" b="1" dirty="0"/>
              <a:t>estructurales </a:t>
            </a:r>
            <a:r>
              <a:rPr lang="es-CL" dirty="0"/>
              <a:t>a nivel del </a:t>
            </a:r>
            <a:r>
              <a:rPr lang="es-CL" b="1" dirty="0"/>
              <a:t>cromosoma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Esta acumulación provoca una </a:t>
            </a:r>
            <a:r>
              <a:rPr lang="es-CL" u="sng" dirty="0"/>
              <a:t>perdida del control de la división de células</a:t>
            </a:r>
            <a:r>
              <a:rPr lang="es-CL" dirty="0"/>
              <a:t>.</a:t>
            </a:r>
          </a:p>
          <a:p>
            <a:r>
              <a:rPr lang="es-CL" dirty="0"/>
              <a:t>Fundamentalmente, podemos pensar el cáncer como la </a:t>
            </a:r>
            <a:r>
              <a:rPr lang="es-CL" b="1" dirty="0"/>
              <a:t>enfermedad del genoma</a:t>
            </a:r>
            <a:r>
              <a:rPr lang="es-CL" dirty="0"/>
              <a:t>.</a:t>
            </a:r>
          </a:p>
          <a:p>
            <a:pPr lvl="1"/>
            <a:endParaRPr lang="es-CL" dirty="0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01F26F35-E1BE-4949-BE6B-9853527EE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9401" y="5682125"/>
            <a:ext cx="3517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CL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B16293B-514E-4FDD-818A-79599B01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582" y="5767708"/>
            <a:ext cx="462150" cy="7155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C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A178A0F-1EC6-4C27-A5A1-504B97BFBE0E}"/>
              </a:ext>
            </a:extLst>
          </p:cNvPr>
          <p:cNvSpPr/>
          <p:nvPr/>
        </p:nvSpPr>
        <p:spPr>
          <a:xfrm>
            <a:off x="-32806" y="5292625"/>
            <a:ext cx="994611" cy="6737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72BA5A4-0BEF-46DA-A6C1-1103989F8362}"/>
              </a:ext>
            </a:extLst>
          </p:cNvPr>
          <p:cNvSpPr/>
          <p:nvPr/>
        </p:nvSpPr>
        <p:spPr>
          <a:xfrm>
            <a:off x="336162" y="5485130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06" name="Picture 105" descr="ALTERED">
            <a:extLst>
              <a:ext uri="{FF2B5EF4-FFF2-40B4-BE49-F238E27FC236}">
                <a16:creationId xmlns:a16="http://schemas.microsoft.com/office/drawing/2014/main" id="{6112814E-6DF8-481C-BE14-D2429F230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5" y="5567474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9B4AFC41-0087-401F-A131-246E499DDA02}"/>
              </a:ext>
            </a:extLst>
          </p:cNvPr>
          <p:cNvSpPr/>
          <p:nvPr/>
        </p:nvSpPr>
        <p:spPr>
          <a:xfrm>
            <a:off x="1564981" y="5217591"/>
            <a:ext cx="994611" cy="6737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D5EFA78-ADA9-404A-8A61-4C66BC7182B9}"/>
              </a:ext>
            </a:extLst>
          </p:cNvPr>
          <p:cNvSpPr/>
          <p:nvPr/>
        </p:nvSpPr>
        <p:spPr>
          <a:xfrm>
            <a:off x="1933949" y="5410096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10" name="Picture 109" descr="ALTERED">
            <a:extLst>
              <a:ext uri="{FF2B5EF4-FFF2-40B4-BE49-F238E27FC236}">
                <a16:creationId xmlns:a16="http://schemas.microsoft.com/office/drawing/2014/main" id="{B3A30A20-998D-4AB7-B9B6-D9EEEFCF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42" y="5492440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4CFCCAF1-8C26-40BD-AB91-FABBF9140482}"/>
              </a:ext>
            </a:extLst>
          </p:cNvPr>
          <p:cNvSpPr/>
          <p:nvPr/>
        </p:nvSpPr>
        <p:spPr>
          <a:xfrm>
            <a:off x="1595409" y="6134918"/>
            <a:ext cx="994611" cy="6737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52320C5-9989-4B39-B8E9-0588C92D9638}"/>
              </a:ext>
            </a:extLst>
          </p:cNvPr>
          <p:cNvSpPr/>
          <p:nvPr/>
        </p:nvSpPr>
        <p:spPr>
          <a:xfrm>
            <a:off x="1964377" y="6327423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13" name="Picture 112" descr="ALTERED">
            <a:extLst>
              <a:ext uri="{FF2B5EF4-FFF2-40B4-BE49-F238E27FC236}">
                <a16:creationId xmlns:a16="http://schemas.microsoft.com/office/drawing/2014/main" id="{4CAF13AA-FB5D-44AB-9DE1-2C760F60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670" y="6409767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14" descr="ALTERED">
            <a:extLst>
              <a:ext uri="{FF2B5EF4-FFF2-40B4-BE49-F238E27FC236}">
                <a16:creationId xmlns:a16="http://schemas.microsoft.com/office/drawing/2014/main" id="{DDB2D1CF-CF19-41E2-B23E-D9FEA4C6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83" y="5345012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75A93839-B80B-4034-A854-4F7C1B31D4C3}"/>
              </a:ext>
            </a:extLst>
          </p:cNvPr>
          <p:cNvSpPr/>
          <p:nvPr/>
        </p:nvSpPr>
        <p:spPr>
          <a:xfrm>
            <a:off x="3236791" y="5235822"/>
            <a:ext cx="1012254" cy="699954"/>
          </a:xfrm>
          <a:custGeom>
            <a:avLst/>
            <a:gdLst>
              <a:gd name="connsiteX0" fmla="*/ 0 w 994611"/>
              <a:gd name="connsiteY0" fmla="*/ 374040 h 748079"/>
              <a:gd name="connsiteX1" fmla="*/ 497306 w 994611"/>
              <a:gd name="connsiteY1" fmla="*/ 0 h 748079"/>
              <a:gd name="connsiteX2" fmla="*/ 994612 w 994611"/>
              <a:gd name="connsiteY2" fmla="*/ 374040 h 748079"/>
              <a:gd name="connsiteX3" fmla="*/ 497306 w 994611"/>
              <a:gd name="connsiteY3" fmla="*/ 748080 h 748079"/>
              <a:gd name="connsiteX4" fmla="*/ 0 w 994611"/>
              <a:gd name="connsiteY4" fmla="*/ 374040 h 748079"/>
              <a:gd name="connsiteX0" fmla="*/ 6134 w 1012254"/>
              <a:gd name="connsiteY0" fmla="*/ 325914 h 699954"/>
              <a:gd name="connsiteX1" fmla="*/ 808240 w 1012254"/>
              <a:gd name="connsiteY1" fmla="*/ 0 h 699954"/>
              <a:gd name="connsiteX2" fmla="*/ 1000746 w 1012254"/>
              <a:gd name="connsiteY2" fmla="*/ 325914 h 699954"/>
              <a:gd name="connsiteX3" fmla="*/ 503440 w 1012254"/>
              <a:gd name="connsiteY3" fmla="*/ 699954 h 699954"/>
              <a:gd name="connsiteX4" fmla="*/ 6134 w 1012254"/>
              <a:gd name="connsiteY4" fmla="*/ 325914 h 69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254" h="699954">
                <a:moveTo>
                  <a:pt x="6134" y="325914"/>
                </a:moveTo>
                <a:cubicBezTo>
                  <a:pt x="56934" y="209255"/>
                  <a:pt x="533585" y="0"/>
                  <a:pt x="808240" y="0"/>
                </a:cubicBezTo>
                <a:cubicBezTo>
                  <a:pt x="1082895" y="0"/>
                  <a:pt x="1000746" y="119337"/>
                  <a:pt x="1000746" y="325914"/>
                </a:cubicBezTo>
                <a:cubicBezTo>
                  <a:pt x="1000746" y="532491"/>
                  <a:pt x="778095" y="699954"/>
                  <a:pt x="503440" y="699954"/>
                </a:cubicBezTo>
                <a:cubicBezTo>
                  <a:pt x="228785" y="699954"/>
                  <a:pt x="-44666" y="442573"/>
                  <a:pt x="6134" y="325914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878B758-C4AE-4151-95CF-A383CF5D1FC5}"/>
              </a:ext>
            </a:extLst>
          </p:cNvPr>
          <p:cNvSpPr/>
          <p:nvPr/>
        </p:nvSpPr>
        <p:spPr>
          <a:xfrm>
            <a:off x="3611892" y="5477140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18" name="Picture 117" descr="ALTERED">
            <a:extLst>
              <a:ext uri="{FF2B5EF4-FFF2-40B4-BE49-F238E27FC236}">
                <a16:creationId xmlns:a16="http://schemas.microsoft.com/office/drawing/2014/main" id="{11AA5FCF-5CDF-4624-9359-E08E9EC0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85" y="5559484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18" descr="ALTERED">
            <a:extLst>
              <a:ext uri="{FF2B5EF4-FFF2-40B4-BE49-F238E27FC236}">
                <a16:creationId xmlns:a16="http://schemas.microsoft.com/office/drawing/2014/main" id="{0A0BCE97-7181-4B41-B229-FBA7E41E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426" y="5412056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1B870264-71CE-4116-8045-92CCD2E196FB}"/>
              </a:ext>
            </a:extLst>
          </p:cNvPr>
          <p:cNvSpPr/>
          <p:nvPr/>
        </p:nvSpPr>
        <p:spPr>
          <a:xfrm>
            <a:off x="3292908" y="6232176"/>
            <a:ext cx="994611" cy="6737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4F2804C-79AE-40CC-B2EA-85690E9D11D1}"/>
              </a:ext>
            </a:extLst>
          </p:cNvPr>
          <p:cNvSpPr/>
          <p:nvPr/>
        </p:nvSpPr>
        <p:spPr>
          <a:xfrm>
            <a:off x="3661876" y="6424681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22" name="Picture 121" descr="ALTERED">
            <a:extLst>
              <a:ext uri="{FF2B5EF4-FFF2-40B4-BE49-F238E27FC236}">
                <a16:creationId xmlns:a16="http://schemas.microsoft.com/office/drawing/2014/main" id="{A8657C1C-B709-42B0-96DA-F394BDB9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69" y="6507025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ALTERED">
            <a:extLst>
              <a:ext uri="{FF2B5EF4-FFF2-40B4-BE49-F238E27FC236}">
                <a16:creationId xmlns:a16="http://schemas.microsoft.com/office/drawing/2014/main" id="{E5E7671B-32CC-4FE2-8E71-82686C9E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10" y="6359597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3" descr="ALTERED">
            <a:extLst>
              <a:ext uri="{FF2B5EF4-FFF2-40B4-BE49-F238E27FC236}">
                <a16:creationId xmlns:a16="http://schemas.microsoft.com/office/drawing/2014/main" id="{307A30E0-0B41-4F5D-A0C2-4B8653F92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60" y="5393318"/>
            <a:ext cx="446088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Line 20">
            <a:extLst>
              <a:ext uri="{FF2B5EF4-FFF2-40B4-BE49-F238E27FC236}">
                <a16:creationId xmlns:a16="http://schemas.microsoft.com/office/drawing/2014/main" id="{477CC725-E74C-477F-A3D8-BB3E31F3E0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0833" y="5623966"/>
            <a:ext cx="3517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CL"/>
          </a:p>
        </p:txBody>
      </p:sp>
      <p:sp>
        <p:nvSpPr>
          <p:cNvPr id="126" name="Line 28">
            <a:extLst>
              <a:ext uri="{FF2B5EF4-FFF2-40B4-BE49-F238E27FC236}">
                <a16:creationId xmlns:a16="http://schemas.microsoft.com/office/drawing/2014/main" id="{A7FFB71E-5C99-41A7-9DDA-DC808B845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014" y="5709549"/>
            <a:ext cx="462150" cy="7155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CL"/>
          </a:p>
        </p:txBody>
      </p:sp>
      <p:sp>
        <p:nvSpPr>
          <p:cNvPr id="138" name="Oval 115">
            <a:extLst>
              <a:ext uri="{FF2B5EF4-FFF2-40B4-BE49-F238E27FC236}">
                <a16:creationId xmlns:a16="http://schemas.microsoft.com/office/drawing/2014/main" id="{C92BEB58-1149-4FC5-9823-4B12C6B787D0}"/>
              </a:ext>
            </a:extLst>
          </p:cNvPr>
          <p:cNvSpPr/>
          <p:nvPr/>
        </p:nvSpPr>
        <p:spPr>
          <a:xfrm>
            <a:off x="4918861" y="5068525"/>
            <a:ext cx="1153349" cy="969460"/>
          </a:xfrm>
          <a:custGeom>
            <a:avLst/>
            <a:gdLst>
              <a:gd name="connsiteX0" fmla="*/ 0 w 994611"/>
              <a:gd name="connsiteY0" fmla="*/ 374040 h 748079"/>
              <a:gd name="connsiteX1" fmla="*/ 497306 w 994611"/>
              <a:gd name="connsiteY1" fmla="*/ 0 h 748079"/>
              <a:gd name="connsiteX2" fmla="*/ 994612 w 994611"/>
              <a:gd name="connsiteY2" fmla="*/ 374040 h 748079"/>
              <a:gd name="connsiteX3" fmla="*/ 497306 w 994611"/>
              <a:gd name="connsiteY3" fmla="*/ 748080 h 748079"/>
              <a:gd name="connsiteX4" fmla="*/ 0 w 994611"/>
              <a:gd name="connsiteY4" fmla="*/ 374040 h 748079"/>
              <a:gd name="connsiteX0" fmla="*/ 6134 w 1012254"/>
              <a:gd name="connsiteY0" fmla="*/ 325914 h 699954"/>
              <a:gd name="connsiteX1" fmla="*/ 808240 w 1012254"/>
              <a:gd name="connsiteY1" fmla="*/ 0 h 699954"/>
              <a:gd name="connsiteX2" fmla="*/ 1000746 w 1012254"/>
              <a:gd name="connsiteY2" fmla="*/ 325914 h 699954"/>
              <a:gd name="connsiteX3" fmla="*/ 503440 w 1012254"/>
              <a:gd name="connsiteY3" fmla="*/ 699954 h 699954"/>
              <a:gd name="connsiteX4" fmla="*/ 6134 w 1012254"/>
              <a:gd name="connsiteY4" fmla="*/ 325914 h 699954"/>
              <a:gd name="connsiteX0" fmla="*/ 4090 w 1062871"/>
              <a:gd name="connsiteY0" fmla="*/ 215621 h 703256"/>
              <a:gd name="connsiteX1" fmla="*/ 870365 w 1062871"/>
              <a:gd name="connsiteY1" fmla="*/ 2002 h 703256"/>
              <a:gd name="connsiteX2" fmla="*/ 1062871 w 1062871"/>
              <a:gd name="connsiteY2" fmla="*/ 327916 h 703256"/>
              <a:gd name="connsiteX3" fmla="*/ 565565 w 1062871"/>
              <a:gd name="connsiteY3" fmla="*/ 701956 h 703256"/>
              <a:gd name="connsiteX4" fmla="*/ 4090 w 1062871"/>
              <a:gd name="connsiteY4" fmla="*/ 215621 h 703256"/>
              <a:gd name="connsiteX0" fmla="*/ 44702 w 1103483"/>
              <a:gd name="connsiteY0" fmla="*/ 216216 h 703851"/>
              <a:gd name="connsiteX1" fmla="*/ 910977 w 1103483"/>
              <a:gd name="connsiteY1" fmla="*/ 2597 h 703851"/>
              <a:gd name="connsiteX2" fmla="*/ 1103483 w 1103483"/>
              <a:gd name="connsiteY2" fmla="*/ 328511 h 703851"/>
              <a:gd name="connsiteX3" fmla="*/ 606177 w 1103483"/>
              <a:gd name="connsiteY3" fmla="*/ 702551 h 703851"/>
              <a:gd name="connsiteX4" fmla="*/ 44702 w 1103483"/>
              <a:gd name="connsiteY4" fmla="*/ 216216 h 703851"/>
              <a:gd name="connsiteX0" fmla="*/ 8259 w 1067040"/>
              <a:gd name="connsiteY0" fmla="*/ 215933 h 815401"/>
              <a:gd name="connsiteX1" fmla="*/ 874534 w 1067040"/>
              <a:gd name="connsiteY1" fmla="*/ 2314 h 815401"/>
              <a:gd name="connsiteX2" fmla="*/ 1067040 w 1067040"/>
              <a:gd name="connsiteY2" fmla="*/ 328228 h 815401"/>
              <a:gd name="connsiteX3" fmla="*/ 473482 w 1067040"/>
              <a:gd name="connsiteY3" fmla="*/ 814562 h 815401"/>
              <a:gd name="connsiteX4" fmla="*/ 8259 w 1067040"/>
              <a:gd name="connsiteY4" fmla="*/ 215933 h 815401"/>
              <a:gd name="connsiteX0" fmla="*/ 8582 w 1067363"/>
              <a:gd name="connsiteY0" fmla="*/ 215933 h 825099"/>
              <a:gd name="connsiteX1" fmla="*/ 874857 w 1067363"/>
              <a:gd name="connsiteY1" fmla="*/ 2314 h 825099"/>
              <a:gd name="connsiteX2" fmla="*/ 1067363 w 1067363"/>
              <a:gd name="connsiteY2" fmla="*/ 328228 h 825099"/>
              <a:gd name="connsiteX3" fmla="*/ 473805 w 1067363"/>
              <a:gd name="connsiteY3" fmla="*/ 814562 h 825099"/>
              <a:gd name="connsiteX4" fmla="*/ 8582 w 1067363"/>
              <a:gd name="connsiteY4" fmla="*/ 215933 h 825099"/>
              <a:gd name="connsiteX0" fmla="*/ 1439 w 1060220"/>
              <a:gd name="connsiteY0" fmla="*/ 216038 h 856855"/>
              <a:gd name="connsiteX1" fmla="*/ 867714 w 1060220"/>
              <a:gd name="connsiteY1" fmla="*/ 2419 h 856855"/>
              <a:gd name="connsiteX2" fmla="*/ 1060220 w 1060220"/>
              <a:gd name="connsiteY2" fmla="*/ 328333 h 856855"/>
              <a:gd name="connsiteX3" fmla="*/ 675210 w 1060220"/>
              <a:gd name="connsiteY3" fmla="*/ 846751 h 856855"/>
              <a:gd name="connsiteX4" fmla="*/ 1439 w 1060220"/>
              <a:gd name="connsiteY4" fmla="*/ 216038 h 856855"/>
              <a:gd name="connsiteX0" fmla="*/ 1439 w 1060220"/>
              <a:gd name="connsiteY0" fmla="*/ 216038 h 884540"/>
              <a:gd name="connsiteX1" fmla="*/ 867714 w 1060220"/>
              <a:gd name="connsiteY1" fmla="*/ 2419 h 884540"/>
              <a:gd name="connsiteX2" fmla="*/ 1060220 w 1060220"/>
              <a:gd name="connsiteY2" fmla="*/ 328333 h 884540"/>
              <a:gd name="connsiteX3" fmla="*/ 675210 w 1060220"/>
              <a:gd name="connsiteY3" fmla="*/ 846751 h 884540"/>
              <a:gd name="connsiteX4" fmla="*/ 1439 w 1060220"/>
              <a:gd name="connsiteY4" fmla="*/ 216038 h 884540"/>
              <a:gd name="connsiteX0" fmla="*/ 1425 w 1124375"/>
              <a:gd name="connsiteY0" fmla="*/ 216038 h 847512"/>
              <a:gd name="connsiteX1" fmla="*/ 867700 w 1124375"/>
              <a:gd name="connsiteY1" fmla="*/ 2419 h 847512"/>
              <a:gd name="connsiteX2" fmla="*/ 1124375 w 1124375"/>
              <a:gd name="connsiteY2" fmla="*/ 328333 h 847512"/>
              <a:gd name="connsiteX3" fmla="*/ 675196 w 1124375"/>
              <a:gd name="connsiteY3" fmla="*/ 846751 h 847512"/>
              <a:gd name="connsiteX4" fmla="*/ 1425 w 1124375"/>
              <a:gd name="connsiteY4" fmla="*/ 216038 h 847512"/>
              <a:gd name="connsiteX0" fmla="*/ 1404 w 1076227"/>
              <a:gd name="connsiteY0" fmla="*/ 217287 h 849346"/>
              <a:gd name="connsiteX1" fmla="*/ 867679 w 1076227"/>
              <a:gd name="connsiteY1" fmla="*/ 3668 h 849346"/>
              <a:gd name="connsiteX2" fmla="*/ 1076227 w 1076227"/>
              <a:gd name="connsiteY2" fmla="*/ 361666 h 849346"/>
              <a:gd name="connsiteX3" fmla="*/ 675175 w 1076227"/>
              <a:gd name="connsiteY3" fmla="*/ 848000 h 849346"/>
              <a:gd name="connsiteX4" fmla="*/ 1404 w 1076227"/>
              <a:gd name="connsiteY4" fmla="*/ 217287 h 849346"/>
              <a:gd name="connsiteX0" fmla="*/ 1404 w 1076227"/>
              <a:gd name="connsiteY0" fmla="*/ 217287 h 849126"/>
              <a:gd name="connsiteX1" fmla="*/ 867679 w 1076227"/>
              <a:gd name="connsiteY1" fmla="*/ 3668 h 849126"/>
              <a:gd name="connsiteX2" fmla="*/ 1076227 w 1076227"/>
              <a:gd name="connsiteY2" fmla="*/ 361666 h 849126"/>
              <a:gd name="connsiteX3" fmla="*/ 675175 w 1076227"/>
              <a:gd name="connsiteY3" fmla="*/ 848000 h 849126"/>
              <a:gd name="connsiteX4" fmla="*/ 1404 w 1076227"/>
              <a:gd name="connsiteY4" fmla="*/ 217287 h 849126"/>
              <a:gd name="connsiteX0" fmla="*/ 1424 w 1124374"/>
              <a:gd name="connsiteY0" fmla="*/ 221804 h 856312"/>
              <a:gd name="connsiteX1" fmla="*/ 867699 w 1124374"/>
              <a:gd name="connsiteY1" fmla="*/ 8185 h 856312"/>
              <a:gd name="connsiteX2" fmla="*/ 1124374 w 1124374"/>
              <a:gd name="connsiteY2" fmla="*/ 462435 h 856312"/>
              <a:gd name="connsiteX3" fmla="*/ 675195 w 1124374"/>
              <a:gd name="connsiteY3" fmla="*/ 852517 h 856312"/>
              <a:gd name="connsiteX4" fmla="*/ 1424 w 1124374"/>
              <a:gd name="connsiteY4" fmla="*/ 221804 h 856312"/>
              <a:gd name="connsiteX0" fmla="*/ 1906 w 1124856"/>
              <a:gd name="connsiteY0" fmla="*/ 330974 h 965482"/>
              <a:gd name="connsiteX1" fmla="*/ 900265 w 1124856"/>
              <a:gd name="connsiteY1" fmla="*/ 5060 h 965482"/>
              <a:gd name="connsiteX2" fmla="*/ 1124856 w 1124856"/>
              <a:gd name="connsiteY2" fmla="*/ 571605 h 965482"/>
              <a:gd name="connsiteX3" fmla="*/ 675677 w 1124856"/>
              <a:gd name="connsiteY3" fmla="*/ 961687 h 965482"/>
              <a:gd name="connsiteX4" fmla="*/ 1906 w 1124856"/>
              <a:gd name="connsiteY4" fmla="*/ 330974 h 965482"/>
              <a:gd name="connsiteX0" fmla="*/ 1906 w 1124856"/>
              <a:gd name="connsiteY0" fmla="*/ 363465 h 997973"/>
              <a:gd name="connsiteX1" fmla="*/ 900265 w 1124856"/>
              <a:gd name="connsiteY1" fmla="*/ 37551 h 997973"/>
              <a:gd name="connsiteX2" fmla="*/ 1124856 w 1124856"/>
              <a:gd name="connsiteY2" fmla="*/ 604096 h 997973"/>
              <a:gd name="connsiteX3" fmla="*/ 675677 w 1124856"/>
              <a:gd name="connsiteY3" fmla="*/ 994178 h 997973"/>
              <a:gd name="connsiteX4" fmla="*/ 1906 w 1124856"/>
              <a:gd name="connsiteY4" fmla="*/ 363465 h 997973"/>
              <a:gd name="connsiteX0" fmla="*/ 1906 w 1124856"/>
              <a:gd name="connsiteY0" fmla="*/ 330975 h 965483"/>
              <a:gd name="connsiteX1" fmla="*/ 900265 w 1124856"/>
              <a:gd name="connsiteY1" fmla="*/ 5061 h 965483"/>
              <a:gd name="connsiteX2" fmla="*/ 1124856 w 1124856"/>
              <a:gd name="connsiteY2" fmla="*/ 571606 h 965483"/>
              <a:gd name="connsiteX3" fmla="*/ 675677 w 1124856"/>
              <a:gd name="connsiteY3" fmla="*/ 961688 h 965483"/>
              <a:gd name="connsiteX4" fmla="*/ 1906 w 1124856"/>
              <a:gd name="connsiteY4" fmla="*/ 330975 h 965483"/>
              <a:gd name="connsiteX0" fmla="*/ 1906 w 1163536"/>
              <a:gd name="connsiteY0" fmla="*/ 330975 h 965483"/>
              <a:gd name="connsiteX1" fmla="*/ 900265 w 1163536"/>
              <a:gd name="connsiteY1" fmla="*/ 5061 h 965483"/>
              <a:gd name="connsiteX2" fmla="*/ 1124856 w 1163536"/>
              <a:gd name="connsiteY2" fmla="*/ 571606 h 965483"/>
              <a:gd name="connsiteX3" fmla="*/ 675677 w 1163536"/>
              <a:gd name="connsiteY3" fmla="*/ 961688 h 965483"/>
              <a:gd name="connsiteX4" fmla="*/ 1906 w 1163536"/>
              <a:gd name="connsiteY4" fmla="*/ 330975 h 965483"/>
              <a:gd name="connsiteX0" fmla="*/ 1906 w 1163536"/>
              <a:gd name="connsiteY0" fmla="*/ 329873 h 963248"/>
              <a:gd name="connsiteX1" fmla="*/ 900265 w 1163536"/>
              <a:gd name="connsiteY1" fmla="*/ 3959 h 963248"/>
              <a:gd name="connsiteX2" fmla="*/ 1124856 w 1163536"/>
              <a:gd name="connsiteY2" fmla="*/ 538420 h 963248"/>
              <a:gd name="connsiteX3" fmla="*/ 675677 w 1163536"/>
              <a:gd name="connsiteY3" fmla="*/ 960586 h 963248"/>
              <a:gd name="connsiteX4" fmla="*/ 1906 w 1163536"/>
              <a:gd name="connsiteY4" fmla="*/ 329873 h 963248"/>
              <a:gd name="connsiteX0" fmla="*/ 1906 w 1163536"/>
              <a:gd name="connsiteY0" fmla="*/ 329873 h 962833"/>
              <a:gd name="connsiteX1" fmla="*/ 900265 w 1163536"/>
              <a:gd name="connsiteY1" fmla="*/ 3959 h 962833"/>
              <a:gd name="connsiteX2" fmla="*/ 1124856 w 1163536"/>
              <a:gd name="connsiteY2" fmla="*/ 538420 h 962833"/>
              <a:gd name="connsiteX3" fmla="*/ 675677 w 1163536"/>
              <a:gd name="connsiteY3" fmla="*/ 960586 h 962833"/>
              <a:gd name="connsiteX4" fmla="*/ 1906 w 1163536"/>
              <a:gd name="connsiteY4" fmla="*/ 329873 h 962833"/>
              <a:gd name="connsiteX0" fmla="*/ 1906 w 1163536"/>
              <a:gd name="connsiteY0" fmla="*/ 329873 h 962833"/>
              <a:gd name="connsiteX1" fmla="*/ 900265 w 1163536"/>
              <a:gd name="connsiteY1" fmla="*/ 3959 h 962833"/>
              <a:gd name="connsiteX2" fmla="*/ 1124856 w 1163536"/>
              <a:gd name="connsiteY2" fmla="*/ 538420 h 962833"/>
              <a:gd name="connsiteX3" fmla="*/ 675677 w 1163536"/>
              <a:gd name="connsiteY3" fmla="*/ 960586 h 962833"/>
              <a:gd name="connsiteX4" fmla="*/ 1906 w 1163536"/>
              <a:gd name="connsiteY4" fmla="*/ 329873 h 962833"/>
              <a:gd name="connsiteX0" fmla="*/ 13469 w 1169777"/>
              <a:gd name="connsiteY0" fmla="*/ 341957 h 974917"/>
              <a:gd name="connsiteX1" fmla="*/ 289293 w 1169777"/>
              <a:gd name="connsiteY1" fmla="*/ 157535 h 974917"/>
              <a:gd name="connsiteX2" fmla="*/ 911828 w 1169777"/>
              <a:gd name="connsiteY2" fmla="*/ 16043 h 974917"/>
              <a:gd name="connsiteX3" fmla="*/ 1136419 w 1169777"/>
              <a:gd name="connsiteY3" fmla="*/ 550504 h 974917"/>
              <a:gd name="connsiteX4" fmla="*/ 687240 w 1169777"/>
              <a:gd name="connsiteY4" fmla="*/ 972670 h 974917"/>
              <a:gd name="connsiteX5" fmla="*/ 13469 w 1169777"/>
              <a:gd name="connsiteY5" fmla="*/ 341957 h 974917"/>
              <a:gd name="connsiteX0" fmla="*/ 982 w 1153349"/>
              <a:gd name="connsiteY0" fmla="*/ 336500 h 969460"/>
              <a:gd name="connsiteX1" fmla="*/ 533480 w 1153349"/>
              <a:gd name="connsiteY1" fmla="*/ 200205 h 969460"/>
              <a:gd name="connsiteX2" fmla="*/ 899341 w 1153349"/>
              <a:gd name="connsiteY2" fmla="*/ 10586 h 969460"/>
              <a:gd name="connsiteX3" fmla="*/ 1123932 w 1153349"/>
              <a:gd name="connsiteY3" fmla="*/ 545047 h 969460"/>
              <a:gd name="connsiteX4" fmla="*/ 674753 w 1153349"/>
              <a:gd name="connsiteY4" fmla="*/ 967213 h 969460"/>
              <a:gd name="connsiteX5" fmla="*/ 982 w 1153349"/>
              <a:gd name="connsiteY5" fmla="*/ 336500 h 96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49" h="969460">
                <a:moveTo>
                  <a:pt x="982" y="336500"/>
                </a:moveTo>
                <a:cubicBezTo>
                  <a:pt x="-22563" y="208665"/>
                  <a:pt x="383754" y="254524"/>
                  <a:pt x="533480" y="200205"/>
                </a:cubicBezTo>
                <a:cubicBezTo>
                  <a:pt x="683206" y="145886"/>
                  <a:pt x="800932" y="-46888"/>
                  <a:pt x="899341" y="10586"/>
                </a:cubicBezTo>
                <a:cubicBezTo>
                  <a:pt x="997750" y="68060"/>
                  <a:pt x="1236226" y="274302"/>
                  <a:pt x="1123932" y="545047"/>
                </a:cubicBezTo>
                <a:cubicBezTo>
                  <a:pt x="883300" y="623287"/>
                  <a:pt x="861911" y="1001971"/>
                  <a:pt x="674753" y="967213"/>
                </a:cubicBezTo>
                <a:cubicBezTo>
                  <a:pt x="487595" y="932455"/>
                  <a:pt x="24527" y="464335"/>
                  <a:pt x="982" y="336500"/>
                </a:cubicBez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AEB6627-9613-4837-99CB-8820A2E6E7D8}"/>
              </a:ext>
            </a:extLst>
          </p:cNvPr>
          <p:cNvSpPr/>
          <p:nvPr/>
        </p:nvSpPr>
        <p:spPr>
          <a:xfrm>
            <a:off x="5352979" y="5432724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40" name="Picture 139" descr="ALTERED">
            <a:extLst>
              <a:ext uri="{FF2B5EF4-FFF2-40B4-BE49-F238E27FC236}">
                <a16:creationId xmlns:a16="http://schemas.microsoft.com/office/drawing/2014/main" id="{DF7D63FF-2C8A-41ED-9514-7EFD35AE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72" y="5515068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0" descr="ALTERED">
            <a:extLst>
              <a:ext uri="{FF2B5EF4-FFF2-40B4-BE49-F238E27FC236}">
                <a16:creationId xmlns:a16="http://schemas.microsoft.com/office/drawing/2014/main" id="{D25D2B65-4E72-4C46-A648-D16428773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513" y="5367640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 descr="ALTERED">
            <a:extLst>
              <a:ext uri="{FF2B5EF4-FFF2-40B4-BE49-F238E27FC236}">
                <a16:creationId xmlns:a16="http://schemas.microsoft.com/office/drawing/2014/main" id="{9302DB87-EEBB-4B3D-9EA5-C7E46F061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47" y="5348902"/>
            <a:ext cx="446088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Line 20">
            <a:extLst>
              <a:ext uri="{FF2B5EF4-FFF2-40B4-BE49-F238E27FC236}">
                <a16:creationId xmlns:a16="http://schemas.microsoft.com/office/drawing/2014/main" id="{F11C9292-2F2A-4354-B520-BA68DF14D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20" y="5579550"/>
            <a:ext cx="3517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CL"/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5EFC2F82-E2DC-4820-869B-1557147BE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101" y="5665133"/>
            <a:ext cx="462150" cy="7155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CL"/>
          </a:p>
        </p:txBody>
      </p:sp>
      <p:sp>
        <p:nvSpPr>
          <p:cNvPr id="150" name="Oval 115">
            <a:extLst>
              <a:ext uri="{FF2B5EF4-FFF2-40B4-BE49-F238E27FC236}">
                <a16:creationId xmlns:a16="http://schemas.microsoft.com/office/drawing/2014/main" id="{8B225D9D-BD86-4C90-94E7-0EDB3CF84C72}"/>
              </a:ext>
            </a:extLst>
          </p:cNvPr>
          <p:cNvSpPr/>
          <p:nvPr/>
        </p:nvSpPr>
        <p:spPr>
          <a:xfrm>
            <a:off x="5017929" y="6154146"/>
            <a:ext cx="1012254" cy="699954"/>
          </a:xfrm>
          <a:custGeom>
            <a:avLst/>
            <a:gdLst>
              <a:gd name="connsiteX0" fmla="*/ 0 w 994611"/>
              <a:gd name="connsiteY0" fmla="*/ 374040 h 748079"/>
              <a:gd name="connsiteX1" fmla="*/ 497306 w 994611"/>
              <a:gd name="connsiteY1" fmla="*/ 0 h 748079"/>
              <a:gd name="connsiteX2" fmla="*/ 994612 w 994611"/>
              <a:gd name="connsiteY2" fmla="*/ 374040 h 748079"/>
              <a:gd name="connsiteX3" fmla="*/ 497306 w 994611"/>
              <a:gd name="connsiteY3" fmla="*/ 748080 h 748079"/>
              <a:gd name="connsiteX4" fmla="*/ 0 w 994611"/>
              <a:gd name="connsiteY4" fmla="*/ 374040 h 748079"/>
              <a:gd name="connsiteX0" fmla="*/ 6134 w 1012254"/>
              <a:gd name="connsiteY0" fmla="*/ 325914 h 699954"/>
              <a:gd name="connsiteX1" fmla="*/ 808240 w 1012254"/>
              <a:gd name="connsiteY1" fmla="*/ 0 h 699954"/>
              <a:gd name="connsiteX2" fmla="*/ 1000746 w 1012254"/>
              <a:gd name="connsiteY2" fmla="*/ 325914 h 699954"/>
              <a:gd name="connsiteX3" fmla="*/ 503440 w 1012254"/>
              <a:gd name="connsiteY3" fmla="*/ 699954 h 699954"/>
              <a:gd name="connsiteX4" fmla="*/ 6134 w 1012254"/>
              <a:gd name="connsiteY4" fmla="*/ 325914 h 69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254" h="699954">
                <a:moveTo>
                  <a:pt x="6134" y="325914"/>
                </a:moveTo>
                <a:cubicBezTo>
                  <a:pt x="56934" y="209255"/>
                  <a:pt x="533585" y="0"/>
                  <a:pt x="808240" y="0"/>
                </a:cubicBezTo>
                <a:cubicBezTo>
                  <a:pt x="1082895" y="0"/>
                  <a:pt x="1000746" y="119337"/>
                  <a:pt x="1000746" y="325914"/>
                </a:cubicBezTo>
                <a:cubicBezTo>
                  <a:pt x="1000746" y="532491"/>
                  <a:pt x="778095" y="699954"/>
                  <a:pt x="503440" y="699954"/>
                </a:cubicBezTo>
                <a:cubicBezTo>
                  <a:pt x="228785" y="699954"/>
                  <a:pt x="-44666" y="442573"/>
                  <a:pt x="6134" y="325914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AB66E7F-3A29-4B9A-B010-6DCAA534693F}"/>
              </a:ext>
            </a:extLst>
          </p:cNvPr>
          <p:cNvSpPr/>
          <p:nvPr/>
        </p:nvSpPr>
        <p:spPr>
          <a:xfrm>
            <a:off x="5393030" y="6395464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52" name="Picture 151" descr="ALTERED">
            <a:extLst>
              <a:ext uri="{FF2B5EF4-FFF2-40B4-BE49-F238E27FC236}">
                <a16:creationId xmlns:a16="http://schemas.microsoft.com/office/drawing/2014/main" id="{5505CE1A-DCA6-4F97-A8F7-89297E78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23" y="6477808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52" descr="ALTERED">
            <a:extLst>
              <a:ext uri="{FF2B5EF4-FFF2-40B4-BE49-F238E27FC236}">
                <a16:creationId xmlns:a16="http://schemas.microsoft.com/office/drawing/2014/main" id="{6E2FF274-6679-4C77-A2E6-53909F21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64" y="6330380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53" descr="ALTERED">
            <a:extLst>
              <a:ext uri="{FF2B5EF4-FFF2-40B4-BE49-F238E27FC236}">
                <a16:creationId xmlns:a16="http://schemas.microsoft.com/office/drawing/2014/main" id="{FE8FE660-18B9-4F47-8073-EAFFC0718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8" y="6311642"/>
            <a:ext cx="446088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55" descr="ALTERED">
            <a:extLst>
              <a:ext uri="{FF2B5EF4-FFF2-40B4-BE49-F238E27FC236}">
                <a16:creationId xmlns:a16="http://schemas.microsoft.com/office/drawing/2014/main" id="{56D55A00-51D7-4B74-B4E2-0C883D31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37" y="5232131"/>
            <a:ext cx="446087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Line 20">
            <a:extLst>
              <a:ext uri="{FF2B5EF4-FFF2-40B4-BE49-F238E27FC236}">
                <a16:creationId xmlns:a16="http://schemas.microsoft.com/office/drawing/2014/main" id="{5F9AB329-9305-4D66-A6B6-7A5EB3AE6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6447" y="5529110"/>
            <a:ext cx="35175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s-C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01F3FB-A1C8-433B-8D49-2D078F24BF21}"/>
              </a:ext>
            </a:extLst>
          </p:cNvPr>
          <p:cNvGrpSpPr/>
          <p:nvPr/>
        </p:nvGrpSpPr>
        <p:grpSpPr>
          <a:xfrm>
            <a:off x="6420499" y="4563564"/>
            <a:ext cx="2500667" cy="2428191"/>
            <a:chOff x="6406431" y="4155592"/>
            <a:chExt cx="2500667" cy="2428191"/>
          </a:xfrm>
        </p:grpSpPr>
        <p:sp>
          <p:nvSpPr>
            <p:cNvPr id="158" name="Oval 115">
              <a:extLst>
                <a:ext uri="{FF2B5EF4-FFF2-40B4-BE49-F238E27FC236}">
                  <a16:creationId xmlns:a16="http://schemas.microsoft.com/office/drawing/2014/main" id="{F02D699C-14F9-437B-9BE8-FF70984CE8BE}"/>
                </a:ext>
              </a:extLst>
            </p:cNvPr>
            <p:cNvSpPr/>
            <p:nvPr/>
          </p:nvSpPr>
          <p:spPr>
            <a:xfrm>
              <a:off x="6406431" y="4380414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37CE845-1C8D-4161-BCFF-886C7D3AA50C}"/>
                </a:ext>
              </a:extLst>
            </p:cNvPr>
            <p:cNvSpPr/>
            <p:nvPr/>
          </p:nvSpPr>
          <p:spPr>
            <a:xfrm>
              <a:off x="6840549" y="4744613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60" name="Picture 159" descr="ALTERED">
              <a:extLst>
                <a:ext uri="{FF2B5EF4-FFF2-40B4-BE49-F238E27FC236}">
                  <a16:creationId xmlns:a16="http://schemas.microsoft.com/office/drawing/2014/main" id="{03E752D8-B2C1-48FA-BA0A-321DBA96C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842" y="482695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160" descr="ALTERED">
              <a:extLst>
                <a:ext uri="{FF2B5EF4-FFF2-40B4-BE49-F238E27FC236}">
                  <a16:creationId xmlns:a16="http://schemas.microsoft.com/office/drawing/2014/main" id="{F5D087B2-9D70-4403-81D0-2C092ECA6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083" y="467952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61" descr="ALTERED">
              <a:extLst>
                <a:ext uri="{FF2B5EF4-FFF2-40B4-BE49-F238E27FC236}">
                  <a16:creationId xmlns:a16="http://schemas.microsoft.com/office/drawing/2014/main" id="{56AF2244-0069-468C-8CB8-BC3A5B856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017" y="4660791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62" descr="ALTERED">
              <a:extLst>
                <a:ext uri="{FF2B5EF4-FFF2-40B4-BE49-F238E27FC236}">
                  <a16:creationId xmlns:a16="http://schemas.microsoft.com/office/drawing/2014/main" id="{0FEC66A7-0F57-424B-BD0A-FD3DB4295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607" y="4544020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Oval 115">
              <a:extLst>
                <a:ext uri="{FF2B5EF4-FFF2-40B4-BE49-F238E27FC236}">
                  <a16:creationId xmlns:a16="http://schemas.microsoft.com/office/drawing/2014/main" id="{0843B0B6-9C4F-40D7-8CED-D970697A6083}"/>
                </a:ext>
              </a:extLst>
            </p:cNvPr>
            <p:cNvSpPr/>
            <p:nvPr/>
          </p:nvSpPr>
          <p:spPr>
            <a:xfrm>
              <a:off x="7753749" y="5614323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22EB5BA-3635-42E3-9505-31E59893C043}"/>
                </a:ext>
              </a:extLst>
            </p:cNvPr>
            <p:cNvSpPr/>
            <p:nvPr/>
          </p:nvSpPr>
          <p:spPr>
            <a:xfrm>
              <a:off x="8187867" y="597852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66" name="Picture 165" descr="ALTERED">
              <a:extLst>
                <a:ext uri="{FF2B5EF4-FFF2-40B4-BE49-F238E27FC236}">
                  <a16:creationId xmlns:a16="http://schemas.microsoft.com/office/drawing/2014/main" id="{B9DAA55E-58F8-40AC-A6F9-BA7C27D48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160" y="606086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166" descr="ALTERED">
              <a:extLst>
                <a:ext uri="{FF2B5EF4-FFF2-40B4-BE49-F238E27FC236}">
                  <a16:creationId xmlns:a16="http://schemas.microsoft.com/office/drawing/2014/main" id="{902EE426-F959-4AD1-B43E-54A63B59C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401" y="591343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167" descr="ALTERED">
              <a:extLst>
                <a:ext uri="{FF2B5EF4-FFF2-40B4-BE49-F238E27FC236}">
                  <a16:creationId xmlns:a16="http://schemas.microsoft.com/office/drawing/2014/main" id="{6FF9FF03-666A-41B0-AEFA-91C190EFB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335" y="5894700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168" descr="ALTERED">
              <a:extLst>
                <a:ext uri="{FF2B5EF4-FFF2-40B4-BE49-F238E27FC236}">
                  <a16:creationId xmlns:a16="http://schemas.microsoft.com/office/drawing/2014/main" id="{BA23B27E-F309-4205-A7C6-0A3EF5E7B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925" y="577792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Oval 115">
              <a:extLst>
                <a:ext uri="{FF2B5EF4-FFF2-40B4-BE49-F238E27FC236}">
                  <a16:creationId xmlns:a16="http://schemas.microsoft.com/office/drawing/2014/main" id="{BC983854-0510-45C5-BB26-E38AD366BD88}"/>
                </a:ext>
              </a:extLst>
            </p:cNvPr>
            <p:cNvSpPr/>
            <p:nvPr/>
          </p:nvSpPr>
          <p:spPr>
            <a:xfrm>
              <a:off x="6966159" y="4605236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0E14B41-DC52-4B61-A2D0-3AFBFA17AD64}"/>
                </a:ext>
              </a:extLst>
            </p:cNvPr>
            <p:cNvSpPr/>
            <p:nvPr/>
          </p:nvSpPr>
          <p:spPr>
            <a:xfrm>
              <a:off x="7400277" y="4969435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72" name="Picture 171" descr="ALTERED">
              <a:extLst>
                <a:ext uri="{FF2B5EF4-FFF2-40B4-BE49-F238E27FC236}">
                  <a16:creationId xmlns:a16="http://schemas.microsoft.com/office/drawing/2014/main" id="{E4D287D7-3B29-4458-9BC7-11AB92A0A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5570" y="505177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172" descr="ALTERED">
              <a:extLst>
                <a:ext uri="{FF2B5EF4-FFF2-40B4-BE49-F238E27FC236}">
                  <a16:creationId xmlns:a16="http://schemas.microsoft.com/office/drawing/2014/main" id="{C5266A32-3815-46F2-BCE9-3B4950205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811" y="490435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73" descr="ALTERED">
              <a:extLst>
                <a:ext uri="{FF2B5EF4-FFF2-40B4-BE49-F238E27FC236}">
                  <a16:creationId xmlns:a16="http://schemas.microsoft.com/office/drawing/2014/main" id="{401B4FAC-742D-4769-A104-17C259338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745" y="4885613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174" descr="ALTERED">
              <a:extLst>
                <a:ext uri="{FF2B5EF4-FFF2-40B4-BE49-F238E27FC236}">
                  <a16:creationId xmlns:a16="http://schemas.microsoft.com/office/drawing/2014/main" id="{52167F54-4C97-4723-B9CF-2CB7092A5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335" y="476884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Oval 115">
              <a:extLst>
                <a:ext uri="{FF2B5EF4-FFF2-40B4-BE49-F238E27FC236}">
                  <a16:creationId xmlns:a16="http://schemas.microsoft.com/office/drawing/2014/main" id="{CC01B4AC-7626-43AB-B521-045EFE8BFA22}"/>
                </a:ext>
              </a:extLst>
            </p:cNvPr>
            <p:cNvSpPr/>
            <p:nvPr/>
          </p:nvSpPr>
          <p:spPr>
            <a:xfrm>
              <a:off x="7129307" y="4155592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E5A167B-DC9D-47E7-997B-2ED79192FC2F}"/>
                </a:ext>
              </a:extLst>
            </p:cNvPr>
            <p:cNvSpPr/>
            <p:nvPr/>
          </p:nvSpPr>
          <p:spPr>
            <a:xfrm>
              <a:off x="7563425" y="4519791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78" name="Picture 177" descr="ALTERED">
              <a:extLst>
                <a:ext uri="{FF2B5EF4-FFF2-40B4-BE49-F238E27FC236}">
                  <a16:creationId xmlns:a16="http://schemas.microsoft.com/office/drawing/2014/main" id="{CBFEDD39-DF7A-4BCF-9A44-2186FB293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718" y="4602135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178" descr="ALTERED">
              <a:extLst>
                <a:ext uri="{FF2B5EF4-FFF2-40B4-BE49-F238E27FC236}">
                  <a16:creationId xmlns:a16="http://schemas.microsoft.com/office/drawing/2014/main" id="{38804240-7AFF-44D0-8F6D-31CB51210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9959" y="445470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179" descr="ALTERED">
              <a:extLst>
                <a:ext uri="{FF2B5EF4-FFF2-40B4-BE49-F238E27FC236}">
                  <a16:creationId xmlns:a16="http://schemas.microsoft.com/office/drawing/2014/main" id="{A36A6CBF-ED2F-4DCC-A8FE-A2A0C0738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893" y="4435969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180" descr="ALTERED">
              <a:extLst>
                <a:ext uri="{FF2B5EF4-FFF2-40B4-BE49-F238E27FC236}">
                  <a16:creationId xmlns:a16="http://schemas.microsoft.com/office/drawing/2014/main" id="{6DA0F22F-DF6D-4020-948E-581D09884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483" y="431919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Oval 115">
              <a:extLst>
                <a:ext uri="{FF2B5EF4-FFF2-40B4-BE49-F238E27FC236}">
                  <a16:creationId xmlns:a16="http://schemas.microsoft.com/office/drawing/2014/main" id="{410CC7C2-5554-4505-9338-C6C09D2B8714}"/>
                </a:ext>
              </a:extLst>
            </p:cNvPr>
            <p:cNvSpPr/>
            <p:nvPr/>
          </p:nvSpPr>
          <p:spPr>
            <a:xfrm>
              <a:off x="6468312" y="4940129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33F1594-D820-4F7F-99EF-ADF9F2E2FC39}"/>
                </a:ext>
              </a:extLst>
            </p:cNvPr>
            <p:cNvSpPr/>
            <p:nvPr/>
          </p:nvSpPr>
          <p:spPr>
            <a:xfrm>
              <a:off x="6902430" y="5304328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84" name="Picture 183" descr="ALTERED">
              <a:extLst>
                <a:ext uri="{FF2B5EF4-FFF2-40B4-BE49-F238E27FC236}">
                  <a16:creationId xmlns:a16="http://schemas.microsoft.com/office/drawing/2014/main" id="{A8E83CA1-8FDE-4317-B3B0-3852FF939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7723" y="538667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184" descr="ALTERED">
              <a:extLst>
                <a:ext uri="{FF2B5EF4-FFF2-40B4-BE49-F238E27FC236}">
                  <a16:creationId xmlns:a16="http://schemas.microsoft.com/office/drawing/2014/main" id="{0D7A8E12-3EA8-486F-9ABD-B977F52AA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964" y="523924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185" descr="ALTERED">
              <a:extLst>
                <a:ext uri="{FF2B5EF4-FFF2-40B4-BE49-F238E27FC236}">
                  <a16:creationId xmlns:a16="http://schemas.microsoft.com/office/drawing/2014/main" id="{98AB22DB-C6EA-4828-A79C-1B1443C70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2898" y="5220506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186" descr="ALTERED">
              <a:extLst>
                <a:ext uri="{FF2B5EF4-FFF2-40B4-BE49-F238E27FC236}">
                  <a16:creationId xmlns:a16="http://schemas.microsoft.com/office/drawing/2014/main" id="{F9D42165-A6F0-48D4-914A-8C52F6729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488" y="5103735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Oval 115">
              <a:extLst>
                <a:ext uri="{FF2B5EF4-FFF2-40B4-BE49-F238E27FC236}">
                  <a16:creationId xmlns:a16="http://schemas.microsoft.com/office/drawing/2014/main" id="{2D2FAB55-533F-49F7-A0FF-AD4A2014962C}"/>
                </a:ext>
              </a:extLst>
            </p:cNvPr>
            <p:cNvSpPr/>
            <p:nvPr/>
          </p:nvSpPr>
          <p:spPr>
            <a:xfrm>
              <a:off x="6966965" y="5246161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9AD07B8-0AAE-4FDB-91B8-837C42BC2C1F}"/>
                </a:ext>
              </a:extLst>
            </p:cNvPr>
            <p:cNvSpPr/>
            <p:nvPr/>
          </p:nvSpPr>
          <p:spPr>
            <a:xfrm>
              <a:off x="7401083" y="5610360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90" name="Picture 189" descr="ALTERED">
              <a:extLst>
                <a:ext uri="{FF2B5EF4-FFF2-40B4-BE49-F238E27FC236}">
                  <a16:creationId xmlns:a16="http://schemas.microsoft.com/office/drawing/2014/main" id="{FB8E0CD0-7FE3-4A64-9645-155E9E0350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376" y="569270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190" descr="ALTERED">
              <a:extLst>
                <a:ext uri="{FF2B5EF4-FFF2-40B4-BE49-F238E27FC236}">
                  <a16:creationId xmlns:a16="http://schemas.microsoft.com/office/drawing/2014/main" id="{2C235075-ADBD-48CE-8308-C981A0018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617" y="554527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191" descr="ALTERED">
              <a:extLst>
                <a:ext uri="{FF2B5EF4-FFF2-40B4-BE49-F238E27FC236}">
                  <a16:creationId xmlns:a16="http://schemas.microsoft.com/office/drawing/2014/main" id="{7A8B3F64-CA50-437F-91CE-71F932878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551" y="5526538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192" descr="ALTERED">
              <a:extLst>
                <a:ext uri="{FF2B5EF4-FFF2-40B4-BE49-F238E27FC236}">
                  <a16:creationId xmlns:a16="http://schemas.microsoft.com/office/drawing/2014/main" id="{413CDEC2-F5CE-4A9F-9647-7C2F85801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141" y="540976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Oval 115">
              <a:extLst>
                <a:ext uri="{FF2B5EF4-FFF2-40B4-BE49-F238E27FC236}">
                  <a16:creationId xmlns:a16="http://schemas.microsoft.com/office/drawing/2014/main" id="{148F3A5F-38EF-4469-B85C-C638231FEAEB}"/>
                </a:ext>
              </a:extLst>
            </p:cNvPr>
            <p:cNvSpPr/>
            <p:nvPr/>
          </p:nvSpPr>
          <p:spPr>
            <a:xfrm>
              <a:off x="7444529" y="4587938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5C570CB-786B-4924-8094-E3BD9278D593}"/>
                </a:ext>
              </a:extLst>
            </p:cNvPr>
            <p:cNvSpPr/>
            <p:nvPr/>
          </p:nvSpPr>
          <p:spPr>
            <a:xfrm>
              <a:off x="7878647" y="4952137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96" name="Picture 195" descr="ALTERED">
              <a:extLst>
                <a:ext uri="{FF2B5EF4-FFF2-40B4-BE49-F238E27FC236}">
                  <a16:creationId xmlns:a16="http://schemas.microsoft.com/office/drawing/2014/main" id="{C018B674-0F7D-4173-A0D1-E569C14E3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40" y="503448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196" descr="ALTERED">
              <a:extLst>
                <a:ext uri="{FF2B5EF4-FFF2-40B4-BE49-F238E27FC236}">
                  <a16:creationId xmlns:a16="http://schemas.microsoft.com/office/drawing/2014/main" id="{5C7B9ED6-638A-4FBD-9998-0C61C3D0B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181" y="4887053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197" descr="ALTERED">
              <a:extLst>
                <a:ext uri="{FF2B5EF4-FFF2-40B4-BE49-F238E27FC236}">
                  <a16:creationId xmlns:a16="http://schemas.microsoft.com/office/drawing/2014/main" id="{8B02D666-B2B7-4284-8609-199562A8A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9115" y="4868315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198" descr="ALTERED">
              <a:extLst>
                <a:ext uri="{FF2B5EF4-FFF2-40B4-BE49-F238E27FC236}">
                  <a16:creationId xmlns:a16="http://schemas.microsoft.com/office/drawing/2014/main" id="{46C5FBCD-4900-45A5-BE70-945230355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705" y="475154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0" name="Oval 115">
              <a:extLst>
                <a:ext uri="{FF2B5EF4-FFF2-40B4-BE49-F238E27FC236}">
                  <a16:creationId xmlns:a16="http://schemas.microsoft.com/office/drawing/2014/main" id="{88DCB857-6259-43E8-8E95-662549889FB5}"/>
                </a:ext>
              </a:extLst>
            </p:cNvPr>
            <p:cNvSpPr/>
            <p:nvPr/>
          </p:nvSpPr>
          <p:spPr>
            <a:xfrm>
              <a:off x="7509371" y="5214624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B890974-70CD-4A0B-AF10-CA3E170EDAF4}"/>
                </a:ext>
              </a:extLst>
            </p:cNvPr>
            <p:cNvSpPr/>
            <p:nvPr/>
          </p:nvSpPr>
          <p:spPr>
            <a:xfrm>
              <a:off x="7943489" y="5578823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202" name="Picture 201" descr="ALTERED">
              <a:extLst>
                <a:ext uri="{FF2B5EF4-FFF2-40B4-BE49-F238E27FC236}">
                  <a16:creationId xmlns:a16="http://schemas.microsoft.com/office/drawing/2014/main" id="{B100E2D2-E238-4177-A013-BCE119945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782" y="566116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202" descr="ALTERED">
              <a:extLst>
                <a:ext uri="{FF2B5EF4-FFF2-40B4-BE49-F238E27FC236}">
                  <a16:creationId xmlns:a16="http://schemas.microsoft.com/office/drawing/2014/main" id="{2BAAFE91-CD4E-427A-B330-49973A7FF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023" y="551373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203" descr="ALTERED">
              <a:extLst>
                <a:ext uri="{FF2B5EF4-FFF2-40B4-BE49-F238E27FC236}">
                  <a16:creationId xmlns:a16="http://schemas.microsoft.com/office/drawing/2014/main" id="{E6E8BC91-30AE-40B6-A908-6240A2E1A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57" y="5495001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204" descr="ALTERED">
              <a:extLst>
                <a:ext uri="{FF2B5EF4-FFF2-40B4-BE49-F238E27FC236}">
                  <a16:creationId xmlns:a16="http://schemas.microsoft.com/office/drawing/2014/main" id="{8D548841-3B32-43EF-8089-CB5563A25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7547" y="5378230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8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98" grpId="0" animBg="1"/>
      <p:bldP spid="99" grpId="0" animBg="1"/>
      <p:bldP spid="108" grpId="0" animBg="1"/>
      <p:bldP spid="109" grpId="0" animBg="1"/>
      <p:bldP spid="111" grpId="0" animBg="1"/>
      <p:bldP spid="112" grpId="0" animBg="1"/>
      <p:bldP spid="116" grpId="0" animBg="1"/>
      <p:bldP spid="117" grpId="0" animBg="1"/>
      <p:bldP spid="120" grpId="0" animBg="1"/>
      <p:bldP spid="121" grpId="0" animBg="1"/>
      <p:bldP spid="125" grpId="0" animBg="1"/>
      <p:bldP spid="126" grpId="0" animBg="1"/>
      <p:bldP spid="138" grpId="0" animBg="1"/>
      <p:bldP spid="139" grpId="0" animBg="1"/>
      <p:bldP spid="147" grpId="0" animBg="1"/>
      <p:bldP spid="148" grpId="0" animBg="1"/>
      <p:bldP spid="150" grpId="0" animBg="1"/>
      <p:bldP spid="151" grpId="0" animBg="1"/>
      <p:bldP spid="1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8B62-3529-4DC3-BCCD-72AC0E98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Cariograma de Célula Tumoral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ED109-A094-47E6-BEC0-301B71F2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44" y="1651379"/>
            <a:ext cx="7915112" cy="3070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CCF99C-348E-42E2-8CB4-88786CE406EA}"/>
              </a:ext>
            </a:extLst>
          </p:cNvPr>
          <p:cNvSpPr/>
          <p:nvPr/>
        </p:nvSpPr>
        <p:spPr>
          <a:xfrm>
            <a:off x="914695" y="4955866"/>
            <a:ext cx="7915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L" sz="2800" dirty="0"/>
              <a:t>Fundamentalmente, el cáncer es una </a:t>
            </a:r>
            <a:r>
              <a:rPr lang="es-CL" sz="2800" b="1" u="sng" dirty="0"/>
              <a:t>enfermedad del genoma</a:t>
            </a:r>
            <a:r>
              <a:rPr lang="es-CL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4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EDCF-D696-48D3-AE6C-CA1836EC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Oncogenes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3C19-D0D5-4420-8BD9-52699EF9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b="1" dirty="0"/>
              <a:t>Genes</a:t>
            </a:r>
            <a:r>
              <a:rPr lang="es-CL" dirty="0"/>
              <a:t> que tienen el potencial para causar cáncer se llaman </a:t>
            </a:r>
            <a:r>
              <a:rPr lang="es-CL" b="1" u="sng" dirty="0"/>
              <a:t>onco</a:t>
            </a:r>
            <a:r>
              <a:rPr lang="es-CL" b="1" dirty="0"/>
              <a:t>genes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En células tumorales, es típico observar oncogenes </a:t>
            </a:r>
            <a:r>
              <a:rPr lang="es-CL" b="1" dirty="0"/>
              <a:t>mutados</a:t>
            </a:r>
            <a:r>
              <a:rPr lang="es-CL" dirty="0"/>
              <a:t>, </a:t>
            </a:r>
            <a:r>
              <a:rPr lang="es-CL" b="1" dirty="0"/>
              <a:t>expresados a un alto nivel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A menudo, interrumpen el </a:t>
            </a:r>
            <a:r>
              <a:rPr lang="es-CL" b="1" dirty="0"/>
              <a:t>apoptosis </a:t>
            </a:r>
            <a:r>
              <a:rPr lang="es-CL" dirty="0"/>
              <a:t>de células dañadas de modo que estas van a continuar dividiéndose.</a:t>
            </a:r>
          </a:p>
          <a:p>
            <a:pPr lvl="1"/>
            <a:r>
              <a:rPr lang="es-CL" dirty="0"/>
              <a:t>Antes de ser activados (en este caso hablamos de </a:t>
            </a:r>
            <a:r>
              <a:rPr lang="es-CL" b="1" dirty="0"/>
              <a:t>proto-oncogenes</a:t>
            </a:r>
            <a:r>
              <a:rPr lang="es-CL" dirty="0"/>
              <a:t>), van a cumplir diversas funciones normales en la </a:t>
            </a:r>
            <a:r>
              <a:rPr lang="es-CL" b="1" dirty="0"/>
              <a:t>división</a:t>
            </a:r>
            <a:r>
              <a:rPr lang="es-CL" dirty="0"/>
              <a:t>, </a:t>
            </a:r>
            <a:r>
              <a:rPr lang="es-CL" b="1" dirty="0"/>
              <a:t>proliferación</a:t>
            </a:r>
            <a:r>
              <a:rPr lang="es-CL" dirty="0"/>
              <a:t> y </a:t>
            </a:r>
            <a:r>
              <a:rPr lang="es-CL" b="1" dirty="0"/>
              <a:t>apoptosis</a:t>
            </a:r>
            <a:r>
              <a:rPr lang="es-CL" dirty="0"/>
              <a:t> de las células. </a:t>
            </a:r>
          </a:p>
        </p:txBody>
      </p:sp>
    </p:spTree>
    <p:extLst>
      <p:ext uri="{BB962C8B-B14F-4D97-AF65-F5344CB8AC3E}">
        <p14:creationId xmlns:p14="http://schemas.microsoft.com/office/powerpoint/2010/main" val="41344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9804-B8CF-4F26-8BF9-2899E814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Ejemplos de Oncogenes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7219D-9EB9-41CD-815D-F19E51AE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6110"/>
            <a:ext cx="8018060" cy="2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0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134E-F87D-465A-ADA3-E34902EC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mutación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1B1C-2C32-4209-B308-89F0502F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6194"/>
          </a:xfrm>
        </p:spPr>
        <p:txBody>
          <a:bodyPr>
            <a:normAutofit/>
          </a:bodyPr>
          <a:lstStyle/>
          <a:p>
            <a:r>
              <a:rPr lang="es-CL" dirty="0"/>
              <a:t>Los cambios genómicos que van a convertir </a:t>
            </a:r>
            <a:r>
              <a:rPr lang="es-CL" b="1" dirty="0"/>
              <a:t>proto-oncongenes</a:t>
            </a:r>
            <a:r>
              <a:rPr lang="es-CL" dirty="0"/>
              <a:t> en </a:t>
            </a:r>
            <a:r>
              <a:rPr lang="es-CL" b="1" dirty="0"/>
              <a:t>oncogenes</a:t>
            </a:r>
            <a:r>
              <a:rPr lang="es-CL" dirty="0"/>
              <a:t> toman una de estas formas:</a:t>
            </a:r>
          </a:p>
          <a:p>
            <a:pPr lvl="1"/>
            <a:r>
              <a:rPr lang="es-CL" dirty="0"/>
              <a:t>Mutaciones</a:t>
            </a:r>
          </a:p>
          <a:p>
            <a:pPr lvl="2"/>
            <a:r>
              <a:rPr lang="es-CL" dirty="0"/>
              <a:t>Los que hemos visto hasta ahora, con SNV u indel.</a:t>
            </a:r>
          </a:p>
          <a:p>
            <a:pPr lvl="1"/>
            <a:r>
              <a:rPr lang="es-CL" dirty="0"/>
              <a:t>Cambio en el número de cromosomas </a:t>
            </a:r>
          </a:p>
          <a:p>
            <a:pPr lvl="2"/>
            <a:r>
              <a:rPr lang="es-CL" dirty="0"/>
              <a:t>Aneuploidía (i.e. monosomía, trisomía…vimos un ejemplo extremo)</a:t>
            </a:r>
          </a:p>
          <a:p>
            <a:pPr lvl="1"/>
            <a:r>
              <a:rPr lang="es-CL" dirty="0"/>
              <a:t> Translocación de cromosomas.</a:t>
            </a:r>
          </a:p>
          <a:p>
            <a:r>
              <a:rPr lang="es-CL" dirty="0"/>
              <a:t>La mayoría de estos cambios van a </a:t>
            </a:r>
            <a:r>
              <a:rPr lang="es-CL" b="1" dirty="0"/>
              <a:t>afectar células somáticas</a:t>
            </a:r>
            <a:r>
              <a:rPr lang="es-CL" baseline="30000" dirty="0"/>
              <a:t>*</a:t>
            </a:r>
            <a:r>
              <a:rPr lang="es-CL" dirty="0"/>
              <a:t> (i.e. no heredable).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94209-ED03-42BA-9010-2726B2ED45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1" t="9555" r="14230" b="10243"/>
          <a:stretch/>
        </p:blipFill>
        <p:spPr>
          <a:xfrm>
            <a:off x="5921133" y="2646096"/>
            <a:ext cx="3264628" cy="26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7677-3622-407C-8808-727479A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Mutación Pasajero y Conductor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12E0-1885-43A2-B234-9334B44B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262"/>
          </a:xfrm>
        </p:spPr>
        <p:txBody>
          <a:bodyPr>
            <a:normAutofit/>
          </a:bodyPr>
          <a:lstStyle/>
          <a:p>
            <a:r>
              <a:rPr lang="es-CL" dirty="0"/>
              <a:t> Cuando hablamos de </a:t>
            </a:r>
            <a:r>
              <a:rPr lang="es-CL" b="1" dirty="0"/>
              <a:t>mutaciones somáticas </a:t>
            </a:r>
            <a:r>
              <a:rPr lang="es-CL" dirty="0"/>
              <a:t>en cáncer, es importante señalar que </a:t>
            </a:r>
            <a:r>
              <a:rPr lang="es-CL" u="sng" dirty="0"/>
              <a:t>no todas</a:t>
            </a:r>
            <a:r>
              <a:rPr lang="es-CL" b="1" u="sng" dirty="0"/>
              <a:t> </a:t>
            </a:r>
            <a:r>
              <a:rPr lang="es-CL" u="sng" dirty="0"/>
              <a:t>las mutaciones</a:t>
            </a:r>
            <a:r>
              <a:rPr lang="es-CL" dirty="0"/>
              <a:t> que se encuentran en células tumorales pero no en células normales contribuyen al cáncer.</a:t>
            </a:r>
          </a:p>
          <a:p>
            <a:pPr lvl="1"/>
            <a:r>
              <a:rPr lang="es-CL" dirty="0"/>
              <a:t>Un de los gran desafíos del estudio de cáncer en genómica es diferenciar mutaciones…</a:t>
            </a:r>
          </a:p>
          <a:p>
            <a:pPr lvl="2"/>
            <a:r>
              <a:rPr lang="es-CL" b="1" dirty="0"/>
              <a:t>Pasajero </a:t>
            </a:r>
            <a:r>
              <a:rPr lang="es-CL" dirty="0"/>
              <a:t>(</a:t>
            </a:r>
            <a:r>
              <a:rPr lang="es-CL" dirty="0" err="1"/>
              <a:t>passenger</a:t>
            </a:r>
            <a:r>
              <a:rPr lang="es-CL" dirty="0"/>
              <a:t>), un subproducto </a:t>
            </a:r>
            <a:br>
              <a:rPr lang="es-CL" dirty="0"/>
            </a:br>
            <a:r>
              <a:rPr lang="es-CL" dirty="0"/>
              <a:t>del desarrollo del cáncer.</a:t>
            </a:r>
          </a:p>
          <a:p>
            <a:pPr lvl="2"/>
            <a:r>
              <a:rPr lang="es-CL" b="1" dirty="0"/>
              <a:t>Conductor </a:t>
            </a:r>
            <a:r>
              <a:rPr lang="es-CL" dirty="0"/>
              <a:t>(driver), afecta, igual que sea </a:t>
            </a:r>
            <a:br>
              <a:rPr lang="es-CL" dirty="0"/>
            </a:br>
            <a:r>
              <a:rPr lang="es-CL" dirty="0"/>
              <a:t>directamente o indirectamente el </a:t>
            </a:r>
            <a:br>
              <a:rPr lang="es-CL" dirty="0"/>
            </a:br>
            <a:r>
              <a:rPr lang="es-CL" dirty="0"/>
              <a:t>desarrollo del cáncer.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FE8DC4-529A-43A0-AD82-2CCCE148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220"/>
            <a:ext cx="960389" cy="837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A23CE-45FA-46F3-B1EB-B6B0B8B29C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48" y="4587496"/>
            <a:ext cx="2136386" cy="160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6346-2065-4263-BBD6-A81F7A20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Genómica del Cáncer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CE06-2E6C-4095-BEA7-505B732A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secuenciación de genomas va a ser útil para identificar genes </a:t>
            </a:r>
            <a:r>
              <a:rPr lang="es-CL" b="1" dirty="0"/>
              <a:t>mutados</a:t>
            </a:r>
            <a:r>
              <a:rPr lang="es-CL" dirty="0"/>
              <a:t> o </a:t>
            </a:r>
            <a:r>
              <a:rPr lang="es-CL" b="1" dirty="0"/>
              <a:t>translocaciones </a:t>
            </a:r>
            <a:r>
              <a:rPr lang="es-CL" dirty="0"/>
              <a:t>en el genoma de células tumorales.</a:t>
            </a:r>
          </a:p>
          <a:p>
            <a:pPr lvl="1"/>
            <a:r>
              <a:rPr lang="es-CL" dirty="0"/>
              <a:t>Estos tipos de investigaciones proporcionan información crucial para entender los </a:t>
            </a:r>
            <a:r>
              <a:rPr lang="es-CL" b="1" dirty="0"/>
              <a:t>mecanismos que subrayan el cáncer </a:t>
            </a:r>
            <a:r>
              <a:rPr lang="es-CL" dirty="0"/>
              <a:t>y permiten un mejor </a:t>
            </a:r>
            <a:r>
              <a:rPr lang="es-CL" b="1" dirty="0"/>
              <a:t>diagnóstico</a:t>
            </a:r>
            <a:r>
              <a:rPr lang="es-CL" dirty="0"/>
              <a:t> y </a:t>
            </a:r>
            <a:r>
              <a:rPr lang="es-CL" b="1" dirty="0"/>
              <a:t>tratamiento</a:t>
            </a:r>
            <a:r>
              <a:rPr lang="es-CL" dirty="0"/>
              <a:t> en pacientes.</a:t>
            </a:r>
          </a:p>
          <a:p>
            <a:pPr lvl="2"/>
            <a:r>
              <a:rPr lang="es-CL" dirty="0"/>
              <a:t>Pacientes en que tengan un oncogén activado especifico se pueden beneficiar de una terapia que actúa sobre la mutación.</a:t>
            </a:r>
          </a:p>
        </p:txBody>
      </p:sp>
    </p:spTree>
    <p:extLst>
      <p:ext uri="{BB962C8B-B14F-4D97-AF65-F5344CB8AC3E}">
        <p14:creationId xmlns:p14="http://schemas.microsoft.com/office/powerpoint/2010/main" val="10794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2AC903-924D-4AA1-BC72-29C2CF75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48" y="5242978"/>
            <a:ext cx="1550947" cy="2067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576A06-1E9D-41CF-9311-F4672002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" t="30151" r="-932" b="13373"/>
          <a:stretch/>
        </p:blipFill>
        <p:spPr>
          <a:xfrm>
            <a:off x="643614" y="5228900"/>
            <a:ext cx="6036634" cy="2120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332242-25A8-4548-B74C-70A0A2C0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Genómica del Cáncer Históricamente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6C11-7865-4C83-8E58-AF869536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2008, se secuencia por primera vez el </a:t>
            </a:r>
            <a:r>
              <a:rPr lang="es-CL" b="1" dirty="0"/>
              <a:t>genoma </a:t>
            </a:r>
            <a:r>
              <a:rPr lang="es-CL" b="1" u="sng" dirty="0"/>
              <a:t>entera</a:t>
            </a:r>
            <a:r>
              <a:rPr lang="es-CL" b="1" dirty="0"/>
              <a:t> de una persona con cáncer, </a:t>
            </a:r>
            <a:r>
              <a:rPr lang="es-CL" dirty="0"/>
              <a:t>más específicamente </a:t>
            </a:r>
            <a:r>
              <a:rPr lang="es-CL" b="1" dirty="0"/>
              <a:t>leucemia mieloide aguda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El genoma fue extraído a partir de </a:t>
            </a:r>
            <a:r>
              <a:rPr lang="es-CL" b="1" dirty="0"/>
              <a:t>células tumorales </a:t>
            </a:r>
            <a:r>
              <a:rPr lang="es-CL" dirty="0"/>
              <a:t>y normales (control) del piel.</a:t>
            </a:r>
          </a:p>
          <a:p>
            <a:pPr lvl="2"/>
            <a:r>
              <a:rPr lang="es-CL" dirty="0"/>
              <a:t>El objetivo de la secuenciación de dos poblaciones de células </a:t>
            </a:r>
            <a:r>
              <a:rPr lang="es-CL" b="1" u="sng" dirty="0"/>
              <a:t>en el mismo paciente</a:t>
            </a:r>
            <a:r>
              <a:rPr lang="es-CL" b="1" dirty="0"/>
              <a:t> </a:t>
            </a:r>
            <a:r>
              <a:rPr lang="es-CL" dirty="0"/>
              <a:t>fue identificar los cambios genéticos que han permitido el desarrollo del cáncer.</a:t>
            </a:r>
          </a:p>
        </p:txBody>
      </p:sp>
    </p:spTree>
    <p:extLst>
      <p:ext uri="{BB962C8B-B14F-4D97-AF65-F5344CB8AC3E}">
        <p14:creationId xmlns:p14="http://schemas.microsoft.com/office/powerpoint/2010/main" val="1780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9001" y="2056747"/>
            <a:ext cx="7603750" cy="1724867"/>
          </a:xfrm>
        </p:spPr>
        <p:txBody>
          <a:bodyPr>
            <a:normAutofit/>
          </a:bodyPr>
          <a:lstStyle/>
          <a:p>
            <a:r>
              <a:rPr lang="es-CL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Genómica del Cáncer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3333209" y="4415532"/>
            <a:ext cx="5832559" cy="1965060"/>
            <a:chOff x="3314159" y="4535054"/>
            <a:chExt cx="5832559" cy="1703957"/>
          </a:xfrm>
          <a:effectLst/>
        </p:grpSpPr>
        <p:sp>
          <p:nvSpPr>
            <p:cNvPr id="22" name="CuadroTexto 21"/>
            <p:cNvSpPr txBox="1"/>
            <p:nvPr/>
          </p:nvSpPr>
          <p:spPr>
            <a:xfrm>
              <a:off x="3314159" y="4535054"/>
              <a:ext cx="5832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TGAACTGATTACCCCTTTTGCGTAGCCGAGATGCCACG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4891592" y="4747210"/>
              <a:ext cx="2281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CCCCT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TTGCGTAG</a:t>
              </a:r>
              <a:endParaRPr lang="es-ES" dirty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040685" y="4956634"/>
              <a:ext cx="224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CCCT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TTGCGTAGC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221221" y="5168803"/>
              <a:ext cx="224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CCT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TTGC</a:t>
              </a:r>
              <a:r>
                <a:rPr lang="es-ES" dirty="0">
                  <a:solidFill>
                    <a:srgbClr val="FF0000">
                      <a:alpha val="30000"/>
                    </a:srgbClr>
                  </a:solidFill>
                </a:rPr>
                <a:t>T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TAGCC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371826" y="5393169"/>
              <a:ext cx="2279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CT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TTGCGTA</a:t>
              </a:r>
              <a:r>
                <a:rPr lang="es-ES" sz="900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r>
                <a:rPr lang="es-ES" dirty="0">
                  <a:solidFill>
                    <a:srgbClr val="FF0000">
                      <a:alpha val="30000"/>
                    </a:srgbClr>
                  </a:solidFill>
                </a:rPr>
                <a:t>*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CCG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537090" y="5637840"/>
              <a:ext cx="2246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</a:t>
              </a:r>
              <a:r>
                <a:rPr lang="es-ES" dirty="0">
                  <a:solidFill>
                    <a:srgbClr val="000000">
                      <a:alpha val="30000"/>
                    </a:srgbClr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TTGCGTAGCCGA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671593" y="5869679"/>
              <a:ext cx="2267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000000">
                      <a:alpha val="30000"/>
                    </a:srgbClr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A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TTGCGTA</a:t>
              </a:r>
              <a:r>
                <a:rPr lang="es-ES" sz="900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 </a:t>
              </a:r>
              <a:r>
                <a:rPr lang="es-ES" dirty="0">
                  <a:solidFill>
                    <a:srgbClr val="FF0000">
                      <a:alpha val="30000"/>
                    </a:srgbClr>
                  </a:solidFill>
                </a:rPr>
                <a:t>*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CCGAG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-110916" y="109899"/>
            <a:ext cx="6502351" cy="1958051"/>
            <a:chOff x="-110916" y="0"/>
            <a:chExt cx="6502351" cy="1429432"/>
          </a:xfrm>
          <a:effectLst/>
        </p:grpSpPr>
        <p:sp>
          <p:nvSpPr>
            <p:cNvPr id="5" name="CuadroTexto 4"/>
            <p:cNvSpPr txBox="1"/>
            <p:nvPr/>
          </p:nvSpPr>
          <p:spPr>
            <a:xfrm>
              <a:off x="392090" y="415910"/>
              <a:ext cx="22271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ATAGGCGTACTTCA</a:t>
              </a:r>
              <a:endParaRPr lang="es-ES" dirty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endParaRP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19001" y="615643"/>
              <a:ext cx="2226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AGGC</a:t>
              </a:r>
              <a:r>
                <a:rPr lang="es-ES" dirty="0">
                  <a:solidFill>
                    <a:schemeClr val="tx1">
                      <a:alpha val="20000"/>
                    </a:schemeClr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TACT</a:t>
              </a:r>
              <a:r>
                <a:rPr lang="es-ES" dirty="0">
                  <a:solidFill>
                    <a:srgbClr val="FF0000">
                      <a:alpha val="30000"/>
                    </a:srgbClr>
                  </a:solidFill>
                </a:rPr>
                <a:t>A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CATC</a:t>
              </a:r>
              <a:endParaRPr lang="es-ES" dirty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921249" y="834465"/>
              <a:ext cx="22380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GC</a:t>
              </a:r>
              <a:r>
                <a:rPr lang="es-ES" dirty="0">
                  <a:solidFill>
                    <a:srgbClr val="008000">
                      <a:alpha val="20000"/>
                    </a:srgbClr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TACT</a:t>
              </a:r>
              <a:r>
                <a:rPr lang="es-ES" dirty="0">
                  <a:solidFill>
                    <a:schemeClr val="tx1">
                      <a:alpha val="30000"/>
                    </a:schemeClr>
                  </a:solidFill>
                </a:rPr>
                <a:t>T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CATCCA</a:t>
              </a:r>
              <a:endParaRPr lang="es-ES" dirty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244067" y="1060100"/>
              <a:ext cx="22339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solidFill>
                    <a:srgbClr val="008000">
                      <a:alpha val="20000"/>
                    </a:srgbClr>
                  </a:soli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TACT</a:t>
              </a:r>
              <a:r>
                <a:rPr lang="es-ES" dirty="0">
                  <a:solidFill>
                    <a:schemeClr val="tx1">
                      <a:alpha val="30000"/>
                    </a:schemeClr>
                  </a:solidFill>
                </a:rPr>
                <a:t>T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CA</a:t>
              </a:r>
              <a:r>
                <a:rPr lang="es-ES" dirty="0">
                  <a:solidFill>
                    <a:srgbClr val="FF0000">
                      <a:alpha val="30000"/>
                    </a:srgbClr>
                  </a:solidFill>
                </a:rPr>
                <a:t>G</a:t>
              </a:r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CCATG</a:t>
              </a:r>
              <a:endParaRPr lang="es-ES" dirty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-110916" y="0"/>
              <a:ext cx="6502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TGAATAGGCGTACTTCATCCATGCGCGTATACTAGCCGACACG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66391" y="195352"/>
              <a:ext cx="2410600" cy="269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>
                  <a:gradFill flip="none" rotWithShape="1">
                    <a:gsLst>
                      <a:gs pos="0">
                        <a:schemeClr val="bg1">
                          <a:alpha val="30000"/>
                        </a:schemeClr>
                      </a:gs>
                      <a:gs pos="100000">
                        <a:srgbClr val="FFFFFF">
                          <a:alpha val="7000"/>
                        </a:srgbClr>
                      </a:gs>
                      <a:gs pos="81000">
                        <a:schemeClr val="tx1">
                          <a:alpha val="30000"/>
                        </a:schemeClr>
                      </a:gs>
                      <a:gs pos="16000">
                        <a:schemeClr val="tx1">
                          <a:alpha val="30000"/>
                        </a:schemeClr>
                      </a:gs>
                    </a:gsLst>
                    <a:lin ang="0" scaled="0"/>
                    <a:tileRect/>
                  </a:gradFill>
                </a:rPr>
                <a:t>AATAGGCGTACTTC</a:t>
              </a:r>
              <a:endParaRPr lang="es-ES" dirty="0"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821983-D050-4033-B000-D860019B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158" y="611361"/>
            <a:ext cx="1646063" cy="1579001"/>
          </a:xfrm>
          <a:prstGeom prst="rect">
            <a:avLst/>
          </a:prstGeom>
        </p:spPr>
      </p:pic>
      <p:sp>
        <p:nvSpPr>
          <p:cNvPr id="32" name="Subtítulo 2">
            <a:extLst>
              <a:ext uri="{FF2B5EF4-FFF2-40B4-BE49-F238E27FC236}">
                <a16:creationId xmlns:a16="http://schemas.microsoft.com/office/drawing/2014/main" id="{3C9D82CF-CC05-4D93-A1C6-009EB120A7D8}"/>
              </a:ext>
            </a:extLst>
          </p:cNvPr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800" dirty="0"/>
              <a:t>2º CLASE (II) – 1 Junio 2018</a:t>
            </a:r>
          </a:p>
        </p:txBody>
      </p:sp>
    </p:spTree>
    <p:extLst>
      <p:ext uri="{BB962C8B-B14F-4D97-AF65-F5344CB8AC3E}">
        <p14:creationId xmlns:p14="http://schemas.microsoft.com/office/powerpoint/2010/main" val="70076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E755-E9DC-401C-964C-C704522C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Genómica del Cáncer Históricamente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D9C1-C049-40C7-A388-0D0F5EFA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Sigue la secuenciación del </a:t>
            </a:r>
            <a:r>
              <a:rPr lang="es-CL" b="1" dirty="0"/>
              <a:t>genoma en células tumorales</a:t>
            </a:r>
            <a:r>
              <a:rPr lang="es-CL" dirty="0"/>
              <a:t> para varias formas de cáncer:</a:t>
            </a:r>
          </a:p>
          <a:p>
            <a:pPr marL="0" indent="0">
              <a:buNone/>
            </a:pPr>
            <a:r>
              <a:rPr lang="es-CL" b="1" dirty="0"/>
              <a:t>	</a:t>
            </a:r>
            <a:r>
              <a:rPr lang="es-CL" sz="2400" b="1" dirty="0"/>
              <a:t>2007</a:t>
            </a:r>
            <a:r>
              <a:rPr lang="es-CL" sz="2400" dirty="0"/>
              <a:t> – Cánceres colorrectal</a:t>
            </a:r>
            <a:r>
              <a:rPr lang="es-CL" sz="2400" baseline="30000" dirty="0"/>
              <a:t>E</a:t>
            </a:r>
            <a:r>
              <a:rPr lang="es-CL" sz="2400" dirty="0"/>
              <a:t> y de la </a:t>
            </a:r>
            <a:r>
              <a:rPr lang="es-CL" sz="2400" dirty="0" err="1"/>
              <a:t>mama</a:t>
            </a:r>
            <a:r>
              <a:rPr lang="es-CL" sz="2400" baseline="30000" dirty="0" err="1"/>
              <a:t>E</a:t>
            </a:r>
            <a:r>
              <a:rPr lang="es-CL" sz="2400" dirty="0"/>
              <a:t>.</a:t>
            </a:r>
          </a:p>
          <a:p>
            <a:pPr marL="0" indent="0">
              <a:buNone/>
            </a:pPr>
            <a:endParaRPr lang="es-CL" sz="800" dirty="0"/>
          </a:p>
          <a:p>
            <a:pPr marL="0" indent="0">
              <a:buNone/>
            </a:pPr>
            <a:r>
              <a:rPr lang="es-CL" sz="2400" dirty="0"/>
              <a:t>	</a:t>
            </a:r>
            <a:r>
              <a:rPr lang="es-CL" sz="2400" b="1" dirty="0"/>
              <a:t>2008</a:t>
            </a:r>
            <a:r>
              <a:rPr lang="es-CL" sz="2400" dirty="0"/>
              <a:t> – Cáncer Leucemia Mieloide </a:t>
            </a:r>
            <a:r>
              <a:rPr lang="es-CL" sz="2400" dirty="0" err="1"/>
              <a:t>Aguda</a:t>
            </a:r>
            <a:r>
              <a:rPr lang="es-CL" sz="2400" baseline="30000" dirty="0" err="1"/>
              <a:t>G</a:t>
            </a:r>
            <a:r>
              <a:rPr lang="es-CL" sz="2400" b="1" dirty="0"/>
              <a:t>.</a:t>
            </a:r>
            <a:endParaRPr lang="es-CL" sz="2400" dirty="0"/>
          </a:p>
          <a:p>
            <a:pPr marL="0" indent="0">
              <a:buNone/>
            </a:pPr>
            <a:endParaRPr lang="es-CL" sz="800" dirty="0"/>
          </a:p>
          <a:p>
            <a:pPr marL="457200" lvl="1" indent="0">
              <a:buNone/>
            </a:pPr>
            <a:r>
              <a:rPr lang="es-CL" b="1" dirty="0"/>
              <a:t>2009</a:t>
            </a:r>
            <a:r>
              <a:rPr lang="es-CL" dirty="0"/>
              <a:t> – Cáncer de la </a:t>
            </a:r>
            <a:r>
              <a:rPr lang="es-CL" dirty="0" err="1"/>
              <a:t>mama</a:t>
            </a:r>
            <a:r>
              <a:rPr lang="es-CL" baseline="30000" dirty="0" err="1"/>
              <a:t>G</a:t>
            </a:r>
            <a:r>
              <a:rPr lang="es-CL" dirty="0"/>
              <a:t>.</a:t>
            </a:r>
          </a:p>
          <a:p>
            <a:pPr marL="457200" lvl="1" indent="0">
              <a:buNone/>
            </a:pPr>
            <a:endParaRPr lang="es-CL" sz="800" i="1" dirty="0"/>
          </a:p>
          <a:p>
            <a:pPr marL="457200" lvl="1" indent="0">
              <a:buNone/>
            </a:pPr>
            <a:r>
              <a:rPr lang="es-CL" b="1" dirty="0"/>
              <a:t>2010</a:t>
            </a:r>
            <a:r>
              <a:rPr lang="es-CL" dirty="0"/>
              <a:t> –</a:t>
            </a:r>
            <a:r>
              <a:rPr lang="es-CL" i="1" dirty="0"/>
              <a:t> </a:t>
            </a:r>
            <a:r>
              <a:rPr lang="es-CL" dirty="0"/>
              <a:t>Cánceres del </a:t>
            </a:r>
            <a:r>
              <a:rPr lang="es-CL" dirty="0" err="1"/>
              <a:t>pulmón</a:t>
            </a:r>
            <a:r>
              <a:rPr lang="es-CL" baseline="30000" dirty="0" err="1"/>
              <a:t>G</a:t>
            </a:r>
            <a:r>
              <a:rPr lang="es-CL" dirty="0"/>
              <a:t> y del </a:t>
            </a:r>
            <a:r>
              <a:rPr lang="es-CL" dirty="0" err="1"/>
              <a:t>piel</a:t>
            </a:r>
            <a:r>
              <a:rPr lang="es-CL" baseline="30000" dirty="0" err="1"/>
              <a:t>G</a:t>
            </a:r>
            <a:r>
              <a:rPr lang="es-CL" dirty="0"/>
              <a:t>.</a:t>
            </a:r>
          </a:p>
          <a:p>
            <a:pPr marL="457200" lvl="1" indent="0">
              <a:buNone/>
            </a:pPr>
            <a:endParaRPr lang="es-CL" sz="800" i="1" dirty="0"/>
          </a:p>
          <a:p>
            <a:pPr marL="457200" lvl="1" indent="0">
              <a:buNone/>
            </a:pPr>
            <a:r>
              <a:rPr lang="es-CL" b="1" dirty="0"/>
              <a:t>2011</a:t>
            </a:r>
            <a:r>
              <a:rPr lang="es-CL" dirty="0"/>
              <a:t> –</a:t>
            </a:r>
            <a:r>
              <a:rPr lang="es-CL" i="1" dirty="0"/>
              <a:t> </a:t>
            </a:r>
            <a:r>
              <a:rPr lang="es-CL" dirty="0"/>
              <a:t>Cáncer de la </a:t>
            </a:r>
            <a:r>
              <a:rPr lang="es-CL" dirty="0" err="1"/>
              <a:t>próstata</a:t>
            </a:r>
            <a:r>
              <a:rPr lang="es-CL" baseline="30000" dirty="0" err="1"/>
              <a:t>G</a:t>
            </a:r>
            <a:r>
              <a:rPr lang="es-CL" dirty="0"/>
              <a:t>.</a:t>
            </a:r>
            <a:endParaRPr lang="es-CL" i="1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FFC9ED8-1534-4885-8ABB-7AF3F6ED647C}"/>
              </a:ext>
            </a:extLst>
          </p:cNvPr>
          <p:cNvSpPr/>
          <p:nvPr/>
        </p:nvSpPr>
        <p:spPr>
          <a:xfrm>
            <a:off x="457200" y="2956658"/>
            <a:ext cx="478465" cy="27334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F9EB2-7C6B-4476-B35B-8078BDD6FC15}"/>
              </a:ext>
            </a:extLst>
          </p:cNvPr>
          <p:cNvSpPr txBox="1"/>
          <p:nvPr/>
        </p:nvSpPr>
        <p:spPr>
          <a:xfrm>
            <a:off x="0" y="6286988"/>
            <a:ext cx="22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E: WES, G: WGS </a:t>
            </a:r>
          </a:p>
        </p:txBody>
      </p:sp>
    </p:spTree>
    <p:extLst>
      <p:ext uri="{BB962C8B-B14F-4D97-AF65-F5344CB8AC3E}">
        <p14:creationId xmlns:p14="http://schemas.microsoft.com/office/powerpoint/2010/main" val="15174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D854B74-853A-4813-8087-D1FBFBE0F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99" y="5716913"/>
            <a:ext cx="652320" cy="65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2852F19-BF36-4080-8759-5CE80C07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1" y="979561"/>
            <a:ext cx="7191360" cy="489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459526FA-960F-4B4F-B0D7-7F2B2B85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61" y="5888273"/>
            <a:ext cx="3918240" cy="3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r>
              <a:rPr lang="en-GB" altLang="es-CL" sz="1089" b="1" dirty="0">
                <a:latin typeface="Arial" panose="020B0604020202020204" pitchFamily="34" charset="0"/>
              </a:rPr>
              <a:t>David A. Wheeler, and </a:t>
            </a:r>
            <a:r>
              <a:rPr lang="en-GB" altLang="es-CL" sz="1089" b="1" dirty="0" err="1">
                <a:latin typeface="Arial" panose="020B0604020202020204" pitchFamily="34" charset="0"/>
              </a:rPr>
              <a:t>Linghua</a:t>
            </a:r>
            <a:r>
              <a:rPr lang="en-GB" altLang="es-CL" sz="1089" b="1" dirty="0">
                <a:latin typeface="Arial" panose="020B0604020202020204" pitchFamily="34" charset="0"/>
              </a:rPr>
              <a:t> Wang Genome Res. 2013;23:1054-1062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BAE43D-B165-4C61-A8D8-8C9677323D1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Eventos Importantes para la Genómica del Cáncer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9EB217-E48B-4320-9A29-4B861EB5BE01}"/>
              </a:ext>
            </a:extLst>
          </p:cNvPr>
          <p:cNvSpPr/>
          <p:nvPr/>
        </p:nvSpPr>
        <p:spPr>
          <a:xfrm>
            <a:off x="3334043" y="2278966"/>
            <a:ext cx="1041009" cy="675249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5B070A-6085-449B-B054-0A98C64CFAF5}"/>
              </a:ext>
            </a:extLst>
          </p:cNvPr>
          <p:cNvSpPr/>
          <p:nvPr/>
        </p:nvSpPr>
        <p:spPr>
          <a:xfrm>
            <a:off x="5258972" y="3992880"/>
            <a:ext cx="1041009" cy="675249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848632-09BE-4358-A1E3-FFC69C75B5FA}"/>
              </a:ext>
            </a:extLst>
          </p:cNvPr>
          <p:cNvSpPr/>
          <p:nvPr/>
        </p:nvSpPr>
        <p:spPr>
          <a:xfrm>
            <a:off x="6451449" y="3426121"/>
            <a:ext cx="1566204" cy="784808"/>
          </a:xfrm>
          <a:prstGeom prst="ellips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812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8B4BEB-2B81-48AC-A2B8-07B20DD763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7" b="12218"/>
          <a:stretch/>
        </p:blipFill>
        <p:spPr>
          <a:xfrm>
            <a:off x="2290674" y="4914036"/>
            <a:ext cx="3979342" cy="1282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3E346-0B87-4230-B8ED-A424569E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Proyectos de Secuenciación del Cáncer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2C41-985C-48B9-9AFB-EDEBB48C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776678"/>
          </a:xfrm>
        </p:spPr>
        <p:txBody>
          <a:bodyPr/>
          <a:lstStyle/>
          <a:p>
            <a:r>
              <a:rPr lang="es-CL" dirty="0"/>
              <a:t>Tal cómo proyectos con el objetivo de capturar la variación entre humanos (1000g, </a:t>
            </a:r>
            <a:r>
              <a:rPr lang="es-CL" dirty="0" err="1"/>
              <a:t>ExAC</a:t>
            </a:r>
            <a:r>
              <a:rPr lang="es-CL" dirty="0"/>
              <a:t>…), existen proyectos para capturar </a:t>
            </a:r>
            <a:r>
              <a:rPr lang="es-CL" u="sng" dirty="0"/>
              <a:t>variaciones genéticas particular al cáncer</a:t>
            </a:r>
            <a:r>
              <a:rPr lang="es-CL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3AAA0-D999-49DD-BF28-4072981E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03" y="3855695"/>
            <a:ext cx="4587797" cy="886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07D75-94ED-4DD0-8C46-C3D9D680D9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8" b="19714"/>
          <a:stretch/>
        </p:blipFill>
        <p:spPr>
          <a:xfrm>
            <a:off x="457200" y="3507475"/>
            <a:ext cx="3185685" cy="1171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98FBF-27AA-49DC-BC07-F38338481318}"/>
              </a:ext>
            </a:extLst>
          </p:cNvPr>
          <p:cNvSpPr txBox="1"/>
          <p:nvPr/>
        </p:nvSpPr>
        <p:spPr>
          <a:xfrm>
            <a:off x="347239" y="4544704"/>
            <a:ext cx="34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tx2"/>
                </a:solidFill>
              </a:rPr>
              <a:t>(CANCER GENOME PROJECT)</a:t>
            </a:r>
          </a:p>
        </p:txBody>
      </p:sp>
    </p:spTree>
    <p:extLst>
      <p:ext uri="{BB962C8B-B14F-4D97-AF65-F5344CB8AC3E}">
        <p14:creationId xmlns:p14="http://schemas.microsoft.com/office/powerpoint/2010/main" val="32293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49B5-4464-4875-938B-8553D2E0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Cancer Genome Project (CGP)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9DB7-5D41-4BA4-9353-6DE16ABF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</a:t>
            </a:r>
            <a:r>
              <a:rPr lang="es-CL" b="1" dirty="0"/>
              <a:t> Cancer Genome Project </a:t>
            </a:r>
            <a:r>
              <a:rPr lang="es-CL" dirty="0"/>
              <a:t>es un proyecto basado en el Reino Unido fundado en 2000.</a:t>
            </a:r>
          </a:p>
          <a:p>
            <a:pPr lvl="1"/>
            <a:r>
              <a:rPr lang="es-CL" dirty="0"/>
              <a:t>Tiene como objetivo la identificación de variaciones críticas al desarrollo de cáncer en el ser humano. </a:t>
            </a:r>
          </a:p>
          <a:p>
            <a:pPr lvl="2"/>
            <a:r>
              <a:rPr lang="es-CL" dirty="0"/>
              <a:t>Se focaliza en las mutaciones en genes que codifican proteínas y regiones de splicing.</a:t>
            </a:r>
          </a:p>
          <a:p>
            <a:pPr lvl="2"/>
            <a:r>
              <a:rPr lang="es-CL" dirty="0"/>
              <a:t>Las muestras usadas originan de pares de tejido tumoral/normal, así que líneas de células cancerígenas.</a:t>
            </a:r>
          </a:p>
          <a:p>
            <a:pPr lvl="1"/>
            <a:r>
              <a:rPr lang="es-CL" dirty="0"/>
              <a:t>Los datos del proyecto están almacenados en </a:t>
            </a:r>
            <a:r>
              <a:rPr lang="es-CL" b="1" dirty="0"/>
              <a:t>COSMIC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5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9A0-B950-42FF-985A-01AAE046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COSMIC</a:t>
            </a:r>
          </a:p>
        </p:txBody>
      </p:sp>
      <p:pic>
        <p:nvPicPr>
          <p:cNvPr id="5" name="Content Placeholder 4">
            <a:hlinkClick r:id="rId2" action="ppaction://hlinkfile"/>
            <a:extLst>
              <a:ext uri="{FF2B5EF4-FFF2-40B4-BE49-F238E27FC236}">
                <a16:creationId xmlns:a16="http://schemas.microsoft.com/office/drawing/2014/main" id="{7AAC0267-D344-4667-99CF-A50807891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47868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6BBC57-4AB6-4ADA-AAEA-B697B71CCB61}"/>
              </a:ext>
            </a:extLst>
          </p:cNvPr>
          <p:cNvCxnSpPr/>
          <p:nvPr/>
        </p:nvCxnSpPr>
        <p:spPr>
          <a:xfrm>
            <a:off x="695325" y="2943225"/>
            <a:ext cx="20383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B115-0549-4B6D-8123-B9145747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The</a:t>
            </a:r>
            <a:r>
              <a:rPr lang="es-CL" dirty="0"/>
              <a:t> Cancer Genome Atlas (TCGA)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46BE-4D31-4994-99AC-18B531AC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/>
              <a:t>The</a:t>
            </a:r>
            <a:r>
              <a:rPr lang="es-CL" b="1" dirty="0"/>
              <a:t> Cancer Genome Atlas </a:t>
            </a:r>
            <a:r>
              <a:rPr lang="es-CL" dirty="0"/>
              <a:t>es un proyecto basado en los EE.UU fundado en </a:t>
            </a:r>
            <a:r>
              <a:rPr lang="es-CL" b="1" dirty="0"/>
              <a:t>2006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Tuvo un objetivo similar al </a:t>
            </a:r>
            <a:r>
              <a:rPr lang="es-CL" b="1" dirty="0"/>
              <a:t>CGP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Muy específicamente, su objetivo principal fue hacer el perfil genético de </a:t>
            </a:r>
            <a:r>
              <a:rPr lang="es-CL" b="1" dirty="0"/>
              <a:t>10 000 tumores</a:t>
            </a:r>
            <a:r>
              <a:rPr lang="es-CL" dirty="0"/>
              <a:t>, un objetivo oficialmente alcanzado en </a:t>
            </a:r>
            <a:r>
              <a:rPr lang="es-CL" b="1" dirty="0"/>
              <a:t>2015</a:t>
            </a:r>
            <a:r>
              <a:rPr lang="es-CL" dirty="0"/>
              <a:t>.</a:t>
            </a:r>
          </a:p>
          <a:p>
            <a:pPr lvl="3"/>
            <a:r>
              <a:rPr lang="es-CL" dirty="0"/>
              <a:t>Originalmente debía ser un proyecto de 3 años…</a:t>
            </a:r>
          </a:p>
          <a:p>
            <a:pPr lvl="1"/>
            <a:r>
              <a:rPr lang="es-CL" dirty="0"/>
              <a:t>Durante su operación…</a:t>
            </a:r>
          </a:p>
          <a:p>
            <a:pPr lvl="2"/>
            <a:r>
              <a:rPr lang="es-CL" dirty="0"/>
              <a:t>…involucró investigadores de </a:t>
            </a:r>
            <a:r>
              <a:rPr lang="es-CL" b="1" dirty="0"/>
              <a:t>16 países</a:t>
            </a:r>
            <a:r>
              <a:rPr lang="es-CL" dirty="0"/>
              <a:t>!</a:t>
            </a:r>
          </a:p>
          <a:p>
            <a:pPr lvl="2"/>
            <a:r>
              <a:rPr lang="es-CL" dirty="0"/>
              <a:t>…ha permitió el descubrimiento de </a:t>
            </a:r>
            <a:r>
              <a:rPr lang="es-CL" b="1" dirty="0"/>
              <a:t>10 millones de mutaciones </a:t>
            </a:r>
            <a:r>
              <a:rPr lang="es-CL" dirty="0"/>
              <a:t>relacionadas al cáncer!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65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7FA1-1A36-4BF6-A263-2BD854E7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International Cancer Genome Consortium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94A5-7533-4195-8756-1EEE98FA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Los dos grandes proyectos mencionados, así como otros alrededor del mundo son parte del </a:t>
            </a:r>
            <a:r>
              <a:rPr lang="es-CL" b="1" dirty="0"/>
              <a:t>International Cancer Genome Consortium </a:t>
            </a:r>
            <a:r>
              <a:rPr lang="es-CL" dirty="0"/>
              <a:t>fundado en </a:t>
            </a:r>
            <a:r>
              <a:rPr lang="es-CL" b="1" dirty="0"/>
              <a:t>2008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La idea de este consorcio es de facilitar la comunicación y colaboración entre científicos del mundo que trabajan sobre la genómica del cáncer.</a:t>
            </a:r>
          </a:p>
          <a:p>
            <a:pPr lvl="2"/>
            <a:r>
              <a:rPr lang="es-CL" dirty="0"/>
              <a:t>Ahora existen </a:t>
            </a:r>
            <a:r>
              <a:rPr lang="es-CL" b="1" dirty="0"/>
              <a:t>89 proyectos </a:t>
            </a:r>
            <a:r>
              <a:rPr lang="es-CL" dirty="0"/>
              <a:t>bajo la supervisión del ICGC. (</a:t>
            </a:r>
            <a:r>
              <a:rPr lang="es-CL" dirty="0">
                <a:hlinkClick r:id="rId2"/>
              </a:rPr>
              <a:t>http://icgc.org/icgc</a:t>
            </a:r>
            <a:r>
              <a:rPr lang="es-CL" dirty="0"/>
              <a:t>, portal de datos: </a:t>
            </a:r>
            <a:r>
              <a:rPr lang="es-CL" dirty="0">
                <a:hlinkClick r:id="rId3"/>
              </a:rPr>
              <a:t>https://dcc.icgc.org/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9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7251-280E-45F0-9669-068A7309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Secuenciación en el Caso del Cáncer </a:t>
            </a:r>
          </a:p>
        </p:txBody>
      </p:sp>
      <p:sp>
        <p:nvSpPr>
          <p:cNvPr id="4" name="Flecha curvada hacia la izquierda 20">
            <a:extLst>
              <a:ext uri="{FF2B5EF4-FFF2-40B4-BE49-F238E27FC236}">
                <a16:creationId xmlns:a16="http://schemas.microsoft.com/office/drawing/2014/main" id="{5AF2E892-5F6D-46AA-A26C-25FABE420ACB}"/>
              </a:ext>
            </a:extLst>
          </p:cNvPr>
          <p:cNvSpPr/>
          <p:nvPr/>
        </p:nvSpPr>
        <p:spPr>
          <a:xfrm>
            <a:off x="2198440" y="2077682"/>
            <a:ext cx="6248924" cy="354323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7" name="Flecha curvada hacia la izquierda 20">
            <a:extLst>
              <a:ext uri="{FF2B5EF4-FFF2-40B4-BE49-F238E27FC236}">
                <a16:creationId xmlns:a16="http://schemas.microsoft.com/office/drawing/2014/main" id="{9B08982E-769E-4F5E-BC8F-8FE4119539A2}"/>
              </a:ext>
            </a:extLst>
          </p:cNvPr>
          <p:cNvSpPr/>
          <p:nvPr/>
        </p:nvSpPr>
        <p:spPr>
          <a:xfrm>
            <a:off x="2132840" y="2270525"/>
            <a:ext cx="6248924" cy="3543231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5" name="Flecha derecha 45">
            <a:extLst>
              <a:ext uri="{FF2B5EF4-FFF2-40B4-BE49-F238E27FC236}">
                <a16:creationId xmlns:a16="http://schemas.microsoft.com/office/drawing/2014/main" id="{75672C57-7BC3-49DD-8DAF-62C8CED1C4B0}"/>
              </a:ext>
            </a:extLst>
          </p:cNvPr>
          <p:cNvSpPr/>
          <p:nvPr/>
        </p:nvSpPr>
        <p:spPr>
          <a:xfrm>
            <a:off x="6783394" y="3248172"/>
            <a:ext cx="1236608" cy="2016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CL" sz="1000" dirty="0">
                <a:solidFill>
                  <a:srgbClr val="000000"/>
                </a:solidFill>
              </a:rPr>
              <a:t>ACTTCATCCAT</a:t>
            </a:r>
            <a:r>
              <a:rPr lang="es-CL" sz="1000" dirty="0">
                <a:solidFill>
                  <a:srgbClr val="FF0000"/>
                </a:solidFill>
              </a:rPr>
              <a:t>T</a:t>
            </a:r>
            <a:r>
              <a:rPr lang="es-CL" sz="1000" dirty="0">
                <a:solidFill>
                  <a:srgbClr val="000000"/>
                </a:solidFill>
              </a:rPr>
              <a:t>CG</a:t>
            </a:r>
          </a:p>
        </p:txBody>
      </p:sp>
      <p:pic>
        <p:nvPicPr>
          <p:cNvPr id="7" name="Marcador de contenido 7" descr="hiseq2500.png">
            <a:extLst>
              <a:ext uri="{FF2B5EF4-FFF2-40B4-BE49-F238E27FC236}">
                <a16:creationId xmlns:a16="http://schemas.microsoft.com/office/drawing/2014/main" id="{EEA1F738-5BFE-42AA-8311-254A1C9FE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759546" y="1845347"/>
            <a:ext cx="1553883" cy="1492623"/>
          </a:xfrm>
          <a:prstGeom prst="rect">
            <a:avLst/>
          </a:prstGeom>
        </p:spPr>
      </p:pic>
      <p:sp>
        <p:nvSpPr>
          <p:cNvPr id="8" name="Flecha en U 12">
            <a:extLst>
              <a:ext uri="{FF2B5EF4-FFF2-40B4-BE49-F238E27FC236}">
                <a16:creationId xmlns:a16="http://schemas.microsoft.com/office/drawing/2014/main" id="{111A6456-5601-4879-8790-45A204CEDAA6}"/>
              </a:ext>
            </a:extLst>
          </p:cNvPr>
          <p:cNvSpPr/>
          <p:nvPr/>
        </p:nvSpPr>
        <p:spPr>
          <a:xfrm flipH="1">
            <a:off x="1576449" y="1576556"/>
            <a:ext cx="2725014" cy="316314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endParaRPr lang="es-CL" b="1" spc="150" dirty="0">
              <a:ln w="11430"/>
              <a:solidFill>
                <a:srgbClr val="F8F8F8"/>
              </a:solidFill>
              <a:effectLst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4ECC3645-56C2-4BF2-B674-020A2F4453EB}"/>
              </a:ext>
            </a:extLst>
          </p:cNvPr>
          <p:cNvSpPr txBox="1"/>
          <p:nvPr/>
        </p:nvSpPr>
        <p:spPr>
          <a:xfrm>
            <a:off x="687494" y="3286457"/>
            <a:ext cx="218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Secuenciación de alto rendimiento</a:t>
            </a:r>
          </a:p>
        </p:txBody>
      </p:sp>
      <p:sp>
        <p:nvSpPr>
          <p:cNvPr id="10" name="CuadroTexto 18">
            <a:extLst>
              <a:ext uri="{FF2B5EF4-FFF2-40B4-BE49-F238E27FC236}">
                <a16:creationId xmlns:a16="http://schemas.microsoft.com/office/drawing/2014/main" id="{267AF819-B352-49B7-A766-3B4ED391FB76}"/>
              </a:ext>
            </a:extLst>
          </p:cNvPr>
          <p:cNvSpPr txBox="1"/>
          <p:nvPr/>
        </p:nvSpPr>
        <p:spPr>
          <a:xfrm>
            <a:off x="3230500" y="3496367"/>
            <a:ext cx="245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Control de calidad</a:t>
            </a:r>
          </a:p>
        </p:txBody>
      </p:sp>
      <p:sp>
        <p:nvSpPr>
          <p:cNvPr id="11" name="CuadroTexto 19">
            <a:extLst>
              <a:ext uri="{FF2B5EF4-FFF2-40B4-BE49-F238E27FC236}">
                <a16:creationId xmlns:a16="http://schemas.microsoft.com/office/drawing/2014/main" id="{610F9590-0C10-443A-88F9-5D288A6DF900}"/>
              </a:ext>
            </a:extLst>
          </p:cNvPr>
          <p:cNvSpPr txBox="1"/>
          <p:nvPr/>
        </p:nvSpPr>
        <p:spPr>
          <a:xfrm>
            <a:off x="5683565" y="2025052"/>
            <a:ext cx="33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Alineamiento de secuencias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39EB15B5-99FB-4067-B6E4-988CC13082E5}"/>
              </a:ext>
            </a:extLst>
          </p:cNvPr>
          <p:cNvSpPr txBox="1"/>
          <p:nvPr/>
        </p:nvSpPr>
        <p:spPr>
          <a:xfrm>
            <a:off x="5643372" y="5257237"/>
            <a:ext cx="286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Llamado de variantes</a:t>
            </a:r>
          </a:p>
        </p:txBody>
      </p:sp>
      <p:sp>
        <p:nvSpPr>
          <p:cNvPr id="14" name="CuadroTexto 39">
            <a:extLst>
              <a:ext uri="{FF2B5EF4-FFF2-40B4-BE49-F238E27FC236}">
                <a16:creationId xmlns:a16="http://schemas.microsoft.com/office/drawing/2014/main" id="{0417F302-263B-42D3-9F7F-FDE47531693A}"/>
              </a:ext>
            </a:extLst>
          </p:cNvPr>
          <p:cNvSpPr txBox="1"/>
          <p:nvPr/>
        </p:nvSpPr>
        <p:spPr>
          <a:xfrm>
            <a:off x="8259950" y="3231749"/>
            <a:ext cx="646294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400" dirty="0">
                <a:effectLst/>
              </a:rPr>
              <a:t>reads</a:t>
            </a:r>
          </a:p>
        </p:txBody>
      </p:sp>
      <p:sp>
        <p:nvSpPr>
          <p:cNvPr id="15" name="Flecha izquierda 50">
            <a:extLst>
              <a:ext uri="{FF2B5EF4-FFF2-40B4-BE49-F238E27FC236}">
                <a16:creationId xmlns:a16="http://schemas.microsoft.com/office/drawing/2014/main" id="{9C88ECCE-3AC4-4FD2-B2FB-83137762B639}"/>
              </a:ext>
            </a:extLst>
          </p:cNvPr>
          <p:cNvSpPr/>
          <p:nvPr/>
        </p:nvSpPr>
        <p:spPr>
          <a:xfrm>
            <a:off x="6783394" y="3433761"/>
            <a:ext cx="1313673" cy="175719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CL" sz="1000" dirty="0">
                <a:solidFill>
                  <a:srgbClr val="000000"/>
                </a:solidFill>
              </a:rPr>
              <a:t>CTTCATC</a:t>
            </a:r>
            <a:r>
              <a:rPr lang="es-CL" sz="1000" dirty="0">
                <a:solidFill>
                  <a:srgbClr val="FF0000"/>
                </a:solidFill>
              </a:rPr>
              <a:t>A</a:t>
            </a:r>
            <a:r>
              <a:rPr lang="es-CL" sz="1000" dirty="0">
                <a:solidFill>
                  <a:schemeClr val="tx1"/>
                </a:solidFill>
              </a:rPr>
              <a:t>A</a:t>
            </a:r>
            <a:r>
              <a:rPr lang="es-CL" sz="1000" dirty="0">
                <a:solidFill>
                  <a:srgbClr val="000000"/>
                </a:solidFill>
              </a:rPr>
              <a:t>TGCGC</a:t>
            </a:r>
          </a:p>
        </p:txBody>
      </p:sp>
      <p:sp>
        <p:nvSpPr>
          <p:cNvPr id="16" name="Flecha izquierda 52">
            <a:extLst>
              <a:ext uri="{FF2B5EF4-FFF2-40B4-BE49-F238E27FC236}">
                <a16:creationId xmlns:a16="http://schemas.microsoft.com/office/drawing/2014/main" id="{EA409FF8-65AC-464F-A5E2-A706D3133DEB}"/>
              </a:ext>
            </a:extLst>
          </p:cNvPr>
          <p:cNvSpPr/>
          <p:nvPr/>
        </p:nvSpPr>
        <p:spPr>
          <a:xfrm>
            <a:off x="5960650" y="2952252"/>
            <a:ext cx="1288758" cy="13889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CL" sz="1000" dirty="0"/>
              <a:t>GAA</a:t>
            </a:r>
            <a:r>
              <a:rPr lang="es-CL" sz="1000" dirty="0">
                <a:solidFill>
                  <a:schemeClr val="tx1"/>
                </a:solidFill>
              </a:rPr>
              <a:t>T</a:t>
            </a:r>
            <a:r>
              <a:rPr lang="es-CL" sz="1000" dirty="0"/>
              <a:t>AGGCTACTTC</a:t>
            </a:r>
          </a:p>
        </p:txBody>
      </p:sp>
      <p:sp>
        <p:nvSpPr>
          <p:cNvPr id="17" name="Flecha izquierda 54">
            <a:extLst>
              <a:ext uri="{FF2B5EF4-FFF2-40B4-BE49-F238E27FC236}">
                <a16:creationId xmlns:a16="http://schemas.microsoft.com/office/drawing/2014/main" id="{8CDBB39D-851A-4E7E-969D-A695CA83C288}"/>
              </a:ext>
            </a:extLst>
          </p:cNvPr>
          <p:cNvSpPr/>
          <p:nvPr/>
        </p:nvSpPr>
        <p:spPr>
          <a:xfrm>
            <a:off x="6226126" y="3103595"/>
            <a:ext cx="1315483" cy="18481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CL" sz="1000" dirty="0">
                <a:solidFill>
                  <a:schemeClr val="tx1"/>
                </a:solidFill>
              </a:rPr>
              <a:t>AGGCTACT</a:t>
            </a:r>
            <a:r>
              <a:rPr lang="es-CL" sz="1000" dirty="0">
                <a:solidFill>
                  <a:srgbClr val="FF0000"/>
                </a:solidFill>
              </a:rPr>
              <a:t>A</a:t>
            </a:r>
            <a:r>
              <a:rPr lang="es-CL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18" name="CuadroTexto 36">
            <a:extLst>
              <a:ext uri="{FF2B5EF4-FFF2-40B4-BE49-F238E27FC236}">
                <a16:creationId xmlns:a16="http://schemas.microsoft.com/office/drawing/2014/main" id="{BB00C896-5302-498F-A93A-983636DD0F6D}"/>
              </a:ext>
            </a:extLst>
          </p:cNvPr>
          <p:cNvSpPr txBox="1"/>
          <p:nvPr/>
        </p:nvSpPr>
        <p:spPr>
          <a:xfrm>
            <a:off x="5820742" y="2538601"/>
            <a:ext cx="2506135" cy="215444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s-CL" sz="1400" dirty="0">
                <a:effectLst/>
              </a:rPr>
              <a:t>referencia</a:t>
            </a:r>
          </a:p>
        </p:txBody>
      </p:sp>
      <p:sp>
        <p:nvSpPr>
          <p:cNvPr id="19" name="Pergamino horizontal 51">
            <a:extLst>
              <a:ext uri="{FF2B5EF4-FFF2-40B4-BE49-F238E27FC236}">
                <a16:creationId xmlns:a16="http://schemas.microsoft.com/office/drawing/2014/main" id="{47601796-8F1E-4841-90EF-F744C9206C36}"/>
              </a:ext>
            </a:extLst>
          </p:cNvPr>
          <p:cNvSpPr/>
          <p:nvPr/>
        </p:nvSpPr>
        <p:spPr>
          <a:xfrm>
            <a:off x="5821413" y="2736465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s-CL" sz="800" dirty="0">
                <a:solidFill>
                  <a:prstClr val="black"/>
                </a:solidFill>
              </a:rPr>
              <a:t>…</a:t>
            </a:r>
            <a:r>
              <a:rPr lang="es-CL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s-CL" sz="800" dirty="0">
                <a:solidFill>
                  <a:prstClr val="black"/>
                </a:solidFill>
              </a:rPr>
              <a:t>…</a:t>
            </a:r>
          </a:p>
        </p:txBody>
      </p:sp>
      <p:grpSp>
        <p:nvGrpSpPr>
          <p:cNvPr id="20" name="Agrupar 91">
            <a:extLst>
              <a:ext uri="{FF2B5EF4-FFF2-40B4-BE49-F238E27FC236}">
                <a16:creationId xmlns:a16="http://schemas.microsoft.com/office/drawing/2014/main" id="{BE737DD0-DABE-42B3-9AF1-06B10073822C}"/>
              </a:ext>
            </a:extLst>
          </p:cNvPr>
          <p:cNvGrpSpPr/>
          <p:nvPr/>
        </p:nvGrpSpPr>
        <p:grpSpPr>
          <a:xfrm>
            <a:off x="5430604" y="4052138"/>
            <a:ext cx="1934205" cy="1079029"/>
            <a:chOff x="549561" y="0"/>
            <a:chExt cx="1934205" cy="1079029"/>
          </a:xfrm>
        </p:grpSpPr>
        <p:sp>
          <p:nvSpPr>
            <p:cNvPr id="21" name="CuadroTexto 92">
              <a:extLst>
                <a:ext uri="{FF2B5EF4-FFF2-40B4-BE49-F238E27FC236}">
                  <a16:creationId xmlns:a16="http://schemas.microsoft.com/office/drawing/2014/main" id="{416126B9-4113-4309-BC58-35F578EBC5A8}"/>
                </a:ext>
              </a:extLst>
            </p:cNvPr>
            <p:cNvSpPr txBox="1"/>
            <p:nvPr/>
          </p:nvSpPr>
          <p:spPr>
            <a:xfrm>
              <a:off x="622455" y="387014"/>
              <a:ext cx="13644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ATAGGCGTACTTCA</a:t>
              </a:r>
            </a:p>
          </p:txBody>
        </p:sp>
        <p:sp>
          <p:nvSpPr>
            <p:cNvPr id="22" name="CuadroTexto 93">
              <a:extLst>
                <a:ext uri="{FF2B5EF4-FFF2-40B4-BE49-F238E27FC236}">
                  <a16:creationId xmlns:a16="http://schemas.microsoft.com/office/drawing/2014/main" id="{DAC27E9A-0E9D-4DD7-812C-E6E09A9D1F87}"/>
                </a:ext>
              </a:extLst>
            </p:cNvPr>
            <p:cNvSpPr txBox="1"/>
            <p:nvPr/>
          </p:nvSpPr>
          <p:spPr>
            <a:xfrm>
              <a:off x="765331" y="537371"/>
              <a:ext cx="13660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AGGC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</a:t>
              </a:r>
              <a:r>
                <a:rPr lang="es-CL" sz="1000" dirty="0">
                  <a:solidFill>
                    <a:schemeClr val="accent6">
                      <a:alpha val="10000"/>
                    </a:schemeClr>
                  </a:solidFill>
                </a:rPr>
                <a:t>A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CATC</a:t>
              </a:r>
            </a:p>
          </p:txBody>
        </p:sp>
        <p:sp>
          <p:nvSpPr>
            <p:cNvPr id="23" name="CuadroTexto 94">
              <a:extLst>
                <a:ext uri="{FF2B5EF4-FFF2-40B4-BE49-F238E27FC236}">
                  <a16:creationId xmlns:a16="http://schemas.microsoft.com/office/drawing/2014/main" id="{711ADDD8-45E7-4708-B646-687FFBCD96B0}"/>
                </a:ext>
              </a:extLst>
            </p:cNvPr>
            <p:cNvSpPr txBox="1"/>
            <p:nvPr/>
          </p:nvSpPr>
          <p:spPr>
            <a:xfrm>
              <a:off x="940709" y="684428"/>
              <a:ext cx="13564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GC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TACTTCATCCA</a:t>
              </a:r>
            </a:p>
          </p:txBody>
        </p:sp>
        <p:sp>
          <p:nvSpPr>
            <p:cNvPr id="24" name="CuadroTexto 95">
              <a:extLst>
                <a:ext uri="{FF2B5EF4-FFF2-40B4-BE49-F238E27FC236}">
                  <a16:creationId xmlns:a16="http://schemas.microsoft.com/office/drawing/2014/main" id="{CF7144AF-8446-4E28-BB31-2200D20D3487}"/>
                </a:ext>
              </a:extLst>
            </p:cNvPr>
            <p:cNvSpPr txBox="1"/>
            <p:nvPr/>
          </p:nvSpPr>
          <p:spPr>
            <a:xfrm>
              <a:off x="1120892" y="832808"/>
              <a:ext cx="1362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TACTTCAGCCATG</a:t>
              </a:r>
            </a:p>
          </p:txBody>
        </p:sp>
        <p:sp>
          <p:nvSpPr>
            <p:cNvPr id="25" name="CuadroTexto 96">
              <a:extLst>
                <a:ext uri="{FF2B5EF4-FFF2-40B4-BE49-F238E27FC236}">
                  <a16:creationId xmlns:a16="http://schemas.microsoft.com/office/drawing/2014/main" id="{7A44084D-D8E7-4837-B288-FC7544C03746}"/>
                </a:ext>
              </a:extLst>
            </p:cNvPr>
            <p:cNvSpPr txBox="1"/>
            <p:nvPr/>
          </p:nvSpPr>
          <p:spPr>
            <a:xfrm>
              <a:off x="1777966" y="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CL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26" name="CuadroTexto 97">
              <a:extLst>
                <a:ext uri="{FF2B5EF4-FFF2-40B4-BE49-F238E27FC236}">
                  <a16:creationId xmlns:a16="http://schemas.microsoft.com/office/drawing/2014/main" id="{F2B1666C-B31F-425E-8F84-6E3006B02DC8}"/>
                </a:ext>
              </a:extLst>
            </p:cNvPr>
            <p:cNvSpPr txBox="1"/>
            <p:nvPr/>
          </p:nvSpPr>
          <p:spPr>
            <a:xfrm>
              <a:off x="549561" y="248162"/>
              <a:ext cx="13644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AATAGGCGTACTTC</a:t>
              </a:r>
            </a:p>
          </p:txBody>
        </p:sp>
      </p:grpSp>
      <p:sp>
        <p:nvSpPr>
          <p:cNvPr id="27" name="Pergamino horizontal 98">
            <a:extLst>
              <a:ext uri="{FF2B5EF4-FFF2-40B4-BE49-F238E27FC236}">
                <a16:creationId xmlns:a16="http://schemas.microsoft.com/office/drawing/2014/main" id="{80769985-AC7F-47DB-83D5-EAD3F1A9CE35}"/>
              </a:ext>
            </a:extLst>
          </p:cNvPr>
          <p:cNvSpPr/>
          <p:nvPr/>
        </p:nvSpPr>
        <p:spPr>
          <a:xfrm>
            <a:off x="5388563" y="4132238"/>
            <a:ext cx="2460294" cy="19294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s-CL" sz="800" dirty="0">
                <a:solidFill>
                  <a:prstClr val="black"/>
                </a:solidFill>
              </a:rPr>
              <a:t>…</a:t>
            </a:r>
            <a:r>
              <a:rPr lang="es-CL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s-CL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8" name="CuadroTexto 99">
            <a:extLst>
              <a:ext uri="{FF2B5EF4-FFF2-40B4-BE49-F238E27FC236}">
                <a16:creationId xmlns:a16="http://schemas.microsoft.com/office/drawing/2014/main" id="{A301C380-DE12-4A7E-A6D5-76C552B9167A}"/>
              </a:ext>
            </a:extLst>
          </p:cNvPr>
          <p:cNvSpPr txBox="1"/>
          <p:nvPr/>
        </p:nvSpPr>
        <p:spPr>
          <a:xfrm>
            <a:off x="5430604" y="3909718"/>
            <a:ext cx="2111005" cy="184666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s-CL" sz="1200" dirty="0"/>
              <a:t>referencia</a:t>
            </a:r>
          </a:p>
        </p:txBody>
      </p:sp>
      <p:sp>
        <p:nvSpPr>
          <p:cNvPr id="29" name="Cerrar llave 100">
            <a:extLst>
              <a:ext uri="{FF2B5EF4-FFF2-40B4-BE49-F238E27FC236}">
                <a16:creationId xmlns:a16="http://schemas.microsoft.com/office/drawing/2014/main" id="{9F78EF2B-FD75-4932-8DB3-C9FCA9A89F08}"/>
              </a:ext>
            </a:extLst>
          </p:cNvPr>
          <p:cNvSpPr/>
          <p:nvPr/>
        </p:nvSpPr>
        <p:spPr>
          <a:xfrm>
            <a:off x="8058585" y="2999181"/>
            <a:ext cx="227533" cy="69713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1" name="Llamada de flecha hacia abajo 4">
            <a:extLst>
              <a:ext uri="{FF2B5EF4-FFF2-40B4-BE49-F238E27FC236}">
                <a16:creationId xmlns:a16="http://schemas.microsoft.com/office/drawing/2014/main" id="{9BD1D79A-C474-4C20-A6D0-31D227E28E42}"/>
              </a:ext>
            </a:extLst>
          </p:cNvPr>
          <p:cNvSpPr/>
          <p:nvPr/>
        </p:nvSpPr>
        <p:spPr>
          <a:xfrm rot="20790066">
            <a:off x="194756" y="1065440"/>
            <a:ext cx="1680457" cy="836868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DNA de Células normales</a:t>
            </a:r>
          </a:p>
        </p:txBody>
      </p:sp>
      <p:sp>
        <p:nvSpPr>
          <p:cNvPr id="32" name="CuadroTexto 32">
            <a:extLst>
              <a:ext uri="{FF2B5EF4-FFF2-40B4-BE49-F238E27FC236}">
                <a16:creationId xmlns:a16="http://schemas.microsoft.com/office/drawing/2014/main" id="{2261F6F3-3CF6-4591-A6DD-7DFB2096A489}"/>
              </a:ext>
            </a:extLst>
          </p:cNvPr>
          <p:cNvSpPr txBox="1"/>
          <p:nvPr/>
        </p:nvSpPr>
        <p:spPr>
          <a:xfrm>
            <a:off x="3067554" y="2862417"/>
            <a:ext cx="8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" dirty="0"/>
              <a:t>www.nipgr.res.in/ngsqctoolkit.html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6FEFB14-FE42-419A-9856-2DE0443C22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54" y="1885191"/>
            <a:ext cx="1956531" cy="97722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39EEA512-83C2-4DBC-A1CE-030F7E41BDC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7" y="2255437"/>
            <a:ext cx="1737607" cy="112978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6" name="Llamada de flecha hacia abajo 4">
            <a:extLst>
              <a:ext uri="{FF2B5EF4-FFF2-40B4-BE49-F238E27FC236}">
                <a16:creationId xmlns:a16="http://schemas.microsoft.com/office/drawing/2014/main" id="{8291E827-1457-4CD0-9F80-19D1B0F90BFD}"/>
              </a:ext>
            </a:extLst>
          </p:cNvPr>
          <p:cNvSpPr/>
          <p:nvPr/>
        </p:nvSpPr>
        <p:spPr>
          <a:xfrm rot="20790066">
            <a:off x="302287" y="995555"/>
            <a:ext cx="1689076" cy="97663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223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DNA de Células tumorales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F6E902-9CDE-4011-B5D4-BEDE62CD388B}"/>
              </a:ext>
            </a:extLst>
          </p:cNvPr>
          <p:cNvSpPr/>
          <p:nvPr/>
        </p:nvSpPr>
        <p:spPr>
          <a:xfrm>
            <a:off x="347478" y="1810793"/>
            <a:ext cx="8449044" cy="2188175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9F6C2-9AB1-4368-A56A-9D7E27EE92DA}"/>
              </a:ext>
            </a:extLst>
          </p:cNvPr>
          <p:cNvSpPr txBox="1"/>
          <p:nvPr/>
        </p:nvSpPr>
        <p:spPr>
          <a:xfrm>
            <a:off x="5414099" y="1452127"/>
            <a:ext cx="34108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Estas etapas cambian poco…</a:t>
            </a:r>
          </a:p>
        </p:txBody>
      </p:sp>
    </p:spTree>
    <p:extLst>
      <p:ext uri="{BB962C8B-B14F-4D97-AF65-F5344CB8AC3E}">
        <p14:creationId xmlns:p14="http://schemas.microsoft.com/office/powerpoint/2010/main" val="36968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185 L -0.60365 -0.005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91" y="-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-0.57187 0.009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46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-0.59305 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53" y="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58785 0.0069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9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/>
      <p:bldP spid="27" grpId="0" animBg="1"/>
      <p:bldP spid="28" grpId="0"/>
      <p:bldP spid="36" grpId="0" animBg="1"/>
      <p:bldP spid="3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8976-0BE2-44BD-87FD-A8AA0DC2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 de DNA de diferente células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A49A-9368-4EA0-BED5-3FD800CC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00598"/>
          </a:xfrm>
        </p:spPr>
        <p:txBody>
          <a:bodyPr>
            <a:normAutofit/>
          </a:bodyPr>
          <a:lstStyle/>
          <a:p>
            <a:r>
              <a:rPr lang="es-CL" dirty="0"/>
              <a:t>Al final, vamos a tener </a:t>
            </a:r>
            <a:r>
              <a:rPr lang="es-CL" b="1" dirty="0"/>
              <a:t>dos conjuntos </a:t>
            </a:r>
            <a:r>
              <a:rPr lang="es-CL" dirty="0"/>
              <a:t>de reads alineados que corresponden a las células normales y tumorales</a:t>
            </a:r>
            <a:r>
              <a:rPr lang="es-CL" baseline="30000" dirty="0"/>
              <a:t>*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sz="3200" dirty="0"/>
          </a:p>
          <a:p>
            <a:pPr marL="0" indent="0">
              <a:buNone/>
            </a:pPr>
            <a:endParaRPr lang="es-CL" sz="1800" dirty="0"/>
          </a:p>
          <a:p>
            <a:pPr marL="0" indent="0">
              <a:buNone/>
            </a:pPr>
            <a:r>
              <a:rPr lang="es-CL" sz="1800" dirty="0"/>
              <a:t>En este caso existe una variante</a:t>
            </a:r>
            <a:r>
              <a:rPr lang="es-CL" sz="1800" b="1" dirty="0"/>
              <a:t> C </a:t>
            </a:r>
            <a:r>
              <a:rPr lang="es-CL" sz="1800" dirty="0"/>
              <a:t>y</a:t>
            </a:r>
            <a:r>
              <a:rPr lang="es-CL" sz="1800" b="1" dirty="0"/>
              <a:t> </a:t>
            </a:r>
            <a:r>
              <a:rPr lang="es-CL" sz="1800" dirty="0"/>
              <a:t>un deleción de </a:t>
            </a:r>
            <a:r>
              <a:rPr lang="es-CL" sz="1800" b="1" dirty="0"/>
              <a:t>TT </a:t>
            </a:r>
            <a:r>
              <a:rPr lang="es-CL" sz="1800" dirty="0"/>
              <a:t>en los reads que originan de células tumorales que no existe en los reads que originan de células normales.</a:t>
            </a:r>
            <a:endParaRPr lang="es-CL" dirty="0"/>
          </a:p>
        </p:txBody>
      </p:sp>
      <p:grpSp>
        <p:nvGrpSpPr>
          <p:cNvPr id="4" name="Agrupar 91">
            <a:extLst>
              <a:ext uri="{FF2B5EF4-FFF2-40B4-BE49-F238E27FC236}">
                <a16:creationId xmlns:a16="http://schemas.microsoft.com/office/drawing/2014/main" id="{E9A93D81-61E1-4D94-97D4-8184342B71E6}"/>
              </a:ext>
            </a:extLst>
          </p:cNvPr>
          <p:cNvGrpSpPr/>
          <p:nvPr/>
        </p:nvGrpSpPr>
        <p:grpSpPr>
          <a:xfrm>
            <a:off x="5602943" y="4252741"/>
            <a:ext cx="2530808" cy="1167881"/>
            <a:chOff x="343607" y="0"/>
            <a:chExt cx="2530808" cy="1167881"/>
          </a:xfrm>
        </p:grpSpPr>
        <p:sp>
          <p:nvSpPr>
            <p:cNvPr id="5" name="CuadroTexto 92">
              <a:extLst>
                <a:ext uri="{FF2B5EF4-FFF2-40B4-BE49-F238E27FC236}">
                  <a16:creationId xmlns:a16="http://schemas.microsoft.com/office/drawing/2014/main" id="{84663096-7312-4758-A03E-918AEA8A9F9F}"/>
                </a:ext>
              </a:extLst>
            </p:cNvPr>
            <p:cNvSpPr txBox="1"/>
            <p:nvPr/>
          </p:nvSpPr>
          <p:spPr>
            <a:xfrm>
              <a:off x="578693" y="400662"/>
              <a:ext cx="1536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6" name="CuadroTexto 93">
              <a:extLst>
                <a:ext uri="{FF2B5EF4-FFF2-40B4-BE49-F238E27FC236}">
                  <a16:creationId xmlns:a16="http://schemas.microsoft.com/office/drawing/2014/main" id="{B9C1B2E7-9CE0-433D-A0DE-4CC0838ADF55}"/>
                </a:ext>
              </a:extLst>
            </p:cNvPr>
            <p:cNvSpPr txBox="1"/>
            <p:nvPr/>
          </p:nvSpPr>
          <p:spPr>
            <a:xfrm>
              <a:off x="705594" y="551019"/>
              <a:ext cx="16817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TAC--CATC</a:t>
              </a:r>
            </a:p>
          </p:txBody>
        </p:sp>
        <p:sp>
          <p:nvSpPr>
            <p:cNvPr id="7" name="CuadroTexto 94">
              <a:extLst>
                <a:ext uri="{FF2B5EF4-FFF2-40B4-BE49-F238E27FC236}">
                  <a16:creationId xmlns:a16="http://schemas.microsoft.com/office/drawing/2014/main" id="{15B2C9D5-7D12-45E0-ADA0-800FF54E8211}"/>
                </a:ext>
              </a:extLst>
            </p:cNvPr>
            <p:cNvSpPr txBox="1"/>
            <p:nvPr/>
          </p:nvSpPr>
          <p:spPr>
            <a:xfrm>
              <a:off x="946099" y="698076"/>
              <a:ext cx="168090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TAC--CATCCA</a:t>
              </a:r>
            </a:p>
          </p:txBody>
        </p:sp>
        <p:sp>
          <p:nvSpPr>
            <p:cNvPr id="8" name="CuadroTexto 95">
              <a:extLst>
                <a:ext uri="{FF2B5EF4-FFF2-40B4-BE49-F238E27FC236}">
                  <a16:creationId xmlns:a16="http://schemas.microsoft.com/office/drawing/2014/main" id="{4172E189-529F-4BE0-9CA8-728CFC455FBC}"/>
                </a:ext>
              </a:extLst>
            </p:cNvPr>
            <p:cNvSpPr txBox="1"/>
            <p:nvPr/>
          </p:nvSpPr>
          <p:spPr>
            <a:xfrm>
              <a:off x="1196262" y="860104"/>
              <a:ext cx="1678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TAC--CAGCCATG</a:t>
              </a:r>
            </a:p>
          </p:txBody>
        </p:sp>
        <p:sp>
          <p:nvSpPr>
            <p:cNvPr id="9" name="CuadroTexto 96">
              <a:extLst>
                <a:ext uri="{FF2B5EF4-FFF2-40B4-BE49-F238E27FC236}">
                  <a16:creationId xmlns:a16="http://schemas.microsoft.com/office/drawing/2014/main" id="{A2EC9A5F-F869-4FB8-8FD3-D7675F0C76E2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CuadroTexto 97">
              <a:extLst>
                <a:ext uri="{FF2B5EF4-FFF2-40B4-BE49-F238E27FC236}">
                  <a16:creationId xmlns:a16="http://schemas.microsoft.com/office/drawing/2014/main" id="{E08FDE75-3721-4A6D-8ACD-A9E876157150}"/>
                </a:ext>
              </a:extLst>
            </p:cNvPr>
            <p:cNvSpPr txBox="1"/>
            <p:nvPr/>
          </p:nvSpPr>
          <p:spPr>
            <a:xfrm>
              <a:off x="343607" y="248162"/>
              <a:ext cx="1776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11" name="Pergamino horizontal 98">
            <a:extLst>
              <a:ext uri="{FF2B5EF4-FFF2-40B4-BE49-F238E27FC236}">
                <a16:creationId xmlns:a16="http://schemas.microsoft.com/office/drawing/2014/main" id="{A7CD1394-22E5-4D40-8C50-321A9CBF7BF2}"/>
              </a:ext>
            </a:extLst>
          </p:cNvPr>
          <p:cNvSpPr/>
          <p:nvPr/>
        </p:nvSpPr>
        <p:spPr>
          <a:xfrm>
            <a:off x="5260162" y="4187769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grpSp>
        <p:nvGrpSpPr>
          <p:cNvPr id="13" name="Agrupar 91">
            <a:extLst>
              <a:ext uri="{FF2B5EF4-FFF2-40B4-BE49-F238E27FC236}">
                <a16:creationId xmlns:a16="http://schemas.microsoft.com/office/drawing/2014/main" id="{11F5B9C3-E0EF-4BDE-97E1-0F970ABAFA32}"/>
              </a:ext>
            </a:extLst>
          </p:cNvPr>
          <p:cNvGrpSpPr/>
          <p:nvPr/>
        </p:nvGrpSpPr>
        <p:grpSpPr>
          <a:xfrm>
            <a:off x="1039617" y="4204794"/>
            <a:ext cx="2466687" cy="1167881"/>
            <a:chOff x="463576" y="0"/>
            <a:chExt cx="2466687" cy="1167881"/>
          </a:xfrm>
        </p:grpSpPr>
        <p:sp>
          <p:nvSpPr>
            <p:cNvPr id="14" name="CuadroTexto 92">
              <a:extLst>
                <a:ext uri="{FF2B5EF4-FFF2-40B4-BE49-F238E27FC236}">
                  <a16:creationId xmlns:a16="http://schemas.microsoft.com/office/drawing/2014/main" id="{245CA80F-B788-4421-BB59-2FDCDF46AD2C}"/>
                </a:ext>
              </a:extLst>
            </p:cNvPr>
            <p:cNvSpPr txBox="1"/>
            <p:nvPr/>
          </p:nvSpPr>
          <p:spPr>
            <a:xfrm>
              <a:off x="578693" y="400662"/>
              <a:ext cx="1536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15" name="CuadroTexto 93">
              <a:extLst>
                <a:ext uri="{FF2B5EF4-FFF2-40B4-BE49-F238E27FC236}">
                  <a16:creationId xmlns:a16="http://schemas.microsoft.com/office/drawing/2014/main" id="{E3087359-62C1-4B25-871D-F826BBAB9A08}"/>
                </a:ext>
              </a:extLst>
            </p:cNvPr>
            <p:cNvSpPr txBox="1"/>
            <p:nvPr/>
          </p:nvSpPr>
          <p:spPr>
            <a:xfrm>
              <a:off x="654457" y="551019"/>
              <a:ext cx="17840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</a:t>
              </a:r>
              <a:r>
                <a:rPr lang="es-E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</a:t>
              </a:r>
            </a:p>
          </p:txBody>
        </p:sp>
        <p:sp>
          <p:nvSpPr>
            <p:cNvPr id="16" name="CuadroTexto 94">
              <a:extLst>
                <a:ext uri="{FF2B5EF4-FFF2-40B4-BE49-F238E27FC236}">
                  <a16:creationId xmlns:a16="http://schemas.microsoft.com/office/drawing/2014/main" id="{F107DAB4-0535-45F1-B755-1D752A3AD4A7}"/>
                </a:ext>
              </a:extLst>
            </p:cNvPr>
            <p:cNvSpPr txBox="1"/>
            <p:nvPr/>
          </p:nvSpPr>
          <p:spPr>
            <a:xfrm>
              <a:off x="890250" y="698076"/>
              <a:ext cx="17926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GC</a:t>
              </a:r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GT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ACTTCATCCA</a:t>
              </a:r>
            </a:p>
          </p:txBody>
        </p:sp>
        <p:sp>
          <p:nvSpPr>
            <p:cNvPr id="17" name="CuadroTexto 95">
              <a:extLst>
                <a:ext uri="{FF2B5EF4-FFF2-40B4-BE49-F238E27FC236}">
                  <a16:creationId xmlns:a16="http://schemas.microsoft.com/office/drawing/2014/main" id="{8067C5EF-CBA8-41C7-8036-896B8D0CCFAE}"/>
                </a:ext>
              </a:extLst>
            </p:cNvPr>
            <p:cNvSpPr txBox="1"/>
            <p:nvPr/>
          </p:nvSpPr>
          <p:spPr>
            <a:xfrm>
              <a:off x="1140414" y="860104"/>
              <a:ext cx="17898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TACTTCAGCCATG</a:t>
              </a:r>
            </a:p>
          </p:txBody>
        </p:sp>
        <p:sp>
          <p:nvSpPr>
            <p:cNvPr id="18" name="CuadroTexto 96">
              <a:extLst>
                <a:ext uri="{FF2B5EF4-FFF2-40B4-BE49-F238E27FC236}">
                  <a16:creationId xmlns:a16="http://schemas.microsoft.com/office/drawing/2014/main" id="{DC4FA3F3-1CAB-44DE-A650-86D9E4410B04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CuadroTexto 97">
              <a:extLst>
                <a:ext uri="{FF2B5EF4-FFF2-40B4-BE49-F238E27FC236}">
                  <a16:creationId xmlns:a16="http://schemas.microsoft.com/office/drawing/2014/main" id="{77A52596-F380-47F6-BF4D-EF2495468371}"/>
                </a:ext>
              </a:extLst>
            </p:cNvPr>
            <p:cNvSpPr txBox="1"/>
            <p:nvPr/>
          </p:nvSpPr>
          <p:spPr>
            <a:xfrm>
              <a:off x="463576" y="248162"/>
              <a:ext cx="1536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20" name="Pergamino horizontal 98">
            <a:extLst>
              <a:ext uri="{FF2B5EF4-FFF2-40B4-BE49-F238E27FC236}">
                <a16:creationId xmlns:a16="http://schemas.microsoft.com/office/drawing/2014/main" id="{401AF351-1C67-4314-9698-D33F424F8A77}"/>
              </a:ext>
            </a:extLst>
          </p:cNvPr>
          <p:cNvSpPr/>
          <p:nvPr/>
        </p:nvSpPr>
        <p:spPr>
          <a:xfrm>
            <a:off x="576867" y="4139822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1" name="CuadroTexto 99">
            <a:extLst>
              <a:ext uri="{FF2B5EF4-FFF2-40B4-BE49-F238E27FC236}">
                <a16:creationId xmlns:a16="http://schemas.microsoft.com/office/drawing/2014/main" id="{EE8AC388-3B21-4DC9-832B-AE0C381A1EB0}"/>
              </a:ext>
            </a:extLst>
          </p:cNvPr>
          <p:cNvSpPr txBox="1"/>
          <p:nvPr/>
        </p:nvSpPr>
        <p:spPr>
          <a:xfrm>
            <a:off x="3258613" y="3863080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713FCBE-CFF8-44E9-B6A9-09E27B9F1C38}"/>
              </a:ext>
            </a:extLst>
          </p:cNvPr>
          <p:cNvSpPr/>
          <p:nvPr/>
        </p:nvSpPr>
        <p:spPr>
          <a:xfrm>
            <a:off x="1731451" y="2927648"/>
            <a:ext cx="472438" cy="10826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E746ECB-9899-401C-8C11-C921E8E66EC8}"/>
              </a:ext>
            </a:extLst>
          </p:cNvPr>
          <p:cNvSpPr/>
          <p:nvPr/>
        </p:nvSpPr>
        <p:spPr>
          <a:xfrm>
            <a:off x="6298204" y="2938846"/>
            <a:ext cx="536063" cy="108263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D5B63E30-0FE9-450E-B224-72BC67019C48}"/>
              </a:ext>
            </a:extLst>
          </p:cNvPr>
          <p:cNvSpPr/>
          <p:nvPr/>
        </p:nvSpPr>
        <p:spPr>
          <a:xfrm>
            <a:off x="3396864" y="4746337"/>
            <a:ext cx="2084227" cy="413395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A4F77-E102-46DB-8804-FE4853D62AE2}"/>
              </a:ext>
            </a:extLst>
          </p:cNvPr>
          <p:cNvSpPr txBox="1"/>
          <p:nvPr/>
        </p:nvSpPr>
        <p:spPr>
          <a:xfrm>
            <a:off x="654106" y="3117055"/>
            <a:ext cx="309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DNA de células normales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4DD6AF-D0AA-4FE4-A839-A09E36D672B3}"/>
              </a:ext>
            </a:extLst>
          </p:cNvPr>
          <p:cNvSpPr txBox="1"/>
          <p:nvPr/>
        </p:nvSpPr>
        <p:spPr>
          <a:xfrm>
            <a:off x="5181866" y="3159453"/>
            <a:ext cx="317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DNA de células tumorales </a:t>
            </a:r>
          </a:p>
        </p:txBody>
      </p:sp>
    </p:spTree>
    <p:extLst>
      <p:ext uri="{BB962C8B-B14F-4D97-AF65-F5344CB8AC3E}">
        <p14:creationId xmlns:p14="http://schemas.microsoft.com/office/powerpoint/2010/main" val="34272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4D7A-12B6-469E-AAF5-2FC5CDEC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 de DNA de diferente células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E8C-8D7D-4BDD-8F7C-58EAE38F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También, se puede ver otro tipos de </a:t>
            </a:r>
            <a:r>
              <a:rPr lang="es-CL" b="1" dirty="0"/>
              <a:t>cambios estructurales </a:t>
            </a:r>
            <a:r>
              <a:rPr lang="es-CL" dirty="0"/>
              <a:t>más grande</a:t>
            </a:r>
            <a:r>
              <a:rPr lang="es-CL" b="1" dirty="0"/>
              <a:t> </a:t>
            </a:r>
            <a:r>
              <a:rPr lang="es-CL" dirty="0"/>
              <a:t>como</a:t>
            </a:r>
            <a:r>
              <a:rPr lang="es-CL" b="1" dirty="0"/>
              <a:t> deleción </a:t>
            </a:r>
            <a:r>
              <a:rPr lang="es-CL" dirty="0"/>
              <a:t>y</a:t>
            </a:r>
            <a:r>
              <a:rPr lang="es-CL" b="1" dirty="0"/>
              <a:t> duplicación</a:t>
            </a:r>
            <a:r>
              <a:rPr lang="es-CL" dirty="0"/>
              <a:t> también.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9" name="CuadroTexto 96">
            <a:extLst>
              <a:ext uri="{FF2B5EF4-FFF2-40B4-BE49-F238E27FC236}">
                <a16:creationId xmlns:a16="http://schemas.microsoft.com/office/drawing/2014/main" id="{5129E97A-8440-41AB-AC1F-DD949F2606C8}"/>
              </a:ext>
            </a:extLst>
          </p:cNvPr>
          <p:cNvSpPr txBox="1"/>
          <p:nvPr/>
        </p:nvSpPr>
        <p:spPr>
          <a:xfrm>
            <a:off x="6917603" y="42829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E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Pergamino horizontal 98">
            <a:extLst>
              <a:ext uri="{FF2B5EF4-FFF2-40B4-BE49-F238E27FC236}">
                <a16:creationId xmlns:a16="http://schemas.microsoft.com/office/drawing/2014/main" id="{E7A0C50D-6FE0-448C-AAF9-B182947FEC04}"/>
              </a:ext>
            </a:extLst>
          </p:cNvPr>
          <p:cNvSpPr/>
          <p:nvPr/>
        </p:nvSpPr>
        <p:spPr>
          <a:xfrm>
            <a:off x="5140495" y="4217999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grpSp>
        <p:nvGrpSpPr>
          <p:cNvPr id="12" name="Agrupar 91">
            <a:extLst>
              <a:ext uri="{FF2B5EF4-FFF2-40B4-BE49-F238E27FC236}">
                <a16:creationId xmlns:a16="http://schemas.microsoft.com/office/drawing/2014/main" id="{23D4A3B4-D962-4D51-9AA2-6158054591E0}"/>
              </a:ext>
            </a:extLst>
          </p:cNvPr>
          <p:cNvGrpSpPr/>
          <p:nvPr/>
        </p:nvGrpSpPr>
        <p:grpSpPr>
          <a:xfrm>
            <a:off x="919950" y="4235024"/>
            <a:ext cx="2466687" cy="1167881"/>
            <a:chOff x="463576" y="0"/>
            <a:chExt cx="2466687" cy="1167881"/>
          </a:xfrm>
        </p:grpSpPr>
        <p:sp>
          <p:nvSpPr>
            <p:cNvPr id="13" name="CuadroTexto 92">
              <a:extLst>
                <a:ext uri="{FF2B5EF4-FFF2-40B4-BE49-F238E27FC236}">
                  <a16:creationId xmlns:a16="http://schemas.microsoft.com/office/drawing/2014/main" id="{590D52F8-7556-4987-A54D-D20AC316F1F1}"/>
                </a:ext>
              </a:extLst>
            </p:cNvPr>
            <p:cNvSpPr txBox="1"/>
            <p:nvPr/>
          </p:nvSpPr>
          <p:spPr>
            <a:xfrm>
              <a:off x="578693" y="400662"/>
              <a:ext cx="1536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14" name="CuadroTexto 93">
              <a:extLst>
                <a:ext uri="{FF2B5EF4-FFF2-40B4-BE49-F238E27FC236}">
                  <a16:creationId xmlns:a16="http://schemas.microsoft.com/office/drawing/2014/main" id="{82B32FF2-785C-4BB9-AD76-0970F1EAC0D6}"/>
                </a:ext>
              </a:extLst>
            </p:cNvPr>
            <p:cNvSpPr txBox="1"/>
            <p:nvPr/>
          </p:nvSpPr>
          <p:spPr>
            <a:xfrm>
              <a:off x="654457" y="551019"/>
              <a:ext cx="17840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</a:t>
              </a:r>
              <a:r>
                <a:rPr lang="es-ES" sz="1400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</a:t>
              </a:r>
            </a:p>
          </p:txBody>
        </p:sp>
        <p:sp>
          <p:nvSpPr>
            <p:cNvPr id="15" name="CuadroTexto 94">
              <a:extLst>
                <a:ext uri="{FF2B5EF4-FFF2-40B4-BE49-F238E27FC236}">
                  <a16:creationId xmlns:a16="http://schemas.microsoft.com/office/drawing/2014/main" id="{F1C62130-35E3-4367-B31E-280D0007E8AD}"/>
                </a:ext>
              </a:extLst>
            </p:cNvPr>
            <p:cNvSpPr txBox="1"/>
            <p:nvPr/>
          </p:nvSpPr>
          <p:spPr>
            <a:xfrm>
              <a:off x="890250" y="698076"/>
              <a:ext cx="17926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GC</a:t>
              </a:r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GT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ACTTCATCCA</a:t>
              </a:r>
            </a:p>
          </p:txBody>
        </p:sp>
        <p:sp>
          <p:nvSpPr>
            <p:cNvPr id="16" name="CuadroTexto 95">
              <a:extLst>
                <a:ext uri="{FF2B5EF4-FFF2-40B4-BE49-F238E27FC236}">
                  <a16:creationId xmlns:a16="http://schemas.microsoft.com/office/drawing/2014/main" id="{4BB5DDBD-F89D-4035-897F-32371D4C8C9F}"/>
                </a:ext>
              </a:extLst>
            </p:cNvPr>
            <p:cNvSpPr txBox="1"/>
            <p:nvPr/>
          </p:nvSpPr>
          <p:spPr>
            <a:xfrm>
              <a:off x="1140414" y="860104"/>
              <a:ext cx="17898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TACTTCAGCCATG</a:t>
              </a:r>
            </a:p>
          </p:txBody>
        </p:sp>
        <p:sp>
          <p:nvSpPr>
            <p:cNvPr id="17" name="CuadroTexto 96">
              <a:extLst>
                <a:ext uri="{FF2B5EF4-FFF2-40B4-BE49-F238E27FC236}">
                  <a16:creationId xmlns:a16="http://schemas.microsoft.com/office/drawing/2014/main" id="{AE1C8A33-1428-4EC4-B918-268F03E64D28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CuadroTexto 97">
              <a:extLst>
                <a:ext uri="{FF2B5EF4-FFF2-40B4-BE49-F238E27FC236}">
                  <a16:creationId xmlns:a16="http://schemas.microsoft.com/office/drawing/2014/main" id="{2FF6EE94-D519-437B-B82C-82CC784402F4}"/>
                </a:ext>
              </a:extLst>
            </p:cNvPr>
            <p:cNvSpPr txBox="1"/>
            <p:nvPr/>
          </p:nvSpPr>
          <p:spPr>
            <a:xfrm>
              <a:off x="463576" y="248162"/>
              <a:ext cx="1536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19" name="Pergamino horizontal 98">
            <a:extLst>
              <a:ext uri="{FF2B5EF4-FFF2-40B4-BE49-F238E27FC236}">
                <a16:creationId xmlns:a16="http://schemas.microsoft.com/office/drawing/2014/main" id="{12815BAA-9BF6-46F9-B40F-12A9449682D3}"/>
              </a:ext>
            </a:extLst>
          </p:cNvPr>
          <p:cNvSpPr/>
          <p:nvPr/>
        </p:nvSpPr>
        <p:spPr>
          <a:xfrm>
            <a:off x="457200" y="4170052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0" name="CuadroTexto 99">
            <a:extLst>
              <a:ext uri="{FF2B5EF4-FFF2-40B4-BE49-F238E27FC236}">
                <a16:creationId xmlns:a16="http://schemas.microsoft.com/office/drawing/2014/main" id="{6F58F7E2-8607-4E91-BAD0-0A59241D7E24}"/>
              </a:ext>
            </a:extLst>
          </p:cNvPr>
          <p:cNvSpPr txBox="1"/>
          <p:nvPr/>
        </p:nvSpPr>
        <p:spPr>
          <a:xfrm>
            <a:off x="3138946" y="3893310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09BF937-2342-4B4F-97F5-A06D2C5BFD4D}"/>
              </a:ext>
            </a:extLst>
          </p:cNvPr>
          <p:cNvSpPr/>
          <p:nvPr/>
        </p:nvSpPr>
        <p:spPr>
          <a:xfrm>
            <a:off x="1611784" y="2957878"/>
            <a:ext cx="472438" cy="10826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5CB3F4D-2FDF-4F3A-AD2F-B23058C4ECE7}"/>
              </a:ext>
            </a:extLst>
          </p:cNvPr>
          <p:cNvSpPr/>
          <p:nvPr/>
        </p:nvSpPr>
        <p:spPr>
          <a:xfrm>
            <a:off x="6178537" y="2969076"/>
            <a:ext cx="536063" cy="108263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64C16CB-27BB-4C20-94CE-790D6E017C24}"/>
              </a:ext>
            </a:extLst>
          </p:cNvPr>
          <p:cNvSpPr/>
          <p:nvPr/>
        </p:nvSpPr>
        <p:spPr>
          <a:xfrm>
            <a:off x="3277197" y="4776567"/>
            <a:ext cx="2084227" cy="413395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B530A-E9EB-4D14-928A-16B75635123B}"/>
              </a:ext>
            </a:extLst>
          </p:cNvPr>
          <p:cNvSpPr txBox="1"/>
          <p:nvPr/>
        </p:nvSpPr>
        <p:spPr>
          <a:xfrm>
            <a:off x="534439" y="3147285"/>
            <a:ext cx="309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DNA de células normales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A8756-D0F9-412C-A67F-9B1866C83850}"/>
              </a:ext>
            </a:extLst>
          </p:cNvPr>
          <p:cNvSpPr txBox="1"/>
          <p:nvPr/>
        </p:nvSpPr>
        <p:spPr>
          <a:xfrm>
            <a:off x="5062199" y="3189683"/>
            <a:ext cx="317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DNA de células tumorales </a:t>
            </a:r>
          </a:p>
        </p:txBody>
      </p:sp>
      <p:sp>
        <p:nvSpPr>
          <p:cNvPr id="26" name="CuadroTexto 95">
            <a:extLst>
              <a:ext uri="{FF2B5EF4-FFF2-40B4-BE49-F238E27FC236}">
                <a16:creationId xmlns:a16="http://schemas.microsoft.com/office/drawing/2014/main" id="{59CFFE80-ACE4-4412-B760-F6AD3AE79289}"/>
              </a:ext>
            </a:extLst>
          </p:cNvPr>
          <p:cNvSpPr txBox="1"/>
          <p:nvPr/>
        </p:nvSpPr>
        <p:spPr>
          <a:xfrm>
            <a:off x="6271862" y="4521326"/>
            <a:ext cx="178183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TACTTCAGCCATG</a:t>
            </a:r>
          </a:p>
        </p:txBody>
      </p:sp>
      <p:sp>
        <p:nvSpPr>
          <p:cNvPr id="27" name="CuadroTexto 95">
            <a:extLst>
              <a:ext uri="{FF2B5EF4-FFF2-40B4-BE49-F238E27FC236}">
                <a16:creationId xmlns:a16="http://schemas.microsoft.com/office/drawing/2014/main" id="{83336E7C-00AF-45B5-BD73-DE6018FBB970}"/>
              </a:ext>
            </a:extLst>
          </p:cNvPr>
          <p:cNvSpPr txBox="1"/>
          <p:nvPr/>
        </p:nvSpPr>
        <p:spPr>
          <a:xfrm>
            <a:off x="6399538" y="4740186"/>
            <a:ext cx="18283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TACTTCAGCCATGC</a:t>
            </a:r>
          </a:p>
        </p:txBody>
      </p:sp>
      <p:sp>
        <p:nvSpPr>
          <p:cNvPr id="28" name="CuadroTexto 95">
            <a:extLst>
              <a:ext uri="{FF2B5EF4-FFF2-40B4-BE49-F238E27FC236}">
                <a16:creationId xmlns:a16="http://schemas.microsoft.com/office/drawing/2014/main" id="{C0589C31-4250-4C53-84D2-0AAFF5093238}"/>
              </a:ext>
            </a:extLst>
          </p:cNvPr>
          <p:cNvSpPr txBox="1"/>
          <p:nvPr/>
        </p:nvSpPr>
        <p:spPr>
          <a:xfrm>
            <a:off x="6298256" y="4951394"/>
            <a:ext cx="22954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ACTTCAGCCATGC…</a:t>
            </a:r>
          </a:p>
        </p:txBody>
      </p:sp>
      <p:sp>
        <p:nvSpPr>
          <p:cNvPr id="29" name="CuadroTexto 95">
            <a:extLst>
              <a:ext uri="{FF2B5EF4-FFF2-40B4-BE49-F238E27FC236}">
                <a16:creationId xmlns:a16="http://schemas.microsoft.com/office/drawing/2014/main" id="{07018D7C-0AD8-4B3E-BDF8-8D398F528DC4}"/>
              </a:ext>
            </a:extLst>
          </p:cNvPr>
          <p:cNvSpPr txBox="1"/>
          <p:nvPr/>
        </p:nvSpPr>
        <p:spPr>
          <a:xfrm>
            <a:off x="6750507" y="5162602"/>
            <a:ext cx="16779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TTCAGCCATGC….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A4DE5C-A331-4163-8145-1EF9A9285CF5}"/>
              </a:ext>
            </a:extLst>
          </p:cNvPr>
          <p:cNvSpPr/>
          <p:nvPr/>
        </p:nvSpPr>
        <p:spPr>
          <a:xfrm>
            <a:off x="5368016" y="4593536"/>
            <a:ext cx="930240" cy="827053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95">
            <a:extLst>
              <a:ext uri="{FF2B5EF4-FFF2-40B4-BE49-F238E27FC236}">
                <a16:creationId xmlns:a16="http://schemas.microsoft.com/office/drawing/2014/main" id="{9878DF77-A70A-4657-B950-1FF814EDDC3D}"/>
              </a:ext>
            </a:extLst>
          </p:cNvPr>
          <p:cNvSpPr txBox="1"/>
          <p:nvPr/>
        </p:nvSpPr>
        <p:spPr>
          <a:xfrm>
            <a:off x="6966400" y="5341639"/>
            <a:ext cx="14620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CAGCCATGC….</a:t>
            </a:r>
          </a:p>
        </p:txBody>
      </p:sp>
      <p:sp>
        <p:nvSpPr>
          <p:cNvPr id="36" name="CuadroTexto 95">
            <a:extLst>
              <a:ext uri="{FF2B5EF4-FFF2-40B4-BE49-F238E27FC236}">
                <a16:creationId xmlns:a16="http://schemas.microsoft.com/office/drawing/2014/main" id="{8A7CF319-605F-4CF7-9721-73EFB075A0BE}"/>
              </a:ext>
            </a:extLst>
          </p:cNvPr>
          <p:cNvSpPr txBox="1"/>
          <p:nvPr/>
        </p:nvSpPr>
        <p:spPr>
          <a:xfrm>
            <a:off x="6961497" y="5508252"/>
            <a:ext cx="14620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CAGCCATGC….</a:t>
            </a:r>
          </a:p>
        </p:txBody>
      </p:sp>
      <p:sp>
        <p:nvSpPr>
          <p:cNvPr id="37" name="CuadroTexto 95">
            <a:extLst>
              <a:ext uri="{FF2B5EF4-FFF2-40B4-BE49-F238E27FC236}">
                <a16:creationId xmlns:a16="http://schemas.microsoft.com/office/drawing/2014/main" id="{DA729184-57E7-4118-A3FD-C037F8893469}"/>
              </a:ext>
            </a:extLst>
          </p:cNvPr>
          <p:cNvSpPr txBox="1"/>
          <p:nvPr/>
        </p:nvSpPr>
        <p:spPr>
          <a:xfrm>
            <a:off x="6967764" y="5686616"/>
            <a:ext cx="14620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CAGCCATGC….</a:t>
            </a:r>
          </a:p>
        </p:txBody>
      </p:sp>
      <p:sp>
        <p:nvSpPr>
          <p:cNvPr id="38" name="CuadroTexto 95">
            <a:extLst>
              <a:ext uri="{FF2B5EF4-FFF2-40B4-BE49-F238E27FC236}">
                <a16:creationId xmlns:a16="http://schemas.microsoft.com/office/drawing/2014/main" id="{66C1F8D8-7CA7-4BBF-AD6B-201B047E3FE3}"/>
              </a:ext>
            </a:extLst>
          </p:cNvPr>
          <p:cNvSpPr txBox="1"/>
          <p:nvPr/>
        </p:nvSpPr>
        <p:spPr>
          <a:xfrm>
            <a:off x="6959158" y="5855338"/>
            <a:ext cx="14620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CAGCCATGC….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88D08D-820A-4216-B236-12645CD09D95}"/>
              </a:ext>
            </a:extLst>
          </p:cNvPr>
          <p:cNvSpPr/>
          <p:nvPr/>
        </p:nvSpPr>
        <p:spPr>
          <a:xfrm>
            <a:off x="7009968" y="5402905"/>
            <a:ext cx="1495665" cy="7882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Callout: Right Arrow 39">
            <a:extLst>
              <a:ext uri="{FF2B5EF4-FFF2-40B4-BE49-F238E27FC236}">
                <a16:creationId xmlns:a16="http://schemas.microsoft.com/office/drawing/2014/main" id="{13B15C60-EFA0-469A-99B9-1BA3D79C950C}"/>
              </a:ext>
            </a:extLst>
          </p:cNvPr>
          <p:cNvSpPr/>
          <p:nvPr/>
        </p:nvSpPr>
        <p:spPr>
          <a:xfrm>
            <a:off x="869758" y="3863183"/>
            <a:ext cx="4396154" cy="1614942"/>
          </a:xfrm>
          <a:prstGeom prst="rightArrowCallo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b="1" dirty="0"/>
              <a:t>La ausencia casi total de reads puede significar que un cromosoma esta truncado en está región</a:t>
            </a:r>
          </a:p>
        </p:txBody>
      </p:sp>
      <p:sp>
        <p:nvSpPr>
          <p:cNvPr id="41" name="Callout: Right Arrow 40">
            <a:extLst>
              <a:ext uri="{FF2B5EF4-FFF2-40B4-BE49-F238E27FC236}">
                <a16:creationId xmlns:a16="http://schemas.microsoft.com/office/drawing/2014/main" id="{374810F7-1AC6-434E-983B-B90F50967666}"/>
              </a:ext>
            </a:extLst>
          </p:cNvPr>
          <p:cNvSpPr/>
          <p:nvPr/>
        </p:nvSpPr>
        <p:spPr>
          <a:xfrm>
            <a:off x="2493080" y="5077010"/>
            <a:ext cx="4396154" cy="1614942"/>
          </a:xfrm>
          <a:prstGeom prst="rightArrowCallou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b="1" dirty="0"/>
              <a:t>La presencia de mucho reads adicional puede significar la presencia de nuevas copias de un región del cromosoma.</a:t>
            </a:r>
          </a:p>
        </p:txBody>
      </p:sp>
      <p:pic>
        <p:nvPicPr>
          <p:cNvPr id="42" name="Picture 1028">
            <a:extLst>
              <a:ext uri="{FF2B5EF4-FFF2-40B4-BE49-F238E27FC236}">
                <a16:creationId xmlns:a16="http://schemas.microsoft.com/office/drawing/2014/main" id="{C6F1E28D-E292-4BED-89F3-FD4D0B66F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25659" r="12892" b="7357"/>
          <a:stretch/>
        </p:blipFill>
        <p:spPr>
          <a:xfrm>
            <a:off x="5306738" y="3056415"/>
            <a:ext cx="2933767" cy="10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6DE9-F390-482B-820E-45831F28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¿Cuál es el Cáncer?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8850-D035-477C-830B-6EA4DAFE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término </a:t>
            </a:r>
            <a:r>
              <a:rPr lang="es-CL" b="1" dirty="0"/>
              <a:t>cáncer</a:t>
            </a:r>
            <a:r>
              <a:rPr lang="es-CL" dirty="0"/>
              <a:t> describe un </a:t>
            </a:r>
            <a:r>
              <a:rPr lang="es-CL" b="1" dirty="0"/>
              <a:t>grupo de enfermedades</a:t>
            </a:r>
            <a:r>
              <a:rPr lang="es-CL" dirty="0"/>
              <a:t> caracterizadas por el </a:t>
            </a:r>
            <a:r>
              <a:rPr lang="es-CL" b="1" dirty="0"/>
              <a:t>crecimiento anormal de una población de células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La </a:t>
            </a:r>
            <a:r>
              <a:rPr lang="es-CL" b="1" dirty="0"/>
              <a:t>masa anormal de tejido </a:t>
            </a:r>
            <a:r>
              <a:rPr lang="es-CL" dirty="0"/>
              <a:t>que acompaña este crecimiento, puede nombrarse </a:t>
            </a:r>
            <a:r>
              <a:rPr lang="es-CL" b="1" dirty="0"/>
              <a:t>tumor </a:t>
            </a:r>
            <a:r>
              <a:rPr lang="es-CL" dirty="0"/>
              <a:t>o</a:t>
            </a:r>
            <a:r>
              <a:rPr lang="es-CL" b="1" dirty="0"/>
              <a:t> neoplasia</a:t>
            </a:r>
            <a:r>
              <a:rPr lang="es-CL" dirty="0"/>
              <a:t>. </a:t>
            </a:r>
          </a:p>
          <a:p>
            <a:pPr lvl="2"/>
            <a:r>
              <a:rPr lang="es-CL" dirty="0"/>
              <a:t>Las dichas tumores/neoplasias </a:t>
            </a:r>
            <a:r>
              <a:rPr lang="es-CL" b="1" dirty="0"/>
              <a:t>malignas </a:t>
            </a:r>
            <a:r>
              <a:rPr lang="es-CL" dirty="0"/>
              <a:t>corresponden al </a:t>
            </a:r>
            <a:r>
              <a:rPr lang="es-CL" b="1" dirty="0"/>
              <a:t>cáncer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Este </a:t>
            </a:r>
            <a:r>
              <a:rPr lang="es-CL" b="1" dirty="0"/>
              <a:t>crecimiento agresivo </a:t>
            </a:r>
            <a:r>
              <a:rPr lang="es-CL" dirty="0"/>
              <a:t>de células puede invadir otros órganos y estructuras </a:t>
            </a:r>
            <a:r>
              <a:rPr lang="es-CL" b="1" dirty="0"/>
              <a:t>adyacentes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3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5BFD-9E05-478C-B599-778FB482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Herramientas para Cambios Estructurales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DFE8-53C4-46D5-B6B6-F1983279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Para detectar </a:t>
            </a:r>
            <a:r>
              <a:rPr lang="es-CL" b="1" dirty="0"/>
              <a:t>cambios estructurales </a:t>
            </a:r>
            <a:r>
              <a:rPr lang="es-CL" dirty="0"/>
              <a:t>en datos de secuencia, necesitamos usar otros tipos de herramientas que llamadores de variantes.</a:t>
            </a:r>
          </a:p>
          <a:p>
            <a:pPr lvl="1"/>
            <a:r>
              <a:rPr lang="es-CL" dirty="0"/>
              <a:t>La comparación se hace al nivel de </a:t>
            </a:r>
            <a:r>
              <a:rPr lang="es-CL" b="1" dirty="0"/>
              <a:t>grupos de reads</a:t>
            </a:r>
            <a:r>
              <a:rPr lang="es-CL" dirty="0"/>
              <a:t> y no al nivel de </a:t>
            </a:r>
            <a:r>
              <a:rPr lang="es-CL" b="1" dirty="0"/>
              <a:t>bases individuales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Esas herramientas detectan variaciones de la </a:t>
            </a:r>
            <a:r>
              <a:rPr lang="es-CL" b="1" dirty="0"/>
              <a:t>profundidad de reads</a:t>
            </a:r>
            <a:r>
              <a:rPr lang="es-CL" dirty="0"/>
              <a:t>/</a:t>
            </a:r>
            <a:r>
              <a:rPr lang="es-CL" b="1" dirty="0"/>
              <a:t>cobertura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Para eso se usa herramientas como:</a:t>
            </a:r>
          </a:p>
          <a:p>
            <a:pPr marL="514350" lvl="1" indent="0">
              <a:buNone/>
            </a:pPr>
            <a:r>
              <a:rPr lang="es-CL" sz="2000" dirty="0"/>
              <a:t>CBS, </a:t>
            </a:r>
            <a:r>
              <a:rPr lang="es-CL" sz="2000" dirty="0" err="1"/>
              <a:t>SegSEQ</a:t>
            </a:r>
            <a:r>
              <a:rPr lang="es-CL" sz="2000" dirty="0"/>
              <a:t>, </a:t>
            </a:r>
            <a:r>
              <a:rPr lang="es-CL" sz="2000" dirty="0" err="1"/>
              <a:t>ADTEx</a:t>
            </a:r>
            <a:r>
              <a:rPr lang="es-CL" sz="2000" dirty="0"/>
              <a:t>, CONTRA, </a:t>
            </a:r>
            <a:r>
              <a:rPr lang="es-CL" sz="2000" dirty="0" err="1"/>
              <a:t>cn.MOPS</a:t>
            </a:r>
            <a:r>
              <a:rPr lang="es-CL" sz="2000" dirty="0"/>
              <a:t>, </a:t>
            </a:r>
            <a:r>
              <a:rPr lang="es-CL" sz="2000" dirty="0" err="1"/>
              <a:t>ExomeCNV</a:t>
            </a:r>
            <a:r>
              <a:rPr lang="es-CL" sz="2000" dirty="0"/>
              <a:t> o </a:t>
            </a:r>
            <a:r>
              <a:rPr lang="es-CL" sz="2000" dirty="0" err="1"/>
              <a:t>CoNVEX</a:t>
            </a:r>
            <a:r>
              <a:rPr lang="es-CL" sz="2000" dirty="0"/>
              <a:t> entre otros…</a:t>
            </a:r>
          </a:p>
        </p:txBody>
      </p:sp>
    </p:spTree>
    <p:extLst>
      <p:ext uri="{BB962C8B-B14F-4D97-AF65-F5344CB8AC3E}">
        <p14:creationId xmlns:p14="http://schemas.microsoft.com/office/powerpoint/2010/main" val="20196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66F6-FD2A-44E2-A1DF-AB4D9747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Especial: Translocación de cromosomas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8C8B-617F-499D-9E36-BA833BE64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Uno de los tipos de cambios estructurales que puede suceder en el desarrollo del cáncer es la </a:t>
            </a:r>
            <a:r>
              <a:rPr lang="es-CL" b="1" dirty="0"/>
              <a:t>translocación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¿Cómo podemos observar</a:t>
            </a:r>
          </a:p>
          <a:p>
            <a:pPr marL="457200" lvl="1" indent="0">
              <a:buNone/>
            </a:pPr>
            <a:r>
              <a:rPr lang="es-CL" dirty="0"/>
              <a:t>   translocación con datos de</a:t>
            </a:r>
          </a:p>
          <a:p>
            <a:pPr marL="457200" lvl="1" indent="0">
              <a:buNone/>
            </a:pPr>
            <a:r>
              <a:rPr lang="es-CL" dirty="0"/>
              <a:t>    secuenciación?</a:t>
            </a:r>
          </a:p>
          <a:p>
            <a:pPr lvl="2"/>
            <a:r>
              <a:rPr lang="es-CL" dirty="0"/>
              <a:t>¿Dónde se alinea un read</a:t>
            </a:r>
          </a:p>
          <a:p>
            <a:pPr marL="914400" lvl="2" indent="0">
              <a:buNone/>
            </a:pPr>
            <a:r>
              <a:rPr lang="es-CL" dirty="0"/>
              <a:t>   que tiene secuencias de </a:t>
            </a:r>
          </a:p>
          <a:p>
            <a:pPr marL="914400" lvl="2" indent="0">
              <a:buNone/>
            </a:pPr>
            <a:r>
              <a:rPr lang="es-CL" dirty="0"/>
              <a:t>   dos cromosomas?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19CC9-4DEC-429E-9166-F311656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1" t="9555" r="14230" b="10243"/>
          <a:stretch/>
        </p:blipFill>
        <p:spPr>
          <a:xfrm>
            <a:off x="4972930" y="3155068"/>
            <a:ext cx="3713870" cy="297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BAFF-92B0-4B16-8ACF-F17B473D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Especial: Translocación de cromosomas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A2B7-05F0-4E45-B554-2D66C561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Imaginemos los diferente reads que pueden existir a partir de una secuencia de una translocación (de </a:t>
            </a:r>
            <a:r>
              <a:rPr lang="es-CL" dirty="0">
                <a:solidFill>
                  <a:schemeClr val="accent6"/>
                </a:solidFill>
              </a:rPr>
              <a:t>chr4 </a:t>
            </a:r>
            <a:r>
              <a:rPr lang="es-CL" dirty="0"/>
              <a:t>y </a:t>
            </a:r>
            <a:r>
              <a:rPr lang="es-CL" dirty="0">
                <a:solidFill>
                  <a:schemeClr val="accent4">
                    <a:lumMod val="75000"/>
                  </a:schemeClr>
                </a:solidFill>
              </a:rPr>
              <a:t>chr12</a:t>
            </a:r>
            <a:r>
              <a:rPr lang="es-CL" dirty="0">
                <a:solidFill>
                  <a:schemeClr val="tx1"/>
                </a:solidFill>
              </a:rPr>
              <a:t>)</a:t>
            </a:r>
            <a:r>
              <a:rPr lang="es-CL" dirty="0"/>
              <a:t>: </a:t>
            </a:r>
            <a:endParaRPr lang="es-CL" sz="2000" dirty="0"/>
          </a:p>
          <a:p>
            <a:pPr marL="0" indent="0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ATATATAGAGTCATACT</a:t>
            </a:r>
            <a:r>
              <a:rPr lang="es-CL" sz="2000" dirty="0">
                <a:solidFill>
                  <a:schemeClr val="accent4">
                    <a:lumMod val="75000"/>
                  </a:schemeClr>
                </a:solidFill>
              </a:rPr>
              <a:t>GAGTCAAATTGGTGCTA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 ATATAGAGTC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   ATAGAGTCAT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          AGTCATACT</a:t>
            </a:r>
            <a:r>
              <a:rPr lang="es-CL" sz="2000" dirty="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lang="es-CL" sz="2000" dirty="0"/>
              <a:t>                   </a:t>
            </a:r>
          </a:p>
          <a:p>
            <a:pPr marL="0" indent="0">
              <a:buNone/>
            </a:pPr>
            <a:r>
              <a:rPr lang="es-CL" sz="2000" dirty="0"/>
              <a:t>                   </a:t>
            </a: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CATACT</a:t>
            </a:r>
            <a:r>
              <a:rPr lang="es-CL" sz="2000" dirty="0">
                <a:solidFill>
                  <a:schemeClr val="accent4">
                    <a:lumMod val="75000"/>
                  </a:schemeClr>
                </a:solidFill>
              </a:rPr>
              <a:t>GAGT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6">
                    <a:lumMod val="75000"/>
                  </a:schemeClr>
                </a:solidFill>
              </a:rPr>
              <a:t>                         ACT</a:t>
            </a:r>
            <a:r>
              <a:rPr lang="es-CL" sz="2000" dirty="0">
                <a:solidFill>
                  <a:schemeClr val="accent4">
                    <a:lumMod val="75000"/>
                  </a:schemeClr>
                </a:solidFill>
              </a:rPr>
              <a:t>GAGTCAA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4">
                    <a:lumMod val="75000"/>
                  </a:schemeClr>
                </a:solidFill>
              </a:rPr>
              <a:t>                               GAGTCAAATT</a:t>
            </a:r>
          </a:p>
          <a:p>
            <a:pPr marL="0" indent="0">
              <a:buNone/>
            </a:pPr>
            <a:r>
              <a:rPr lang="es-CL" sz="2000" dirty="0">
                <a:solidFill>
                  <a:schemeClr val="accent4">
                    <a:lumMod val="75000"/>
                  </a:schemeClr>
                </a:solidFill>
              </a:rPr>
              <a:t>                                      TCAAATTGGT</a:t>
            </a:r>
            <a:endParaRPr lang="es-CL" sz="2000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AC3721B-D577-4335-A965-C97A93F38FC0}"/>
              </a:ext>
            </a:extLst>
          </p:cNvPr>
          <p:cNvSpPr/>
          <p:nvPr/>
        </p:nvSpPr>
        <p:spPr>
          <a:xfrm>
            <a:off x="3657600" y="3319975"/>
            <a:ext cx="211015" cy="10410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47E9FCB-E8A0-4F12-8AD0-D14C0664AD32}"/>
              </a:ext>
            </a:extLst>
          </p:cNvPr>
          <p:cNvSpPr/>
          <p:nvPr/>
        </p:nvSpPr>
        <p:spPr>
          <a:xfrm>
            <a:off x="5233182" y="5148775"/>
            <a:ext cx="236805" cy="8276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DDB5925-5038-4883-BD99-3C1518751002}"/>
              </a:ext>
            </a:extLst>
          </p:cNvPr>
          <p:cNvSpPr/>
          <p:nvPr/>
        </p:nvSpPr>
        <p:spPr>
          <a:xfrm>
            <a:off x="4360986" y="4487594"/>
            <a:ext cx="211014" cy="6611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43F1E-8860-4FBD-AFCE-C09CE1E67FFA}"/>
              </a:ext>
            </a:extLst>
          </p:cNvPr>
          <p:cNvSpPr txBox="1"/>
          <p:nvPr/>
        </p:nvSpPr>
        <p:spPr>
          <a:xfrm>
            <a:off x="3868615" y="3655813"/>
            <a:ext cx="331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alineara con la secuencia referencial del chr4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6787C-D397-478D-84B9-7BB50227B9B8}"/>
              </a:ext>
            </a:extLst>
          </p:cNvPr>
          <p:cNvSpPr txBox="1"/>
          <p:nvPr/>
        </p:nvSpPr>
        <p:spPr>
          <a:xfrm>
            <a:off x="4572000" y="4635096"/>
            <a:ext cx="331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 se alineara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F3925-AA99-4FBA-9286-AA0707F4C035}"/>
              </a:ext>
            </a:extLst>
          </p:cNvPr>
          <p:cNvSpPr txBox="1"/>
          <p:nvPr/>
        </p:nvSpPr>
        <p:spPr>
          <a:xfrm>
            <a:off x="5528603" y="5337380"/>
            <a:ext cx="315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Se alineara con la secuencia referencial del chr12</a:t>
            </a:r>
          </a:p>
        </p:txBody>
      </p:sp>
    </p:spTree>
    <p:extLst>
      <p:ext uri="{BB962C8B-B14F-4D97-AF65-F5344CB8AC3E}">
        <p14:creationId xmlns:p14="http://schemas.microsoft.com/office/powerpoint/2010/main" val="425844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56B9-865A-4F2D-A7F0-6EC728A4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Recordatorio: Los ‘Paired-End’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2F84-F922-48FF-A81F-0717BAA2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s-CL" dirty="0"/>
              <a:t>Un </a:t>
            </a:r>
            <a:r>
              <a:rPr lang="es-CL" b="1" dirty="0"/>
              <a:t>read</a:t>
            </a:r>
            <a:r>
              <a:rPr lang="es-CL" dirty="0"/>
              <a:t> se crea a partir del borde de un fragmento.</a:t>
            </a:r>
          </a:p>
          <a:p>
            <a:pPr lvl="1"/>
            <a:r>
              <a:rPr lang="es-CL" dirty="0"/>
              <a:t>Cuando un par de reads se crea a partir de los dos bordes de un fragmento, hablamos de </a:t>
            </a:r>
            <a:r>
              <a:rPr lang="es-CL" b="1" dirty="0"/>
              <a:t>paired-end reads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A diferencia otro reads, conocemos la distancia que existe entre ellos!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913E3-F345-442D-8BD0-7808CDEAB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7" t="27314" r="2006" b="43940"/>
          <a:stretch/>
        </p:blipFill>
        <p:spPr>
          <a:xfrm>
            <a:off x="4482300" y="4176171"/>
            <a:ext cx="3212431" cy="14897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BBED8B-DD42-4948-A5D0-F5BC024EFD19}"/>
              </a:ext>
            </a:extLst>
          </p:cNvPr>
          <p:cNvSpPr/>
          <p:nvPr/>
        </p:nvSpPr>
        <p:spPr>
          <a:xfrm>
            <a:off x="457200" y="5848444"/>
            <a:ext cx="81092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1100" dirty="0"/>
              <a:t>https://www.illumina.com/science/technology/next-generation-sequencing/paired-end-vs-single-read-sequencing.html</a:t>
            </a:r>
          </a:p>
        </p:txBody>
      </p:sp>
      <p:sp>
        <p:nvSpPr>
          <p:cNvPr id="12" name="CuadroTexto 99">
            <a:extLst>
              <a:ext uri="{FF2B5EF4-FFF2-40B4-BE49-F238E27FC236}">
                <a16:creationId xmlns:a16="http://schemas.microsoft.com/office/drawing/2014/main" id="{11DB62DE-C206-4ADD-A147-38A58043356B}"/>
              </a:ext>
            </a:extLst>
          </p:cNvPr>
          <p:cNvSpPr txBox="1"/>
          <p:nvPr/>
        </p:nvSpPr>
        <p:spPr>
          <a:xfrm>
            <a:off x="2890224" y="5011577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Secuencia referencial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C1694D-BF58-436A-BD32-29A9DC79A6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35952" r="56694" b="36438"/>
          <a:stretch/>
        </p:blipFill>
        <p:spPr>
          <a:xfrm>
            <a:off x="457200" y="4396454"/>
            <a:ext cx="2803358" cy="1249191"/>
          </a:xfrm>
          <a:prstGeom prst="rect">
            <a:avLst/>
          </a:prstGeom>
        </p:spPr>
      </p:pic>
      <p:sp>
        <p:nvSpPr>
          <p:cNvPr id="15" name="CuadroTexto 99">
            <a:extLst>
              <a:ext uri="{FF2B5EF4-FFF2-40B4-BE49-F238E27FC236}">
                <a16:creationId xmlns:a16="http://schemas.microsoft.com/office/drawing/2014/main" id="{7A894557-A4C1-457A-A71F-BA29B9980E01}"/>
              </a:ext>
            </a:extLst>
          </p:cNvPr>
          <p:cNvSpPr txBox="1"/>
          <p:nvPr/>
        </p:nvSpPr>
        <p:spPr>
          <a:xfrm>
            <a:off x="6125414" y="5665880"/>
            <a:ext cx="1033376" cy="184666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Repeticiones</a:t>
            </a:r>
          </a:p>
        </p:txBody>
      </p:sp>
    </p:spTree>
    <p:extLst>
      <p:ext uri="{BB962C8B-B14F-4D97-AF65-F5344CB8AC3E}">
        <p14:creationId xmlns:p14="http://schemas.microsoft.com/office/powerpoint/2010/main" val="213029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6FA0-E843-4F1D-A3D4-4E0F8F5E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Identificación Translocación con Paired-End Reads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0631-0919-4058-9E62-659264E6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Podemos solucionar una translocación a partir de estos pares de reads.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A117D-3EA3-42A5-8052-551724CD949A}"/>
              </a:ext>
            </a:extLst>
          </p:cNvPr>
          <p:cNvCxnSpPr>
            <a:cxnSpLocks/>
          </p:cNvCxnSpPr>
          <p:nvPr/>
        </p:nvCxnSpPr>
        <p:spPr>
          <a:xfrm>
            <a:off x="2658978" y="3236493"/>
            <a:ext cx="17927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1528A1-EA88-444C-B12D-F9FDCDDAF843}"/>
              </a:ext>
            </a:extLst>
          </p:cNvPr>
          <p:cNvCxnSpPr>
            <a:cxnSpLocks/>
          </p:cNvCxnSpPr>
          <p:nvPr/>
        </p:nvCxnSpPr>
        <p:spPr>
          <a:xfrm>
            <a:off x="4451684" y="3236493"/>
            <a:ext cx="1732547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7073CC-EBFC-4DB4-BC90-9D8EF8877BD6}"/>
              </a:ext>
            </a:extLst>
          </p:cNvPr>
          <p:cNvCxnSpPr>
            <a:cxnSpLocks/>
          </p:cNvCxnSpPr>
          <p:nvPr/>
        </p:nvCxnSpPr>
        <p:spPr>
          <a:xfrm>
            <a:off x="2658978" y="3045909"/>
            <a:ext cx="565483" cy="802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76EB32-6E53-471D-BCF6-99A2D2A62300}"/>
              </a:ext>
            </a:extLst>
          </p:cNvPr>
          <p:cNvCxnSpPr>
            <a:cxnSpLocks/>
          </p:cNvCxnSpPr>
          <p:nvPr/>
        </p:nvCxnSpPr>
        <p:spPr>
          <a:xfrm>
            <a:off x="5616735" y="3057941"/>
            <a:ext cx="554526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DDB106-5CEE-4E34-9CF8-87FE47B9A129}"/>
              </a:ext>
            </a:extLst>
          </p:cNvPr>
          <p:cNvCxnSpPr>
            <a:cxnSpLocks/>
          </p:cNvCxnSpPr>
          <p:nvPr/>
        </p:nvCxnSpPr>
        <p:spPr>
          <a:xfrm>
            <a:off x="3101196" y="2941640"/>
            <a:ext cx="123265" cy="12833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782EC3-3487-49AB-A8B2-01EAB02DAB18}"/>
              </a:ext>
            </a:extLst>
          </p:cNvPr>
          <p:cNvCxnSpPr>
            <a:cxnSpLocks/>
          </p:cNvCxnSpPr>
          <p:nvPr/>
        </p:nvCxnSpPr>
        <p:spPr>
          <a:xfrm flipV="1">
            <a:off x="5620749" y="2941640"/>
            <a:ext cx="130347" cy="12031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14EB88-D0CF-423F-9B7E-D5BA5A99CE3A}"/>
              </a:ext>
            </a:extLst>
          </p:cNvPr>
          <p:cNvSpPr txBox="1"/>
          <p:nvPr/>
        </p:nvSpPr>
        <p:spPr>
          <a:xfrm>
            <a:off x="2495593" y="3252533"/>
            <a:ext cx="4056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/>
              <a:t>Fragmento que cubre translocación</a:t>
            </a:r>
          </a:p>
          <a:p>
            <a:pPr algn="ctr"/>
            <a:r>
              <a:rPr lang="es-CL" dirty="0"/>
              <a:t>entre cromosoma 4 y 12 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05B23582-3ACB-43CC-98A0-D7318F663D52}"/>
              </a:ext>
            </a:extLst>
          </p:cNvPr>
          <p:cNvSpPr/>
          <p:nvPr/>
        </p:nvSpPr>
        <p:spPr>
          <a:xfrm rot="1559174">
            <a:off x="2272311" y="3148367"/>
            <a:ext cx="481263" cy="17575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C243DA0-659F-4E17-AAC2-E6590CC6FE60}"/>
              </a:ext>
            </a:extLst>
          </p:cNvPr>
          <p:cNvSpPr/>
          <p:nvPr/>
        </p:nvSpPr>
        <p:spPr>
          <a:xfrm rot="20258162">
            <a:off x="5996941" y="3156825"/>
            <a:ext cx="481263" cy="17685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AFE8F9-820E-4DFB-9DE9-8EBE5B12C86D}"/>
              </a:ext>
            </a:extLst>
          </p:cNvPr>
          <p:cNvCxnSpPr/>
          <p:nvPr/>
        </p:nvCxnSpPr>
        <p:spPr>
          <a:xfrm>
            <a:off x="3224461" y="3069973"/>
            <a:ext cx="239227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Pergamino horizontal 98">
            <a:extLst>
              <a:ext uri="{FF2B5EF4-FFF2-40B4-BE49-F238E27FC236}">
                <a16:creationId xmlns:a16="http://schemas.microsoft.com/office/drawing/2014/main" id="{3F096A6C-1C67-49C0-9B78-F4E67EB9C9E2}"/>
              </a:ext>
            </a:extLst>
          </p:cNvPr>
          <p:cNvSpPr/>
          <p:nvPr/>
        </p:nvSpPr>
        <p:spPr>
          <a:xfrm>
            <a:off x="5087760" y="4867860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CAAATACACATGGTTCAACTTGC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44" name="Pergamino horizontal 98">
            <a:extLst>
              <a:ext uri="{FF2B5EF4-FFF2-40B4-BE49-F238E27FC236}">
                <a16:creationId xmlns:a16="http://schemas.microsoft.com/office/drawing/2014/main" id="{D2F69048-10FA-479C-BAFA-7AD1C6C654D8}"/>
              </a:ext>
            </a:extLst>
          </p:cNvPr>
          <p:cNvSpPr/>
          <p:nvPr/>
        </p:nvSpPr>
        <p:spPr>
          <a:xfrm>
            <a:off x="457200" y="4867860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45" name="CuadroTexto 99">
            <a:extLst>
              <a:ext uri="{FF2B5EF4-FFF2-40B4-BE49-F238E27FC236}">
                <a16:creationId xmlns:a16="http://schemas.microsoft.com/office/drawing/2014/main" id="{E50163ED-FE76-4535-BC69-AEA665C742AC}"/>
              </a:ext>
            </a:extLst>
          </p:cNvPr>
          <p:cNvSpPr txBox="1"/>
          <p:nvPr/>
        </p:nvSpPr>
        <p:spPr>
          <a:xfrm>
            <a:off x="3162828" y="4562185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A23B8D-2329-44DF-B8F9-3958F72A8B57}"/>
              </a:ext>
            </a:extLst>
          </p:cNvPr>
          <p:cNvCxnSpPr>
            <a:cxnSpLocks/>
          </p:cNvCxnSpPr>
          <p:nvPr/>
        </p:nvCxnSpPr>
        <p:spPr>
          <a:xfrm>
            <a:off x="1006641" y="5396517"/>
            <a:ext cx="117107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EC72B6-8C0B-4C8E-BE39-E032E7A6CA47}"/>
              </a:ext>
            </a:extLst>
          </p:cNvPr>
          <p:cNvCxnSpPr>
            <a:cxnSpLocks/>
          </p:cNvCxnSpPr>
          <p:nvPr/>
        </p:nvCxnSpPr>
        <p:spPr>
          <a:xfrm>
            <a:off x="5893998" y="5396517"/>
            <a:ext cx="124072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CuadroTexto 99">
            <a:extLst>
              <a:ext uri="{FF2B5EF4-FFF2-40B4-BE49-F238E27FC236}">
                <a16:creationId xmlns:a16="http://schemas.microsoft.com/office/drawing/2014/main" id="{5FEE1848-BE85-48D1-88C6-B28F86E07BEA}"/>
              </a:ext>
            </a:extLst>
          </p:cNvPr>
          <p:cNvSpPr txBox="1"/>
          <p:nvPr/>
        </p:nvSpPr>
        <p:spPr>
          <a:xfrm>
            <a:off x="264205" y="4547622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Chr4</a:t>
            </a:r>
          </a:p>
        </p:txBody>
      </p:sp>
      <p:sp>
        <p:nvSpPr>
          <p:cNvPr id="52" name="CuadroTexto 99">
            <a:extLst>
              <a:ext uri="{FF2B5EF4-FFF2-40B4-BE49-F238E27FC236}">
                <a16:creationId xmlns:a16="http://schemas.microsoft.com/office/drawing/2014/main" id="{F03B70D9-2012-40BD-A955-A8DB83BD2A30}"/>
              </a:ext>
            </a:extLst>
          </p:cNvPr>
          <p:cNvSpPr txBox="1"/>
          <p:nvPr/>
        </p:nvSpPr>
        <p:spPr>
          <a:xfrm>
            <a:off x="6072858" y="4592501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Chr12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E362A3-99A7-4642-8786-C29D0194F4D7}"/>
              </a:ext>
            </a:extLst>
          </p:cNvPr>
          <p:cNvCxnSpPr>
            <a:cxnSpLocks/>
          </p:cNvCxnSpPr>
          <p:nvPr/>
        </p:nvCxnSpPr>
        <p:spPr>
          <a:xfrm>
            <a:off x="1159041" y="5548917"/>
            <a:ext cx="117107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6BF2EB-4942-4A0A-8CFF-95B9479B5B8E}"/>
              </a:ext>
            </a:extLst>
          </p:cNvPr>
          <p:cNvCxnSpPr>
            <a:cxnSpLocks/>
          </p:cNvCxnSpPr>
          <p:nvPr/>
        </p:nvCxnSpPr>
        <p:spPr>
          <a:xfrm>
            <a:off x="1311441" y="5701317"/>
            <a:ext cx="117107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D07DC1-7C88-4FCD-90EB-7250A256D174}"/>
              </a:ext>
            </a:extLst>
          </p:cNvPr>
          <p:cNvCxnSpPr>
            <a:cxnSpLocks/>
          </p:cNvCxnSpPr>
          <p:nvPr/>
        </p:nvCxnSpPr>
        <p:spPr>
          <a:xfrm>
            <a:off x="1463841" y="5853717"/>
            <a:ext cx="117107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CF566A-A284-46F7-A0DF-9694086BFE7B}"/>
              </a:ext>
            </a:extLst>
          </p:cNvPr>
          <p:cNvCxnSpPr>
            <a:cxnSpLocks/>
          </p:cNvCxnSpPr>
          <p:nvPr/>
        </p:nvCxnSpPr>
        <p:spPr>
          <a:xfrm>
            <a:off x="1616241" y="6006117"/>
            <a:ext cx="1171074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E4D3C6-AE66-423F-AF2B-5FE1393BDE84}"/>
              </a:ext>
            </a:extLst>
          </p:cNvPr>
          <p:cNvCxnSpPr>
            <a:cxnSpLocks/>
          </p:cNvCxnSpPr>
          <p:nvPr/>
        </p:nvCxnSpPr>
        <p:spPr>
          <a:xfrm>
            <a:off x="6046398" y="5548917"/>
            <a:ext cx="124072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81D4B8-5463-44AA-B047-E8D954EB2657}"/>
              </a:ext>
            </a:extLst>
          </p:cNvPr>
          <p:cNvCxnSpPr>
            <a:cxnSpLocks/>
          </p:cNvCxnSpPr>
          <p:nvPr/>
        </p:nvCxnSpPr>
        <p:spPr>
          <a:xfrm>
            <a:off x="6198798" y="5701317"/>
            <a:ext cx="124072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51A3A9-56D9-4758-94E5-06846866E024}"/>
              </a:ext>
            </a:extLst>
          </p:cNvPr>
          <p:cNvCxnSpPr>
            <a:cxnSpLocks/>
          </p:cNvCxnSpPr>
          <p:nvPr/>
        </p:nvCxnSpPr>
        <p:spPr>
          <a:xfrm>
            <a:off x="6351198" y="5853717"/>
            <a:ext cx="124072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D9FA54-3F9C-4247-A030-0426FECFFF32}"/>
              </a:ext>
            </a:extLst>
          </p:cNvPr>
          <p:cNvCxnSpPr>
            <a:cxnSpLocks/>
          </p:cNvCxnSpPr>
          <p:nvPr/>
        </p:nvCxnSpPr>
        <p:spPr>
          <a:xfrm>
            <a:off x="6503598" y="6006117"/>
            <a:ext cx="124072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E094CB-D497-4CF7-B201-F9045DCA25D1}"/>
              </a:ext>
            </a:extLst>
          </p:cNvPr>
          <p:cNvCxnSpPr>
            <a:cxnSpLocks/>
          </p:cNvCxnSpPr>
          <p:nvPr/>
        </p:nvCxnSpPr>
        <p:spPr>
          <a:xfrm>
            <a:off x="2177715" y="5396517"/>
            <a:ext cx="371628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B4A4F9-5C12-4A9F-BC61-12A6B55F2FD6}"/>
              </a:ext>
            </a:extLst>
          </p:cNvPr>
          <p:cNvCxnSpPr>
            <a:cxnSpLocks/>
          </p:cNvCxnSpPr>
          <p:nvPr/>
        </p:nvCxnSpPr>
        <p:spPr>
          <a:xfrm>
            <a:off x="2330115" y="5548917"/>
            <a:ext cx="371628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1EF012-89AB-4402-A89B-5C52060D96A8}"/>
              </a:ext>
            </a:extLst>
          </p:cNvPr>
          <p:cNvCxnSpPr>
            <a:cxnSpLocks/>
          </p:cNvCxnSpPr>
          <p:nvPr/>
        </p:nvCxnSpPr>
        <p:spPr>
          <a:xfrm>
            <a:off x="2482515" y="5701317"/>
            <a:ext cx="371628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07A47D-98B6-4138-8C53-34B78979F664}"/>
              </a:ext>
            </a:extLst>
          </p:cNvPr>
          <p:cNvCxnSpPr>
            <a:cxnSpLocks/>
          </p:cNvCxnSpPr>
          <p:nvPr/>
        </p:nvCxnSpPr>
        <p:spPr>
          <a:xfrm>
            <a:off x="2634915" y="5853717"/>
            <a:ext cx="371628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2B942E-7354-43AE-BB5C-324BF82AA3ED}"/>
              </a:ext>
            </a:extLst>
          </p:cNvPr>
          <p:cNvCxnSpPr>
            <a:cxnSpLocks/>
          </p:cNvCxnSpPr>
          <p:nvPr/>
        </p:nvCxnSpPr>
        <p:spPr>
          <a:xfrm>
            <a:off x="2787315" y="6006117"/>
            <a:ext cx="371628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CA1D1C4-706B-441D-9303-66EA80B8AAA8}"/>
              </a:ext>
            </a:extLst>
          </p:cNvPr>
          <p:cNvSpPr txBox="1"/>
          <p:nvPr/>
        </p:nvSpPr>
        <p:spPr>
          <a:xfrm>
            <a:off x="3422886" y="551214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Translocación!!</a:t>
            </a:r>
          </a:p>
        </p:txBody>
      </p:sp>
    </p:spTree>
    <p:extLst>
      <p:ext uri="{BB962C8B-B14F-4D97-AF65-F5344CB8AC3E}">
        <p14:creationId xmlns:p14="http://schemas.microsoft.com/office/powerpoint/2010/main" val="369880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 animBg="1"/>
      <p:bldP spid="40" grpId="0" animBg="1"/>
      <p:bldP spid="43" grpId="0" animBg="1"/>
      <p:bldP spid="44" grpId="0" animBg="1"/>
      <p:bldP spid="45" grpId="0"/>
      <p:bldP spid="51" grpId="0"/>
      <p:bldP spid="52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4B02-EA93-46CF-AA08-8C453159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Desafíos de la Genómica del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EC95-DCAC-414B-8BE5-3B255818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la clase sobre el </a:t>
            </a:r>
            <a:r>
              <a:rPr lang="es-CL" b="1" dirty="0"/>
              <a:t>descubrimiento de variantes</a:t>
            </a:r>
            <a:r>
              <a:rPr lang="es-CL" dirty="0"/>
              <a:t>, vimos varias dificultades que surgen con la secuenciación de genomas y exomas en general.</a:t>
            </a:r>
          </a:p>
          <a:p>
            <a:pPr lvl="1"/>
            <a:r>
              <a:rPr lang="es-CL" dirty="0"/>
              <a:t>Todo lo desafíos que hemos caracterizado se aplican al DNA extraído a partir de </a:t>
            </a:r>
            <a:r>
              <a:rPr lang="es-CL" b="1" dirty="0"/>
              <a:t>células normales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Por otro lado, el DNA extraído a partir de </a:t>
            </a:r>
            <a:r>
              <a:rPr lang="es-CL" b="1" dirty="0"/>
              <a:t>células tumorales</a:t>
            </a:r>
            <a:r>
              <a:rPr lang="es-CL" dirty="0"/>
              <a:t> presenta sus propios desafíos. Esto va a particularmente afectar como se hace el </a:t>
            </a:r>
            <a:r>
              <a:rPr lang="es-CL" b="1" dirty="0"/>
              <a:t>llamado de variantes</a:t>
            </a:r>
            <a:r>
              <a:rPr lang="es-C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53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A432-D2E4-4828-A6BE-CC427228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Desafíos de la Genómica del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1A7D-53D5-4AD5-9F74-BDB28B17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Desafíos que surgen durante la toma de </a:t>
            </a:r>
            <a:r>
              <a:rPr lang="es-CL" b="1" dirty="0"/>
              <a:t>muestras</a:t>
            </a:r>
            <a:r>
              <a:rPr lang="es-CL" dirty="0"/>
              <a:t>.</a:t>
            </a:r>
          </a:p>
          <a:p>
            <a:pPr lvl="1"/>
            <a:r>
              <a:rPr lang="es-CL" b="1" dirty="0"/>
              <a:t>Cantidad: </a:t>
            </a:r>
            <a:r>
              <a:rPr lang="es-CL" dirty="0"/>
              <a:t>Es más difícil extraer una muestra rica a partir de </a:t>
            </a:r>
            <a:r>
              <a:rPr lang="es-CL" b="1" dirty="0"/>
              <a:t>células tumorales </a:t>
            </a:r>
            <a:r>
              <a:rPr lang="es-CL" dirty="0"/>
              <a:t>que a partir de </a:t>
            </a:r>
            <a:r>
              <a:rPr lang="es-CL" b="1" dirty="0"/>
              <a:t>sangre </a:t>
            </a:r>
            <a:r>
              <a:rPr lang="es-CL" dirty="0"/>
              <a:t>o </a:t>
            </a:r>
            <a:r>
              <a:rPr lang="es-CL" b="1" dirty="0"/>
              <a:t>saliva</a:t>
            </a:r>
            <a:r>
              <a:rPr lang="es-CL" dirty="0"/>
              <a:t>.</a:t>
            </a:r>
          </a:p>
          <a:p>
            <a:pPr lvl="1"/>
            <a:r>
              <a:rPr lang="es-CL" b="1" dirty="0"/>
              <a:t>Calidad: </a:t>
            </a:r>
            <a:r>
              <a:rPr lang="es-CL" dirty="0"/>
              <a:t>Una muestra de cáncer incluye una fracción substantiva de </a:t>
            </a:r>
            <a:r>
              <a:rPr lang="es-CL" b="1" dirty="0"/>
              <a:t>células necróticas </a:t>
            </a:r>
            <a:r>
              <a:rPr lang="es-CL" dirty="0"/>
              <a:t>y</a:t>
            </a:r>
            <a:r>
              <a:rPr lang="es-CL" b="1" dirty="0"/>
              <a:t> apoptóticas</a:t>
            </a:r>
            <a:r>
              <a:rPr lang="es-CL" dirty="0"/>
              <a:t> reduciendo la calidad del DNA.</a:t>
            </a:r>
          </a:p>
          <a:p>
            <a:r>
              <a:rPr lang="es-CL" dirty="0"/>
              <a:t>Entonces, típicamente trabajamos con datos </a:t>
            </a:r>
            <a:r>
              <a:rPr lang="es-CL" u="sng" dirty="0"/>
              <a:t>de menor calidad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E177-288C-4186-B38B-31BAAD40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Desafíos de la Genómica del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2FC1-37E6-4DE3-8091-CAA641BD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Desafíos con la </a:t>
            </a:r>
            <a:r>
              <a:rPr lang="es-CL" b="1" dirty="0"/>
              <a:t>muestras</a:t>
            </a:r>
            <a:r>
              <a:rPr lang="es-CL" dirty="0"/>
              <a:t>.</a:t>
            </a:r>
          </a:p>
          <a:p>
            <a:pPr lvl="1"/>
            <a:r>
              <a:rPr lang="es-CL" b="1" dirty="0"/>
              <a:t>Pureza de la muestra </a:t>
            </a:r>
          </a:p>
          <a:p>
            <a:pPr lvl="2"/>
            <a:r>
              <a:rPr lang="es-CL" dirty="0"/>
              <a:t>Una muestra de cáncer puede contener </a:t>
            </a:r>
            <a:r>
              <a:rPr lang="es-CL" b="1" dirty="0"/>
              <a:t>genomas normales </a:t>
            </a:r>
            <a:r>
              <a:rPr lang="es-CL" b="1" dirty="0">
                <a:sym typeface="Wingdings" panose="05000000000000000000" pitchFamily="2" charset="2"/>
              </a:rPr>
              <a:t> </a:t>
            </a:r>
            <a:r>
              <a:rPr lang="es-CL" b="1" dirty="0"/>
              <a:t>heterogeneidad entre genomas normal y de cáncer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También, a menudo que avanza el cáncer, vamos a multiplicarse las </a:t>
            </a:r>
            <a:r>
              <a:rPr lang="es-CL" b="1" dirty="0"/>
              <a:t>variaciones entre los genomas de cáncer </a:t>
            </a:r>
            <a:r>
              <a:rPr lang="es-CL" b="1" dirty="0">
                <a:sym typeface="Wingdings" panose="05000000000000000000" pitchFamily="2" charset="2"/>
              </a:rPr>
              <a:t> </a:t>
            </a:r>
            <a:r>
              <a:rPr lang="es-CL" b="1" dirty="0"/>
              <a:t>heterogeneidad adentro del cáncer</a:t>
            </a:r>
            <a:r>
              <a:rPr lang="es-CL" dirty="0"/>
              <a:t>.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1BF061-FEE4-4C3D-9348-A34CC66ACCBC}"/>
              </a:ext>
            </a:extLst>
          </p:cNvPr>
          <p:cNvGrpSpPr/>
          <p:nvPr/>
        </p:nvGrpSpPr>
        <p:grpSpPr>
          <a:xfrm>
            <a:off x="4738650" y="4560595"/>
            <a:ext cx="2256289" cy="2060029"/>
            <a:chOff x="5587565" y="4223831"/>
            <a:chExt cx="2256289" cy="2060029"/>
          </a:xfrm>
        </p:grpSpPr>
        <p:sp>
          <p:nvSpPr>
            <p:cNvPr id="4" name="Oval 115">
              <a:extLst>
                <a:ext uri="{FF2B5EF4-FFF2-40B4-BE49-F238E27FC236}">
                  <a16:creationId xmlns:a16="http://schemas.microsoft.com/office/drawing/2014/main" id="{59B95885-7965-44E0-9890-926933DEABDB}"/>
                </a:ext>
              </a:extLst>
            </p:cNvPr>
            <p:cNvSpPr/>
            <p:nvPr/>
          </p:nvSpPr>
          <p:spPr>
            <a:xfrm>
              <a:off x="5587565" y="4448653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8231C93-A882-455B-9219-09A7564E877B}"/>
                </a:ext>
              </a:extLst>
            </p:cNvPr>
            <p:cNvSpPr/>
            <p:nvPr/>
          </p:nvSpPr>
          <p:spPr>
            <a:xfrm>
              <a:off x="6021683" y="481285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ALTERED">
              <a:extLst>
                <a:ext uri="{FF2B5EF4-FFF2-40B4-BE49-F238E27FC236}">
                  <a16:creationId xmlns:a16="http://schemas.microsoft.com/office/drawing/2014/main" id="{ED828756-1CDE-4990-985B-5B858D842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6976" y="489519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LTERED">
              <a:extLst>
                <a:ext uri="{FF2B5EF4-FFF2-40B4-BE49-F238E27FC236}">
                  <a16:creationId xmlns:a16="http://schemas.microsoft.com/office/drawing/2014/main" id="{F09787B9-FDB1-4B36-BDE8-F0625EFC02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8217" y="474776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LTERED">
              <a:extLst>
                <a:ext uri="{FF2B5EF4-FFF2-40B4-BE49-F238E27FC236}">
                  <a16:creationId xmlns:a16="http://schemas.microsoft.com/office/drawing/2014/main" id="{A2FCD90E-7EC5-425E-B4F8-EFED84CC0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2151" y="4729030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ALTERED">
              <a:extLst>
                <a:ext uri="{FF2B5EF4-FFF2-40B4-BE49-F238E27FC236}">
                  <a16:creationId xmlns:a16="http://schemas.microsoft.com/office/drawing/2014/main" id="{5F16CA38-8A95-4F47-803A-32AAA476B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741" y="461225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15">
              <a:extLst>
                <a:ext uri="{FF2B5EF4-FFF2-40B4-BE49-F238E27FC236}">
                  <a16:creationId xmlns:a16="http://schemas.microsoft.com/office/drawing/2014/main" id="{8A7324A5-9667-4D2F-A98D-8BC48E1B1601}"/>
                </a:ext>
              </a:extLst>
            </p:cNvPr>
            <p:cNvSpPr/>
            <p:nvPr/>
          </p:nvSpPr>
          <p:spPr>
            <a:xfrm>
              <a:off x="6147293" y="4673475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67659D-1464-47B0-98F9-71EA864B999B}"/>
                </a:ext>
              </a:extLst>
            </p:cNvPr>
            <p:cNvSpPr/>
            <p:nvPr/>
          </p:nvSpPr>
          <p:spPr>
            <a:xfrm>
              <a:off x="6581411" y="5037674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8" name="Picture 17" descr="ALTERED">
              <a:extLst>
                <a:ext uri="{FF2B5EF4-FFF2-40B4-BE49-F238E27FC236}">
                  <a16:creationId xmlns:a16="http://schemas.microsoft.com/office/drawing/2014/main" id="{84B99587-4C9B-440F-A6E4-107D6154A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704" y="512001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ALTERED">
              <a:extLst>
                <a:ext uri="{FF2B5EF4-FFF2-40B4-BE49-F238E27FC236}">
                  <a16:creationId xmlns:a16="http://schemas.microsoft.com/office/drawing/2014/main" id="{15B8D742-B931-4901-89C8-4205F9D98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7945" y="4972590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ALTERED">
              <a:extLst>
                <a:ext uri="{FF2B5EF4-FFF2-40B4-BE49-F238E27FC236}">
                  <a16:creationId xmlns:a16="http://schemas.microsoft.com/office/drawing/2014/main" id="{1612BCD9-7E7F-490C-9C60-A898AFDA8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1879" y="4953852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ALTERED">
              <a:extLst>
                <a:ext uri="{FF2B5EF4-FFF2-40B4-BE49-F238E27FC236}">
                  <a16:creationId xmlns:a16="http://schemas.microsoft.com/office/drawing/2014/main" id="{5E8B5056-83AB-4A2E-8496-8D88EB0B5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469" y="483708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Oval 115">
              <a:extLst>
                <a:ext uri="{FF2B5EF4-FFF2-40B4-BE49-F238E27FC236}">
                  <a16:creationId xmlns:a16="http://schemas.microsoft.com/office/drawing/2014/main" id="{0248052A-E4C4-4608-978E-0756DD419468}"/>
                </a:ext>
              </a:extLst>
            </p:cNvPr>
            <p:cNvSpPr/>
            <p:nvPr/>
          </p:nvSpPr>
          <p:spPr>
            <a:xfrm>
              <a:off x="6310441" y="4223831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4CB008-C367-41C7-9DF1-A785A453B35D}"/>
                </a:ext>
              </a:extLst>
            </p:cNvPr>
            <p:cNvSpPr/>
            <p:nvPr/>
          </p:nvSpPr>
          <p:spPr>
            <a:xfrm>
              <a:off x="6744559" y="4588030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24" name="Picture 23" descr="ALTERED">
              <a:extLst>
                <a:ext uri="{FF2B5EF4-FFF2-40B4-BE49-F238E27FC236}">
                  <a16:creationId xmlns:a16="http://schemas.microsoft.com/office/drawing/2014/main" id="{17FA1989-5382-4C05-8326-36978DB95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9852" y="467037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ALTERED">
              <a:extLst>
                <a:ext uri="{FF2B5EF4-FFF2-40B4-BE49-F238E27FC236}">
                  <a16:creationId xmlns:a16="http://schemas.microsoft.com/office/drawing/2014/main" id="{0F066C87-3497-40EE-89FE-9DB761ACE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093" y="452294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ALTERED">
              <a:extLst>
                <a:ext uri="{FF2B5EF4-FFF2-40B4-BE49-F238E27FC236}">
                  <a16:creationId xmlns:a16="http://schemas.microsoft.com/office/drawing/2014/main" id="{C639AF03-6448-4E6F-BA30-4DF54E010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027" y="4504208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ALTERED">
              <a:extLst>
                <a:ext uri="{FF2B5EF4-FFF2-40B4-BE49-F238E27FC236}">
                  <a16:creationId xmlns:a16="http://schemas.microsoft.com/office/drawing/2014/main" id="{5E623D68-9CA1-4375-846A-C231BB11F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617" y="438743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Oval 115">
              <a:extLst>
                <a:ext uri="{FF2B5EF4-FFF2-40B4-BE49-F238E27FC236}">
                  <a16:creationId xmlns:a16="http://schemas.microsoft.com/office/drawing/2014/main" id="{41A214C0-29DA-4E4B-AC72-AB02F1BA0F60}"/>
                </a:ext>
              </a:extLst>
            </p:cNvPr>
            <p:cNvSpPr/>
            <p:nvPr/>
          </p:nvSpPr>
          <p:spPr>
            <a:xfrm>
              <a:off x="5649446" y="5008368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AE7E2A-2E57-4E1E-AEC9-A434D0B32D40}"/>
                </a:ext>
              </a:extLst>
            </p:cNvPr>
            <p:cNvSpPr/>
            <p:nvPr/>
          </p:nvSpPr>
          <p:spPr>
            <a:xfrm>
              <a:off x="6083564" y="5372567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30" name="Picture 29" descr="ALTERED">
              <a:extLst>
                <a:ext uri="{FF2B5EF4-FFF2-40B4-BE49-F238E27FC236}">
                  <a16:creationId xmlns:a16="http://schemas.microsoft.com/office/drawing/2014/main" id="{D33B9F8C-B339-47A7-9E6A-4CDFC78F3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8857" y="545491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ALTERED">
              <a:extLst>
                <a:ext uri="{FF2B5EF4-FFF2-40B4-BE49-F238E27FC236}">
                  <a16:creationId xmlns:a16="http://schemas.microsoft.com/office/drawing/2014/main" id="{564A36FA-0397-4ED5-A167-C172D40BA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098" y="5307483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ALTERED">
              <a:extLst>
                <a:ext uri="{FF2B5EF4-FFF2-40B4-BE49-F238E27FC236}">
                  <a16:creationId xmlns:a16="http://schemas.microsoft.com/office/drawing/2014/main" id="{8D6731C7-8790-475B-92B7-F4DA2ACFD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4032" y="5288745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ALTERED">
              <a:extLst>
                <a:ext uri="{FF2B5EF4-FFF2-40B4-BE49-F238E27FC236}">
                  <a16:creationId xmlns:a16="http://schemas.microsoft.com/office/drawing/2014/main" id="{ACB874CD-ECB4-4AF1-80AB-AB3D1B63B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7622" y="517197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115">
              <a:extLst>
                <a:ext uri="{FF2B5EF4-FFF2-40B4-BE49-F238E27FC236}">
                  <a16:creationId xmlns:a16="http://schemas.microsoft.com/office/drawing/2014/main" id="{40BA5304-5DE2-4EAC-9582-599ADC6BF8EA}"/>
                </a:ext>
              </a:extLst>
            </p:cNvPr>
            <p:cNvSpPr/>
            <p:nvPr/>
          </p:nvSpPr>
          <p:spPr>
            <a:xfrm>
              <a:off x="6148099" y="5314400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7C694D-A7A5-4A62-9818-3B471BD86583}"/>
                </a:ext>
              </a:extLst>
            </p:cNvPr>
            <p:cNvSpPr/>
            <p:nvPr/>
          </p:nvSpPr>
          <p:spPr>
            <a:xfrm>
              <a:off x="6582217" y="5678599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36" name="Picture 35" descr="ALTERED">
              <a:extLst>
                <a:ext uri="{FF2B5EF4-FFF2-40B4-BE49-F238E27FC236}">
                  <a16:creationId xmlns:a16="http://schemas.microsoft.com/office/drawing/2014/main" id="{B1360C15-46B1-4FA2-A2DF-56D06C381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7510" y="5760943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ALTERED">
              <a:extLst>
                <a:ext uri="{FF2B5EF4-FFF2-40B4-BE49-F238E27FC236}">
                  <a16:creationId xmlns:a16="http://schemas.microsoft.com/office/drawing/2014/main" id="{A59E1DC9-B8D1-4847-8312-9DAD800C9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8751" y="5613515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ALTERED">
              <a:extLst>
                <a:ext uri="{FF2B5EF4-FFF2-40B4-BE49-F238E27FC236}">
                  <a16:creationId xmlns:a16="http://schemas.microsoft.com/office/drawing/2014/main" id="{D5B8F4EE-5EF5-4DAF-B486-025B56EBD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2685" y="5594777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ALTERED">
              <a:extLst>
                <a:ext uri="{FF2B5EF4-FFF2-40B4-BE49-F238E27FC236}">
                  <a16:creationId xmlns:a16="http://schemas.microsoft.com/office/drawing/2014/main" id="{A2EA12CB-74BF-41DB-AAC5-161495E54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946" y="576454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Oval 115">
              <a:extLst>
                <a:ext uri="{FF2B5EF4-FFF2-40B4-BE49-F238E27FC236}">
                  <a16:creationId xmlns:a16="http://schemas.microsoft.com/office/drawing/2014/main" id="{62D0C9D0-B9B2-47B3-BCFC-81829E9AE348}"/>
                </a:ext>
              </a:extLst>
            </p:cNvPr>
            <p:cNvSpPr/>
            <p:nvPr/>
          </p:nvSpPr>
          <p:spPr>
            <a:xfrm>
              <a:off x="6625663" y="4656177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293EC-E479-4C99-808B-6EFB2E87820A}"/>
                </a:ext>
              </a:extLst>
            </p:cNvPr>
            <p:cNvSpPr/>
            <p:nvPr/>
          </p:nvSpPr>
          <p:spPr>
            <a:xfrm>
              <a:off x="7059781" y="5020376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42" name="Picture 41" descr="ALTERED">
              <a:extLst>
                <a:ext uri="{FF2B5EF4-FFF2-40B4-BE49-F238E27FC236}">
                  <a16:creationId xmlns:a16="http://schemas.microsoft.com/office/drawing/2014/main" id="{58CC53D7-4C64-435B-B57F-EE44BB9C3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88" y="507525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ALTERED">
              <a:extLst>
                <a:ext uri="{FF2B5EF4-FFF2-40B4-BE49-F238E27FC236}">
                  <a16:creationId xmlns:a16="http://schemas.microsoft.com/office/drawing/2014/main" id="{34BE2C24-6255-448E-A29D-7D766A532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7085" y="490063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LTERED">
              <a:extLst>
                <a:ext uri="{FF2B5EF4-FFF2-40B4-BE49-F238E27FC236}">
                  <a16:creationId xmlns:a16="http://schemas.microsoft.com/office/drawing/2014/main" id="{DC8606F5-8EE4-483D-ADA5-11BC0B85C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974" y="4909040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ALTERED">
              <a:extLst>
                <a:ext uri="{FF2B5EF4-FFF2-40B4-BE49-F238E27FC236}">
                  <a16:creationId xmlns:a16="http://schemas.microsoft.com/office/drawing/2014/main" id="{9731D97F-ED56-407A-BBDE-453050EC3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1231" y="482045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Oval 115">
              <a:extLst>
                <a:ext uri="{FF2B5EF4-FFF2-40B4-BE49-F238E27FC236}">
                  <a16:creationId xmlns:a16="http://schemas.microsoft.com/office/drawing/2014/main" id="{F08B915A-0893-4E0A-9818-A47EE8C39C68}"/>
                </a:ext>
              </a:extLst>
            </p:cNvPr>
            <p:cNvSpPr/>
            <p:nvPr/>
          </p:nvSpPr>
          <p:spPr>
            <a:xfrm>
              <a:off x="6690505" y="5282863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0B69BD-26AE-487D-ABE1-A37E8B319910}"/>
                </a:ext>
              </a:extLst>
            </p:cNvPr>
            <p:cNvSpPr/>
            <p:nvPr/>
          </p:nvSpPr>
          <p:spPr>
            <a:xfrm>
              <a:off x="7124623" y="564706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48" name="Picture 47" descr="ALTERED">
              <a:extLst>
                <a:ext uri="{FF2B5EF4-FFF2-40B4-BE49-F238E27FC236}">
                  <a16:creationId xmlns:a16="http://schemas.microsoft.com/office/drawing/2014/main" id="{A73E4739-D71D-4FFC-A7FC-BAEBC2575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9916" y="572940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ALTERED">
              <a:extLst>
                <a:ext uri="{FF2B5EF4-FFF2-40B4-BE49-F238E27FC236}">
                  <a16:creationId xmlns:a16="http://schemas.microsoft.com/office/drawing/2014/main" id="{4AD90C16-FB54-454F-A261-5C81EA681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157" y="558197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ALTERED">
              <a:extLst>
                <a:ext uri="{FF2B5EF4-FFF2-40B4-BE49-F238E27FC236}">
                  <a16:creationId xmlns:a16="http://schemas.microsoft.com/office/drawing/2014/main" id="{154CD1EA-F261-4DAE-88E0-09E968752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091" y="5563240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ALTERED">
              <a:extLst>
                <a:ext uri="{FF2B5EF4-FFF2-40B4-BE49-F238E27FC236}">
                  <a16:creationId xmlns:a16="http://schemas.microsoft.com/office/drawing/2014/main" id="{EB68A09F-EB06-40BA-A5A5-CA01D627E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0746" y="581571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6714BD9-D453-4C22-A746-D1DCB1FE7FF0}"/>
              </a:ext>
            </a:extLst>
          </p:cNvPr>
          <p:cNvGrpSpPr/>
          <p:nvPr/>
        </p:nvGrpSpPr>
        <p:grpSpPr>
          <a:xfrm>
            <a:off x="1775615" y="4751926"/>
            <a:ext cx="2375559" cy="1767519"/>
            <a:chOff x="1670882" y="4211709"/>
            <a:chExt cx="2375559" cy="1767519"/>
          </a:xfrm>
        </p:grpSpPr>
        <p:sp>
          <p:nvSpPr>
            <p:cNvPr id="52" name="Oval 115">
              <a:extLst>
                <a:ext uri="{FF2B5EF4-FFF2-40B4-BE49-F238E27FC236}">
                  <a16:creationId xmlns:a16="http://schemas.microsoft.com/office/drawing/2014/main" id="{F1C15BF9-74F0-414D-9318-5A90AA23B518}"/>
                </a:ext>
              </a:extLst>
            </p:cNvPr>
            <p:cNvSpPr/>
            <p:nvPr/>
          </p:nvSpPr>
          <p:spPr>
            <a:xfrm>
              <a:off x="1670882" y="4436531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4CF00D4-3AFA-40F3-B337-D09CE404EBF9}"/>
                </a:ext>
              </a:extLst>
            </p:cNvPr>
            <p:cNvSpPr/>
            <p:nvPr/>
          </p:nvSpPr>
          <p:spPr>
            <a:xfrm>
              <a:off x="2105000" y="4800730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54" name="Picture 53" descr="ALTERED">
              <a:extLst>
                <a:ext uri="{FF2B5EF4-FFF2-40B4-BE49-F238E27FC236}">
                  <a16:creationId xmlns:a16="http://schemas.microsoft.com/office/drawing/2014/main" id="{519969C0-125C-461F-9BDB-79B772E49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93" y="488307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A85AFA0-768C-4B21-B13D-34A8E3426D56}"/>
                </a:ext>
              </a:extLst>
            </p:cNvPr>
            <p:cNvSpPr/>
            <p:nvPr/>
          </p:nvSpPr>
          <p:spPr>
            <a:xfrm>
              <a:off x="2819888" y="4867577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2EC979D-D107-4144-B837-A86E2E133649}"/>
                </a:ext>
              </a:extLst>
            </p:cNvPr>
            <p:cNvSpPr/>
            <p:nvPr/>
          </p:nvSpPr>
          <p:spPr>
            <a:xfrm>
              <a:off x="3188856" y="506008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6DB453B-54CD-4BF8-91FE-36C4A79EF908}"/>
                </a:ext>
              </a:extLst>
            </p:cNvPr>
            <p:cNvSpPr/>
            <p:nvPr/>
          </p:nvSpPr>
          <p:spPr>
            <a:xfrm>
              <a:off x="3051830" y="4502233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C789F3D-A2BB-48FB-853E-C979B2949538}"/>
                </a:ext>
              </a:extLst>
            </p:cNvPr>
            <p:cNvSpPr/>
            <p:nvPr/>
          </p:nvSpPr>
          <p:spPr>
            <a:xfrm>
              <a:off x="3420798" y="4694738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55" name="Picture 54" descr="ALTERED">
              <a:extLst>
                <a:ext uri="{FF2B5EF4-FFF2-40B4-BE49-F238E27FC236}">
                  <a16:creationId xmlns:a16="http://schemas.microsoft.com/office/drawing/2014/main" id="{734BC92D-086C-4250-ACDC-233D7874E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534" y="473564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ALTERED">
              <a:extLst>
                <a:ext uri="{FF2B5EF4-FFF2-40B4-BE49-F238E27FC236}">
                  <a16:creationId xmlns:a16="http://schemas.microsoft.com/office/drawing/2014/main" id="{AA880E62-62CA-4ACA-8465-BBAEBBFA9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468" y="4716908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ALTERED">
              <a:extLst>
                <a:ext uri="{FF2B5EF4-FFF2-40B4-BE49-F238E27FC236}">
                  <a16:creationId xmlns:a16="http://schemas.microsoft.com/office/drawing/2014/main" id="{BFAF07F3-97B5-404F-A671-7E94C4AF5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058" y="460013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Oval 115">
              <a:extLst>
                <a:ext uri="{FF2B5EF4-FFF2-40B4-BE49-F238E27FC236}">
                  <a16:creationId xmlns:a16="http://schemas.microsoft.com/office/drawing/2014/main" id="{25F0D1AF-A0F2-43F8-A7BC-C74C8411B5C2}"/>
                </a:ext>
              </a:extLst>
            </p:cNvPr>
            <p:cNvSpPr/>
            <p:nvPr/>
          </p:nvSpPr>
          <p:spPr>
            <a:xfrm>
              <a:off x="2230610" y="4661353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84D3F33-56A1-4E00-9507-1226112446AB}"/>
                </a:ext>
              </a:extLst>
            </p:cNvPr>
            <p:cNvSpPr/>
            <p:nvPr/>
          </p:nvSpPr>
          <p:spPr>
            <a:xfrm>
              <a:off x="2664728" y="502555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61" name="Picture 60" descr="ALTERED">
              <a:extLst>
                <a:ext uri="{FF2B5EF4-FFF2-40B4-BE49-F238E27FC236}">
                  <a16:creationId xmlns:a16="http://schemas.microsoft.com/office/drawing/2014/main" id="{AC740122-EDA3-4C1C-ACB6-5DF29FEFD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021" y="510789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1" descr="ALTERED">
              <a:extLst>
                <a:ext uri="{FF2B5EF4-FFF2-40B4-BE49-F238E27FC236}">
                  <a16:creationId xmlns:a16="http://schemas.microsoft.com/office/drawing/2014/main" id="{6D52B0A9-BC13-45EC-B286-4E559FF62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262" y="496046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ALTERED">
              <a:extLst>
                <a:ext uri="{FF2B5EF4-FFF2-40B4-BE49-F238E27FC236}">
                  <a16:creationId xmlns:a16="http://schemas.microsoft.com/office/drawing/2014/main" id="{BCA4E78A-51AB-4F3D-9692-150F12A71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96" y="4941730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ALTERED">
              <a:extLst>
                <a:ext uri="{FF2B5EF4-FFF2-40B4-BE49-F238E27FC236}">
                  <a16:creationId xmlns:a16="http://schemas.microsoft.com/office/drawing/2014/main" id="{9F8D9BAC-472E-41EC-9262-07F0B3692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786" y="482495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Oval 115">
              <a:extLst>
                <a:ext uri="{FF2B5EF4-FFF2-40B4-BE49-F238E27FC236}">
                  <a16:creationId xmlns:a16="http://schemas.microsoft.com/office/drawing/2014/main" id="{0A02F4ED-38AE-421D-BAF2-2B34D6535589}"/>
                </a:ext>
              </a:extLst>
            </p:cNvPr>
            <p:cNvSpPr/>
            <p:nvPr/>
          </p:nvSpPr>
          <p:spPr>
            <a:xfrm>
              <a:off x="2393758" y="4211709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E28E495-34BA-4545-B80B-5342190DE2B7}"/>
                </a:ext>
              </a:extLst>
            </p:cNvPr>
            <p:cNvSpPr/>
            <p:nvPr/>
          </p:nvSpPr>
          <p:spPr>
            <a:xfrm>
              <a:off x="2827876" y="4575908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67" name="Picture 66" descr="ALTERED">
              <a:extLst>
                <a:ext uri="{FF2B5EF4-FFF2-40B4-BE49-F238E27FC236}">
                  <a16:creationId xmlns:a16="http://schemas.microsoft.com/office/drawing/2014/main" id="{8014A8A5-2F73-43A7-8740-115F5A180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169" y="465825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ALTERED">
              <a:extLst>
                <a:ext uri="{FF2B5EF4-FFF2-40B4-BE49-F238E27FC236}">
                  <a16:creationId xmlns:a16="http://schemas.microsoft.com/office/drawing/2014/main" id="{05C21699-A2B6-4CAF-AF02-2B5C3D7095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410" y="451082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ALTERED">
              <a:extLst>
                <a:ext uri="{FF2B5EF4-FFF2-40B4-BE49-F238E27FC236}">
                  <a16:creationId xmlns:a16="http://schemas.microsoft.com/office/drawing/2014/main" id="{72451339-6B49-41D8-9B7E-D5882DB19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344" y="4492086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ALTERED">
              <a:extLst>
                <a:ext uri="{FF2B5EF4-FFF2-40B4-BE49-F238E27FC236}">
                  <a16:creationId xmlns:a16="http://schemas.microsoft.com/office/drawing/2014/main" id="{DD3026E4-838B-4990-A88B-136B41415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934" y="4375315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Oval 115">
              <a:extLst>
                <a:ext uri="{FF2B5EF4-FFF2-40B4-BE49-F238E27FC236}">
                  <a16:creationId xmlns:a16="http://schemas.microsoft.com/office/drawing/2014/main" id="{B8E5C955-CF06-46B2-BAC9-1A77E811BB05}"/>
                </a:ext>
              </a:extLst>
            </p:cNvPr>
            <p:cNvSpPr/>
            <p:nvPr/>
          </p:nvSpPr>
          <p:spPr>
            <a:xfrm>
              <a:off x="1732763" y="4996246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1D75971-A12B-4D44-B24F-B3DB10668677}"/>
                </a:ext>
              </a:extLst>
            </p:cNvPr>
            <p:cNvSpPr/>
            <p:nvPr/>
          </p:nvSpPr>
          <p:spPr>
            <a:xfrm>
              <a:off x="2166881" y="5360445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73" name="Picture 72" descr="ALTERED">
              <a:extLst>
                <a:ext uri="{FF2B5EF4-FFF2-40B4-BE49-F238E27FC236}">
                  <a16:creationId xmlns:a16="http://schemas.microsoft.com/office/drawing/2014/main" id="{67A7A604-BC6D-4B37-938A-546C75902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74" y="544278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73" descr="ALTERED">
              <a:extLst>
                <a:ext uri="{FF2B5EF4-FFF2-40B4-BE49-F238E27FC236}">
                  <a16:creationId xmlns:a16="http://schemas.microsoft.com/office/drawing/2014/main" id="{3D616E81-A131-4B09-8BE0-C8B09B29C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415" y="529536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74" descr="ALTERED">
              <a:extLst>
                <a:ext uri="{FF2B5EF4-FFF2-40B4-BE49-F238E27FC236}">
                  <a16:creationId xmlns:a16="http://schemas.microsoft.com/office/drawing/2014/main" id="{243DE968-D56C-4DBE-855D-7B691A4E3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349" y="5276623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ALTERED">
              <a:extLst>
                <a:ext uri="{FF2B5EF4-FFF2-40B4-BE49-F238E27FC236}">
                  <a16:creationId xmlns:a16="http://schemas.microsoft.com/office/drawing/2014/main" id="{875402A7-D2C5-4514-9C9B-D7C9A1BB9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939" y="515985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C30D35D-D8F0-411C-A086-25B6CA09F5F3}"/>
                </a:ext>
              </a:extLst>
            </p:cNvPr>
            <p:cNvSpPr/>
            <p:nvPr/>
          </p:nvSpPr>
          <p:spPr>
            <a:xfrm>
              <a:off x="2435449" y="5305459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A21F480-C231-4A19-910A-0894AD98B8B7}"/>
                </a:ext>
              </a:extLst>
            </p:cNvPr>
            <p:cNvSpPr/>
            <p:nvPr/>
          </p:nvSpPr>
          <p:spPr>
            <a:xfrm>
              <a:off x="2804417" y="5497964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8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5D6A-0B70-4A72-8DF0-C981D7CF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Soluciones Parciales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7938-5352-4A75-A3AB-9EE01F2A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Existen diferentes maneras de afrentar los dos últimos desafíos.</a:t>
            </a:r>
          </a:p>
          <a:p>
            <a:pPr lvl="1"/>
            <a:r>
              <a:rPr lang="es-CL" b="1" dirty="0"/>
              <a:t>Calidad</a:t>
            </a:r>
            <a:r>
              <a:rPr lang="es-CL" dirty="0"/>
              <a:t>: Podemos mitigar la baja calidad de las muestras durante la secuenciación usando una </a:t>
            </a:r>
            <a:r>
              <a:rPr lang="es-CL" b="1" dirty="0"/>
              <a:t>cobertura muy profunda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Focalizamos sobre el exoma (i.e. </a:t>
            </a:r>
            <a:r>
              <a:rPr lang="es-CL" u="sng" dirty="0"/>
              <a:t>solo</a:t>
            </a:r>
            <a:r>
              <a:rPr lang="es-CL" dirty="0"/>
              <a:t> 1% del genoma) de manera a </a:t>
            </a:r>
            <a:r>
              <a:rPr lang="es-CL" u="sng" dirty="0"/>
              <a:t>concentrar recursos</a:t>
            </a:r>
            <a:r>
              <a:rPr lang="es-CL" dirty="0"/>
              <a:t> sobre la obtención de más profundidad de secuenciación.</a:t>
            </a:r>
          </a:p>
        </p:txBody>
      </p:sp>
    </p:spTree>
    <p:extLst>
      <p:ext uri="{BB962C8B-B14F-4D97-AF65-F5344CB8AC3E}">
        <p14:creationId xmlns:p14="http://schemas.microsoft.com/office/powerpoint/2010/main" val="2435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005B-0744-47A6-A12D-E867059A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Soluciones Parciales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7502-BA75-439B-BEFB-AA2B8801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Existen diferentes maneras de afrentar los dos últimos desafíos.</a:t>
            </a:r>
            <a:endParaRPr lang="es-CL" b="1" dirty="0"/>
          </a:p>
          <a:p>
            <a:pPr lvl="1"/>
            <a:r>
              <a:rPr lang="es-CL" b="1" dirty="0"/>
              <a:t>Pureza: </a:t>
            </a:r>
            <a:r>
              <a:rPr lang="es-CL" dirty="0"/>
              <a:t>Existen </a:t>
            </a:r>
            <a:r>
              <a:rPr lang="es-CL" b="1" dirty="0"/>
              <a:t>herramientas bioinformáticas </a:t>
            </a:r>
            <a:r>
              <a:rPr lang="es-CL" dirty="0"/>
              <a:t>que tienen en cuenta el efecto de los </a:t>
            </a:r>
            <a:r>
              <a:rPr lang="es-CL" b="1" dirty="0"/>
              <a:t>dos tipos de impuridad</a:t>
            </a:r>
            <a:r>
              <a:rPr lang="es-CL" dirty="0"/>
              <a:t>,</a:t>
            </a:r>
            <a:r>
              <a:rPr lang="es-CL" b="1" dirty="0"/>
              <a:t> </a:t>
            </a:r>
            <a:r>
              <a:rPr lang="es-CL" dirty="0"/>
              <a:t>comunes en muestras de cáncer.</a:t>
            </a:r>
          </a:p>
          <a:p>
            <a:pPr lvl="2"/>
            <a:r>
              <a:rPr lang="es-CL" dirty="0"/>
              <a:t>Ej. El efecto sobre la frecuencia de variantes en un locus. Una mutación heterocigota va a aparecer en </a:t>
            </a:r>
            <a:r>
              <a:rPr lang="es-CL" b="1" dirty="0"/>
              <a:t>mucho menos </a:t>
            </a:r>
            <a:r>
              <a:rPr lang="es-CL" dirty="0"/>
              <a:t>de la mitad de los reads.</a:t>
            </a:r>
          </a:p>
          <a:p>
            <a:pPr lvl="1"/>
            <a:r>
              <a:rPr lang="es-CL" dirty="0"/>
              <a:t>También en este caso necesitamos una </a:t>
            </a:r>
            <a:r>
              <a:rPr lang="es-CL" b="1" dirty="0"/>
              <a:t>cobertura profunda </a:t>
            </a:r>
            <a:r>
              <a:rPr lang="es-CL" dirty="0"/>
              <a:t>para tener más certeza a propósito de variantes con frecuencias bajas.</a:t>
            </a:r>
          </a:p>
        </p:txBody>
      </p:sp>
    </p:spTree>
    <p:extLst>
      <p:ext uri="{BB962C8B-B14F-4D97-AF65-F5344CB8AC3E}">
        <p14:creationId xmlns:p14="http://schemas.microsoft.com/office/powerpoint/2010/main" val="156498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D816C-5C56-4C51-BC89-DA5CF32A8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 b="42048"/>
          <a:stretch/>
        </p:blipFill>
        <p:spPr>
          <a:xfrm>
            <a:off x="2363374" y="1069144"/>
            <a:ext cx="4963168" cy="15415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579E4-20CB-4B97-B2C6-BA5A2C89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Cancer en números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478F-5A4E-4AF2-BE35-3A6CAF19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/>
              <a:t> </a:t>
            </a:r>
            <a:r>
              <a:rPr lang="es-C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 cada 2 </a:t>
            </a:r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hombres | </a:t>
            </a:r>
            <a:r>
              <a:rPr lang="es-C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de cada 3 </a:t>
            </a:r>
            <a:r>
              <a:rPr lang="es-C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mujeres </a:t>
            </a:r>
            <a:br>
              <a:rPr lang="es-CL" u="sng" dirty="0"/>
            </a:br>
            <a:r>
              <a:rPr lang="es-CL" dirty="0"/>
              <a:t>   </a:t>
            </a:r>
            <a:r>
              <a:rPr lang="es-CL" u="sng" dirty="0"/>
              <a:t>serán diagnosticado con cáncer en su vida</a:t>
            </a:r>
          </a:p>
          <a:p>
            <a:pPr lvl="1"/>
            <a:r>
              <a:rPr lang="es-CL" dirty="0"/>
              <a:t>En 2016, se estima a </a:t>
            </a:r>
            <a:r>
              <a:rPr lang="es-CL" b="1" dirty="0"/>
              <a:t>42 millones el numero </a:t>
            </a:r>
            <a:r>
              <a:rPr lang="es-CL" dirty="0"/>
              <a:t>de personas viviendo con cáncer. </a:t>
            </a:r>
          </a:p>
          <a:p>
            <a:pPr lvl="2"/>
            <a:r>
              <a:rPr lang="es-CL" dirty="0"/>
              <a:t>Mas del doble, de 1990 con 19 millones.</a:t>
            </a:r>
          </a:p>
          <a:p>
            <a:pPr lvl="2"/>
            <a:r>
              <a:rPr lang="es-CL" dirty="0"/>
              <a:t>El número de casos que </a:t>
            </a:r>
            <a:r>
              <a:rPr lang="es-CL" b="1" dirty="0"/>
              <a:t>sigue creciendo </a:t>
            </a:r>
            <a:r>
              <a:rPr lang="es-CL" dirty="0"/>
              <a:t>debido al hecho que más gente: </a:t>
            </a:r>
          </a:p>
          <a:p>
            <a:pPr lvl="3"/>
            <a:r>
              <a:rPr lang="es-CL" dirty="0"/>
              <a:t>vive</a:t>
            </a:r>
            <a:r>
              <a:rPr lang="es-CL" b="1" dirty="0"/>
              <a:t> más tiempo</a:t>
            </a:r>
            <a:r>
              <a:rPr lang="es-CL" dirty="0"/>
              <a:t> (especialmente en países desarrollados) </a:t>
            </a:r>
          </a:p>
          <a:p>
            <a:pPr lvl="3"/>
            <a:r>
              <a:rPr lang="es-CL" dirty="0"/>
              <a:t>adopta </a:t>
            </a:r>
            <a:r>
              <a:rPr lang="es-CL" b="1" dirty="0"/>
              <a:t>estilos de vida </a:t>
            </a:r>
            <a:r>
              <a:rPr lang="es-CL" dirty="0"/>
              <a:t>que fomentan la aparición de cáncer.</a:t>
            </a:r>
          </a:p>
          <a:p>
            <a:pPr lvl="1"/>
            <a:r>
              <a:rPr lang="es-CL" dirty="0"/>
              <a:t>Afecta principalmente las personas de </a:t>
            </a:r>
            <a:r>
              <a:rPr lang="es-CL" b="1" dirty="0"/>
              <a:t>tercera edad</a:t>
            </a:r>
            <a:r>
              <a:rPr lang="es-CL" dirty="0"/>
              <a:t> (65+), pero adviene a </a:t>
            </a:r>
            <a:r>
              <a:rPr lang="es-CL" u="sng" dirty="0"/>
              <a:t>cualquier edad</a:t>
            </a:r>
            <a:r>
              <a:rPr lang="es-CL" dirty="0"/>
              <a:t>.</a:t>
            </a:r>
          </a:p>
          <a:p>
            <a:pPr lvl="2"/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539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A0CD-19F4-4BE7-88DF-8CCF9D68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Desafíos de la Genómica del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5FAA-14DD-4568-9C60-CCB71AD1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Desafíos debido a la estructura de genomas de cáncer.</a:t>
            </a:r>
          </a:p>
          <a:p>
            <a:pPr lvl="1"/>
            <a:r>
              <a:rPr lang="es-CL" b="1" dirty="0"/>
              <a:t>La tasa de mutación </a:t>
            </a:r>
            <a:r>
              <a:rPr lang="es-CL" dirty="0"/>
              <a:t>en genomas de cáncer varía mucho.</a:t>
            </a:r>
          </a:p>
          <a:p>
            <a:pPr lvl="2"/>
            <a:r>
              <a:rPr lang="es-CL" dirty="0"/>
              <a:t>Va a depender del tipo de cáncer.</a:t>
            </a:r>
          </a:p>
          <a:p>
            <a:pPr lvl="2"/>
            <a:r>
              <a:rPr lang="es-CL" dirty="0"/>
              <a:t>Se puede determinar también contra el </a:t>
            </a:r>
            <a:r>
              <a:rPr lang="es-CL" b="1" dirty="0"/>
              <a:t>genoma referencial</a:t>
            </a:r>
            <a:r>
              <a:rPr lang="es-CL" dirty="0"/>
              <a:t>.  </a:t>
            </a:r>
          </a:p>
          <a:p>
            <a:pPr lvl="1"/>
            <a:r>
              <a:rPr lang="es-CL" dirty="0"/>
              <a:t>El </a:t>
            </a:r>
            <a:r>
              <a:rPr lang="es-CL" b="1" dirty="0"/>
              <a:t>número de copias de un cromosoma </a:t>
            </a:r>
            <a:r>
              <a:rPr lang="es-CL" dirty="0"/>
              <a:t>(ing. ploidy) puede variar.</a:t>
            </a:r>
          </a:p>
          <a:p>
            <a:pPr lvl="2"/>
            <a:r>
              <a:rPr lang="es-CL" dirty="0"/>
              <a:t>Eso también influirá la frecuencia de una variante en nuestro reads. </a:t>
            </a:r>
          </a:p>
        </p:txBody>
      </p:sp>
    </p:spTree>
    <p:extLst>
      <p:ext uri="{BB962C8B-B14F-4D97-AF65-F5344CB8AC3E}">
        <p14:creationId xmlns:p14="http://schemas.microsoft.com/office/powerpoint/2010/main" val="181898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C650-0424-4CBD-9E4A-EFC5E0C8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Tasa de Mutación en Varios Tipos de Cancer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908E7-2CD6-4100-987D-0CDA50DD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7" y="1578259"/>
            <a:ext cx="5876925" cy="28135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FBDF6-E8AE-4B5F-B9D4-F46EECE94E9C}"/>
              </a:ext>
            </a:extLst>
          </p:cNvPr>
          <p:cNvSpPr txBox="1"/>
          <p:nvPr/>
        </p:nvSpPr>
        <p:spPr>
          <a:xfrm>
            <a:off x="1485900" y="4552459"/>
            <a:ext cx="6638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Frecuencia de mutaciones somáticas que se observa en 3 083 pares de genomas normal y de cáncer. (</a:t>
            </a:r>
            <a:r>
              <a:rPr lang="es-CL" sz="2000" dirty="0" err="1"/>
              <a:t>doi</a:t>
            </a:r>
            <a:r>
              <a:rPr lang="es-CL" sz="2000" dirty="0"/>
              <a:t>:  </a:t>
            </a:r>
            <a:r>
              <a:rPr lang="es-CL" sz="2000" dirty="0">
                <a:hlinkClick r:id="rId3"/>
              </a:rPr>
              <a:t>10.1038/nature12213</a:t>
            </a:r>
            <a:r>
              <a:rPr lang="es-C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0493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0896856-770D-465E-99E5-1961EE7F1C75}"/>
              </a:ext>
            </a:extLst>
          </p:cNvPr>
          <p:cNvSpPr/>
          <p:nvPr/>
        </p:nvSpPr>
        <p:spPr>
          <a:xfrm>
            <a:off x="2830716" y="4264262"/>
            <a:ext cx="994611" cy="6737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B5B26D-22DD-46EC-BD33-B07957DA1519}"/>
              </a:ext>
            </a:extLst>
          </p:cNvPr>
          <p:cNvSpPr/>
          <p:nvPr/>
        </p:nvSpPr>
        <p:spPr>
          <a:xfrm>
            <a:off x="3199684" y="4456767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DD1C-916D-4BB4-8695-D791B21F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Frecuencia de Mutación en Secuencia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1B2C-871D-4C98-B706-A4E56401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Podemos imaginar un escenario en cual una muestra de cáncer contiene </a:t>
            </a:r>
            <a:r>
              <a:rPr lang="es-CL" u="sng" dirty="0"/>
              <a:t>50%</a:t>
            </a:r>
            <a:r>
              <a:rPr lang="es-CL" dirty="0"/>
              <a:t> de células normal.</a:t>
            </a:r>
          </a:p>
          <a:p>
            <a:r>
              <a:rPr lang="es-CL" dirty="0"/>
              <a:t>En las células cancerígenas, una mutación en aparece en </a:t>
            </a:r>
            <a:r>
              <a:rPr lang="es-CL" u="sng" dirty="0"/>
              <a:t>1 de 4</a:t>
            </a:r>
            <a:r>
              <a:rPr lang="es-CL" dirty="0"/>
              <a:t> copias de un cromosoma.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8BCD7-164E-4DC0-ABC1-26354BACAED4}"/>
              </a:ext>
            </a:extLst>
          </p:cNvPr>
          <p:cNvGrpSpPr/>
          <p:nvPr/>
        </p:nvGrpSpPr>
        <p:grpSpPr>
          <a:xfrm>
            <a:off x="1515507" y="4422331"/>
            <a:ext cx="2375559" cy="1767519"/>
            <a:chOff x="1670882" y="4211709"/>
            <a:chExt cx="2375559" cy="1767519"/>
          </a:xfrm>
        </p:grpSpPr>
        <p:sp>
          <p:nvSpPr>
            <p:cNvPr id="5" name="Oval 115">
              <a:extLst>
                <a:ext uri="{FF2B5EF4-FFF2-40B4-BE49-F238E27FC236}">
                  <a16:creationId xmlns:a16="http://schemas.microsoft.com/office/drawing/2014/main" id="{AEAABC59-3574-4D7F-AAD8-2DE26BE916E1}"/>
                </a:ext>
              </a:extLst>
            </p:cNvPr>
            <p:cNvSpPr/>
            <p:nvPr/>
          </p:nvSpPr>
          <p:spPr>
            <a:xfrm>
              <a:off x="1670882" y="4436531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9A64E9-1EDF-4F71-806D-F9B05788986C}"/>
                </a:ext>
              </a:extLst>
            </p:cNvPr>
            <p:cNvSpPr/>
            <p:nvPr/>
          </p:nvSpPr>
          <p:spPr>
            <a:xfrm>
              <a:off x="2105000" y="4800730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7" name="Picture 6" descr="ALTERED">
              <a:extLst>
                <a:ext uri="{FF2B5EF4-FFF2-40B4-BE49-F238E27FC236}">
                  <a16:creationId xmlns:a16="http://schemas.microsoft.com/office/drawing/2014/main" id="{D6A41C75-3A0F-4ED3-983D-065830D20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93" y="488307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12B3FF-1CC3-4D65-AB98-3BFE51A9778E}"/>
                </a:ext>
              </a:extLst>
            </p:cNvPr>
            <p:cNvSpPr/>
            <p:nvPr/>
          </p:nvSpPr>
          <p:spPr>
            <a:xfrm>
              <a:off x="2819888" y="4867577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D5B80CF-E4CA-4974-A6AB-A485AB004560}"/>
                </a:ext>
              </a:extLst>
            </p:cNvPr>
            <p:cNvSpPr/>
            <p:nvPr/>
          </p:nvSpPr>
          <p:spPr>
            <a:xfrm>
              <a:off x="3188856" y="506008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5E87EC-C571-458B-9463-4DF03CF01849}"/>
                </a:ext>
              </a:extLst>
            </p:cNvPr>
            <p:cNvSpPr/>
            <p:nvPr/>
          </p:nvSpPr>
          <p:spPr>
            <a:xfrm>
              <a:off x="3051830" y="4502233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8AEB34-19C8-4BFF-87E3-957BD3AB7D17}"/>
                </a:ext>
              </a:extLst>
            </p:cNvPr>
            <p:cNvSpPr/>
            <p:nvPr/>
          </p:nvSpPr>
          <p:spPr>
            <a:xfrm>
              <a:off x="3420798" y="4694738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2" name="Picture 11" descr="ALTERED">
              <a:extLst>
                <a:ext uri="{FF2B5EF4-FFF2-40B4-BE49-F238E27FC236}">
                  <a16:creationId xmlns:a16="http://schemas.microsoft.com/office/drawing/2014/main" id="{DBBDF01E-982A-45B2-8015-0FD23A222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534" y="473564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ALTERED">
              <a:extLst>
                <a:ext uri="{FF2B5EF4-FFF2-40B4-BE49-F238E27FC236}">
                  <a16:creationId xmlns:a16="http://schemas.microsoft.com/office/drawing/2014/main" id="{48060F8E-4281-42A9-8C78-56E62F5A2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468" y="4716908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LTERED">
              <a:extLst>
                <a:ext uri="{FF2B5EF4-FFF2-40B4-BE49-F238E27FC236}">
                  <a16:creationId xmlns:a16="http://schemas.microsoft.com/office/drawing/2014/main" id="{99AD85A5-4FE2-4C89-AED9-FEBBE3BBC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058" y="460013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15">
              <a:extLst>
                <a:ext uri="{FF2B5EF4-FFF2-40B4-BE49-F238E27FC236}">
                  <a16:creationId xmlns:a16="http://schemas.microsoft.com/office/drawing/2014/main" id="{C80A8EAC-AD18-40F5-91F5-A9FAFA710CE8}"/>
                </a:ext>
              </a:extLst>
            </p:cNvPr>
            <p:cNvSpPr/>
            <p:nvPr/>
          </p:nvSpPr>
          <p:spPr>
            <a:xfrm>
              <a:off x="2230610" y="4661353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4EA524-DB7E-4F1D-9173-DD18D505FDFC}"/>
                </a:ext>
              </a:extLst>
            </p:cNvPr>
            <p:cNvSpPr/>
            <p:nvPr/>
          </p:nvSpPr>
          <p:spPr>
            <a:xfrm>
              <a:off x="2664728" y="502555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7" name="Picture 16" descr="ALTERED">
              <a:extLst>
                <a:ext uri="{FF2B5EF4-FFF2-40B4-BE49-F238E27FC236}">
                  <a16:creationId xmlns:a16="http://schemas.microsoft.com/office/drawing/2014/main" id="{F97B6E81-BEB6-4FE4-B053-BDD7DBC7A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021" y="510789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ALTERED">
              <a:extLst>
                <a:ext uri="{FF2B5EF4-FFF2-40B4-BE49-F238E27FC236}">
                  <a16:creationId xmlns:a16="http://schemas.microsoft.com/office/drawing/2014/main" id="{34CEE9B6-9464-4421-A605-AE9F5D0F9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262" y="496046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ALTERED">
              <a:extLst>
                <a:ext uri="{FF2B5EF4-FFF2-40B4-BE49-F238E27FC236}">
                  <a16:creationId xmlns:a16="http://schemas.microsoft.com/office/drawing/2014/main" id="{887C6BAD-97D9-4B0C-9F27-BB5A4AFA0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96" y="4941730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ALTERED">
              <a:extLst>
                <a:ext uri="{FF2B5EF4-FFF2-40B4-BE49-F238E27FC236}">
                  <a16:creationId xmlns:a16="http://schemas.microsoft.com/office/drawing/2014/main" id="{12E0520E-3D68-4E3C-A2D7-715BEC4E4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786" y="482495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115">
              <a:extLst>
                <a:ext uri="{FF2B5EF4-FFF2-40B4-BE49-F238E27FC236}">
                  <a16:creationId xmlns:a16="http://schemas.microsoft.com/office/drawing/2014/main" id="{2083A82D-465E-468C-A829-945C11F16B2A}"/>
                </a:ext>
              </a:extLst>
            </p:cNvPr>
            <p:cNvSpPr/>
            <p:nvPr/>
          </p:nvSpPr>
          <p:spPr>
            <a:xfrm>
              <a:off x="2393758" y="4211709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788B68-B7F5-48EA-9CF3-F267F29E3965}"/>
                </a:ext>
              </a:extLst>
            </p:cNvPr>
            <p:cNvSpPr/>
            <p:nvPr/>
          </p:nvSpPr>
          <p:spPr>
            <a:xfrm>
              <a:off x="2827876" y="4575908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23" name="Picture 22" descr="ALTERED">
              <a:extLst>
                <a:ext uri="{FF2B5EF4-FFF2-40B4-BE49-F238E27FC236}">
                  <a16:creationId xmlns:a16="http://schemas.microsoft.com/office/drawing/2014/main" id="{F55BAEC0-10E7-4276-AE10-C3257F4A5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169" y="465825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ALTERED">
              <a:extLst>
                <a:ext uri="{FF2B5EF4-FFF2-40B4-BE49-F238E27FC236}">
                  <a16:creationId xmlns:a16="http://schemas.microsoft.com/office/drawing/2014/main" id="{EAF118BE-BC0F-4646-BE85-854371068B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410" y="451082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ALTERED">
              <a:extLst>
                <a:ext uri="{FF2B5EF4-FFF2-40B4-BE49-F238E27FC236}">
                  <a16:creationId xmlns:a16="http://schemas.microsoft.com/office/drawing/2014/main" id="{3A87023E-3B60-4CD1-AB91-63500BFFB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344" y="4492086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ALTERED">
              <a:extLst>
                <a:ext uri="{FF2B5EF4-FFF2-40B4-BE49-F238E27FC236}">
                  <a16:creationId xmlns:a16="http://schemas.microsoft.com/office/drawing/2014/main" id="{C87B13BD-5AA9-42E6-BE5D-CFE9D9178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934" y="4375315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Oval 115">
              <a:extLst>
                <a:ext uri="{FF2B5EF4-FFF2-40B4-BE49-F238E27FC236}">
                  <a16:creationId xmlns:a16="http://schemas.microsoft.com/office/drawing/2014/main" id="{B64B24F5-5746-4958-9916-7EE8527361B8}"/>
                </a:ext>
              </a:extLst>
            </p:cNvPr>
            <p:cNvSpPr/>
            <p:nvPr/>
          </p:nvSpPr>
          <p:spPr>
            <a:xfrm>
              <a:off x="1732763" y="4996246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629A7B-1F22-465C-B196-B66B39162505}"/>
                </a:ext>
              </a:extLst>
            </p:cNvPr>
            <p:cNvSpPr/>
            <p:nvPr/>
          </p:nvSpPr>
          <p:spPr>
            <a:xfrm>
              <a:off x="2166881" y="5360445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ALTERED">
              <a:extLst>
                <a:ext uri="{FF2B5EF4-FFF2-40B4-BE49-F238E27FC236}">
                  <a16:creationId xmlns:a16="http://schemas.microsoft.com/office/drawing/2014/main" id="{A059576D-62D3-40B4-9A50-4CD21F473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74" y="544278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ALTERED">
              <a:extLst>
                <a:ext uri="{FF2B5EF4-FFF2-40B4-BE49-F238E27FC236}">
                  <a16:creationId xmlns:a16="http://schemas.microsoft.com/office/drawing/2014/main" id="{16BAB5BE-9786-4858-B620-215E28CBB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415" y="529536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ALTERED">
              <a:extLst>
                <a:ext uri="{FF2B5EF4-FFF2-40B4-BE49-F238E27FC236}">
                  <a16:creationId xmlns:a16="http://schemas.microsoft.com/office/drawing/2014/main" id="{6DEA88E7-DFDA-4C35-8179-31FC092E6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349" y="5276623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ALTERED">
              <a:extLst>
                <a:ext uri="{FF2B5EF4-FFF2-40B4-BE49-F238E27FC236}">
                  <a16:creationId xmlns:a16="http://schemas.microsoft.com/office/drawing/2014/main" id="{6E4AB979-D4AC-4F5D-A7AA-E457F6B61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939" y="515985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B7F0EFD-50D8-4135-B9B9-98B49D418486}"/>
                </a:ext>
              </a:extLst>
            </p:cNvPr>
            <p:cNvSpPr/>
            <p:nvPr/>
          </p:nvSpPr>
          <p:spPr>
            <a:xfrm>
              <a:off x="2435449" y="5305459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8DE8EF-A45E-4A0B-8F79-C2CC3370A376}"/>
                </a:ext>
              </a:extLst>
            </p:cNvPr>
            <p:cNvSpPr/>
            <p:nvPr/>
          </p:nvSpPr>
          <p:spPr>
            <a:xfrm>
              <a:off x="2804417" y="5497964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A4DC32C-3A07-46BA-A6F3-BFF0CF24477D}"/>
              </a:ext>
            </a:extLst>
          </p:cNvPr>
          <p:cNvSpPr txBox="1"/>
          <p:nvPr/>
        </p:nvSpPr>
        <p:spPr>
          <a:xfrm>
            <a:off x="4212711" y="4585937"/>
            <a:ext cx="397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Igual con secuenciación en proporciones perfectas, vamos a observar este variación en solo </a:t>
            </a:r>
            <a:r>
              <a:rPr lang="es-CL" u="sng" dirty="0"/>
              <a:t>12.5%</a:t>
            </a:r>
            <a:r>
              <a:rPr lang="es-CL" dirty="0"/>
              <a:t> (!!!) de los reads que cubren un locus.</a:t>
            </a:r>
          </a:p>
        </p:txBody>
      </p:sp>
    </p:spTree>
    <p:extLst>
      <p:ext uri="{BB962C8B-B14F-4D97-AF65-F5344CB8AC3E}">
        <p14:creationId xmlns:p14="http://schemas.microsoft.com/office/powerpoint/2010/main" val="35354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526-8B92-46F1-B096-43D16A6E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7AA0-70D3-4E09-A198-641166BB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Originalmente, el </a:t>
            </a:r>
            <a:r>
              <a:rPr lang="es-CL" b="1" dirty="0"/>
              <a:t>llamado de variantes </a:t>
            </a:r>
            <a:r>
              <a:rPr lang="es-CL" dirty="0"/>
              <a:t>en estudios de cáncer se realizó con las mismas herramientas que en caso de </a:t>
            </a:r>
            <a:r>
              <a:rPr lang="es-CL" b="1" dirty="0"/>
              <a:t>enfermedades Mendelianas</a:t>
            </a:r>
            <a:r>
              <a:rPr lang="es-CL" dirty="0"/>
              <a:t>. </a:t>
            </a:r>
          </a:p>
          <a:p>
            <a:pPr lvl="1"/>
            <a:r>
              <a:rPr lang="es-CL" dirty="0"/>
              <a:t>Se usó llamadores de variantes como </a:t>
            </a:r>
            <a:r>
              <a:rPr lang="es-CL" b="1" dirty="0"/>
              <a:t>Varscan</a:t>
            </a:r>
            <a:r>
              <a:rPr lang="es-CL" dirty="0"/>
              <a:t>, </a:t>
            </a:r>
            <a:r>
              <a:rPr lang="es-CL" b="1" dirty="0"/>
              <a:t>SAMtools</a:t>
            </a:r>
            <a:r>
              <a:rPr lang="es-CL" dirty="0"/>
              <a:t>, </a:t>
            </a:r>
            <a:r>
              <a:rPr lang="es-CL" b="1" dirty="0"/>
              <a:t>GATK UnifiedGenotyper</a:t>
            </a:r>
            <a:r>
              <a:rPr lang="es-CL" dirty="0"/>
              <a:t>…</a:t>
            </a:r>
          </a:p>
          <a:p>
            <a:pPr lvl="2"/>
            <a:r>
              <a:rPr lang="es-CL" dirty="0"/>
              <a:t>…pero los modelos probabilísticos que subrayan cada uno tienen como suposición que el porcentajes de reads con una variante va a reflejar uno de solo </a:t>
            </a:r>
            <a:r>
              <a:rPr lang="es-CL" b="1" dirty="0"/>
              <a:t>tres genotipos posibles </a:t>
            </a:r>
            <a:r>
              <a:rPr lang="es-CL" dirty="0"/>
              <a:t>encontrados en células normales en el genoma humano!</a:t>
            </a:r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1286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4921-273F-4A5A-A476-16C5B8BA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F0A9-A0BB-4DDC-80EB-49DF3B59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La frecuencia de una variante en cáncer está confundido por los varios factores que hemos visto. </a:t>
            </a:r>
          </a:p>
          <a:p>
            <a:pPr lvl="1"/>
            <a:r>
              <a:rPr lang="es-CL" dirty="0"/>
              <a:t>Un </a:t>
            </a:r>
            <a:r>
              <a:rPr lang="es-CL" b="1" dirty="0"/>
              <a:t>llamador de variante </a:t>
            </a:r>
            <a:r>
              <a:rPr lang="es-CL" dirty="0"/>
              <a:t>clásico</a:t>
            </a:r>
            <a:r>
              <a:rPr lang="es-CL" b="1" dirty="0"/>
              <a:t> </a:t>
            </a:r>
            <a:r>
              <a:rPr lang="es-CL" dirty="0"/>
              <a:t>podría </a:t>
            </a:r>
            <a:br>
              <a:rPr lang="es-CL" dirty="0"/>
            </a:br>
            <a:r>
              <a:rPr lang="es-CL" b="1" dirty="0"/>
              <a:t>rechazar una variante somática </a:t>
            </a:r>
            <a:br>
              <a:rPr lang="es-CL" b="1" dirty="0"/>
            </a:br>
            <a:r>
              <a:rPr lang="es-CL" dirty="0"/>
              <a:t>debido a su frecuencia baja.</a:t>
            </a:r>
          </a:p>
          <a:p>
            <a:pPr lvl="1"/>
            <a:r>
              <a:rPr lang="es-CL" dirty="0"/>
              <a:t>Podemos cambiar parámetros para </a:t>
            </a:r>
            <a:br>
              <a:rPr lang="es-CL" dirty="0"/>
            </a:br>
            <a:r>
              <a:rPr lang="es-CL" dirty="0"/>
              <a:t>tratar de hacer que encaje, pero al final </a:t>
            </a:r>
            <a:br>
              <a:rPr lang="es-CL" dirty="0"/>
            </a:br>
            <a:r>
              <a:rPr lang="es-CL" dirty="0"/>
              <a:t>es mejor usar nuevas herramientas </a:t>
            </a:r>
            <a:r>
              <a:rPr lang="es-CL" u="sng" dirty="0"/>
              <a:t>adaptadas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Afortunadamente, ahora </a:t>
            </a:r>
            <a:r>
              <a:rPr lang="es-CL" u="sng" dirty="0"/>
              <a:t>ya existen</a:t>
            </a:r>
            <a:r>
              <a:rPr lang="es-CL" dirty="0"/>
              <a:t>…</a:t>
            </a:r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3FB2C-87E7-4DC1-A642-A7AF7617FB67}"/>
              </a:ext>
            </a:extLst>
          </p:cNvPr>
          <p:cNvSpPr/>
          <p:nvPr/>
        </p:nvSpPr>
        <p:spPr>
          <a:xfrm>
            <a:off x="7706432" y="2967517"/>
            <a:ext cx="994611" cy="67376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35FFD2-EDA5-4FD6-9AA0-E6848C81CE12}"/>
              </a:ext>
            </a:extLst>
          </p:cNvPr>
          <p:cNvSpPr/>
          <p:nvPr/>
        </p:nvSpPr>
        <p:spPr>
          <a:xfrm>
            <a:off x="8075400" y="3160022"/>
            <a:ext cx="288758" cy="2727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0A8FBB-E097-4626-8481-D289AFF274BC}"/>
              </a:ext>
            </a:extLst>
          </p:cNvPr>
          <p:cNvGrpSpPr/>
          <p:nvPr/>
        </p:nvGrpSpPr>
        <p:grpSpPr>
          <a:xfrm>
            <a:off x="6518652" y="2967517"/>
            <a:ext cx="2375559" cy="1767519"/>
            <a:chOff x="1670882" y="4211709"/>
            <a:chExt cx="2375559" cy="1767519"/>
          </a:xfrm>
        </p:grpSpPr>
        <p:sp>
          <p:nvSpPr>
            <p:cNvPr id="7" name="Oval 115">
              <a:extLst>
                <a:ext uri="{FF2B5EF4-FFF2-40B4-BE49-F238E27FC236}">
                  <a16:creationId xmlns:a16="http://schemas.microsoft.com/office/drawing/2014/main" id="{62C433D7-BB64-44EF-8565-CB3E5F6A24A5}"/>
                </a:ext>
              </a:extLst>
            </p:cNvPr>
            <p:cNvSpPr/>
            <p:nvPr/>
          </p:nvSpPr>
          <p:spPr>
            <a:xfrm>
              <a:off x="1670882" y="4436531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3BABAD-AB43-4EE8-8B97-A108C5847D53}"/>
                </a:ext>
              </a:extLst>
            </p:cNvPr>
            <p:cNvSpPr/>
            <p:nvPr/>
          </p:nvSpPr>
          <p:spPr>
            <a:xfrm>
              <a:off x="2105000" y="4800730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9" name="Picture 8" descr="ALTERED">
              <a:extLst>
                <a:ext uri="{FF2B5EF4-FFF2-40B4-BE49-F238E27FC236}">
                  <a16:creationId xmlns:a16="http://schemas.microsoft.com/office/drawing/2014/main" id="{E4A589F6-9573-4BB8-91B6-4DF7DDD77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293" y="488307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8F09EE-45CD-4590-8369-450A10BFD210}"/>
                </a:ext>
              </a:extLst>
            </p:cNvPr>
            <p:cNvSpPr/>
            <p:nvPr/>
          </p:nvSpPr>
          <p:spPr>
            <a:xfrm>
              <a:off x="2819888" y="4867577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C0C5A2-862E-4D09-A913-A76F66119DB3}"/>
                </a:ext>
              </a:extLst>
            </p:cNvPr>
            <p:cNvSpPr/>
            <p:nvPr/>
          </p:nvSpPr>
          <p:spPr>
            <a:xfrm>
              <a:off x="3188856" y="506008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F1F698-27F6-46C1-804C-B5E4003CD1F7}"/>
                </a:ext>
              </a:extLst>
            </p:cNvPr>
            <p:cNvSpPr/>
            <p:nvPr/>
          </p:nvSpPr>
          <p:spPr>
            <a:xfrm>
              <a:off x="3051830" y="4502233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940A0E-170F-4B49-B153-46BAC263CAE5}"/>
                </a:ext>
              </a:extLst>
            </p:cNvPr>
            <p:cNvSpPr/>
            <p:nvPr/>
          </p:nvSpPr>
          <p:spPr>
            <a:xfrm>
              <a:off x="3420798" y="4694738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4" name="Picture 13" descr="ALTERED">
              <a:extLst>
                <a:ext uri="{FF2B5EF4-FFF2-40B4-BE49-F238E27FC236}">
                  <a16:creationId xmlns:a16="http://schemas.microsoft.com/office/drawing/2014/main" id="{3944F9FA-362A-4170-B79B-5237B3072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534" y="473564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LTERED">
              <a:extLst>
                <a:ext uri="{FF2B5EF4-FFF2-40B4-BE49-F238E27FC236}">
                  <a16:creationId xmlns:a16="http://schemas.microsoft.com/office/drawing/2014/main" id="{3EE3B5BF-FC9E-4A62-84DB-C628043BA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5468" y="4716908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TERED">
              <a:extLst>
                <a:ext uri="{FF2B5EF4-FFF2-40B4-BE49-F238E27FC236}">
                  <a16:creationId xmlns:a16="http://schemas.microsoft.com/office/drawing/2014/main" id="{2DD69952-EA46-4200-B7D7-DAB8D3388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058" y="4600137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115">
              <a:extLst>
                <a:ext uri="{FF2B5EF4-FFF2-40B4-BE49-F238E27FC236}">
                  <a16:creationId xmlns:a16="http://schemas.microsoft.com/office/drawing/2014/main" id="{AC184E87-1A5E-4485-B586-62E0A7522B74}"/>
                </a:ext>
              </a:extLst>
            </p:cNvPr>
            <p:cNvSpPr/>
            <p:nvPr/>
          </p:nvSpPr>
          <p:spPr>
            <a:xfrm>
              <a:off x="2230610" y="4661353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A24731-4D14-4F70-93B4-95E2AC124F0A}"/>
                </a:ext>
              </a:extLst>
            </p:cNvPr>
            <p:cNvSpPr/>
            <p:nvPr/>
          </p:nvSpPr>
          <p:spPr>
            <a:xfrm>
              <a:off x="2664728" y="5025552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19" name="Picture 18" descr="ALTERED">
              <a:extLst>
                <a:ext uri="{FF2B5EF4-FFF2-40B4-BE49-F238E27FC236}">
                  <a16:creationId xmlns:a16="http://schemas.microsoft.com/office/drawing/2014/main" id="{4A629362-F16A-472A-8FF8-32C2D72FF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021" y="5107896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ALTERED">
              <a:extLst>
                <a:ext uri="{FF2B5EF4-FFF2-40B4-BE49-F238E27FC236}">
                  <a16:creationId xmlns:a16="http://schemas.microsoft.com/office/drawing/2014/main" id="{4EA6ED76-0017-49D2-BEE7-4D4C41564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1262" y="4960468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ALTERED">
              <a:extLst>
                <a:ext uri="{FF2B5EF4-FFF2-40B4-BE49-F238E27FC236}">
                  <a16:creationId xmlns:a16="http://schemas.microsoft.com/office/drawing/2014/main" id="{33AEBB0A-11EF-4802-95CC-915167F47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5196" y="4941730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ALTERED">
              <a:extLst>
                <a:ext uri="{FF2B5EF4-FFF2-40B4-BE49-F238E27FC236}">
                  <a16:creationId xmlns:a16="http://schemas.microsoft.com/office/drawing/2014/main" id="{794EB1E9-A84B-4096-812E-F667F000E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786" y="482495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115">
              <a:extLst>
                <a:ext uri="{FF2B5EF4-FFF2-40B4-BE49-F238E27FC236}">
                  <a16:creationId xmlns:a16="http://schemas.microsoft.com/office/drawing/2014/main" id="{370581C4-CAD8-414B-9A20-D30B46075083}"/>
                </a:ext>
              </a:extLst>
            </p:cNvPr>
            <p:cNvSpPr/>
            <p:nvPr/>
          </p:nvSpPr>
          <p:spPr>
            <a:xfrm>
              <a:off x="2393758" y="4211709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7A4826-AFBE-442B-AAF0-F266DBF073B3}"/>
                </a:ext>
              </a:extLst>
            </p:cNvPr>
            <p:cNvSpPr/>
            <p:nvPr/>
          </p:nvSpPr>
          <p:spPr>
            <a:xfrm>
              <a:off x="2827876" y="4575908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25" name="Picture 24" descr="ALTERED">
              <a:extLst>
                <a:ext uri="{FF2B5EF4-FFF2-40B4-BE49-F238E27FC236}">
                  <a16:creationId xmlns:a16="http://schemas.microsoft.com/office/drawing/2014/main" id="{1D6F0E8A-95DF-4A32-8186-9668CAD0A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169" y="465825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ALTERED">
              <a:extLst>
                <a:ext uri="{FF2B5EF4-FFF2-40B4-BE49-F238E27FC236}">
                  <a16:creationId xmlns:a16="http://schemas.microsoft.com/office/drawing/2014/main" id="{7BBA09AC-6406-459D-90EA-D9494ADEC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410" y="4510824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ALTERED">
              <a:extLst>
                <a:ext uri="{FF2B5EF4-FFF2-40B4-BE49-F238E27FC236}">
                  <a16:creationId xmlns:a16="http://schemas.microsoft.com/office/drawing/2014/main" id="{0598637D-8F6C-4F78-8194-891546ABC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344" y="4492086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ALTERED">
              <a:extLst>
                <a:ext uri="{FF2B5EF4-FFF2-40B4-BE49-F238E27FC236}">
                  <a16:creationId xmlns:a16="http://schemas.microsoft.com/office/drawing/2014/main" id="{CAD86716-E50F-496F-B342-D9216037E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934" y="4375315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Oval 115">
              <a:extLst>
                <a:ext uri="{FF2B5EF4-FFF2-40B4-BE49-F238E27FC236}">
                  <a16:creationId xmlns:a16="http://schemas.microsoft.com/office/drawing/2014/main" id="{55D7C3D8-9BBA-427A-A025-E9D111C5393F}"/>
                </a:ext>
              </a:extLst>
            </p:cNvPr>
            <p:cNvSpPr/>
            <p:nvPr/>
          </p:nvSpPr>
          <p:spPr>
            <a:xfrm>
              <a:off x="1732763" y="4996246"/>
              <a:ext cx="1153349" cy="969460"/>
            </a:xfrm>
            <a:custGeom>
              <a:avLst/>
              <a:gdLst>
                <a:gd name="connsiteX0" fmla="*/ 0 w 994611"/>
                <a:gd name="connsiteY0" fmla="*/ 374040 h 748079"/>
                <a:gd name="connsiteX1" fmla="*/ 497306 w 994611"/>
                <a:gd name="connsiteY1" fmla="*/ 0 h 748079"/>
                <a:gd name="connsiteX2" fmla="*/ 994612 w 994611"/>
                <a:gd name="connsiteY2" fmla="*/ 374040 h 748079"/>
                <a:gd name="connsiteX3" fmla="*/ 497306 w 994611"/>
                <a:gd name="connsiteY3" fmla="*/ 748080 h 748079"/>
                <a:gd name="connsiteX4" fmla="*/ 0 w 994611"/>
                <a:gd name="connsiteY4" fmla="*/ 374040 h 748079"/>
                <a:gd name="connsiteX0" fmla="*/ 6134 w 1012254"/>
                <a:gd name="connsiteY0" fmla="*/ 325914 h 699954"/>
                <a:gd name="connsiteX1" fmla="*/ 808240 w 1012254"/>
                <a:gd name="connsiteY1" fmla="*/ 0 h 699954"/>
                <a:gd name="connsiteX2" fmla="*/ 1000746 w 1012254"/>
                <a:gd name="connsiteY2" fmla="*/ 325914 h 699954"/>
                <a:gd name="connsiteX3" fmla="*/ 503440 w 1012254"/>
                <a:gd name="connsiteY3" fmla="*/ 699954 h 699954"/>
                <a:gd name="connsiteX4" fmla="*/ 6134 w 1012254"/>
                <a:gd name="connsiteY4" fmla="*/ 325914 h 699954"/>
                <a:gd name="connsiteX0" fmla="*/ 4090 w 1062871"/>
                <a:gd name="connsiteY0" fmla="*/ 215621 h 703256"/>
                <a:gd name="connsiteX1" fmla="*/ 870365 w 1062871"/>
                <a:gd name="connsiteY1" fmla="*/ 2002 h 703256"/>
                <a:gd name="connsiteX2" fmla="*/ 1062871 w 1062871"/>
                <a:gd name="connsiteY2" fmla="*/ 327916 h 703256"/>
                <a:gd name="connsiteX3" fmla="*/ 565565 w 1062871"/>
                <a:gd name="connsiteY3" fmla="*/ 701956 h 703256"/>
                <a:gd name="connsiteX4" fmla="*/ 4090 w 1062871"/>
                <a:gd name="connsiteY4" fmla="*/ 215621 h 703256"/>
                <a:gd name="connsiteX0" fmla="*/ 44702 w 1103483"/>
                <a:gd name="connsiteY0" fmla="*/ 216216 h 703851"/>
                <a:gd name="connsiteX1" fmla="*/ 910977 w 1103483"/>
                <a:gd name="connsiteY1" fmla="*/ 2597 h 703851"/>
                <a:gd name="connsiteX2" fmla="*/ 1103483 w 1103483"/>
                <a:gd name="connsiteY2" fmla="*/ 328511 h 703851"/>
                <a:gd name="connsiteX3" fmla="*/ 606177 w 1103483"/>
                <a:gd name="connsiteY3" fmla="*/ 702551 h 703851"/>
                <a:gd name="connsiteX4" fmla="*/ 44702 w 1103483"/>
                <a:gd name="connsiteY4" fmla="*/ 216216 h 703851"/>
                <a:gd name="connsiteX0" fmla="*/ 8259 w 1067040"/>
                <a:gd name="connsiteY0" fmla="*/ 215933 h 815401"/>
                <a:gd name="connsiteX1" fmla="*/ 874534 w 1067040"/>
                <a:gd name="connsiteY1" fmla="*/ 2314 h 815401"/>
                <a:gd name="connsiteX2" fmla="*/ 1067040 w 1067040"/>
                <a:gd name="connsiteY2" fmla="*/ 328228 h 815401"/>
                <a:gd name="connsiteX3" fmla="*/ 473482 w 1067040"/>
                <a:gd name="connsiteY3" fmla="*/ 814562 h 815401"/>
                <a:gd name="connsiteX4" fmla="*/ 8259 w 1067040"/>
                <a:gd name="connsiteY4" fmla="*/ 215933 h 815401"/>
                <a:gd name="connsiteX0" fmla="*/ 8582 w 1067363"/>
                <a:gd name="connsiteY0" fmla="*/ 215933 h 825099"/>
                <a:gd name="connsiteX1" fmla="*/ 874857 w 1067363"/>
                <a:gd name="connsiteY1" fmla="*/ 2314 h 825099"/>
                <a:gd name="connsiteX2" fmla="*/ 1067363 w 1067363"/>
                <a:gd name="connsiteY2" fmla="*/ 328228 h 825099"/>
                <a:gd name="connsiteX3" fmla="*/ 473805 w 1067363"/>
                <a:gd name="connsiteY3" fmla="*/ 814562 h 825099"/>
                <a:gd name="connsiteX4" fmla="*/ 8582 w 1067363"/>
                <a:gd name="connsiteY4" fmla="*/ 215933 h 825099"/>
                <a:gd name="connsiteX0" fmla="*/ 1439 w 1060220"/>
                <a:gd name="connsiteY0" fmla="*/ 216038 h 856855"/>
                <a:gd name="connsiteX1" fmla="*/ 867714 w 1060220"/>
                <a:gd name="connsiteY1" fmla="*/ 2419 h 856855"/>
                <a:gd name="connsiteX2" fmla="*/ 1060220 w 1060220"/>
                <a:gd name="connsiteY2" fmla="*/ 328333 h 856855"/>
                <a:gd name="connsiteX3" fmla="*/ 675210 w 1060220"/>
                <a:gd name="connsiteY3" fmla="*/ 846751 h 856855"/>
                <a:gd name="connsiteX4" fmla="*/ 1439 w 1060220"/>
                <a:gd name="connsiteY4" fmla="*/ 216038 h 856855"/>
                <a:gd name="connsiteX0" fmla="*/ 1439 w 1060220"/>
                <a:gd name="connsiteY0" fmla="*/ 216038 h 884540"/>
                <a:gd name="connsiteX1" fmla="*/ 867714 w 1060220"/>
                <a:gd name="connsiteY1" fmla="*/ 2419 h 884540"/>
                <a:gd name="connsiteX2" fmla="*/ 1060220 w 1060220"/>
                <a:gd name="connsiteY2" fmla="*/ 328333 h 884540"/>
                <a:gd name="connsiteX3" fmla="*/ 675210 w 1060220"/>
                <a:gd name="connsiteY3" fmla="*/ 846751 h 884540"/>
                <a:gd name="connsiteX4" fmla="*/ 1439 w 1060220"/>
                <a:gd name="connsiteY4" fmla="*/ 216038 h 884540"/>
                <a:gd name="connsiteX0" fmla="*/ 1425 w 1124375"/>
                <a:gd name="connsiteY0" fmla="*/ 216038 h 847512"/>
                <a:gd name="connsiteX1" fmla="*/ 867700 w 1124375"/>
                <a:gd name="connsiteY1" fmla="*/ 2419 h 847512"/>
                <a:gd name="connsiteX2" fmla="*/ 1124375 w 1124375"/>
                <a:gd name="connsiteY2" fmla="*/ 328333 h 847512"/>
                <a:gd name="connsiteX3" fmla="*/ 675196 w 1124375"/>
                <a:gd name="connsiteY3" fmla="*/ 846751 h 847512"/>
                <a:gd name="connsiteX4" fmla="*/ 1425 w 1124375"/>
                <a:gd name="connsiteY4" fmla="*/ 216038 h 847512"/>
                <a:gd name="connsiteX0" fmla="*/ 1404 w 1076227"/>
                <a:gd name="connsiteY0" fmla="*/ 217287 h 849346"/>
                <a:gd name="connsiteX1" fmla="*/ 867679 w 1076227"/>
                <a:gd name="connsiteY1" fmla="*/ 3668 h 849346"/>
                <a:gd name="connsiteX2" fmla="*/ 1076227 w 1076227"/>
                <a:gd name="connsiteY2" fmla="*/ 361666 h 849346"/>
                <a:gd name="connsiteX3" fmla="*/ 675175 w 1076227"/>
                <a:gd name="connsiteY3" fmla="*/ 848000 h 849346"/>
                <a:gd name="connsiteX4" fmla="*/ 1404 w 1076227"/>
                <a:gd name="connsiteY4" fmla="*/ 217287 h 849346"/>
                <a:gd name="connsiteX0" fmla="*/ 1404 w 1076227"/>
                <a:gd name="connsiteY0" fmla="*/ 217287 h 849126"/>
                <a:gd name="connsiteX1" fmla="*/ 867679 w 1076227"/>
                <a:gd name="connsiteY1" fmla="*/ 3668 h 849126"/>
                <a:gd name="connsiteX2" fmla="*/ 1076227 w 1076227"/>
                <a:gd name="connsiteY2" fmla="*/ 361666 h 849126"/>
                <a:gd name="connsiteX3" fmla="*/ 675175 w 1076227"/>
                <a:gd name="connsiteY3" fmla="*/ 848000 h 849126"/>
                <a:gd name="connsiteX4" fmla="*/ 1404 w 1076227"/>
                <a:gd name="connsiteY4" fmla="*/ 217287 h 849126"/>
                <a:gd name="connsiteX0" fmla="*/ 1424 w 1124374"/>
                <a:gd name="connsiteY0" fmla="*/ 221804 h 856312"/>
                <a:gd name="connsiteX1" fmla="*/ 867699 w 1124374"/>
                <a:gd name="connsiteY1" fmla="*/ 8185 h 856312"/>
                <a:gd name="connsiteX2" fmla="*/ 1124374 w 1124374"/>
                <a:gd name="connsiteY2" fmla="*/ 462435 h 856312"/>
                <a:gd name="connsiteX3" fmla="*/ 675195 w 1124374"/>
                <a:gd name="connsiteY3" fmla="*/ 852517 h 856312"/>
                <a:gd name="connsiteX4" fmla="*/ 1424 w 1124374"/>
                <a:gd name="connsiteY4" fmla="*/ 221804 h 856312"/>
                <a:gd name="connsiteX0" fmla="*/ 1906 w 1124856"/>
                <a:gd name="connsiteY0" fmla="*/ 330974 h 965482"/>
                <a:gd name="connsiteX1" fmla="*/ 900265 w 1124856"/>
                <a:gd name="connsiteY1" fmla="*/ 5060 h 965482"/>
                <a:gd name="connsiteX2" fmla="*/ 1124856 w 1124856"/>
                <a:gd name="connsiteY2" fmla="*/ 571605 h 965482"/>
                <a:gd name="connsiteX3" fmla="*/ 675677 w 1124856"/>
                <a:gd name="connsiteY3" fmla="*/ 961687 h 965482"/>
                <a:gd name="connsiteX4" fmla="*/ 1906 w 1124856"/>
                <a:gd name="connsiteY4" fmla="*/ 330974 h 965482"/>
                <a:gd name="connsiteX0" fmla="*/ 1906 w 1124856"/>
                <a:gd name="connsiteY0" fmla="*/ 363465 h 997973"/>
                <a:gd name="connsiteX1" fmla="*/ 900265 w 1124856"/>
                <a:gd name="connsiteY1" fmla="*/ 37551 h 997973"/>
                <a:gd name="connsiteX2" fmla="*/ 1124856 w 1124856"/>
                <a:gd name="connsiteY2" fmla="*/ 604096 h 997973"/>
                <a:gd name="connsiteX3" fmla="*/ 675677 w 1124856"/>
                <a:gd name="connsiteY3" fmla="*/ 994178 h 997973"/>
                <a:gd name="connsiteX4" fmla="*/ 1906 w 1124856"/>
                <a:gd name="connsiteY4" fmla="*/ 363465 h 997973"/>
                <a:gd name="connsiteX0" fmla="*/ 1906 w 1124856"/>
                <a:gd name="connsiteY0" fmla="*/ 330975 h 965483"/>
                <a:gd name="connsiteX1" fmla="*/ 900265 w 1124856"/>
                <a:gd name="connsiteY1" fmla="*/ 5061 h 965483"/>
                <a:gd name="connsiteX2" fmla="*/ 1124856 w 1124856"/>
                <a:gd name="connsiteY2" fmla="*/ 571606 h 965483"/>
                <a:gd name="connsiteX3" fmla="*/ 675677 w 1124856"/>
                <a:gd name="connsiteY3" fmla="*/ 961688 h 965483"/>
                <a:gd name="connsiteX4" fmla="*/ 1906 w 1124856"/>
                <a:gd name="connsiteY4" fmla="*/ 330975 h 965483"/>
                <a:gd name="connsiteX0" fmla="*/ 1906 w 1163536"/>
                <a:gd name="connsiteY0" fmla="*/ 330975 h 965483"/>
                <a:gd name="connsiteX1" fmla="*/ 900265 w 1163536"/>
                <a:gd name="connsiteY1" fmla="*/ 5061 h 965483"/>
                <a:gd name="connsiteX2" fmla="*/ 1124856 w 1163536"/>
                <a:gd name="connsiteY2" fmla="*/ 571606 h 965483"/>
                <a:gd name="connsiteX3" fmla="*/ 675677 w 1163536"/>
                <a:gd name="connsiteY3" fmla="*/ 961688 h 965483"/>
                <a:gd name="connsiteX4" fmla="*/ 1906 w 1163536"/>
                <a:gd name="connsiteY4" fmla="*/ 330975 h 965483"/>
                <a:gd name="connsiteX0" fmla="*/ 1906 w 1163536"/>
                <a:gd name="connsiteY0" fmla="*/ 329873 h 963248"/>
                <a:gd name="connsiteX1" fmla="*/ 900265 w 1163536"/>
                <a:gd name="connsiteY1" fmla="*/ 3959 h 963248"/>
                <a:gd name="connsiteX2" fmla="*/ 1124856 w 1163536"/>
                <a:gd name="connsiteY2" fmla="*/ 538420 h 963248"/>
                <a:gd name="connsiteX3" fmla="*/ 675677 w 1163536"/>
                <a:gd name="connsiteY3" fmla="*/ 960586 h 963248"/>
                <a:gd name="connsiteX4" fmla="*/ 1906 w 1163536"/>
                <a:gd name="connsiteY4" fmla="*/ 329873 h 963248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906 w 1163536"/>
                <a:gd name="connsiteY0" fmla="*/ 329873 h 962833"/>
                <a:gd name="connsiteX1" fmla="*/ 900265 w 1163536"/>
                <a:gd name="connsiteY1" fmla="*/ 3959 h 962833"/>
                <a:gd name="connsiteX2" fmla="*/ 1124856 w 1163536"/>
                <a:gd name="connsiteY2" fmla="*/ 538420 h 962833"/>
                <a:gd name="connsiteX3" fmla="*/ 675677 w 1163536"/>
                <a:gd name="connsiteY3" fmla="*/ 960586 h 962833"/>
                <a:gd name="connsiteX4" fmla="*/ 1906 w 1163536"/>
                <a:gd name="connsiteY4" fmla="*/ 329873 h 962833"/>
                <a:gd name="connsiteX0" fmla="*/ 13469 w 1169777"/>
                <a:gd name="connsiteY0" fmla="*/ 341957 h 974917"/>
                <a:gd name="connsiteX1" fmla="*/ 289293 w 1169777"/>
                <a:gd name="connsiteY1" fmla="*/ 157535 h 974917"/>
                <a:gd name="connsiteX2" fmla="*/ 911828 w 1169777"/>
                <a:gd name="connsiteY2" fmla="*/ 16043 h 974917"/>
                <a:gd name="connsiteX3" fmla="*/ 1136419 w 1169777"/>
                <a:gd name="connsiteY3" fmla="*/ 550504 h 974917"/>
                <a:gd name="connsiteX4" fmla="*/ 687240 w 1169777"/>
                <a:gd name="connsiteY4" fmla="*/ 972670 h 974917"/>
                <a:gd name="connsiteX5" fmla="*/ 13469 w 1169777"/>
                <a:gd name="connsiteY5" fmla="*/ 341957 h 974917"/>
                <a:gd name="connsiteX0" fmla="*/ 982 w 1153349"/>
                <a:gd name="connsiteY0" fmla="*/ 336500 h 969460"/>
                <a:gd name="connsiteX1" fmla="*/ 533480 w 1153349"/>
                <a:gd name="connsiteY1" fmla="*/ 200205 h 969460"/>
                <a:gd name="connsiteX2" fmla="*/ 899341 w 1153349"/>
                <a:gd name="connsiteY2" fmla="*/ 10586 h 969460"/>
                <a:gd name="connsiteX3" fmla="*/ 1123932 w 1153349"/>
                <a:gd name="connsiteY3" fmla="*/ 545047 h 969460"/>
                <a:gd name="connsiteX4" fmla="*/ 674753 w 1153349"/>
                <a:gd name="connsiteY4" fmla="*/ 967213 h 969460"/>
                <a:gd name="connsiteX5" fmla="*/ 982 w 1153349"/>
                <a:gd name="connsiteY5" fmla="*/ 336500 h 96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349" h="969460">
                  <a:moveTo>
                    <a:pt x="982" y="336500"/>
                  </a:moveTo>
                  <a:cubicBezTo>
                    <a:pt x="-22563" y="208665"/>
                    <a:pt x="383754" y="254524"/>
                    <a:pt x="533480" y="200205"/>
                  </a:cubicBezTo>
                  <a:cubicBezTo>
                    <a:pt x="683206" y="145886"/>
                    <a:pt x="800932" y="-46888"/>
                    <a:pt x="899341" y="10586"/>
                  </a:cubicBezTo>
                  <a:cubicBezTo>
                    <a:pt x="997750" y="68060"/>
                    <a:pt x="1236226" y="274302"/>
                    <a:pt x="1123932" y="545047"/>
                  </a:cubicBezTo>
                  <a:cubicBezTo>
                    <a:pt x="883300" y="623287"/>
                    <a:pt x="861911" y="1001971"/>
                    <a:pt x="674753" y="967213"/>
                  </a:cubicBezTo>
                  <a:cubicBezTo>
                    <a:pt x="487595" y="932455"/>
                    <a:pt x="24527" y="464335"/>
                    <a:pt x="982" y="336500"/>
                  </a:cubicBez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D2B5DB-6A20-476A-A0B9-C64AD2D840D1}"/>
                </a:ext>
              </a:extLst>
            </p:cNvPr>
            <p:cNvSpPr/>
            <p:nvPr/>
          </p:nvSpPr>
          <p:spPr>
            <a:xfrm>
              <a:off x="2166881" y="5360445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pic>
          <p:nvPicPr>
            <p:cNvPr id="31" name="Picture 30" descr="ALTERED">
              <a:extLst>
                <a:ext uri="{FF2B5EF4-FFF2-40B4-BE49-F238E27FC236}">
                  <a16:creationId xmlns:a16="http://schemas.microsoft.com/office/drawing/2014/main" id="{ACACFFA5-51A2-4852-A15F-ADC5D8CE8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174" y="5442789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ALTERED">
              <a:extLst>
                <a:ext uri="{FF2B5EF4-FFF2-40B4-BE49-F238E27FC236}">
                  <a16:creationId xmlns:a16="http://schemas.microsoft.com/office/drawing/2014/main" id="{13F3CC70-B99B-4F30-BDD2-09698D4E4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3415" y="5295361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ALTERED">
              <a:extLst>
                <a:ext uri="{FF2B5EF4-FFF2-40B4-BE49-F238E27FC236}">
                  <a16:creationId xmlns:a16="http://schemas.microsoft.com/office/drawing/2014/main" id="{7932DB2A-CEFD-440A-9696-D59494D70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349" y="5276623"/>
              <a:ext cx="446088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ALTERED">
              <a:extLst>
                <a:ext uri="{FF2B5EF4-FFF2-40B4-BE49-F238E27FC236}">
                  <a16:creationId xmlns:a16="http://schemas.microsoft.com/office/drawing/2014/main" id="{F678F761-912C-41B2-9968-0A7169345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939" y="5159852"/>
              <a:ext cx="446087" cy="36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7B3CC6-5EDC-417F-9368-1C89908D614A}"/>
                </a:ext>
              </a:extLst>
            </p:cNvPr>
            <p:cNvSpPr/>
            <p:nvPr/>
          </p:nvSpPr>
          <p:spPr>
            <a:xfrm>
              <a:off x="2435449" y="5305459"/>
              <a:ext cx="994611" cy="673769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73280DC-CD6A-4751-A576-4CE1EF03123B}"/>
                </a:ext>
              </a:extLst>
            </p:cNvPr>
            <p:cNvSpPr/>
            <p:nvPr/>
          </p:nvSpPr>
          <p:spPr>
            <a:xfrm>
              <a:off x="2804417" y="5497964"/>
              <a:ext cx="288758" cy="272716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200A-1D96-4C9F-A079-32CA41D9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 Para el Cáncer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A871-D0D9-4714-A4AC-BCB9358B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Existen varios llamadores de variantes para el estudio de cáncer. </a:t>
            </a:r>
          </a:p>
          <a:p>
            <a:pPr lvl="1"/>
            <a:r>
              <a:rPr lang="es-CL" dirty="0"/>
              <a:t>Se llaman </a:t>
            </a:r>
            <a:r>
              <a:rPr lang="es-CL" b="1" dirty="0"/>
              <a:t>llamadores de variantes somáticas </a:t>
            </a:r>
            <a:r>
              <a:rPr lang="es-CL" dirty="0"/>
              <a:t>(ing. </a:t>
            </a:r>
            <a:r>
              <a:rPr lang="es-CL" b="1" dirty="0"/>
              <a:t>Somatic Variant Callers</a:t>
            </a:r>
            <a:r>
              <a:rPr lang="es-CL" dirty="0"/>
              <a:t>).</a:t>
            </a:r>
          </a:p>
          <a:p>
            <a:pPr lvl="1"/>
            <a:r>
              <a:rPr lang="es-CL" dirty="0"/>
              <a:t>Para la mayoría, el llamado de variante se hace </a:t>
            </a:r>
            <a:r>
              <a:rPr lang="es-CL" b="1" dirty="0"/>
              <a:t>ambos</a:t>
            </a:r>
            <a:r>
              <a:rPr lang="es-CL" dirty="0"/>
              <a:t> a partir del </a:t>
            </a:r>
            <a:r>
              <a:rPr lang="es-CL" b="1" dirty="0"/>
              <a:t>DNA de células normales </a:t>
            </a:r>
            <a:r>
              <a:rPr lang="es-CL" dirty="0"/>
              <a:t>y </a:t>
            </a:r>
            <a:r>
              <a:rPr lang="es-CL" b="1" dirty="0"/>
              <a:t>de cáncer</a:t>
            </a:r>
            <a:r>
              <a:rPr lang="es-CL" dirty="0"/>
              <a:t>. </a:t>
            </a:r>
          </a:p>
          <a:p>
            <a:r>
              <a:rPr lang="es-CL" b="1" dirty="0"/>
              <a:t>llamadores de variantes somáticas </a:t>
            </a:r>
            <a:r>
              <a:rPr lang="es-CL" dirty="0"/>
              <a:t>incluyen: </a:t>
            </a:r>
          </a:p>
          <a:p>
            <a:pPr marL="0" indent="0">
              <a:buNone/>
            </a:pPr>
            <a:r>
              <a:rPr lang="es-CL" sz="2400" dirty="0"/>
              <a:t>	</a:t>
            </a:r>
            <a:r>
              <a:rPr lang="es-CL" sz="2400" dirty="0" err="1"/>
              <a:t>JointSNVmix</a:t>
            </a:r>
            <a:r>
              <a:rPr lang="es-CL" sz="2400" dirty="0"/>
              <a:t>, </a:t>
            </a:r>
            <a:r>
              <a:rPr lang="es-CL" sz="2400" dirty="0" err="1"/>
              <a:t>EBCall</a:t>
            </a:r>
            <a:r>
              <a:rPr lang="es-CL" sz="2400" dirty="0"/>
              <a:t>, Mutec, Seurat, Strelka, 	</a:t>
            </a:r>
            <a:r>
              <a:rPr lang="es-CL" sz="2400" dirty="0" err="1"/>
              <a:t>Somatic</a:t>
            </a:r>
            <a:r>
              <a:rPr lang="es-CL" sz="2400" dirty="0"/>
              <a:t> </a:t>
            </a:r>
            <a:r>
              <a:rPr lang="es-CL" sz="2400" dirty="0" err="1"/>
              <a:t>Sniper</a:t>
            </a:r>
            <a:r>
              <a:rPr lang="es-CL" sz="2400" dirty="0"/>
              <a:t>, Shimmer, Varscan 2…entre otros</a:t>
            </a:r>
          </a:p>
        </p:txBody>
      </p:sp>
    </p:spTree>
    <p:extLst>
      <p:ext uri="{BB962C8B-B14F-4D97-AF65-F5344CB8AC3E}">
        <p14:creationId xmlns:p14="http://schemas.microsoft.com/office/powerpoint/2010/main" val="7867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7873-9D00-41FA-833C-57839BE6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 Somáticas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84AF-0383-40D8-B7A6-EEEF3AB3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14018"/>
          </a:xfrm>
        </p:spPr>
        <p:txBody>
          <a:bodyPr>
            <a:normAutofit/>
          </a:bodyPr>
          <a:lstStyle/>
          <a:p>
            <a:r>
              <a:rPr lang="es-CL" dirty="0"/>
              <a:t>El concepto de base incluido en el modelo de cada de los </a:t>
            </a:r>
            <a:r>
              <a:rPr lang="es-CL" b="1" dirty="0"/>
              <a:t>llamadores de variantes somáticas</a:t>
            </a:r>
            <a:r>
              <a:rPr lang="es-CL" dirty="0"/>
              <a:t> es el siguiente:</a:t>
            </a:r>
          </a:p>
          <a:p>
            <a:pPr lvl="1"/>
            <a:r>
              <a:rPr lang="es-CL" dirty="0"/>
              <a:t>Comparar </a:t>
            </a:r>
            <a:r>
              <a:rPr lang="es-CL" b="1" dirty="0"/>
              <a:t>pares tumorales-normales </a:t>
            </a:r>
            <a:r>
              <a:rPr lang="es-CL" dirty="0"/>
              <a:t>en cada locus.</a:t>
            </a:r>
          </a:p>
          <a:p>
            <a:pPr lvl="1"/>
            <a:r>
              <a:rPr lang="es-CL" dirty="0"/>
              <a:t>Identificar loci en cual la frecuencia de una base, otra que la de la referencia, está más elevada en los reads que originan del muestra de tumor.</a:t>
            </a:r>
          </a:p>
          <a:p>
            <a:pPr lvl="2"/>
            <a:r>
              <a:rPr lang="es-CL" dirty="0"/>
              <a:t> Detectado como </a:t>
            </a:r>
            <a:r>
              <a:rPr lang="es-CL" b="1" dirty="0"/>
              <a:t>variantes somáticas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Eliminar variantes detectadas </a:t>
            </a:r>
            <a:r>
              <a:rPr lang="es-ES" altLang="es-CL" b="1" u="sng" dirty="0">
                <a:latin typeface="Arial Unicode MS"/>
              </a:rPr>
              <a:t>convincentemente</a:t>
            </a:r>
            <a:r>
              <a:rPr lang="es-CL" dirty="0"/>
              <a:t> en los dos tipos de muestras.</a:t>
            </a:r>
          </a:p>
        </p:txBody>
      </p:sp>
    </p:spTree>
    <p:extLst>
      <p:ext uri="{BB962C8B-B14F-4D97-AF65-F5344CB8AC3E}">
        <p14:creationId xmlns:p14="http://schemas.microsoft.com/office/powerpoint/2010/main" val="248102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E4C5-C72B-4DA6-97ED-0DE94C14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 Somáticas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AD13-6579-499C-B406-B474FAE5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sz="1600" dirty="0"/>
          </a:p>
          <a:p>
            <a:pPr marL="114300" indent="0">
              <a:buNone/>
            </a:pPr>
            <a:r>
              <a:rPr lang="es-CL" sz="2000" dirty="0"/>
              <a:t>En este ejemplo </a:t>
            </a:r>
            <a:r>
              <a:rPr lang="es-CL" sz="2000" b="1" dirty="0"/>
              <a:t>C </a:t>
            </a:r>
            <a:r>
              <a:rPr lang="es-CL" sz="2000" dirty="0"/>
              <a:t>puede ser detectado como un </a:t>
            </a:r>
            <a:r>
              <a:rPr lang="es-CL" sz="2000" b="1" dirty="0"/>
              <a:t>variante somática</a:t>
            </a:r>
            <a:r>
              <a:rPr lang="es-CL" sz="2000" dirty="0"/>
              <a:t> pero no el </a:t>
            </a:r>
            <a:r>
              <a:rPr lang="es-CL" sz="2000" b="1" dirty="0"/>
              <a:t>G </a:t>
            </a:r>
            <a:r>
              <a:rPr lang="es-CL" sz="2000" dirty="0"/>
              <a:t>por qué es presente con frecuencia significativa en el DNA de células normales.</a:t>
            </a:r>
            <a:endParaRPr lang="es-CL" sz="1200" b="1" dirty="0"/>
          </a:p>
          <a:p>
            <a:pPr marL="114300" indent="0">
              <a:buNone/>
            </a:pPr>
            <a:endParaRPr lang="es-CL" sz="1400" b="1" dirty="0"/>
          </a:p>
          <a:p>
            <a:pPr marL="114300" indent="0">
              <a:buNone/>
            </a:pPr>
            <a:r>
              <a:rPr lang="es-CL" sz="1800" dirty="0"/>
              <a:t>…También, podemos utilizar </a:t>
            </a:r>
            <a:r>
              <a:rPr lang="es-CL" sz="1800" b="1" dirty="0"/>
              <a:t>muestras adicionales de individuos non-relacionados</a:t>
            </a:r>
            <a:r>
              <a:rPr lang="es-CL" sz="1800" dirty="0"/>
              <a:t> para filtrar errores de secuenciación. EBCaller usó este enfoque.</a:t>
            </a:r>
          </a:p>
        </p:txBody>
      </p:sp>
      <p:grpSp>
        <p:nvGrpSpPr>
          <p:cNvPr id="4" name="Agrupar 91">
            <a:extLst>
              <a:ext uri="{FF2B5EF4-FFF2-40B4-BE49-F238E27FC236}">
                <a16:creationId xmlns:a16="http://schemas.microsoft.com/office/drawing/2014/main" id="{E30DC1A5-9536-446B-B639-CB076CE35106}"/>
              </a:ext>
            </a:extLst>
          </p:cNvPr>
          <p:cNvGrpSpPr/>
          <p:nvPr/>
        </p:nvGrpSpPr>
        <p:grpSpPr>
          <a:xfrm>
            <a:off x="4005602" y="2658761"/>
            <a:ext cx="2596717" cy="1181949"/>
            <a:chOff x="343607" y="0"/>
            <a:chExt cx="2596717" cy="1181949"/>
          </a:xfrm>
        </p:grpSpPr>
        <p:sp>
          <p:nvSpPr>
            <p:cNvPr id="5" name="CuadroTexto 92">
              <a:extLst>
                <a:ext uri="{FF2B5EF4-FFF2-40B4-BE49-F238E27FC236}">
                  <a16:creationId xmlns:a16="http://schemas.microsoft.com/office/drawing/2014/main" id="{2521547F-5634-4EDF-9658-A14F40D1BB74}"/>
                </a:ext>
              </a:extLst>
            </p:cNvPr>
            <p:cNvSpPr txBox="1"/>
            <p:nvPr/>
          </p:nvSpPr>
          <p:spPr>
            <a:xfrm>
              <a:off x="578693" y="400662"/>
              <a:ext cx="1536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6" name="CuadroTexto 93">
              <a:extLst>
                <a:ext uri="{FF2B5EF4-FFF2-40B4-BE49-F238E27FC236}">
                  <a16:creationId xmlns:a16="http://schemas.microsoft.com/office/drawing/2014/main" id="{729DD159-BD07-42E2-9500-356118F5C3FE}"/>
                </a:ext>
              </a:extLst>
            </p:cNvPr>
            <p:cNvSpPr txBox="1"/>
            <p:nvPr/>
          </p:nvSpPr>
          <p:spPr>
            <a:xfrm>
              <a:off x="665609" y="565087"/>
              <a:ext cx="17898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</a:t>
              </a:r>
              <a:r>
                <a:rPr lang="es-E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r>
                <a:rPr lang="es-ES" sz="140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</a:t>
              </a:r>
            </a:p>
          </p:txBody>
        </p:sp>
        <p:sp>
          <p:nvSpPr>
            <p:cNvPr id="7" name="CuadroTexto 94">
              <a:extLst>
                <a:ext uri="{FF2B5EF4-FFF2-40B4-BE49-F238E27FC236}">
                  <a16:creationId xmlns:a16="http://schemas.microsoft.com/office/drawing/2014/main" id="{1693F54F-3EAC-4BCA-BBD1-7078DD63475C}"/>
                </a:ext>
              </a:extLst>
            </p:cNvPr>
            <p:cNvSpPr txBox="1"/>
            <p:nvPr/>
          </p:nvSpPr>
          <p:spPr>
            <a:xfrm>
              <a:off x="906114" y="712144"/>
              <a:ext cx="1789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GC</a:t>
              </a:r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</a:t>
              </a:r>
              <a:r>
                <a:rPr lang="es-E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r>
                <a:rPr lang="es-ES" sz="1400" dirty="0">
                  <a:ln w="0"/>
                  <a:solidFill>
                    <a:srgbClr val="FFC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CATCCA</a:t>
              </a:r>
            </a:p>
          </p:txBody>
        </p:sp>
        <p:sp>
          <p:nvSpPr>
            <p:cNvPr id="8" name="CuadroTexto 95">
              <a:extLst>
                <a:ext uri="{FF2B5EF4-FFF2-40B4-BE49-F238E27FC236}">
                  <a16:creationId xmlns:a16="http://schemas.microsoft.com/office/drawing/2014/main" id="{83AA50AA-24A2-4C1B-BD1C-2DCFC65AFE87}"/>
                </a:ext>
              </a:extLst>
            </p:cNvPr>
            <p:cNvSpPr txBox="1"/>
            <p:nvPr/>
          </p:nvSpPr>
          <p:spPr>
            <a:xfrm>
              <a:off x="1158490" y="874172"/>
              <a:ext cx="17818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5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</a:t>
              </a:r>
              <a:r>
                <a:rPr lang="es-E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TTCAGCCATG</a:t>
              </a:r>
            </a:p>
          </p:txBody>
        </p:sp>
        <p:sp>
          <p:nvSpPr>
            <p:cNvPr id="9" name="CuadroTexto 96">
              <a:extLst>
                <a:ext uri="{FF2B5EF4-FFF2-40B4-BE49-F238E27FC236}">
                  <a16:creationId xmlns:a16="http://schemas.microsoft.com/office/drawing/2014/main" id="{EBB18E2D-3816-4A5D-8583-A38004254FA5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CuadroTexto 97">
              <a:extLst>
                <a:ext uri="{FF2B5EF4-FFF2-40B4-BE49-F238E27FC236}">
                  <a16:creationId xmlns:a16="http://schemas.microsoft.com/office/drawing/2014/main" id="{4A737BDC-DCD4-4CB2-BD90-E60800BB15E2}"/>
                </a:ext>
              </a:extLst>
            </p:cNvPr>
            <p:cNvSpPr txBox="1"/>
            <p:nvPr/>
          </p:nvSpPr>
          <p:spPr>
            <a:xfrm>
              <a:off x="343607" y="248162"/>
              <a:ext cx="1776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grpSp>
        <p:nvGrpSpPr>
          <p:cNvPr id="11" name="Agrupar 91">
            <a:extLst>
              <a:ext uri="{FF2B5EF4-FFF2-40B4-BE49-F238E27FC236}">
                <a16:creationId xmlns:a16="http://schemas.microsoft.com/office/drawing/2014/main" id="{EB199E4A-DEAE-49D7-A270-C76031BA153E}"/>
              </a:ext>
            </a:extLst>
          </p:cNvPr>
          <p:cNvGrpSpPr/>
          <p:nvPr/>
        </p:nvGrpSpPr>
        <p:grpSpPr>
          <a:xfrm>
            <a:off x="4104078" y="1864457"/>
            <a:ext cx="2466687" cy="1167881"/>
            <a:chOff x="463576" y="0"/>
            <a:chExt cx="2466687" cy="1167881"/>
          </a:xfrm>
        </p:grpSpPr>
        <p:sp>
          <p:nvSpPr>
            <p:cNvPr id="12" name="CuadroTexto 92">
              <a:extLst>
                <a:ext uri="{FF2B5EF4-FFF2-40B4-BE49-F238E27FC236}">
                  <a16:creationId xmlns:a16="http://schemas.microsoft.com/office/drawing/2014/main" id="{538C0DE8-FB02-4A05-A9B3-A5298A49ECC3}"/>
                </a:ext>
              </a:extLst>
            </p:cNvPr>
            <p:cNvSpPr txBox="1"/>
            <p:nvPr/>
          </p:nvSpPr>
          <p:spPr>
            <a:xfrm>
              <a:off x="578693" y="400662"/>
              <a:ext cx="1536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ATAGGCGTACTTCA</a:t>
              </a:r>
            </a:p>
          </p:txBody>
        </p:sp>
        <p:sp>
          <p:nvSpPr>
            <p:cNvPr id="13" name="CuadroTexto 93">
              <a:extLst>
                <a:ext uri="{FF2B5EF4-FFF2-40B4-BE49-F238E27FC236}">
                  <a16:creationId xmlns:a16="http://schemas.microsoft.com/office/drawing/2014/main" id="{0650E1FE-4095-4F3B-9BB8-17702D3ED0D4}"/>
                </a:ext>
              </a:extLst>
            </p:cNvPr>
            <p:cNvSpPr txBox="1"/>
            <p:nvPr/>
          </p:nvSpPr>
          <p:spPr>
            <a:xfrm>
              <a:off x="654457" y="551019"/>
              <a:ext cx="17840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AGGC</a:t>
              </a:r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</a:t>
              </a:r>
              <a:r>
                <a:rPr lang="es-E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TACATC</a:t>
              </a:r>
            </a:p>
          </p:txBody>
        </p:sp>
        <p:sp>
          <p:nvSpPr>
            <p:cNvPr id="14" name="CuadroTexto 94">
              <a:extLst>
                <a:ext uri="{FF2B5EF4-FFF2-40B4-BE49-F238E27FC236}">
                  <a16:creationId xmlns:a16="http://schemas.microsoft.com/office/drawing/2014/main" id="{9DD480A8-651B-447F-9468-68E42E58280A}"/>
                </a:ext>
              </a:extLst>
            </p:cNvPr>
            <p:cNvSpPr txBox="1"/>
            <p:nvPr/>
          </p:nvSpPr>
          <p:spPr>
            <a:xfrm>
              <a:off x="890250" y="698076"/>
              <a:ext cx="17926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GC</a:t>
              </a:r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GT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es-E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TTCATCCA</a:t>
              </a:r>
            </a:p>
          </p:txBody>
        </p:sp>
        <p:sp>
          <p:nvSpPr>
            <p:cNvPr id="15" name="CuadroTexto 95">
              <a:extLst>
                <a:ext uri="{FF2B5EF4-FFF2-40B4-BE49-F238E27FC236}">
                  <a16:creationId xmlns:a16="http://schemas.microsoft.com/office/drawing/2014/main" id="{8770BD9A-4AAA-40A1-85F5-517E9989DB11}"/>
                </a:ext>
              </a:extLst>
            </p:cNvPr>
            <p:cNvSpPr txBox="1"/>
            <p:nvPr/>
          </p:nvSpPr>
          <p:spPr>
            <a:xfrm>
              <a:off x="1140414" y="860104"/>
              <a:ext cx="17898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</a:t>
              </a:r>
              <a:r>
                <a:rPr lang="es-ES" sz="14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TTCAGCCATG</a:t>
              </a:r>
            </a:p>
          </p:txBody>
        </p:sp>
        <p:sp>
          <p:nvSpPr>
            <p:cNvPr id="16" name="CuadroTexto 96">
              <a:extLst>
                <a:ext uri="{FF2B5EF4-FFF2-40B4-BE49-F238E27FC236}">
                  <a16:creationId xmlns:a16="http://schemas.microsoft.com/office/drawing/2014/main" id="{9B4AA992-688D-4E1F-ADF9-EA0F3AA8F0ED}"/>
                </a:ext>
              </a:extLst>
            </p:cNvPr>
            <p:cNvSpPr txBox="1"/>
            <p:nvPr/>
          </p:nvSpPr>
          <p:spPr>
            <a:xfrm>
              <a:off x="1777934" y="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CuadroTexto 97">
              <a:extLst>
                <a:ext uri="{FF2B5EF4-FFF2-40B4-BE49-F238E27FC236}">
                  <a16:creationId xmlns:a16="http://schemas.microsoft.com/office/drawing/2014/main" id="{B7DB9F00-DA65-4708-9A11-B9B54596BB3D}"/>
                </a:ext>
              </a:extLst>
            </p:cNvPr>
            <p:cNvSpPr txBox="1"/>
            <p:nvPr/>
          </p:nvSpPr>
          <p:spPr>
            <a:xfrm>
              <a:off x="463576" y="248162"/>
              <a:ext cx="1536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AATAGGCGTACTTC</a:t>
              </a:r>
            </a:p>
          </p:txBody>
        </p:sp>
      </p:grpSp>
      <p:sp>
        <p:nvSpPr>
          <p:cNvPr id="18" name="Pergamino horizontal 98">
            <a:extLst>
              <a:ext uri="{FF2B5EF4-FFF2-40B4-BE49-F238E27FC236}">
                <a16:creationId xmlns:a16="http://schemas.microsoft.com/office/drawing/2014/main" id="{65CA51A1-A462-44EF-8B26-866C6F0BFEE2}"/>
              </a:ext>
            </a:extLst>
          </p:cNvPr>
          <p:cNvSpPr/>
          <p:nvPr/>
        </p:nvSpPr>
        <p:spPr>
          <a:xfrm>
            <a:off x="3641328" y="1785417"/>
            <a:ext cx="3104866" cy="382188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1400" dirty="0">
                <a:solidFill>
                  <a:prstClr val="black"/>
                </a:solidFill>
              </a:rPr>
              <a:t>…</a:t>
            </a:r>
            <a:r>
              <a:rPr lang="es-ES" sz="14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</a:t>
            </a:r>
            <a:r>
              <a:rPr lang="en-GB" sz="14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9" name="CuadroTexto 99">
            <a:extLst>
              <a:ext uri="{FF2B5EF4-FFF2-40B4-BE49-F238E27FC236}">
                <a16:creationId xmlns:a16="http://schemas.microsoft.com/office/drawing/2014/main" id="{9B84EC92-E136-4201-908D-BCF82E76C1B3}"/>
              </a:ext>
            </a:extLst>
          </p:cNvPr>
          <p:cNvSpPr txBox="1"/>
          <p:nvPr/>
        </p:nvSpPr>
        <p:spPr>
          <a:xfrm>
            <a:off x="1242100" y="1762942"/>
            <a:ext cx="2399228" cy="246221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600" dirty="0">
                <a:effectLst/>
              </a:rPr>
              <a:t>Secuencia referencial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52C8FC6-CA49-445C-AD79-0C9316461B01}"/>
              </a:ext>
            </a:extLst>
          </p:cNvPr>
          <p:cNvSpPr/>
          <p:nvPr/>
        </p:nvSpPr>
        <p:spPr>
          <a:xfrm flipH="1">
            <a:off x="3427210" y="2213368"/>
            <a:ext cx="272554" cy="75317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B1E6952-0379-4B60-9253-525561F1960E}"/>
              </a:ext>
            </a:extLst>
          </p:cNvPr>
          <p:cNvSpPr/>
          <p:nvPr/>
        </p:nvSpPr>
        <p:spPr>
          <a:xfrm flipH="1">
            <a:off x="3411088" y="3032338"/>
            <a:ext cx="295734" cy="67157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1D4099-6705-476B-A922-250621215CBD}"/>
              </a:ext>
            </a:extLst>
          </p:cNvPr>
          <p:cNvSpPr txBox="1"/>
          <p:nvPr/>
        </p:nvSpPr>
        <p:spPr>
          <a:xfrm>
            <a:off x="557215" y="2335691"/>
            <a:ext cx="302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DNA de células normales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5C552-3EDC-4CA8-9474-A4126842B212}"/>
              </a:ext>
            </a:extLst>
          </p:cNvPr>
          <p:cNvSpPr txBox="1"/>
          <p:nvPr/>
        </p:nvSpPr>
        <p:spPr>
          <a:xfrm>
            <a:off x="457200" y="3134624"/>
            <a:ext cx="310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DNA de células tumorales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E06C8943-B26F-4E55-9A68-EADD83AA5054}"/>
              </a:ext>
            </a:extLst>
          </p:cNvPr>
          <p:cNvSpPr/>
          <p:nvPr/>
        </p:nvSpPr>
        <p:spPr>
          <a:xfrm>
            <a:off x="5640525" y="3213311"/>
            <a:ext cx="969059" cy="4445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730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7872-6578-47E9-87FB-31F4D877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Variaciones en el Llamado de Variantes Somáticas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53D4-8119-43D0-B6DC-CFA39924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r>
              <a:rPr lang="es-CL" dirty="0"/>
              <a:t>Cada </a:t>
            </a:r>
            <a:r>
              <a:rPr lang="es-CL" b="1" dirty="0"/>
              <a:t>llamador de variantes somáticas </a:t>
            </a:r>
            <a:r>
              <a:rPr lang="es-CL" dirty="0"/>
              <a:t>se basa en un </a:t>
            </a:r>
            <a:r>
              <a:rPr lang="es-CL" b="1" dirty="0"/>
              <a:t>modelo probabilístico </a:t>
            </a:r>
            <a:r>
              <a:rPr lang="es-CL" dirty="0"/>
              <a:t>con </a:t>
            </a:r>
            <a:r>
              <a:rPr lang="es-CL" b="1" dirty="0"/>
              <a:t>criterios</a:t>
            </a:r>
            <a:r>
              <a:rPr lang="es-CL" dirty="0"/>
              <a:t> y </a:t>
            </a:r>
            <a:r>
              <a:rPr lang="es-CL" b="1" dirty="0"/>
              <a:t>parámetros </a:t>
            </a:r>
            <a:r>
              <a:rPr lang="es-CL" dirty="0"/>
              <a:t>diferentes, de modo que existen </a:t>
            </a:r>
            <a:r>
              <a:rPr lang="es-CL" b="1" dirty="0"/>
              <a:t>disparidades</a:t>
            </a:r>
            <a:r>
              <a:rPr lang="es-CL" dirty="0"/>
              <a:t> entre ellos en los variantes que llaman.</a:t>
            </a:r>
          </a:p>
          <a:p>
            <a:pPr lvl="1"/>
            <a:r>
              <a:rPr lang="es-CL" dirty="0"/>
              <a:t>Estas disparidades existen entre llamadores de variantes para </a:t>
            </a:r>
            <a:r>
              <a:rPr lang="es-CL" b="1" dirty="0"/>
              <a:t>cualquier tipo de datos</a:t>
            </a:r>
            <a:r>
              <a:rPr lang="es-CL" dirty="0"/>
              <a:t>…</a:t>
            </a:r>
          </a:p>
          <a:p>
            <a:pPr lvl="1"/>
            <a:r>
              <a:rPr lang="es-CL" dirty="0"/>
              <a:t>…pero las disparidades son </a:t>
            </a:r>
            <a:r>
              <a:rPr lang="es-CL" u="sng" dirty="0"/>
              <a:t>más obvias </a:t>
            </a:r>
            <a:r>
              <a:rPr lang="es-CL" dirty="0"/>
              <a:t>en el caso de la búsqueda de variantes somáticas.</a:t>
            </a:r>
          </a:p>
        </p:txBody>
      </p:sp>
    </p:spTree>
    <p:extLst>
      <p:ext uri="{BB962C8B-B14F-4D97-AF65-F5344CB8AC3E}">
        <p14:creationId xmlns:p14="http://schemas.microsoft.com/office/powerpoint/2010/main" val="9582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9237A-B59A-43B0-BC6C-F45CA8AD9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t="20033"/>
          <a:stretch/>
        </p:blipFill>
        <p:spPr>
          <a:xfrm>
            <a:off x="0" y="2855188"/>
            <a:ext cx="6773284" cy="4578348"/>
          </a:xfrm>
          <a:prstGeom prst="rect">
            <a:avLst/>
          </a:prstGeom>
          <a:noFill/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1C1515-3C72-4343-B1DC-46C7361A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Comparación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6B2F-94BB-4F76-8513-BFF56C26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Existe muchos estudio que comparan llamadores de variantes entre ellos para identificar sus </a:t>
            </a:r>
            <a:r>
              <a:rPr lang="es-CL" b="1" dirty="0"/>
              <a:t>fortalezas</a:t>
            </a:r>
            <a:r>
              <a:rPr lang="es-CL" dirty="0"/>
              <a:t> y </a:t>
            </a:r>
            <a:r>
              <a:rPr lang="es-CL" b="1" dirty="0"/>
              <a:t>debilidades</a:t>
            </a:r>
            <a:r>
              <a:rPr lang="es-CL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87933F-54E0-4D45-A5AC-CB1FF9C7A5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25" b="54922"/>
          <a:stretch/>
        </p:blipFill>
        <p:spPr>
          <a:xfrm>
            <a:off x="113241" y="4148129"/>
            <a:ext cx="4132369" cy="1657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DC8087-A95D-4AD6-AF31-3E9B7E9E4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0"/>
          <a:stretch/>
        </p:blipFill>
        <p:spPr>
          <a:xfrm>
            <a:off x="0" y="3225871"/>
            <a:ext cx="5810250" cy="4906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62A86-65B3-4431-A909-BCC0DB72E0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22" r="40925"/>
          <a:stretch/>
        </p:blipFill>
        <p:spPr>
          <a:xfrm>
            <a:off x="4445190" y="4148129"/>
            <a:ext cx="4132369" cy="1657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B542D0-C26C-4300-BF63-51E170566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40" b="2240"/>
          <a:stretch/>
        </p:blipFill>
        <p:spPr>
          <a:xfrm>
            <a:off x="4445190" y="3808274"/>
            <a:ext cx="4410075" cy="31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9D4CD-B7F7-4A61-BE3D-5BF06393E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1433" r="1661" b="9071"/>
          <a:stretch/>
        </p:blipFill>
        <p:spPr>
          <a:xfrm>
            <a:off x="0" y="98474"/>
            <a:ext cx="9144000" cy="6148108"/>
          </a:xfrm>
        </p:spPr>
      </p:pic>
    </p:spTree>
    <p:extLst>
      <p:ext uri="{BB962C8B-B14F-4D97-AF65-F5344CB8AC3E}">
        <p14:creationId xmlns:p14="http://schemas.microsoft.com/office/powerpoint/2010/main" val="3164772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B851-A588-4443-860D-FAEE29D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Sensibilidad/Especificidad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D865-3368-4166-989A-521D217B6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Para conocer mejor la capacidad a un llamador de variantes, podemos verificar su capacidad…</a:t>
            </a:r>
          </a:p>
          <a:p>
            <a:pPr lvl="1"/>
            <a:r>
              <a:rPr lang="es-CL" dirty="0"/>
              <a:t>De</a:t>
            </a:r>
            <a:r>
              <a:rPr lang="es-CL" b="1" dirty="0"/>
              <a:t> re-</a:t>
            </a:r>
            <a:r>
              <a:rPr lang="es-CL" b="1" dirty="0" err="1"/>
              <a:t>indentificar</a:t>
            </a:r>
            <a:r>
              <a:rPr lang="es-CL" b="1" dirty="0"/>
              <a:t> variantes que se conocen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Se trata de </a:t>
            </a:r>
            <a:r>
              <a:rPr lang="es-CL" b="1" dirty="0"/>
              <a:t>Sensibilidad </a:t>
            </a:r>
            <a:r>
              <a:rPr lang="es-CL" dirty="0"/>
              <a:t>(o </a:t>
            </a:r>
            <a:r>
              <a:rPr lang="es-CL" b="1" dirty="0"/>
              <a:t>la tasa de verdaderos positivos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De evitar de </a:t>
            </a:r>
            <a:r>
              <a:rPr lang="es-CL" b="1" dirty="0"/>
              <a:t>llamar errores.</a:t>
            </a:r>
          </a:p>
          <a:p>
            <a:pPr lvl="2"/>
            <a:r>
              <a:rPr lang="es-CL" dirty="0"/>
              <a:t>Se trata de </a:t>
            </a:r>
            <a:r>
              <a:rPr lang="es-CL" b="1" dirty="0"/>
              <a:t>Especificidad </a:t>
            </a:r>
            <a:r>
              <a:rPr lang="es-CL" dirty="0"/>
              <a:t>(o </a:t>
            </a:r>
            <a:r>
              <a:rPr lang="es-CL" b="1" dirty="0"/>
              <a:t>la tase de verdaderos negativos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Eso nos permite de juzgar la </a:t>
            </a:r>
            <a:r>
              <a:rPr lang="es-CL" b="1" dirty="0"/>
              <a:t>precisión</a:t>
            </a:r>
            <a:r>
              <a:rPr lang="es-CL" dirty="0"/>
              <a:t> y </a:t>
            </a:r>
            <a:r>
              <a:rPr lang="es-CL" b="1" dirty="0"/>
              <a:t>exactitud</a:t>
            </a:r>
            <a:r>
              <a:rPr lang="es-CL" dirty="0"/>
              <a:t> de un </a:t>
            </a:r>
            <a:r>
              <a:rPr lang="es-CL" b="1" dirty="0"/>
              <a:t>llamador de variantes</a:t>
            </a:r>
            <a:r>
              <a:rPr lang="es-C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48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195C-FE38-4780-9A9B-F55A3A28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Sensibilidad/Especificidad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0035-6541-4F87-837C-7F4E9980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Sensibilidad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Especificidad</a:t>
            </a:r>
          </a:p>
          <a:p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pPr marL="57150" indent="0">
              <a:buNone/>
            </a:pPr>
            <a:endParaRPr lang="es-CL" sz="2000" dirty="0"/>
          </a:p>
          <a:p>
            <a:pPr marL="57150" indent="0">
              <a:buNone/>
            </a:pPr>
            <a:r>
              <a:rPr lang="es-CL" sz="2000" dirty="0"/>
              <a:t>Podemos usar estas medidas para juzgar la </a:t>
            </a:r>
            <a:r>
              <a:rPr lang="es-CL" sz="2000" b="1" dirty="0"/>
              <a:t>exactitud</a:t>
            </a:r>
            <a:r>
              <a:rPr lang="es-CL" sz="2000" dirty="0"/>
              <a:t> de llamadores, pero también para hacer </a:t>
            </a:r>
            <a:r>
              <a:rPr lang="es-CL" sz="2000" b="1" dirty="0"/>
              <a:t>control de calidad </a:t>
            </a:r>
            <a:r>
              <a:rPr lang="es-CL" sz="2000" dirty="0"/>
              <a:t>al nivel del </a:t>
            </a:r>
            <a:r>
              <a:rPr lang="es-CL" sz="2000" b="1" dirty="0"/>
              <a:t>llamado de variantes</a:t>
            </a:r>
            <a:r>
              <a:rPr lang="es-CL" sz="2000" dirty="0"/>
              <a:t>!</a:t>
            </a:r>
          </a:p>
          <a:p>
            <a:endParaRPr lang="es-C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6D363-7472-4CFF-AC73-97ACED5F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67989"/>
            <a:ext cx="2767263" cy="731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73D34-BA88-43C8-9959-9898006F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63183"/>
            <a:ext cx="3101894" cy="772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DA221-5CE9-44A4-8BFB-4129C6A4B21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63" y="2612437"/>
            <a:ext cx="1184735" cy="1322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4A950-1046-44C5-A21C-0D48C05FEDC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19" y="3465436"/>
            <a:ext cx="1184735" cy="1322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3D5882-7159-4799-9E5A-3E3A9BB12B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19" y="1892652"/>
            <a:ext cx="1184735" cy="13222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8589F9-CC7F-408A-B5ED-9764FFC12654}"/>
              </a:ext>
            </a:extLst>
          </p:cNvPr>
          <p:cNvSpPr txBox="1"/>
          <p:nvPr/>
        </p:nvSpPr>
        <p:spPr>
          <a:xfrm>
            <a:off x="5115045" y="1530892"/>
            <a:ext cx="29777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Variante que se conocen:</a:t>
            </a:r>
          </a:p>
          <a:p>
            <a:r>
              <a:rPr lang="es-CL" sz="1600" dirty="0"/>
              <a:t>			-microarray</a:t>
            </a:r>
          </a:p>
          <a:p>
            <a:r>
              <a:rPr lang="es-CL" sz="1600" dirty="0"/>
              <a:t>			-base de datos      			(estimación)</a:t>
            </a:r>
          </a:p>
          <a:p>
            <a:r>
              <a:rPr lang="es-CL" sz="1600" dirty="0"/>
              <a:t>			-…</a:t>
            </a:r>
          </a:p>
          <a:p>
            <a:endParaRPr lang="es-CL" sz="1600" dirty="0"/>
          </a:p>
          <a:p>
            <a:r>
              <a:rPr lang="es-CL" sz="1600" dirty="0"/>
              <a:t>		</a:t>
            </a:r>
            <a:r>
              <a:rPr lang="es-CL" sz="1600" b="1" dirty="0"/>
              <a:t>COSMIC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7D71990-5BF0-4D70-899E-DF60EB303400}"/>
              </a:ext>
            </a:extLst>
          </p:cNvPr>
          <p:cNvSpPr/>
          <p:nvPr/>
        </p:nvSpPr>
        <p:spPr>
          <a:xfrm rot="19519441">
            <a:off x="4436326" y="2471268"/>
            <a:ext cx="1154276" cy="2823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CE08586D-66FC-4EBF-804C-51BC5CFF6C82}"/>
              </a:ext>
            </a:extLst>
          </p:cNvPr>
          <p:cNvSpPr/>
          <p:nvPr/>
        </p:nvSpPr>
        <p:spPr>
          <a:xfrm>
            <a:off x="2875547" y="2158389"/>
            <a:ext cx="517358" cy="37290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3B9DE4F-ECAF-4E74-B74F-BA710771F9B6}"/>
              </a:ext>
            </a:extLst>
          </p:cNvPr>
          <p:cNvSpPr/>
          <p:nvPr/>
        </p:nvSpPr>
        <p:spPr>
          <a:xfrm>
            <a:off x="2943728" y="2444653"/>
            <a:ext cx="541421" cy="35486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789195-97A4-42DC-8556-C6B7A77D859D}"/>
              </a:ext>
            </a:extLst>
          </p:cNvPr>
          <p:cNvSpPr/>
          <p:nvPr/>
        </p:nvSpPr>
        <p:spPr>
          <a:xfrm rot="19869192">
            <a:off x="4719380" y="2863699"/>
            <a:ext cx="851324" cy="2918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Star: 4 Points 19">
            <a:extLst>
              <a:ext uri="{FF2B5EF4-FFF2-40B4-BE49-F238E27FC236}">
                <a16:creationId xmlns:a16="http://schemas.microsoft.com/office/drawing/2014/main" id="{445EE484-EC2F-4FC6-9F40-976C6E6E2050}"/>
              </a:ext>
            </a:extLst>
          </p:cNvPr>
          <p:cNvSpPr/>
          <p:nvPr/>
        </p:nvSpPr>
        <p:spPr>
          <a:xfrm rot="3336447">
            <a:off x="4423695" y="2824251"/>
            <a:ext cx="684946" cy="710551"/>
          </a:xfrm>
          <a:prstGeom prst="star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BE3D90-EDA8-4063-B67C-BB146BEF385E}"/>
              </a:ext>
            </a:extLst>
          </p:cNvPr>
          <p:cNvSpPr txBox="1"/>
          <p:nvPr/>
        </p:nvSpPr>
        <p:spPr>
          <a:xfrm>
            <a:off x="3564788" y="1936662"/>
            <a:ext cx="1354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Resultados del llamador de variante</a:t>
            </a:r>
            <a:endParaRPr lang="es-C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79C45A-2387-4620-AE0E-3763F31BAD94}"/>
              </a:ext>
            </a:extLst>
          </p:cNvPr>
          <p:cNvSpPr txBox="1"/>
          <p:nvPr/>
        </p:nvSpPr>
        <p:spPr>
          <a:xfrm>
            <a:off x="6317280" y="4265878"/>
            <a:ext cx="1775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dbSNP</a:t>
            </a:r>
          </a:p>
          <a:p>
            <a:r>
              <a:rPr lang="es-CL" sz="1400" dirty="0"/>
              <a:t>(~ variantes de línea germinal)</a:t>
            </a:r>
            <a:endParaRPr lang="es-CL" sz="1600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EF510089-8C33-4248-A95B-5A19C4DE0909}"/>
              </a:ext>
            </a:extLst>
          </p:cNvPr>
          <p:cNvSpPr/>
          <p:nvPr/>
        </p:nvSpPr>
        <p:spPr>
          <a:xfrm>
            <a:off x="3194556" y="3844714"/>
            <a:ext cx="517358" cy="37290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C6654A-EB5F-416F-A64A-8ECAFCDF331D}"/>
              </a:ext>
            </a:extLst>
          </p:cNvPr>
          <p:cNvSpPr/>
          <p:nvPr/>
        </p:nvSpPr>
        <p:spPr>
          <a:xfrm>
            <a:off x="3414862" y="4217619"/>
            <a:ext cx="517358" cy="37290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5EECC3-27F9-44EF-89FC-980066C4F19E}"/>
              </a:ext>
            </a:extLst>
          </p:cNvPr>
          <p:cNvSpPr/>
          <p:nvPr/>
        </p:nvSpPr>
        <p:spPr>
          <a:xfrm rot="574304">
            <a:off x="4697334" y="3652009"/>
            <a:ext cx="919168" cy="3335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E9118D76-0041-45BA-A034-5C21F4C6F663}"/>
              </a:ext>
            </a:extLst>
          </p:cNvPr>
          <p:cNvSpPr/>
          <p:nvPr/>
        </p:nvSpPr>
        <p:spPr>
          <a:xfrm rot="8100105">
            <a:off x="4270108" y="3363274"/>
            <a:ext cx="782948" cy="710551"/>
          </a:xfrm>
          <a:prstGeom prst="star4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0E249092-26CB-49DB-85FF-203F989DAB53}"/>
              </a:ext>
            </a:extLst>
          </p:cNvPr>
          <p:cNvSpPr/>
          <p:nvPr/>
        </p:nvSpPr>
        <p:spPr>
          <a:xfrm rot="1960924">
            <a:off x="3957585" y="4009222"/>
            <a:ext cx="1650258" cy="32238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40C8BB8-6417-44AD-8643-B9406E77A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32" y="2496412"/>
            <a:ext cx="20955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2D62-5E74-4586-8040-28606C65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Elegido de Llamador de Variante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F0FA-731A-4AEA-A6FB-66665EA4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Tanto por el </a:t>
            </a:r>
            <a:r>
              <a:rPr lang="es-CL" b="1" dirty="0"/>
              <a:t>llamado de variantes somáticos </a:t>
            </a:r>
            <a:r>
              <a:rPr lang="es-CL" dirty="0"/>
              <a:t>como</a:t>
            </a:r>
            <a:r>
              <a:rPr lang="es-CL" b="1" dirty="0"/>
              <a:t> </a:t>
            </a:r>
            <a:r>
              <a:rPr lang="es-CL" dirty="0"/>
              <a:t>que por el </a:t>
            </a:r>
            <a:r>
              <a:rPr lang="es-CL" b="1" dirty="0"/>
              <a:t>llamado de variantes germinales</a:t>
            </a:r>
            <a:r>
              <a:rPr lang="es-CL" dirty="0"/>
              <a:t>, las medidas como la </a:t>
            </a:r>
            <a:r>
              <a:rPr lang="es-CL" b="1" dirty="0"/>
              <a:t>sensibilidad</a:t>
            </a:r>
            <a:r>
              <a:rPr lang="es-CL" dirty="0"/>
              <a:t> y </a:t>
            </a:r>
            <a:r>
              <a:rPr lang="es-CL" b="1" dirty="0"/>
              <a:t>especificidad </a:t>
            </a:r>
            <a:r>
              <a:rPr lang="es-CL" dirty="0"/>
              <a:t>son cruciales para elegir un buen método.</a:t>
            </a:r>
          </a:p>
          <a:p>
            <a:pPr lvl="1"/>
            <a:r>
              <a:rPr lang="es-CL" dirty="0"/>
              <a:t>A menudo hay una compensación que es necesaria entre </a:t>
            </a:r>
            <a:r>
              <a:rPr lang="es-CL" b="1" dirty="0"/>
              <a:t>sensibilidad</a:t>
            </a:r>
            <a:r>
              <a:rPr lang="es-CL" dirty="0"/>
              <a:t> y </a:t>
            </a:r>
            <a:r>
              <a:rPr lang="es-CL" b="1" dirty="0"/>
              <a:t>especificidad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A veces, puede ser una buena idea de combinar los resultados de varios</a:t>
            </a:r>
            <a:r>
              <a:rPr lang="es-CL" b="1" dirty="0"/>
              <a:t> llamadores de variante </a:t>
            </a:r>
            <a:r>
              <a:rPr lang="es-CL" dirty="0"/>
              <a:t>para tener una lista de</a:t>
            </a:r>
            <a:r>
              <a:rPr lang="es-CL" b="1" dirty="0"/>
              <a:t> variantes de consenso.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98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B017E658-D325-44DA-9CBF-820667AB30FB}"/>
              </a:ext>
            </a:extLst>
          </p:cNvPr>
          <p:cNvSpPr/>
          <p:nvPr/>
        </p:nvSpPr>
        <p:spPr>
          <a:xfrm rot="10800000">
            <a:off x="746062" y="3860802"/>
            <a:ext cx="4022257" cy="1949363"/>
          </a:xfrm>
          <a:prstGeom prst="notchedRightArrow">
            <a:avLst>
              <a:gd name="adj1" fmla="val 50000"/>
              <a:gd name="adj2" fmla="val 7468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F9A6F18E-5E99-4A4B-98E8-7B7453DEBF26}"/>
              </a:ext>
            </a:extLst>
          </p:cNvPr>
          <p:cNvSpPr/>
          <p:nvPr/>
        </p:nvSpPr>
        <p:spPr>
          <a:xfrm rot="5400000">
            <a:off x="3757910" y="593200"/>
            <a:ext cx="3528154" cy="6533475"/>
          </a:xfrm>
          <a:prstGeom prst="uturnArrow">
            <a:avLst>
              <a:gd name="adj1" fmla="val 25000"/>
              <a:gd name="adj2" fmla="val 24099"/>
              <a:gd name="adj3" fmla="val 36595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5" name="Arrow: U-Turn 34">
            <a:extLst>
              <a:ext uri="{FF2B5EF4-FFF2-40B4-BE49-F238E27FC236}">
                <a16:creationId xmlns:a16="http://schemas.microsoft.com/office/drawing/2014/main" id="{3A5C2382-8D44-4729-82B4-CD7AAED7FC1A}"/>
              </a:ext>
            </a:extLst>
          </p:cNvPr>
          <p:cNvSpPr/>
          <p:nvPr/>
        </p:nvSpPr>
        <p:spPr>
          <a:xfrm rot="5400000">
            <a:off x="3751225" y="695005"/>
            <a:ext cx="3528154" cy="6533475"/>
          </a:xfrm>
          <a:prstGeom prst="uturnArrow">
            <a:avLst>
              <a:gd name="adj1" fmla="val 25000"/>
              <a:gd name="adj2" fmla="val 24099"/>
              <a:gd name="adj3" fmla="val 36254"/>
              <a:gd name="adj4" fmla="val 41363"/>
              <a:gd name="adj5" fmla="val 75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27251-280E-45F0-9669-068A7309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¿Y después?</a:t>
            </a:r>
          </a:p>
        </p:txBody>
      </p:sp>
      <p:sp>
        <p:nvSpPr>
          <p:cNvPr id="5" name="Flecha derecha 45">
            <a:extLst>
              <a:ext uri="{FF2B5EF4-FFF2-40B4-BE49-F238E27FC236}">
                <a16:creationId xmlns:a16="http://schemas.microsoft.com/office/drawing/2014/main" id="{75672C57-7BC3-49DD-8DAF-62C8CED1C4B0}"/>
              </a:ext>
            </a:extLst>
          </p:cNvPr>
          <p:cNvSpPr/>
          <p:nvPr/>
        </p:nvSpPr>
        <p:spPr>
          <a:xfrm>
            <a:off x="6551147" y="5088819"/>
            <a:ext cx="1236608" cy="2016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CL" sz="1000" dirty="0">
                <a:solidFill>
                  <a:srgbClr val="000000"/>
                </a:solidFill>
              </a:rPr>
              <a:t>ACTTCATCCAT</a:t>
            </a:r>
            <a:r>
              <a:rPr lang="es-CL" sz="1000" dirty="0">
                <a:solidFill>
                  <a:srgbClr val="FF0000"/>
                </a:solidFill>
              </a:rPr>
              <a:t>T</a:t>
            </a:r>
            <a:r>
              <a:rPr lang="es-CL" sz="1000" dirty="0">
                <a:solidFill>
                  <a:srgbClr val="000000"/>
                </a:solidFill>
              </a:rPr>
              <a:t>CG</a:t>
            </a:r>
          </a:p>
        </p:txBody>
      </p:sp>
      <p:pic>
        <p:nvPicPr>
          <p:cNvPr id="7" name="Marcador de contenido 7" descr="hiseq2500.png">
            <a:extLst>
              <a:ext uri="{FF2B5EF4-FFF2-40B4-BE49-F238E27FC236}">
                <a16:creationId xmlns:a16="http://schemas.microsoft.com/office/drawing/2014/main" id="{EEA1F738-5BFE-42AA-8311-254A1C9FE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759546" y="1845347"/>
            <a:ext cx="1553883" cy="1492623"/>
          </a:xfrm>
          <a:prstGeom prst="rect">
            <a:avLst/>
          </a:prstGeom>
        </p:spPr>
      </p:pic>
      <p:sp>
        <p:nvSpPr>
          <p:cNvPr id="8" name="Flecha en U 12">
            <a:extLst>
              <a:ext uri="{FF2B5EF4-FFF2-40B4-BE49-F238E27FC236}">
                <a16:creationId xmlns:a16="http://schemas.microsoft.com/office/drawing/2014/main" id="{111A6456-5601-4879-8790-45A204CEDAA6}"/>
              </a:ext>
            </a:extLst>
          </p:cNvPr>
          <p:cNvSpPr/>
          <p:nvPr/>
        </p:nvSpPr>
        <p:spPr>
          <a:xfrm flipH="1">
            <a:off x="1576448" y="1576556"/>
            <a:ext cx="3997755" cy="316314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endParaRPr lang="es-CL" b="1" spc="150" dirty="0">
              <a:ln w="11430"/>
              <a:solidFill>
                <a:srgbClr val="F8F8F8"/>
              </a:solidFill>
              <a:effectLst/>
            </a:endParaRP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4ECC3645-56C2-4BF2-B674-020A2F4453EB}"/>
              </a:ext>
            </a:extLst>
          </p:cNvPr>
          <p:cNvSpPr txBox="1"/>
          <p:nvPr/>
        </p:nvSpPr>
        <p:spPr>
          <a:xfrm>
            <a:off x="687494" y="3286457"/>
            <a:ext cx="218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Secuenciación de alto rendimiento</a:t>
            </a:r>
          </a:p>
        </p:txBody>
      </p:sp>
      <p:sp>
        <p:nvSpPr>
          <p:cNvPr id="10" name="CuadroTexto 18">
            <a:extLst>
              <a:ext uri="{FF2B5EF4-FFF2-40B4-BE49-F238E27FC236}">
                <a16:creationId xmlns:a16="http://schemas.microsoft.com/office/drawing/2014/main" id="{267AF819-B352-49B7-A766-3B4ED391FB76}"/>
              </a:ext>
            </a:extLst>
          </p:cNvPr>
          <p:cNvSpPr txBox="1"/>
          <p:nvPr/>
        </p:nvSpPr>
        <p:spPr>
          <a:xfrm>
            <a:off x="4402039" y="3472254"/>
            <a:ext cx="245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Control de calidad</a:t>
            </a:r>
          </a:p>
        </p:txBody>
      </p:sp>
      <p:sp>
        <p:nvSpPr>
          <p:cNvPr id="11" name="CuadroTexto 19">
            <a:extLst>
              <a:ext uri="{FF2B5EF4-FFF2-40B4-BE49-F238E27FC236}">
                <a16:creationId xmlns:a16="http://schemas.microsoft.com/office/drawing/2014/main" id="{610F9590-0C10-443A-88F9-5D288A6DF900}"/>
              </a:ext>
            </a:extLst>
          </p:cNvPr>
          <p:cNvSpPr txBox="1"/>
          <p:nvPr/>
        </p:nvSpPr>
        <p:spPr>
          <a:xfrm>
            <a:off x="5574204" y="4010276"/>
            <a:ext cx="33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Alineamiento de secuencias</a:t>
            </a:r>
          </a:p>
        </p:txBody>
      </p:sp>
      <p:sp>
        <p:nvSpPr>
          <p:cNvPr id="12" name="CuadroTexto 21">
            <a:extLst>
              <a:ext uri="{FF2B5EF4-FFF2-40B4-BE49-F238E27FC236}">
                <a16:creationId xmlns:a16="http://schemas.microsoft.com/office/drawing/2014/main" id="{39EB15B5-99FB-4067-B6E4-988CC13082E5}"/>
              </a:ext>
            </a:extLst>
          </p:cNvPr>
          <p:cNvSpPr txBox="1"/>
          <p:nvPr/>
        </p:nvSpPr>
        <p:spPr>
          <a:xfrm>
            <a:off x="2745865" y="5253705"/>
            <a:ext cx="286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Llamado de variantes somáticas</a:t>
            </a:r>
          </a:p>
        </p:txBody>
      </p:sp>
      <p:sp>
        <p:nvSpPr>
          <p:cNvPr id="14" name="CuadroTexto 39">
            <a:extLst>
              <a:ext uri="{FF2B5EF4-FFF2-40B4-BE49-F238E27FC236}">
                <a16:creationId xmlns:a16="http://schemas.microsoft.com/office/drawing/2014/main" id="{0417F302-263B-42D3-9F7F-FDE47531693A}"/>
              </a:ext>
            </a:extLst>
          </p:cNvPr>
          <p:cNvSpPr txBox="1"/>
          <p:nvPr/>
        </p:nvSpPr>
        <p:spPr>
          <a:xfrm>
            <a:off x="8027703" y="5072396"/>
            <a:ext cx="646294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400" dirty="0">
                <a:effectLst/>
              </a:rPr>
              <a:t>reads</a:t>
            </a:r>
          </a:p>
        </p:txBody>
      </p:sp>
      <p:sp>
        <p:nvSpPr>
          <p:cNvPr id="15" name="Flecha izquierda 50">
            <a:extLst>
              <a:ext uri="{FF2B5EF4-FFF2-40B4-BE49-F238E27FC236}">
                <a16:creationId xmlns:a16="http://schemas.microsoft.com/office/drawing/2014/main" id="{9C88ECCE-3AC4-4FD2-B2FB-83137762B639}"/>
              </a:ext>
            </a:extLst>
          </p:cNvPr>
          <p:cNvSpPr/>
          <p:nvPr/>
        </p:nvSpPr>
        <p:spPr>
          <a:xfrm>
            <a:off x="6551147" y="5274408"/>
            <a:ext cx="1313673" cy="175719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CL" sz="1000" dirty="0">
                <a:solidFill>
                  <a:srgbClr val="000000"/>
                </a:solidFill>
              </a:rPr>
              <a:t>CTTCATC</a:t>
            </a:r>
            <a:r>
              <a:rPr lang="es-CL" sz="1000" dirty="0">
                <a:solidFill>
                  <a:srgbClr val="FF0000"/>
                </a:solidFill>
              </a:rPr>
              <a:t>A</a:t>
            </a:r>
            <a:r>
              <a:rPr lang="es-CL" sz="1000" dirty="0">
                <a:solidFill>
                  <a:schemeClr val="tx1"/>
                </a:solidFill>
              </a:rPr>
              <a:t>A</a:t>
            </a:r>
            <a:r>
              <a:rPr lang="es-CL" sz="1000" dirty="0">
                <a:solidFill>
                  <a:srgbClr val="000000"/>
                </a:solidFill>
              </a:rPr>
              <a:t>TGCGC</a:t>
            </a:r>
          </a:p>
        </p:txBody>
      </p:sp>
      <p:sp>
        <p:nvSpPr>
          <p:cNvPr id="16" name="Flecha izquierda 52">
            <a:extLst>
              <a:ext uri="{FF2B5EF4-FFF2-40B4-BE49-F238E27FC236}">
                <a16:creationId xmlns:a16="http://schemas.microsoft.com/office/drawing/2014/main" id="{EA409FF8-65AC-464F-A5E2-A706D3133DEB}"/>
              </a:ext>
            </a:extLst>
          </p:cNvPr>
          <p:cNvSpPr/>
          <p:nvPr/>
        </p:nvSpPr>
        <p:spPr>
          <a:xfrm>
            <a:off x="5728403" y="4792899"/>
            <a:ext cx="1288758" cy="13889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CL" sz="1000" dirty="0"/>
              <a:t>GAA</a:t>
            </a:r>
            <a:r>
              <a:rPr lang="es-CL" sz="1000" dirty="0">
                <a:solidFill>
                  <a:schemeClr val="tx1"/>
                </a:solidFill>
              </a:rPr>
              <a:t>T</a:t>
            </a:r>
            <a:r>
              <a:rPr lang="es-CL" sz="1000" dirty="0"/>
              <a:t>AGGCTACTTC</a:t>
            </a:r>
          </a:p>
        </p:txBody>
      </p:sp>
      <p:sp>
        <p:nvSpPr>
          <p:cNvPr id="17" name="Flecha izquierda 54">
            <a:extLst>
              <a:ext uri="{FF2B5EF4-FFF2-40B4-BE49-F238E27FC236}">
                <a16:creationId xmlns:a16="http://schemas.microsoft.com/office/drawing/2014/main" id="{8CDBB39D-851A-4E7E-969D-A695CA83C288}"/>
              </a:ext>
            </a:extLst>
          </p:cNvPr>
          <p:cNvSpPr/>
          <p:nvPr/>
        </p:nvSpPr>
        <p:spPr>
          <a:xfrm>
            <a:off x="5993879" y="4944242"/>
            <a:ext cx="1315483" cy="184812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CL" sz="1000" dirty="0">
                <a:solidFill>
                  <a:schemeClr val="tx1"/>
                </a:solidFill>
              </a:rPr>
              <a:t>AGGCTACT</a:t>
            </a:r>
            <a:r>
              <a:rPr lang="es-CL" sz="1000" dirty="0">
                <a:solidFill>
                  <a:srgbClr val="FF0000"/>
                </a:solidFill>
              </a:rPr>
              <a:t>A</a:t>
            </a:r>
            <a:r>
              <a:rPr lang="es-CL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18" name="CuadroTexto 36">
            <a:extLst>
              <a:ext uri="{FF2B5EF4-FFF2-40B4-BE49-F238E27FC236}">
                <a16:creationId xmlns:a16="http://schemas.microsoft.com/office/drawing/2014/main" id="{BB00C896-5302-498F-A93A-983636DD0F6D}"/>
              </a:ext>
            </a:extLst>
          </p:cNvPr>
          <p:cNvSpPr txBox="1"/>
          <p:nvPr/>
        </p:nvSpPr>
        <p:spPr>
          <a:xfrm>
            <a:off x="5588495" y="4379248"/>
            <a:ext cx="2506135" cy="215444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s-CL" sz="1400" dirty="0">
                <a:effectLst/>
              </a:rPr>
              <a:t>referencia</a:t>
            </a:r>
          </a:p>
        </p:txBody>
      </p:sp>
      <p:sp>
        <p:nvSpPr>
          <p:cNvPr id="19" name="Pergamino horizontal 51">
            <a:extLst>
              <a:ext uri="{FF2B5EF4-FFF2-40B4-BE49-F238E27FC236}">
                <a16:creationId xmlns:a16="http://schemas.microsoft.com/office/drawing/2014/main" id="{47601796-8F1E-4841-90EF-F744C9206C36}"/>
              </a:ext>
            </a:extLst>
          </p:cNvPr>
          <p:cNvSpPr/>
          <p:nvPr/>
        </p:nvSpPr>
        <p:spPr>
          <a:xfrm>
            <a:off x="5589166" y="4577112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s-CL" sz="800" dirty="0">
                <a:solidFill>
                  <a:prstClr val="black"/>
                </a:solidFill>
              </a:rPr>
              <a:t>…</a:t>
            </a:r>
            <a:r>
              <a:rPr lang="es-CL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s-CL" sz="800" dirty="0">
                <a:solidFill>
                  <a:prstClr val="black"/>
                </a:solidFill>
              </a:rPr>
              <a:t>…</a:t>
            </a:r>
          </a:p>
        </p:txBody>
      </p:sp>
      <p:grpSp>
        <p:nvGrpSpPr>
          <p:cNvPr id="20" name="Agrupar 91">
            <a:extLst>
              <a:ext uri="{FF2B5EF4-FFF2-40B4-BE49-F238E27FC236}">
                <a16:creationId xmlns:a16="http://schemas.microsoft.com/office/drawing/2014/main" id="{BE737DD0-DABE-42B3-9AF1-06B10073822C}"/>
              </a:ext>
            </a:extLst>
          </p:cNvPr>
          <p:cNvGrpSpPr/>
          <p:nvPr/>
        </p:nvGrpSpPr>
        <p:grpSpPr>
          <a:xfrm>
            <a:off x="2844853" y="4265536"/>
            <a:ext cx="1934205" cy="1079029"/>
            <a:chOff x="549561" y="0"/>
            <a:chExt cx="1934205" cy="1079029"/>
          </a:xfrm>
        </p:grpSpPr>
        <p:sp>
          <p:nvSpPr>
            <p:cNvPr id="21" name="CuadroTexto 92">
              <a:extLst>
                <a:ext uri="{FF2B5EF4-FFF2-40B4-BE49-F238E27FC236}">
                  <a16:creationId xmlns:a16="http://schemas.microsoft.com/office/drawing/2014/main" id="{416126B9-4113-4309-BC58-35F578EBC5A8}"/>
                </a:ext>
              </a:extLst>
            </p:cNvPr>
            <p:cNvSpPr txBox="1"/>
            <p:nvPr/>
          </p:nvSpPr>
          <p:spPr>
            <a:xfrm>
              <a:off x="622455" y="387014"/>
              <a:ext cx="13644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ATAGGCGTACTTCA</a:t>
              </a:r>
            </a:p>
          </p:txBody>
        </p:sp>
        <p:sp>
          <p:nvSpPr>
            <p:cNvPr id="22" name="CuadroTexto 93">
              <a:extLst>
                <a:ext uri="{FF2B5EF4-FFF2-40B4-BE49-F238E27FC236}">
                  <a16:creationId xmlns:a16="http://schemas.microsoft.com/office/drawing/2014/main" id="{DAC27E9A-0E9D-4DD7-812C-E6E09A9D1F87}"/>
                </a:ext>
              </a:extLst>
            </p:cNvPr>
            <p:cNvSpPr txBox="1"/>
            <p:nvPr/>
          </p:nvSpPr>
          <p:spPr>
            <a:xfrm>
              <a:off x="765331" y="537371"/>
              <a:ext cx="13660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AGGC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</a:t>
              </a:r>
              <a:r>
                <a:rPr lang="es-CL" sz="1000" dirty="0">
                  <a:solidFill>
                    <a:schemeClr val="accent6">
                      <a:alpha val="10000"/>
                    </a:schemeClr>
                  </a:solidFill>
                </a:rPr>
                <a:t>A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CATC</a:t>
              </a:r>
            </a:p>
          </p:txBody>
        </p:sp>
        <p:sp>
          <p:nvSpPr>
            <p:cNvPr id="23" name="CuadroTexto 94">
              <a:extLst>
                <a:ext uri="{FF2B5EF4-FFF2-40B4-BE49-F238E27FC236}">
                  <a16:creationId xmlns:a16="http://schemas.microsoft.com/office/drawing/2014/main" id="{711ADDD8-45E7-4708-B646-687FFBCD96B0}"/>
                </a:ext>
              </a:extLst>
            </p:cNvPr>
            <p:cNvSpPr txBox="1"/>
            <p:nvPr/>
          </p:nvSpPr>
          <p:spPr>
            <a:xfrm>
              <a:off x="940709" y="684428"/>
              <a:ext cx="13564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GC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TACTTCATCCA</a:t>
              </a:r>
            </a:p>
          </p:txBody>
        </p:sp>
        <p:sp>
          <p:nvSpPr>
            <p:cNvPr id="24" name="CuadroTexto 95">
              <a:extLst>
                <a:ext uri="{FF2B5EF4-FFF2-40B4-BE49-F238E27FC236}">
                  <a16:creationId xmlns:a16="http://schemas.microsoft.com/office/drawing/2014/main" id="{CF7144AF-8446-4E28-BB31-2200D20D3487}"/>
                </a:ext>
              </a:extLst>
            </p:cNvPr>
            <p:cNvSpPr txBox="1"/>
            <p:nvPr/>
          </p:nvSpPr>
          <p:spPr>
            <a:xfrm>
              <a:off x="1120892" y="832808"/>
              <a:ext cx="1362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TACTTCAGCCATG</a:t>
              </a:r>
            </a:p>
          </p:txBody>
        </p:sp>
        <p:sp>
          <p:nvSpPr>
            <p:cNvPr id="25" name="CuadroTexto 96">
              <a:extLst>
                <a:ext uri="{FF2B5EF4-FFF2-40B4-BE49-F238E27FC236}">
                  <a16:creationId xmlns:a16="http://schemas.microsoft.com/office/drawing/2014/main" id="{7A44084D-D8E7-4837-B288-FC7544C03746}"/>
                </a:ext>
              </a:extLst>
            </p:cNvPr>
            <p:cNvSpPr txBox="1"/>
            <p:nvPr/>
          </p:nvSpPr>
          <p:spPr>
            <a:xfrm>
              <a:off x="1777966" y="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CL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26" name="CuadroTexto 97">
              <a:extLst>
                <a:ext uri="{FF2B5EF4-FFF2-40B4-BE49-F238E27FC236}">
                  <a16:creationId xmlns:a16="http://schemas.microsoft.com/office/drawing/2014/main" id="{F2B1666C-B31F-425E-8F84-6E3006B02DC8}"/>
                </a:ext>
              </a:extLst>
            </p:cNvPr>
            <p:cNvSpPr txBox="1"/>
            <p:nvPr/>
          </p:nvSpPr>
          <p:spPr>
            <a:xfrm>
              <a:off x="549561" y="248162"/>
              <a:ext cx="13644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L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AATAGGCGTACTTC</a:t>
              </a:r>
            </a:p>
          </p:txBody>
        </p:sp>
      </p:grpSp>
      <p:sp>
        <p:nvSpPr>
          <p:cNvPr id="27" name="Pergamino horizontal 98">
            <a:extLst>
              <a:ext uri="{FF2B5EF4-FFF2-40B4-BE49-F238E27FC236}">
                <a16:creationId xmlns:a16="http://schemas.microsoft.com/office/drawing/2014/main" id="{80769985-AC7F-47DB-83D5-EAD3F1A9CE35}"/>
              </a:ext>
            </a:extLst>
          </p:cNvPr>
          <p:cNvSpPr/>
          <p:nvPr/>
        </p:nvSpPr>
        <p:spPr>
          <a:xfrm>
            <a:off x="2802812" y="4345636"/>
            <a:ext cx="2460294" cy="19294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s-CL" sz="800" dirty="0">
                <a:solidFill>
                  <a:prstClr val="black"/>
                </a:solidFill>
              </a:rPr>
              <a:t>…</a:t>
            </a:r>
            <a:r>
              <a:rPr lang="es-CL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s-CL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8" name="CuadroTexto 99">
            <a:extLst>
              <a:ext uri="{FF2B5EF4-FFF2-40B4-BE49-F238E27FC236}">
                <a16:creationId xmlns:a16="http://schemas.microsoft.com/office/drawing/2014/main" id="{A301C380-DE12-4A7E-A6D5-76C552B9167A}"/>
              </a:ext>
            </a:extLst>
          </p:cNvPr>
          <p:cNvSpPr txBox="1"/>
          <p:nvPr/>
        </p:nvSpPr>
        <p:spPr>
          <a:xfrm>
            <a:off x="2790224" y="4100869"/>
            <a:ext cx="2111005" cy="184666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r>
              <a:rPr lang="es-CL" sz="1200" dirty="0"/>
              <a:t>referencia</a:t>
            </a:r>
          </a:p>
        </p:txBody>
      </p:sp>
      <p:sp>
        <p:nvSpPr>
          <p:cNvPr id="29" name="Cerrar llave 100">
            <a:extLst>
              <a:ext uri="{FF2B5EF4-FFF2-40B4-BE49-F238E27FC236}">
                <a16:creationId xmlns:a16="http://schemas.microsoft.com/office/drawing/2014/main" id="{9F78EF2B-FD75-4932-8DB3-C9FCA9A89F08}"/>
              </a:ext>
            </a:extLst>
          </p:cNvPr>
          <p:cNvSpPr/>
          <p:nvPr/>
        </p:nvSpPr>
        <p:spPr>
          <a:xfrm>
            <a:off x="7826338" y="4839828"/>
            <a:ext cx="227533" cy="69713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1" name="Llamada de flecha hacia abajo 4">
            <a:extLst>
              <a:ext uri="{FF2B5EF4-FFF2-40B4-BE49-F238E27FC236}">
                <a16:creationId xmlns:a16="http://schemas.microsoft.com/office/drawing/2014/main" id="{9BD1D79A-C474-4C20-A6D0-31D227E28E42}"/>
              </a:ext>
            </a:extLst>
          </p:cNvPr>
          <p:cNvSpPr/>
          <p:nvPr/>
        </p:nvSpPr>
        <p:spPr>
          <a:xfrm rot="20790066">
            <a:off x="194756" y="1065440"/>
            <a:ext cx="1680457" cy="836868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DNA de Células normales</a:t>
            </a:r>
          </a:p>
        </p:txBody>
      </p:sp>
      <p:sp>
        <p:nvSpPr>
          <p:cNvPr id="32" name="CuadroTexto 32">
            <a:extLst>
              <a:ext uri="{FF2B5EF4-FFF2-40B4-BE49-F238E27FC236}">
                <a16:creationId xmlns:a16="http://schemas.microsoft.com/office/drawing/2014/main" id="{2261F6F3-3CF6-4591-A6DD-7DFB2096A489}"/>
              </a:ext>
            </a:extLst>
          </p:cNvPr>
          <p:cNvSpPr txBox="1"/>
          <p:nvPr/>
        </p:nvSpPr>
        <p:spPr>
          <a:xfrm>
            <a:off x="4239093" y="2838304"/>
            <a:ext cx="81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" dirty="0"/>
              <a:t>www.nipgr.res.in/ngsqctoolkit.html</a:t>
            </a: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56FEFB14-FE42-419A-9856-2DE0443C22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93" y="1861078"/>
            <a:ext cx="1956531" cy="97722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39EEA512-83C2-4DBC-A1CE-030F7E41BDC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76" y="2231324"/>
            <a:ext cx="1737607" cy="112978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6" name="Llamada de flecha hacia abajo 4">
            <a:extLst>
              <a:ext uri="{FF2B5EF4-FFF2-40B4-BE49-F238E27FC236}">
                <a16:creationId xmlns:a16="http://schemas.microsoft.com/office/drawing/2014/main" id="{8291E827-1457-4CD0-9F80-19D1B0F90BFD}"/>
              </a:ext>
            </a:extLst>
          </p:cNvPr>
          <p:cNvSpPr/>
          <p:nvPr/>
        </p:nvSpPr>
        <p:spPr>
          <a:xfrm rot="20790066">
            <a:off x="302287" y="995555"/>
            <a:ext cx="1689076" cy="97663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223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DNA de Células tumorales</a:t>
            </a:r>
          </a:p>
        </p:txBody>
      </p:sp>
      <p:graphicFrame>
        <p:nvGraphicFramePr>
          <p:cNvPr id="38" name="Diagrama 3">
            <a:extLst>
              <a:ext uri="{FF2B5EF4-FFF2-40B4-BE49-F238E27FC236}">
                <a16:creationId xmlns:a16="http://schemas.microsoft.com/office/drawing/2014/main" id="{E826C99F-AA23-4A60-97B2-A707A7B82FD2}"/>
              </a:ext>
            </a:extLst>
          </p:cNvPr>
          <p:cNvGraphicFramePr/>
          <p:nvPr>
            <p:extLst/>
          </p:nvPr>
        </p:nvGraphicFramePr>
        <p:xfrm>
          <a:off x="-356464" y="3949912"/>
          <a:ext cx="4244461" cy="2066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9" name="CuadroTexto 22">
            <a:extLst>
              <a:ext uri="{FF2B5EF4-FFF2-40B4-BE49-F238E27FC236}">
                <a16:creationId xmlns:a16="http://schemas.microsoft.com/office/drawing/2014/main" id="{6D6FE0AD-D6BD-4B27-A89D-10C6533414C3}"/>
              </a:ext>
            </a:extLst>
          </p:cNvPr>
          <p:cNvSpPr txBox="1"/>
          <p:nvPr/>
        </p:nvSpPr>
        <p:spPr>
          <a:xfrm>
            <a:off x="613151" y="5771072"/>
            <a:ext cx="314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Filtración y anotación</a:t>
            </a:r>
          </a:p>
        </p:txBody>
      </p:sp>
      <p:sp>
        <p:nvSpPr>
          <p:cNvPr id="40" name="CuadroTexto 2">
            <a:extLst>
              <a:ext uri="{FF2B5EF4-FFF2-40B4-BE49-F238E27FC236}">
                <a16:creationId xmlns:a16="http://schemas.microsoft.com/office/drawing/2014/main" id="{785B9228-19E3-4C7E-8BD4-C00016FBD785}"/>
              </a:ext>
            </a:extLst>
          </p:cNvPr>
          <p:cNvSpPr txBox="1"/>
          <p:nvPr/>
        </p:nvSpPr>
        <p:spPr>
          <a:xfrm>
            <a:off x="-295139" y="4451872"/>
            <a:ext cx="15836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b="1" dirty="0"/>
              <a:t>Proceso </a:t>
            </a:r>
          </a:p>
          <a:p>
            <a:pPr algn="ctr"/>
            <a:r>
              <a:rPr lang="es-CL" sz="1400" b="1" dirty="0"/>
              <a:t>de </a:t>
            </a:r>
          </a:p>
          <a:p>
            <a:pPr algn="ctr"/>
            <a:r>
              <a:rPr lang="es-CL" sz="1400" b="1" dirty="0"/>
              <a:t>Validación</a:t>
            </a:r>
          </a:p>
          <a:p>
            <a:pPr algn="ctr"/>
            <a:r>
              <a:rPr lang="es-CL" sz="1400" dirty="0"/>
              <a:t>(trabajo de laboratorio)</a:t>
            </a:r>
          </a:p>
        </p:txBody>
      </p:sp>
    </p:spTree>
    <p:extLst>
      <p:ext uri="{BB962C8B-B14F-4D97-AF65-F5344CB8AC3E}">
        <p14:creationId xmlns:p14="http://schemas.microsoft.com/office/powerpoint/2010/main" val="17057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Graphic spid="38" grpId="0">
        <p:bldAsOne/>
      </p:bldGraphic>
      <p:bldP spid="39" grpId="0"/>
      <p:bldP spid="4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238F-BD11-447B-90A5-3D5195A6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Filtración y anotación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741A-7AB2-4A50-B6EC-836E8308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</a:t>
            </a:r>
            <a:r>
              <a:rPr lang="es-CL" b="1" dirty="0"/>
              <a:t>filtración</a:t>
            </a:r>
            <a:r>
              <a:rPr lang="es-CL" dirty="0"/>
              <a:t> y </a:t>
            </a:r>
            <a:r>
              <a:rPr lang="es-CL" b="1" dirty="0"/>
              <a:t>anotación</a:t>
            </a:r>
            <a:r>
              <a:rPr lang="es-CL" dirty="0"/>
              <a:t> de </a:t>
            </a:r>
            <a:r>
              <a:rPr lang="es-CL" b="1" dirty="0"/>
              <a:t>variantes somáticas</a:t>
            </a:r>
            <a:r>
              <a:rPr lang="es-CL" dirty="0"/>
              <a:t> es bastante similar a lo que hemos visto en semanas pasadas con enfermedades Mendelianas y variantes </a:t>
            </a:r>
            <a:r>
              <a:rPr lang="es-CL" i="1" dirty="0"/>
              <a:t>de novo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Eso es debido a las </a:t>
            </a:r>
            <a:r>
              <a:rPr lang="es-CL" b="1" dirty="0"/>
              <a:t>características deseables </a:t>
            </a:r>
            <a:r>
              <a:rPr lang="es-CL" dirty="0"/>
              <a:t>que comparten todos estos tipos de variantes.</a:t>
            </a:r>
          </a:p>
          <a:p>
            <a:pPr lvl="2"/>
            <a:r>
              <a:rPr lang="es-CL" dirty="0"/>
              <a:t>Deben ser raras (i.e. filtración contra base de datos de variantes comunes…)</a:t>
            </a:r>
          </a:p>
          <a:p>
            <a:pPr lvl="2"/>
            <a:r>
              <a:rPr lang="es-CL" dirty="0"/>
              <a:t>Deben ser letales (i.e. predictores funcionales…)</a:t>
            </a:r>
          </a:p>
        </p:txBody>
      </p:sp>
    </p:spTree>
    <p:extLst>
      <p:ext uri="{BB962C8B-B14F-4D97-AF65-F5344CB8AC3E}">
        <p14:creationId xmlns:p14="http://schemas.microsoft.com/office/powerpoint/2010/main" val="26666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E24D-80CD-47FA-A34E-64F160D6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¿Podemos Identificar Variantes Causante de Esa Manera?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D1A9-50AA-42A0-9FD4-E997088A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Posiblemente…</a:t>
            </a:r>
          </a:p>
          <a:p>
            <a:pPr lvl="1"/>
            <a:r>
              <a:rPr lang="es-CL" dirty="0"/>
              <a:t>Si una variante somática </a:t>
            </a:r>
            <a:r>
              <a:rPr lang="es-CL" b="1" dirty="0"/>
              <a:t>ya</a:t>
            </a:r>
            <a:r>
              <a:rPr lang="es-CL" dirty="0"/>
              <a:t> </a:t>
            </a:r>
            <a:r>
              <a:rPr lang="es-CL" b="1" dirty="0"/>
              <a:t>conocida</a:t>
            </a:r>
            <a:r>
              <a:rPr lang="es-CL" dirty="0"/>
              <a:t> aparece (y es identificada como una </a:t>
            </a:r>
            <a:r>
              <a:rPr lang="es-CL" b="1" dirty="0"/>
              <a:t>mutación ‘driver’</a:t>
            </a:r>
            <a:r>
              <a:rPr lang="es-CL" dirty="0"/>
              <a:t>).</a:t>
            </a:r>
          </a:p>
          <a:p>
            <a:pPr lvl="1"/>
            <a:r>
              <a:rPr lang="es-CL" dirty="0"/>
              <a:t>Investigadores pueden también emitir hipótesis sobre la importancia de una variante basada en una mezcla de: </a:t>
            </a:r>
          </a:p>
          <a:p>
            <a:pPr lvl="2"/>
            <a:r>
              <a:rPr lang="es-CL" dirty="0"/>
              <a:t>Su localización (en que gen, en que estructura)</a:t>
            </a:r>
          </a:p>
          <a:p>
            <a:pPr lvl="2"/>
            <a:r>
              <a:rPr lang="es-CL" dirty="0"/>
              <a:t>la anotación (predicción de letalidad muy alta)</a:t>
            </a:r>
          </a:p>
          <a:p>
            <a:pPr lvl="2"/>
            <a:r>
              <a:rPr lang="es-CL" dirty="0"/>
              <a:t>la literatura científica.</a:t>
            </a:r>
          </a:p>
        </p:txBody>
      </p:sp>
    </p:spTree>
    <p:extLst>
      <p:ext uri="{BB962C8B-B14F-4D97-AF65-F5344CB8AC3E}">
        <p14:creationId xmlns:p14="http://schemas.microsoft.com/office/powerpoint/2010/main" val="379083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3D45-2E55-4323-8530-36A91503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¿Podemos Identificar Variantes Causante de Esa Manera?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DE15-4054-4F20-8BDD-7BECF737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Pero…</a:t>
            </a:r>
          </a:p>
          <a:p>
            <a:pPr lvl="1"/>
            <a:r>
              <a:rPr lang="es-CL" dirty="0"/>
              <a:t>una variante desconocida, puede fácilmente ser una </a:t>
            </a:r>
            <a:r>
              <a:rPr lang="es-CL" b="1" dirty="0" err="1"/>
              <a:t>mutacion</a:t>
            </a:r>
            <a:r>
              <a:rPr lang="es-CL" b="1" dirty="0"/>
              <a:t> ‘</a:t>
            </a:r>
            <a:r>
              <a:rPr lang="es-CL" b="1" dirty="0" err="1"/>
              <a:t>passenger</a:t>
            </a:r>
            <a:r>
              <a:rPr lang="es-CL" b="1" dirty="0"/>
              <a:t>’</a:t>
            </a:r>
            <a:r>
              <a:rPr lang="es-CL" dirty="0"/>
              <a:t>, aun cuando la predicción funcional le asigna una probabilidad alta de letalidad.</a:t>
            </a:r>
          </a:p>
          <a:p>
            <a:pPr lvl="2"/>
            <a:r>
              <a:rPr lang="es-CL" dirty="0"/>
              <a:t>Como vimos al principio de esta clase, </a:t>
            </a:r>
            <a:r>
              <a:rPr lang="es-CL" b="1" dirty="0"/>
              <a:t>la tasa de mutación elevada </a:t>
            </a:r>
            <a:r>
              <a:rPr lang="es-CL" dirty="0"/>
              <a:t>en células tumorales puede </a:t>
            </a:r>
            <a:r>
              <a:rPr lang="es-CL" b="1" dirty="0"/>
              <a:t>confundir</a:t>
            </a:r>
            <a:r>
              <a:rPr lang="es-CL" dirty="0"/>
              <a:t> nuestros resultados.</a:t>
            </a:r>
          </a:p>
          <a:p>
            <a:pPr lvl="1"/>
            <a:r>
              <a:rPr lang="es-CL" dirty="0"/>
              <a:t>¿Qué podemos hacer más para aumentar las posibilidades de identificar variantes causante?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629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47DC-84AF-42D0-971C-2C043452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Cohorte con el Mismo Tipo o Subtipo de Cáncer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B0A7-8868-4FC2-B43B-A8BC2E859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45853"/>
          </a:xfrm>
        </p:spPr>
        <p:txBody>
          <a:bodyPr>
            <a:normAutofit/>
          </a:bodyPr>
          <a:lstStyle/>
          <a:p>
            <a:r>
              <a:rPr lang="es-CL" dirty="0"/>
              <a:t>En un estudio que incluye muchos pacientes (</a:t>
            </a:r>
            <a:r>
              <a:rPr lang="es-CL" b="1" dirty="0"/>
              <a:t>una cohorte</a:t>
            </a:r>
            <a:r>
              <a:rPr lang="es-CL" dirty="0"/>
              <a:t>) con el </a:t>
            </a:r>
            <a:r>
              <a:rPr lang="es-CL" b="1" dirty="0"/>
              <a:t>mismo tipo </a:t>
            </a:r>
            <a:r>
              <a:rPr lang="es-CL" dirty="0"/>
              <a:t>(o </a:t>
            </a:r>
            <a:r>
              <a:rPr lang="es-CL" b="1" dirty="0"/>
              <a:t>subtipo</a:t>
            </a:r>
            <a:r>
              <a:rPr lang="es-CL" dirty="0"/>
              <a:t>) de cáncer podemos identificar recurrencia en…</a:t>
            </a:r>
          </a:p>
          <a:p>
            <a:pPr lvl="1"/>
            <a:r>
              <a:rPr lang="es-CL" dirty="0"/>
              <a:t>Genes </a:t>
            </a:r>
          </a:p>
          <a:p>
            <a:pPr lvl="2"/>
            <a:r>
              <a:rPr lang="es-CL" dirty="0"/>
              <a:t>¿Existen genes que aparecen con mutación de manera mas frecuentes que otros? (importante: necesitamos controlar por el tamaño del gen)</a:t>
            </a:r>
          </a:p>
          <a:p>
            <a:pPr lvl="1"/>
            <a:r>
              <a:rPr lang="es-CL" dirty="0"/>
              <a:t>Vías biológicas especificas</a:t>
            </a:r>
          </a:p>
          <a:p>
            <a:pPr lvl="2"/>
            <a:r>
              <a:rPr lang="es-CL" dirty="0"/>
              <a:t>¿Los genes que con mutaciones ocupan ciertas vías biológicas relevante al tipo de cáncer que estudiamos?</a:t>
            </a:r>
          </a:p>
        </p:txBody>
      </p:sp>
    </p:spTree>
    <p:extLst>
      <p:ext uri="{BB962C8B-B14F-4D97-AF65-F5344CB8AC3E}">
        <p14:creationId xmlns:p14="http://schemas.microsoft.com/office/powerpoint/2010/main" val="170799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E61B-4F85-407C-9B78-421FA9B2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Cohorte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67E4-8F3C-4E1A-A0DA-04939A0C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</a:t>
            </a:r>
            <a:r>
              <a:rPr lang="es-CL" b="1" dirty="0"/>
              <a:t>tamaño de la cohorte </a:t>
            </a:r>
            <a:r>
              <a:rPr lang="es-CL" dirty="0"/>
              <a:t>se relaciona directamente con el </a:t>
            </a:r>
            <a:r>
              <a:rPr lang="es-CL" b="1" dirty="0"/>
              <a:t>poder estadístico</a:t>
            </a:r>
            <a:r>
              <a:rPr lang="es-CL" dirty="0"/>
              <a:t> del estudio. (Más pacientes </a:t>
            </a:r>
            <a:r>
              <a:rPr lang="es-CL" dirty="0">
                <a:sym typeface="Wingdings" panose="05000000000000000000" pitchFamily="2" charset="2"/>
              </a:rPr>
              <a:t></a:t>
            </a:r>
            <a:r>
              <a:rPr lang="es-CL" dirty="0"/>
              <a:t> más poder).</a:t>
            </a:r>
          </a:p>
          <a:p>
            <a:pPr lvl="1"/>
            <a:r>
              <a:rPr lang="es-CL" dirty="0"/>
              <a:t>Una cohorte </a:t>
            </a:r>
            <a:r>
              <a:rPr lang="es-CL" b="1" dirty="0"/>
              <a:t>más grande </a:t>
            </a:r>
            <a:r>
              <a:rPr lang="es-CL" dirty="0"/>
              <a:t>permite identificar variantes con </a:t>
            </a:r>
            <a:r>
              <a:rPr lang="es-CL" b="1" dirty="0"/>
              <a:t>efectos más pequeños</a:t>
            </a:r>
            <a:r>
              <a:rPr lang="es-CL" dirty="0"/>
              <a:t>. </a:t>
            </a:r>
          </a:p>
          <a:p>
            <a:pPr lvl="2"/>
            <a:r>
              <a:rPr lang="es-CL" dirty="0"/>
              <a:t>Por ejemplo, para identificar un grupo de mutación presente en </a:t>
            </a:r>
            <a:r>
              <a:rPr lang="es-CL" b="1" dirty="0"/>
              <a:t>3%</a:t>
            </a:r>
            <a:r>
              <a:rPr lang="es-CL" dirty="0"/>
              <a:t> de paciente con un tipo específico de cáncer, necesitamos al menos </a:t>
            </a:r>
            <a:r>
              <a:rPr lang="es-CL" b="1" dirty="0"/>
              <a:t>100 pares de secuencias tumorales/normales para el descubierto</a:t>
            </a:r>
            <a:r>
              <a:rPr lang="es-CL" dirty="0"/>
              <a:t> y </a:t>
            </a:r>
            <a:r>
              <a:rPr lang="es-CL" b="1" dirty="0"/>
              <a:t>400 pares para validar</a:t>
            </a:r>
            <a:r>
              <a:rPr lang="es-CL" dirty="0"/>
              <a:t>. (según el International </a:t>
            </a:r>
            <a:r>
              <a:rPr lang="es-CL" b="1" dirty="0" err="1"/>
              <a:t>Cancer</a:t>
            </a:r>
            <a:r>
              <a:rPr lang="es-CL" b="1" dirty="0"/>
              <a:t> </a:t>
            </a:r>
            <a:r>
              <a:rPr lang="es-CL" b="1" dirty="0" err="1"/>
              <a:t>Genome</a:t>
            </a:r>
            <a:r>
              <a:rPr lang="es-CL" b="1" dirty="0"/>
              <a:t> </a:t>
            </a:r>
            <a:r>
              <a:rPr lang="es-CL" b="1" dirty="0" err="1"/>
              <a:t>Consortium</a:t>
            </a:r>
            <a:r>
              <a:rPr lang="es-CL" dirty="0"/>
              <a:t> (ICGC)) </a:t>
            </a:r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47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4E1A-45BE-4CFC-A7A3-C2E4D85C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Cohorte de Validación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8374-D95D-47B8-8541-DC0BFD47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vez que hemos descubierto genes candidatos en una cohorte </a:t>
            </a:r>
            <a:r>
              <a:rPr lang="es-CL" b="1" dirty="0"/>
              <a:t>exómica</a:t>
            </a:r>
            <a:r>
              <a:rPr lang="es-CL" dirty="0"/>
              <a:t> o </a:t>
            </a:r>
            <a:r>
              <a:rPr lang="es-CL" b="1" dirty="0"/>
              <a:t>genómica</a:t>
            </a:r>
            <a:r>
              <a:rPr lang="es-CL" dirty="0"/>
              <a:t>, podemos proceder a una etapa de </a:t>
            </a:r>
            <a:r>
              <a:rPr lang="es-CL" b="1" dirty="0"/>
              <a:t>validación</a:t>
            </a:r>
            <a:r>
              <a:rPr lang="es-CL" dirty="0"/>
              <a:t>. </a:t>
            </a:r>
          </a:p>
          <a:p>
            <a:pPr lvl="1"/>
            <a:r>
              <a:rPr lang="es-CL" dirty="0"/>
              <a:t>En esta etapa, vamos a secuenciar </a:t>
            </a:r>
            <a:r>
              <a:rPr lang="es-CL" b="1" dirty="0"/>
              <a:t>solo las regiones en que hemos visto candidatos.</a:t>
            </a:r>
          </a:p>
          <a:p>
            <a:pPr lvl="1"/>
            <a:r>
              <a:rPr lang="es-CL" dirty="0"/>
              <a:t>Esta </a:t>
            </a:r>
            <a:r>
              <a:rPr lang="es-CL" b="1" dirty="0"/>
              <a:t>secuenciación focalizada </a:t>
            </a:r>
            <a:r>
              <a:rPr lang="es-CL" dirty="0"/>
              <a:t>(ing. </a:t>
            </a:r>
            <a:r>
              <a:rPr lang="es-CL" b="1" dirty="0" err="1"/>
              <a:t>targeted</a:t>
            </a:r>
            <a:r>
              <a:rPr lang="es-CL" b="1" dirty="0"/>
              <a:t> </a:t>
            </a:r>
            <a:r>
              <a:rPr lang="es-CL" b="1" dirty="0" err="1"/>
              <a:t>sequencing</a:t>
            </a:r>
            <a:r>
              <a:rPr lang="es-CL" dirty="0"/>
              <a:t>)</a:t>
            </a:r>
            <a:r>
              <a:rPr lang="es-CL" b="1" dirty="0"/>
              <a:t> </a:t>
            </a:r>
            <a:r>
              <a:rPr lang="es-CL" dirty="0"/>
              <a:t>nos permite secuenciar muchos más pacientes y de esa manera, </a:t>
            </a:r>
            <a:r>
              <a:rPr lang="es-CL" b="1" dirty="0"/>
              <a:t>aumentar nuestra certeza</a:t>
            </a:r>
            <a:r>
              <a:rPr lang="es-CL" b="1" baseline="30000" dirty="0"/>
              <a:t>*</a:t>
            </a:r>
            <a:r>
              <a:rPr lang="es-CL" dirty="0"/>
              <a:t> que hemos descubierto </a:t>
            </a:r>
            <a:r>
              <a:rPr lang="es-CL" b="1" dirty="0"/>
              <a:t>oncogenes</a:t>
            </a:r>
            <a:r>
              <a:rPr lang="es-C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394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1FE5-7410-424D-92ED-85DFF5A9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Cancer en números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C795-8AFE-4C89-9665-24A1CA11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cáncer es la </a:t>
            </a:r>
            <a:r>
              <a:rPr lang="es-CL" b="1" u="sng" dirty="0"/>
              <a:t>2</a:t>
            </a:r>
            <a:r>
              <a:rPr lang="es-CL" b="1" u="sng" baseline="30000" dirty="0"/>
              <a:t>nda</a:t>
            </a:r>
            <a:r>
              <a:rPr lang="es-CL" b="1" u="sng" dirty="0"/>
              <a:t> </a:t>
            </a:r>
            <a:r>
              <a:rPr lang="es-CL" u="sng" dirty="0"/>
              <a:t>causa de muerte</a:t>
            </a:r>
            <a:r>
              <a:rPr lang="es-CL" dirty="0"/>
              <a:t> en el mundo (detrás de enfermedades cardiacas).</a:t>
            </a:r>
          </a:p>
          <a:p>
            <a:pPr lvl="1"/>
            <a:r>
              <a:rPr lang="es-CL" dirty="0"/>
              <a:t>En 2016, el cáncer causó </a:t>
            </a:r>
            <a:r>
              <a:rPr lang="es-CL" b="1" dirty="0"/>
              <a:t>8.9 millones de muertes </a:t>
            </a:r>
            <a:r>
              <a:rPr lang="es-CL" dirty="0"/>
              <a:t>(5.7 millones en 1990).</a:t>
            </a:r>
          </a:p>
          <a:p>
            <a:pPr lvl="1"/>
            <a:r>
              <a:rPr lang="es-CL" b="1" dirty="0"/>
              <a:t>1 de cada 6 </a:t>
            </a:r>
            <a:r>
              <a:rPr lang="es-CL" dirty="0"/>
              <a:t>muertes al nivel mundial se debe al cáncer.</a:t>
            </a:r>
          </a:p>
          <a:p>
            <a:pPr lvl="1"/>
            <a:r>
              <a:rPr lang="es-CL" dirty="0"/>
              <a:t>No todos los países son iguales frente al cáncer:</a:t>
            </a:r>
          </a:p>
          <a:p>
            <a:pPr lvl="2"/>
            <a:r>
              <a:rPr lang="es-CL" dirty="0"/>
              <a:t> Países subdesarrollados o en vía de desarrollo, concentran </a:t>
            </a:r>
            <a:r>
              <a:rPr lang="es-CL" b="1" dirty="0"/>
              <a:t>70%</a:t>
            </a:r>
            <a:r>
              <a:rPr lang="es-CL" dirty="0"/>
              <a:t> de muertes debido al cáncer. Esto se debe en parte a la falta de recursos necesarios para combatir el cáncer.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19694-3247-4ECF-A3CD-73593484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37" y="498342"/>
            <a:ext cx="452986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1A388-19E1-4197-99D2-D50939AB99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721" y="1885609"/>
            <a:ext cx="452986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F92C0E-028A-4C08-A7AA-4E3CDB9310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184" y="3429000"/>
            <a:ext cx="452986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C0D93-CBDD-4665-9E9E-FC9D9406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22" y="5044329"/>
            <a:ext cx="452986" cy="1143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3B1F0-B2A8-43B3-9B7B-D033C32587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721" y="498342"/>
            <a:ext cx="452986" cy="114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321648-7CCF-46F8-9EA6-82DB87C4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722" y="5044329"/>
            <a:ext cx="4529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0B5F5-EBE6-4828-8C42-3D4462121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985" r="2159" b="1741"/>
          <a:stretch/>
        </p:blipFill>
        <p:spPr>
          <a:xfrm>
            <a:off x="0" y="126608"/>
            <a:ext cx="9130299" cy="5613009"/>
          </a:xfrm>
        </p:spPr>
      </p:pic>
    </p:spTree>
    <p:extLst>
      <p:ext uri="{BB962C8B-B14F-4D97-AF65-F5344CB8AC3E}">
        <p14:creationId xmlns:p14="http://schemas.microsoft.com/office/powerpoint/2010/main" val="196758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84AC-53AE-4EB8-8EEF-1553B91C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causas del cáncer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4E4D-4637-4416-8FD8-29781588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estima que </a:t>
            </a:r>
            <a:r>
              <a:rPr lang="es-CL" b="1" dirty="0"/>
              <a:t>90-95% de casos </a:t>
            </a:r>
            <a:r>
              <a:rPr lang="es-CL" dirty="0"/>
              <a:t>de cáncer son de</a:t>
            </a:r>
            <a:r>
              <a:rPr lang="es-CL" b="1" dirty="0"/>
              <a:t> origen medioambiental</a:t>
            </a:r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FEF73-831C-41CE-A8BA-2A6243D9B6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65" y="3203935"/>
            <a:ext cx="3232104" cy="2871160"/>
          </a:xfrm>
          <a:prstGeom prst="rect">
            <a:avLst/>
          </a:prstGeom>
        </p:spPr>
      </p:pic>
      <p:sp>
        <p:nvSpPr>
          <p:cNvPr id="6" name="Lightning Bolt 5">
            <a:extLst>
              <a:ext uri="{FF2B5EF4-FFF2-40B4-BE49-F238E27FC236}">
                <a16:creationId xmlns:a16="http://schemas.microsoft.com/office/drawing/2014/main" id="{6D54C9A0-DB5D-44CA-8ED8-E46D111DA46E}"/>
              </a:ext>
            </a:extLst>
          </p:cNvPr>
          <p:cNvSpPr/>
          <p:nvPr/>
        </p:nvSpPr>
        <p:spPr>
          <a:xfrm rot="4661858">
            <a:off x="4502048" y="3296328"/>
            <a:ext cx="693536" cy="961643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55A02E55-DC19-4F58-8D31-73516F218163}"/>
              </a:ext>
            </a:extLst>
          </p:cNvPr>
          <p:cNvSpPr/>
          <p:nvPr/>
        </p:nvSpPr>
        <p:spPr>
          <a:xfrm rot="21424627">
            <a:off x="518416" y="2565498"/>
            <a:ext cx="3968829" cy="1459561"/>
          </a:xfrm>
          <a:prstGeom prst="cloud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3135E-1348-4E8F-B0B4-F5093CB3BAE1}"/>
              </a:ext>
            </a:extLst>
          </p:cNvPr>
          <p:cNvSpPr txBox="1"/>
          <p:nvPr/>
        </p:nvSpPr>
        <p:spPr>
          <a:xfrm>
            <a:off x="5240231" y="2565499"/>
            <a:ext cx="3446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 en cada 3 casos </a:t>
            </a: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pueden ser vinculados a </a:t>
            </a:r>
            <a:r>
              <a:rPr lang="es-CL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 tipos de comportamientos riesgosos</a:t>
            </a:r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10744-8339-4E65-8089-19F8C0AFE328}"/>
              </a:ext>
            </a:extLst>
          </p:cNvPr>
          <p:cNvSpPr txBox="1"/>
          <p:nvPr/>
        </p:nvSpPr>
        <p:spPr>
          <a:xfrm>
            <a:off x="5223606" y="3828326"/>
            <a:ext cx="3685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-sobrepeso</a:t>
            </a:r>
          </a:p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-bajo consumo de frutas y vegetales</a:t>
            </a:r>
          </a:p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-actividad física insuficiente.</a:t>
            </a:r>
          </a:p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-el uso de tabaco </a:t>
            </a:r>
          </a:p>
          <a:p>
            <a:r>
              <a:rPr lang="es-C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-consumo del alcohol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D6804-9A0B-412C-9C46-DB3DC3AD3F25}"/>
              </a:ext>
            </a:extLst>
          </p:cNvPr>
          <p:cNvSpPr txBox="1"/>
          <p:nvPr/>
        </p:nvSpPr>
        <p:spPr>
          <a:xfrm>
            <a:off x="886715" y="2706946"/>
            <a:ext cx="3685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</a:t>
            </a:r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uso de tabaco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es </a:t>
            </a:r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factor de riesgo principal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totalizando ~</a:t>
            </a:r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22% 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</a:t>
            </a:r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muertes del cáncer.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C22C2240-459D-4F89-BBBE-D89572F25682}"/>
              </a:ext>
            </a:extLst>
          </p:cNvPr>
          <p:cNvSpPr/>
          <p:nvPr/>
        </p:nvSpPr>
        <p:spPr>
          <a:xfrm rot="20664385">
            <a:off x="3819567" y="3434190"/>
            <a:ext cx="351914" cy="661796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3184A-A413-46E9-8301-418AC0458871}"/>
              </a:ext>
            </a:extLst>
          </p:cNvPr>
          <p:cNvSpPr/>
          <p:nvPr/>
        </p:nvSpPr>
        <p:spPr>
          <a:xfrm>
            <a:off x="457199" y="4012730"/>
            <a:ext cx="33459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Otras causas incluyen:</a:t>
            </a:r>
          </a:p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Radiación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(sol, radiación UV o gama, rayos X, exposición al radón)</a:t>
            </a:r>
          </a:p>
          <a:p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-Una larga lista de químicos identificados como </a:t>
            </a:r>
            <a:r>
              <a:rPr lang="es-C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carcinógenos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(ej. amianto).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CE21B2B2-3D81-4DE9-B2B6-D16F02690FBC}"/>
              </a:ext>
            </a:extLst>
          </p:cNvPr>
          <p:cNvSpPr/>
          <p:nvPr/>
        </p:nvSpPr>
        <p:spPr>
          <a:xfrm rot="15331262">
            <a:off x="3707843" y="4737132"/>
            <a:ext cx="869282" cy="819233"/>
          </a:xfrm>
          <a:prstGeom prst="lightningBol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50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7" grpId="0" uiExpand="1" build="allAtOnce"/>
      <p:bldP spid="13" grpId="0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F889-FA39-4757-85B1-FA777E21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Cáncer a través de infección viral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7F8FA17D-AC2D-48B4-883F-2C8A0F8A8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1" t="3547" r="12190" b="4005"/>
          <a:stretch/>
        </p:blipFill>
        <p:spPr>
          <a:xfrm>
            <a:off x="-168317" y="3585674"/>
            <a:ext cx="1724527" cy="16202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100" name="Content Placeholder 99">
            <a:extLst>
              <a:ext uri="{FF2B5EF4-FFF2-40B4-BE49-F238E27FC236}">
                <a16:creationId xmlns:a16="http://schemas.microsoft.com/office/drawing/2014/main" id="{FD30EE50-82AF-4083-A828-E5D5B3296AD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s-CL" dirty="0"/>
              <a:t>También existen formas de cáncer provocadas por </a:t>
            </a:r>
            <a:r>
              <a:rPr lang="es-CL" b="1" dirty="0"/>
              <a:t>infecciones</a:t>
            </a:r>
            <a:r>
              <a:rPr lang="es-CL" dirty="0"/>
              <a:t>. Representan </a:t>
            </a:r>
            <a:r>
              <a:rPr lang="es-CL" b="1" dirty="0"/>
              <a:t>18%</a:t>
            </a:r>
            <a:r>
              <a:rPr lang="es-CL" dirty="0"/>
              <a:t>* de los casos de cáncer.</a:t>
            </a:r>
          </a:p>
          <a:p>
            <a:pPr lvl="1"/>
            <a:r>
              <a:rPr lang="es-CL" dirty="0"/>
              <a:t>El tipo de infección el más común es </a:t>
            </a:r>
            <a:r>
              <a:rPr lang="es-CL" b="1" dirty="0"/>
              <a:t>viral</a:t>
            </a:r>
            <a:r>
              <a:rPr lang="es-CL" dirty="0"/>
              <a:t>. Los virus asociados se llama </a:t>
            </a:r>
            <a:r>
              <a:rPr lang="es-CL" u="sng" dirty="0"/>
              <a:t>onco</a:t>
            </a:r>
            <a:r>
              <a:rPr lang="es-CL" dirty="0"/>
              <a:t>virus. Incluyen:</a:t>
            </a:r>
          </a:p>
          <a:p>
            <a:pPr lvl="2"/>
            <a:r>
              <a:rPr lang="es-ES" dirty="0"/>
              <a:t>El</a:t>
            </a:r>
            <a:r>
              <a:rPr lang="es-ES" b="1" dirty="0"/>
              <a:t> Virus del papiloma humano </a:t>
            </a:r>
            <a:r>
              <a:rPr lang="es-ES" dirty="0"/>
              <a:t>(</a:t>
            </a:r>
            <a:r>
              <a:rPr lang="es-ES" b="1" dirty="0"/>
              <a:t>VPH</a:t>
            </a:r>
            <a:r>
              <a:rPr lang="es-ES" dirty="0"/>
              <a:t>),</a:t>
            </a:r>
            <a:r>
              <a:rPr lang="es-ES" b="1" dirty="0"/>
              <a:t> </a:t>
            </a:r>
            <a:r>
              <a:rPr lang="es-ES" dirty="0"/>
              <a:t>responsable de casi todo los casos de cáncer cervical (en particular </a:t>
            </a:r>
            <a:r>
              <a:rPr lang="es-ES" i="1" dirty="0"/>
              <a:t>VPH16</a:t>
            </a:r>
            <a:r>
              <a:rPr lang="es-ES" dirty="0"/>
              <a:t> y </a:t>
            </a:r>
            <a:r>
              <a:rPr lang="es-ES" i="1" dirty="0"/>
              <a:t>VPH18</a:t>
            </a:r>
            <a:r>
              <a:rPr lang="es-ES" dirty="0"/>
              <a:t>).  </a:t>
            </a:r>
          </a:p>
          <a:p>
            <a:pPr lvl="2"/>
            <a:r>
              <a:rPr lang="es-ES" dirty="0"/>
              <a:t>El</a:t>
            </a:r>
            <a:r>
              <a:rPr lang="es-ES" b="1" dirty="0"/>
              <a:t> Virus de Epstein-Barr</a:t>
            </a:r>
            <a:r>
              <a:rPr lang="es-ES" dirty="0"/>
              <a:t>, responsable de la mitad de casos de </a:t>
            </a:r>
            <a:r>
              <a:rPr lang="es-ES" b="1" dirty="0"/>
              <a:t>enfermedad de Hodgkin </a:t>
            </a:r>
            <a:r>
              <a:rPr lang="es-ES" dirty="0"/>
              <a:t>y casi todos los casos de </a:t>
            </a:r>
            <a:r>
              <a:rPr lang="es-ES" b="1" dirty="0"/>
              <a:t>linfoma Burkitt endémico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Entre otros…</a:t>
            </a:r>
          </a:p>
          <a:p>
            <a:pPr lvl="1"/>
            <a:endParaRPr lang="es-C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73767-B36F-40D8-9457-4D3A77DA47CE}"/>
              </a:ext>
            </a:extLst>
          </p:cNvPr>
          <p:cNvSpPr txBox="1"/>
          <p:nvPr/>
        </p:nvSpPr>
        <p:spPr>
          <a:xfrm>
            <a:off x="0" y="6252697"/>
            <a:ext cx="65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s-C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Estas 18% están incluyendo en el 90-5% que vimos en la diapositiva previa. </a:t>
            </a:r>
          </a:p>
        </p:txBody>
      </p:sp>
    </p:spTree>
    <p:extLst>
      <p:ext uri="{BB962C8B-B14F-4D97-AF65-F5344CB8AC3E}">
        <p14:creationId xmlns:p14="http://schemas.microsoft.com/office/powerpoint/2010/main" val="24312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AB" id="{1A1C0891-7AC8-4A28-A5B5-BF277B8010C4}" vid="{5C322A45-30BD-4A5E-A7CC-F815D56EC48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UNAB</Template>
  <TotalTime>12007</TotalTime>
  <Words>3773</Words>
  <Application>Microsoft Office PowerPoint</Application>
  <PresentationFormat>On-screen Show (4:3)</PresentationFormat>
  <Paragraphs>450</Paragraphs>
  <Slides>59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Arial Unicode MS</vt:lpstr>
      <vt:lpstr>Calibri</vt:lpstr>
      <vt:lpstr>msgothic</vt:lpstr>
      <vt:lpstr>News Gothic MT</vt:lpstr>
      <vt:lpstr>Times New Roman</vt:lpstr>
      <vt:lpstr>Wingdings</vt:lpstr>
      <vt:lpstr>UNAB</vt:lpstr>
      <vt:lpstr>INB405: Taller ‘Omics’</vt:lpstr>
      <vt:lpstr>Genómica del Cáncer</vt:lpstr>
      <vt:lpstr>¿Cuál es el Cáncer?</vt:lpstr>
      <vt:lpstr>Cancer en números</vt:lpstr>
      <vt:lpstr>PowerPoint Presentation</vt:lpstr>
      <vt:lpstr>Cancer en números</vt:lpstr>
      <vt:lpstr>PowerPoint Presentation</vt:lpstr>
      <vt:lpstr>Las causas del cáncer </vt:lpstr>
      <vt:lpstr>Cáncer a través de infección viral</vt:lpstr>
      <vt:lpstr>Cáncer Familiar </vt:lpstr>
      <vt:lpstr>La Relación del Cáncer al Genoma 1/2</vt:lpstr>
      <vt:lpstr>La Relación del Cáncer al Genoma 2/2</vt:lpstr>
      <vt:lpstr>Ejemplo de Cariograma de Célula Tumoral</vt:lpstr>
      <vt:lpstr>Oncogenes</vt:lpstr>
      <vt:lpstr>Ejemplos de Oncogenes</vt:lpstr>
      <vt:lpstr>Tipos de mutación</vt:lpstr>
      <vt:lpstr>Mutación Pasajero y Conductor</vt:lpstr>
      <vt:lpstr>Genómica del Cáncer</vt:lpstr>
      <vt:lpstr>Genómica del Cáncer Históricamente 1/2</vt:lpstr>
      <vt:lpstr>Genómica del Cáncer Históricamente 2/2</vt:lpstr>
      <vt:lpstr>PowerPoint Presentation</vt:lpstr>
      <vt:lpstr>Proyectos de Secuenciación del Cáncer </vt:lpstr>
      <vt:lpstr>Cancer Genome Project (CGP)</vt:lpstr>
      <vt:lpstr>COSMIC</vt:lpstr>
      <vt:lpstr>The Cancer Genome Atlas (TCGA) </vt:lpstr>
      <vt:lpstr>International Cancer Genome Consortium</vt:lpstr>
      <vt:lpstr>Secuenciación en el Caso del Cáncer </vt:lpstr>
      <vt:lpstr>Comparación de DNA de diferente células</vt:lpstr>
      <vt:lpstr>Comparación de DNA de diferente células</vt:lpstr>
      <vt:lpstr>Herramientas para Cambios Estructurales</vt:lpstr>
      <vt:lpstr>Caso Especial: Translocación de cromosomas</vt:lpstr>
      <vt:lpstr>Caso Especial: Translocación de cromosomas</vt:lpstr>
      <vt:lpstr>Recordatorio: Los ‘Paired-End’ Reads</vt:lpstr>
      <vt:lpstr>Identificación Translocación con Paired-End Reads </vt:lpstr>
      <vt:lpstr>Desafíos de la Genómica del Cancer</vt:lpstr>
      <vt:lpstr>Desafíos de la Genómica del Cancer</vt:lpstr>
      <vt:lpstr>Desafíos de la Genómica del Cancer</vt:lpstr>
      <vt:lpstr>Soluciones Parciales</vt:lpstr>
      <vt:lpstr>Soluciones Parciales</vt:lpstr>
      <vt:lpstr>Desafíos de la Genómica del Cancer</vt:lpstr>
      <vt:lpstr>Tasa de Mutación en Varios Tipos de Cancer </vt:lpstr>
      <vt:lpstr>Ejemplo de Frecuencia de Mutación en Secuencia</vt:lpstr>
      <vt:lpstr>Llamado de Variantes</vt:lpstr>
      <vt:lpstr>Llamado de Variantes</vt:lpstr>
      <vt:lpstr>Llamado de Variantes Para el Cáncer</vt:lpstr>
      <vt:lpstr>Llamado de Variantes Somáticas</vt:lpstr>
      <vt:lpstr>Llamado de Variantes Somáticas</vt:lpstr>
      <vt:lpstr>Variaciones en el Llamado de Variantes Somáticas</vt:lpstr>
      <vt:lpstr>Ejemplo de Comparación</vt:lpstr>
      <vt:lpstr>Sensibilidad/Especificidad</vt:lpstr>
      <vt:lpstr>Sensibilidad/Especificidad</vt:lpstr>
      <vt:lpstr>Elegido de Llamador de Variante</vt:lpstr>
      <vt:lpstr>¿Y después?</vt:lpstr>
      <vt:lpstr>Filtración y anotación</vt:lpstr>
      <vt:lpstr>¿Podemos Identificar Variantes Causante de Esa Manera?</vt:lpstr>
      <vt:lpstr>¿Podemos Identificar Variantes Causante de Esa Manera?</vt:lpstr>
      <vt:lpstr>Cohorte con el Mismo Tipo o Subtipo de Cáncer</vt:lpstr>
      <vt:lpstr>Propiedades de Cohorte</vt:lpstr>
      <vt:lpstr>Cohorte de Validación </vt:lpstr>
    </vt:vector>
  </TitlesOfParts>
  <Company>UNAB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discovery and genotyping</dc:title>
  <dc:creator>Bioinformatica</dc:creator>
  <cp:lastModifiedBy>Matthieu Miossec</cp:lastModifiedBy>
  <cp:revision>651</cp:revision>
  <dcterms:created xsi:type="dcterms:W3CDTF">2017-03-06T13:16:59Z</dcterms:created>
  <dcterms:modified xsi:type="dcterms:W3CDTF">2018-06-01T16:25:00Z</dcterms:modified>
</cp:coreProperties>
</file>