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64"/>
  </p:notesMasterIdLst>
  <p:handoutMasterIdLst>
    <p:handoutMasterId r:id="rId65"/>
  </p:handoutMasterIdLst>
  <p:sldIdLst>
    <p:sldId id="413" r:id="rId2"/>
    <p:sldId id="384" r:id="rId3"/>
    <p:sldId id="455" r:id="rId4"/>
    <p:sldId id="456" r:id="rId5"/>
    <p:sldId id="342" r:id="rId6"/>
    <p:sldId id="359" r:id="rId7"/>
    <p:sldId id="345" r:id="rId8"/>
    <p:sldId id="288" r:id="rId9"/>
    <p:sldId id="289" r:id="rId10"/>
    <p:sldId id="377" r:id="rId11"/>
    <p:sldId id="378" r:id="rId12"/>
    <p:sldId id="376" r:id="rId13"/>
    <p:sldId id="339" r:id="rId14"/>
    <p:sldId id="325" r:id="rId15"/>
    <p:sldId id="385" r:id="rId16"/>
    <p:sldId id="346" r:id="rId17"/>
    <p:sldId id="375" r:id="rId18"/>
    <p:sldId id="347" r:id="rId19"/>
    <p:sldId id="349" r:id="rId20"/>
    <p:sldId id="353" r:id="rId21"/>
    <p:sldId id="364" r:id="rId22"/>
    <p:sldId id="355" r:id="rId23"/>
    <p:sldId id="356" r:id="rId24"/>
    <p:sldId id="357" r:id="rId25"/>
    <p:sldId id="388" r:id="rId26"/>
    <p:sldId id="389" r:id="rId27"/>
    <p:sldId id="390" r:id="rId28"/>
    <p:sldId id="391" r:id="rId29"/>
    <p:sldId id="392" r:id="rId30"/>
    <p:sldId id="394" r:id="rId31"/>
    <p:sldId id="457" r:id="rId32"/>
    <p:sldId id="396" r:id="rId33"/>
    <p:sldId id="458" r:id="rId34"/>
    <p:sldId id="405" r:id="rId35"/>
    <p:sldId id="406" r:id="rId36"/>
    <p:sldId id="459" r:id="rId37"/>
    <p:sldId id="416" r:id="rId38"/>
    <p:sldId id="417" r:id="rId39"/>
    <p:sldId id="418" r:id="rId40"/>
    <p:sldId id="419" r:id="rId41"/>
    <p:sldId id="420" r:id="rId42"/>
    <p:sldId id="422" r:id="rId43"/>
    <p:sldId id="423" r:id="rId44"/>
    <p:sldId id="424" r:id="rId45"/>
    <p:sldId id="425" r:id="rId46"/>
    <p:sldId id="426" r:id="rId47"/>
    <p:sldId id="427" r:id="rId48"/>
    <p:sldId id="421" r:id="rId49"/>
    <p:sldId id="428" r:id="rId50"/>
    <p:sldId id="429" r:id="rId51"/>
    <p:sldId id="433" r:id="rId52"/>
    <p:sldId id="437" r:id="rId53"/>
    <p:sldId id="438" r:id="rId54"/>
    <p:sldId id="460" r:id="rId55"/>
    <p:sldId id="448" r:id="rId56"/>
    <p:sldId id="439" r:id="rId57"/>
    <p:sldId id="441" r:id="rId58"/>
    <p:sldId id="449" r:id="rId59"/>
    <p:sldId id="450" r:id="rId60"/>
    <p:sldId id="451" r:id="rId61"/>
    <p:sldId id="453" r:id="rId62"/>
    <p:sldId id="454" r:id="rId63"/>
  </p:sldIdLst>
  <p:sldSz cx="10693400" cy="7561263"/>
  <p:notesSz cx="7099300" cy="10234613"/>
  <p:defaultTextStyle>
    <a:defPPr>
      <a:defRPr lang="de-DE"/>
    </a:defPPr>
    <a:lvl1pPr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1139">
          <p15:clr>
            <a:srgbClr val="A4A3A4"/>
          </p15:clr>
        </p15:guide>
        <p15:guide id="3" orient="horz" pos="4203">
          <p15:clr>
            <a:srgbClr val="A4A3A4"/>
          </p15:clr>
        </p15:guide>
        <p15:guide id="4" orient="horz" pos="4227">
          <p15:clr>
            <a:srgbClr val="A4A3A4"/>
          </p15:clr>
        </p15:guide>
        <p15:guide id="5" orient="horz" pos="856">
          <p15:clr>
            <a:srgbClr val="A4A3A4"/>
          </p15:clr>
        </p15:guide>
        <p15:guide id="6" pos="3368">
          <p15:clr>
            <a:srgbClr val="A4A3A4"/>
          </p15:clr>
        </p15:guide>
        <p15:guide id="7" pos="869">
          <p15:clr>
            <a:srgbClr val="A4A3A4"/>
          </p15:clr>
        </p15:guide>
        <p15:guide id="8" pos="65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 Queiroz Tavares Marina (dqtm)" initials="dQTM(" lastIdx="1" clrIdx="0">
    <p:extLst>
      <p:ext uri="{19B8F6BF-5375-455C-9EA6-DF929625EA0E}">
        <p15:presenceInfo xmlns:p15="http://schemas.microsoft.com/office/powerpoint/2012/main" userId="S-1-5-21-842925246-1035525444-839522115-235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450F"/>
    <a:srgbClr val="003E1C"/>
    <a:srgbClr val="9E4F00"/>
    <a:srgbClr val="006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008" autoAdjust="0"/>
    <p:restoredTop sz="75000" autoAdjust="0"/>
  </p:normalViewPr>
  <p:slideViewPr>
    <p:cSldViewPr snapToGrid="0">
      <p:cViewPr>
        <p:scale>
          <a:sx n="60" d="100"/>
          <a:sy n="60" d="100"/>
        </p:scale>
        <p:origin x="876" y="279"/>
      </p:cViewPr>
      <p:guideLst>
        <p:guide orient="horz" pos="2382"/>
        <p:guide orient="horz" pos="1139"/>
        <p:guide orient="horz" pos="4203"/>
        <p:guide orient="horz" pos="4227"/>
        <p:guide orient="horz" pos="856"/>
        <p:guide pos="3368"/>
        <p:guide pos="869"/>
        <p:guide pos="655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186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defTabSz="966709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06" y="0"/>
            <a:ext cx="3077137" cy="51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09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09"/>
            <a:ext cx="3077137" cy="51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defTabSz="966709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06" y="9722309"/>
            <a:ext cx="3077137" cy="51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09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19B27A-D542-4B8A-BE34-038F51F1AF25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4488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defTabSz="966709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0"/>
            <a:ext cx="3077137" cy="51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09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36613" y="768350"/>
            <a:ext cx="54292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2792"/>
            <a:ext cx="5680103" cy="460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09"/>
            <a:ext cx="3077137" cy="51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defTabSz="966709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2309"/>
            <a:ext cx="3077137" cy="51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09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379CC26-194B-46BD-B17B-BF2AFA1E321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47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52475" y="750888"/>
            <a:ext cx="5289550" cy="37417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933" indent="-171933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>
                <a:solidFill>
                  <a:srgbClr val="1F497D"/>
                </a:solidFill>
              </a:rPr>
              <a:pPr>
                <a:defRPr/>
              </a:pPr>
              <a:t>2</a:t>
            </a:fld>
            <a:endParaRPr lang="de-DE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406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691" indent="-177691">
              <a:buFont typeface="Arial" pitchFamily="34" charset="0"/>
              <a:buChar char="•"/>
            </a:pPr>
            <a:r>
              <a:rPr lang="de-CH" dirty="0" smtClean="0"/>
              <a:t>The different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defined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Libraries,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VHDL </a:t>
            </a:r>
            <a:r>
              <a:rPr lang="de-CH" baseline="0" dirty="0" err="1" smtClean="0"/>
              <a:t>programming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language</a:t>
            </a:r>
            <a:r>
              <a:rPr lang="de-CH" baseline="0" dirty="0" smtClean="0"/>
              <a:t>.</a:t>
            </a:r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smtClean="0"/>
              <a:t>The </a:t>
            </a:r>
            <a:r>
              <a:rPr lang="de-CH" baseline="0" dirty="0" err="1" smtClean="0"/>
              <a:t>libraries</a:t>
            </a:r>
            <a:r>
              <a:rPr lang="de-CH" baseline="0" dirty="0" smtClean="0"/>
              <a:t> must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linked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VHDL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before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data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types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functions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libraries</a:t>
            </a:r>
            <a:endParaRPr lang="de-CH" baseline="0" dirty="0" smtClean="0"/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smtClean="0"/>
              <a:t>The </a:t>
            </a:r>
            <a:r>
              <a:rPr lang="de-CH" baseline="0" dirty="0" err="1" smtClean="0"/>
              <a:t>ieee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comitee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which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standrdises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VHDL </a:t>
            </a:r>
            <a:r>
              <a:rPr lang="de-CH" baseline="0" dirty="0" err="1" smtClean="0"/>
              <a:t>language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provides</a:t>
            </a:r>
            <a:r>
              <a:rPr lang="de-CH" baseline="0" dirty="0" smtClean="0"/>
              <a:t> free VHDL </a:t>
            </a:r>
            <a:r>
              <a:rPr lang="de-CH" baseline="0" dirty="0" err="1" smtClean="0"/>
              <a:t>libraries</a:t>
            </a:r>
            <a:r>
              <a:rPr lang="de-CH" baseline="0" dirty="0" smtClean="0"/>
              <a:t> (www.ieee.org)</a:t>
            </a:r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smtClean="0"/>
              <a:t>The std_logic_1164 </a:t>
            </a:r>
            <a:r>
              <a:rPr lang="de-CH" baseline="0" dirty="0" err="1" smtClean="0"/>
              <a:t>contains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amongst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others</a:t>
            </a:r>
            <a:r>
              <a:rPr lang="de-CH" baseline="0" dirty="0" smtClean="0"/>
              <a:t> 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std_logic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signal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types</a:t>
            </a:r>
            <a:endParaRPr lang="de-CH" baseline="0" dirty="0" smtClean="0"/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smtClean="0"/>
              <a:t>The </a:t>
            </a:r>
            <a:r>
              <a:rPr lang="de-CH" baseline="0" dirty="0" err="1" smtClean="0"/>
              <a:t>numeric_std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contains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amongst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others</a:t>
            </a:r>
            <a:r>
              <a:rPr lang="de-CH" baseline="0" dirty="0" smtClean="0"/>
              <a:t> also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aritmetic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conversion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functions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658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691" indent="-177691">
              <a:buFont typeface="Arial" pitchFamily="34" charset="0"/>
              <a:buChar char="•"/>
            </a:pPr>
            <a:r>
              <a:rPr lang="de-CH" dirty="0" smtClean="0"/>
              <a:t>A VHDL </a:t>
            </a:r>
            <a:r>
              <a:rPr lang="de-CH" dirty="0" err="1" smtClean="0"/>
              <a:t>Entity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description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shell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a block,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describes</a:t>
            </a:r>
            <a:r>
              <a:rPr lang="de-CH" baseline="0" dirty="0" smtClean="0"/>
              <a:t> all </a:t>
            </a:r>
            <a:r>
              <a:rPr lang="de-CH" baseline="0" dirty="0" err="1" smtClean="0"/>
              <a:t>inputs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outputs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a block.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comparable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.</a:t>
            </a:r>
            <a:r>
              <a:rPr lang="de-CH" baseline="0" dirty="0" err="1" smtClean="0"/>
              <a:t>bsf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file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Quartus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Schematic</a:t>
            </a:r>
            <a:r>
              <a:rPr lang="de-CH" baseline="0" dirty="0" smtClean="0"/>
              <a:t> design</a:t>
            </a:r>
            <a:endParaRPr lang="de-CH" dirty="0" smtClean="0"/>
          </a:p>
          <a:p>
            <a:pPr marL="177691" indent="-177691">
              <a:buFont typeface="Arial" pitchFamily="34" charset="0"/>
              <a:buChar char="•"/>
            </a:pPr>
            <a:r>
              <a:rPr lang="de-CH" dirty="0" smtClean="0"/>
              <a:t>The</a:t>
            </a:r>
            <a:r>
              <a:rPr lang="de-CH" baseline="0" dirty="0" smtClean="0"/>
              <a:t> Name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Entity</a:t>
            </a:r>
            <a:r>
              <a:rPr lang="de-CH" baseline="0" dirty="0" smtClean="0"/>
              <a:t> «</a:t>
            </a:r>
            <a:r>
              <a:rPr lang="de-CH" baseline="0" dirty="0" err="1" smtClean="0"/>
              <a:t>mux_beispiel</a:t>
            </a:r>
            <a:r>
              <a:rPr lang="de-CH" baseline="0" dirty="0" smtClean="0"/>
              <a:t>» must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same </a:t>
            </a:r>
            <a:r>
              <a:rPr lang="de-CH" baseline="0" dirty="0" err="1" smtClean="0"/>
              <a:t>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END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Entity</a:t>
            </a:r>
            <a:endParaRPr lang="de-CH" baseline="0" dirty="0" smtClean="0"/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smtClean="0"/>
              <a:t>Port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Listing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all </a:t>
            </a:r>
            <a:r>
              <a:rPr lang="de-CH" baseline="0" dirty="0" err="1" smtClean="0"/>
              <a:t>inputs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outputs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Entity</a:t>
            </a:r>
            <a:endParaRPr lang="de-CH" baseline="0" dirty="0" smtClean="0"/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err="1" smtClean="0"/>
              <a:t>Std_logic_vector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data</a:t>
            </a:r>
            <a:r>
              <a:rPr lang="de-CH" baseline="0" dirty="0" smtClean="0"/>
              <a:t> type, a </a:t>
            </a:r>
            <a:r>
              <a:rPr lang="de-CH" baseline="0" dirty="0" err="1" smtClean="0"/>
              <a:t>representation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characteristics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input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outputs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Entity</a:t>
            </a: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44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691" indent="-177691" defTabSz="947684">
              <a:buFont typeface="Arial" pitchFamily="34" charset="0"/>
              <a:buChar char="•"/>
              <a:defRPr/>
            </a:pPr>
            <a:r>
              <a:rPr lang="de-CH" baseline="0" dirty="0" err="1" smtClean="0"/>
              <a:t>Std_logic_vector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data</a:t>
            </a:r>
            <a:r>
              <a:rPr lang="de-CH" baseline="0" dirty="0" smtClean="0"/>
              <a:t> type, a </a:t>
            </a:r>
            <a:r>
              <a:rPr lang="de-CH" baseline="0" dirty="0" err="1" smtClean="0"/>
              <a:t>representation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characteristics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input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outputs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Entity</a:t>
            </a:r>
            <a:endParaRPr lang="de-CH" baseline="0" dirty="0" smtClean="0"/>
          </a:p>
          <a:p>
            <a:pPr marL="177691" indent="-177691" defTabSz="947684">
              <a:buFont typeface="Arial" pitchFamily="34" charset="0"/>
              <a:buChar char="•"/>
              <a:defRPr/>
            </a:pPr>
            <a:r>
              <a:rPr lang="de-CH" baseline="0" dirty="0" smtClean="0"/>
              <a:t>A </a:t>
            </a:r>
            <a:r>
              <a:rPr lang="de-CH" baseline="0" dirty="0" err="1" smtClean="0"/>
              <a:t>bus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called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vector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vector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direction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defined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</a:t>
            </a:r>
            <a:r>
              <a:rPr lang="de-CH" baseline="0" dirty="0" smtClean="0"/>
              <a:t> n </a:t>
            </a:r>
            <a:r>
              <a:rPr lang="de-CH" baseline="0" dirty="0" err="1" smtClean="0"/>
              <a:t>downto</a:t>
            </a:r>
            <a:r>
              <a:rPr lang="de-CH" baseline="0" dirty="0" smtClean="0"/>
              <a:t> 0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692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691" indent="-177691">
              <a:buFont typeface="Arial" pitchFamily="34" charset="0"/>
              <a:buChar char="•"/>
            </a:pPr>
            <a:r>
              <a:rPr lang="de-CH" dirty="0" err="1" smtClean="0"/>
              <a:t>Architecture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Entity</a:t>
            </a:r>
            <a:r>
              <a:rPr lang="de-CH" dirty="0" smtClean="0"/>
              <a:t> </a:t>
            </a:r>
            <a:r>
              <a:rPr lang="de-CH" dirty="0" err="1" smtClean="0"/>
              <a:t>belong</a:t>
            </a:r>
            <a:r>
              <a:rPr lang="de-CH" dirty="0" smtClean="0"/>
              <a:t> </a:t>
            </a:r>
            <a:r>
              <a:rPr lang="de-CH" dirty="0" err="1" smtClean="0"/>
              <a:t>together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a pair.</a:t>
            </a:r>
          </a:p>
          <a:p>
            <a:pPr marL="177691" indent="-177691">
              <a:buFont typeface="Arial" pitchFamily="34" charset="0"/>
              <a:buChar char="•"/>
            </a:pPr>
            <a:r>
              <a:rPr lang="de-CH" dirty="0" smtClean="0"/>
              <a:t>The </a:t>
            </a:r>
            <a:r>
              <a:rPr lang="de-CH" dirty="0" err="1" smtClean="0"/>
              <a:t>Architecture</a:t>
            </a:r>
            <a:r>
              <a:rPr lang="de-CH" dirty="0" smtClean="0"/>
              <a:t> </a:t>
            </a:r>
            <a:r>
              <a:rPr lang="de-CH" dirty="0" err="1" smtClean="0"/>
              <a:t>describes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content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design</a:t>
            </a:r>
          </a:p>
          <a:p>
            <a:pPr marL="177691" indent="-177691">
              <a:buFont typeface="Arial" pitchFamily="34" charset="0"/>
              <a:buChar char="•"/>
            </a:pPr>
            <a:r>
              <a:rPr lang="de-CH" dirty="0" smtClean="0"/>
              <a:t>The </a:t>
            </a:r>
            <a:r>
              <a:rPr lang="de-CH" dirty="0" err="1" smtClean="0"/>
              <a:t>architecture</a:t>
            </a:r>
            <a:r>
              <a:rPr lang="de-CH" dirty="0" smtClean="0"/>
              <a:t> </a:t>
            </a:r>
            <a:r>
              <a:rPr lang="de-CH" dirty="0" err="1" smtClean="0"/>
              <a:t>has</a:t>
            </a:r>
            <a:r>
              <a:rPr lang="de-CH" dirty="0" smtClean="0"/>
              <a:t> a </a:t>
            </a:r>
            <a:r>
              <a:rPr lang="de-CH" dirty="0" err="1" smtClean="0"/>
              <a:t>name</a:t>
            </a:r>
            <a:r>
              <a:rPr lang="de-CH" dirty="0" smtClean="0"/>
              <a:t> different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entity</a:t>
            </a:r>
            <a:r>
              <a:rPr lang="de-CH" dirty="0" smtClean="0"/>
              <a:t> in </a:t>
            </a:r>
            <a:r>
              <a:rPr lang="de-CH" dirty="0" err="1" smtClean="0"/>
              <a:t>this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case</a:t>
            </a:r>
            <a:r>
              <a:rPr lang="de-CH" baseline="0" dirty="0" smtClean="0"/>
              <a:t> «</a:t>
            </a:r>
            <a:r>
              <a:rPr lang="de-CH" baseline="0" dirty="0" err="1" smtClean="0"/>
              <a:t>comb</a:t>
            </a:r>
            <a:r>
              <a:rPr lang="de-CH" baseline="0" dirty="0" smtClean="0"/>
              <a:t>» 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referes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an </a:t>
            </a:r>
            <a:r>
              <a:rPr lang="de-CH" baseline="0" dirty="0" err="1" smtClean="0"/>
              <a:t>entity</a:t>
            </a:r>
            <a:r>
              <a:rPr lang="de-CH" baseline="0" dirty="0" smtClean="0"/>
              <a:t> «OF»</a:t>
            </a:r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err="1" smtClean="0"/>
              <a:t>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END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architecture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name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architecture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has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appear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again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844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2BA14E-7CFB-5443-9A11-DF5D9195FEC7}" type="slidenum">
              <a:rPr lang="en-US"/>
              <a:pPr/>
              <a:t>15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sequence</a:t>
            </a:r>
            <a:r>
              <a:rPr lang="de-CH" dirty="0" smtClean="0"/>
              <a:t> of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statements</a:t>
            </a:r>
            <a:r>
              <a:rPr lang="de-CH" dirty="0" smtClean="0"/>
              <a:t> </a:t>
            </a:r>
            <a:r>
              <a:rPr lang="de-CH" dirty="0" err="1" smtClean="0"/>
              <a:t>among</a:t>
            </a:r>
            <a:r>
              <a:rPr lang="de-CH" dirty="0" smtClean="0"/>
              <a:t> </a:t>
            </a:r>
            <a:r>
              <a:rPr lang="de-CH" dirty="0" err="1" smtClean="0"/>
              <a:t>concurrent</a:t>
            </a:r>
            <a:r>
              <a:rPr lang="de-CH" dirty="0" smtClean="0"/>
              <a:t> </a:t>
            </a:r>
            <a:r>
              <a:rPr lang="de-CH" dirty="0" err="1" smtClean="0"/>
              <a:t>statements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irrelevant!</a:t>
            </a:r>
          </a:p>
          <a:p>
            <a:r>
              <a:rPr lang="de-CH" dirty="0" err="1" smtClean="0"/>
              <a:t>Because</a:t>
            </a:r>
            <a:r>
              <a:rPr lang="de-CH" dirty="0" smtClean="0"/>
              <a:t> all HW </a:t>
            </a:r>
            <a:r>
              <a:rPr lang="de-CH" dirty="0" err="1" smtClean="0"/>
              <a:t>components</a:t>
            </a:r>
            <a:r>
              <a:rPr lang="de-CH" dirty="0" smtClean="0"/>
              <a:t> will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synthesized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gates</a:t>
            </a:r>
            <a:r>
              <a:rPr lang="de-CH" baseline="0" dirty="0" smtClean="0"/>
              <a:t>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12071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952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DE0B5-A788-604C-A55F-78BA1DAB9EB2}" type="slidenum">
              <a:rPr lang="en-US"/>
              <a:pPr/>
              <a:t>17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8593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691" indent="-177691">
              <a:buFont typeface="Arial" pitchFamily="34" charset="0"/>
              <a:buChar char="•"/>
            </a:pPr>
            <a:r>
              <a:rPr lang="de-CH" dirty="0" smtClean="0"/>
              <a:t>In </a:t>
            </a:r>
            <a:r>
              <a:rPr lang="de-CH" dirty="0" err="1" smtClean="0"/>
              <a:t>order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connect</a:t>
            </a:r>
            <a:r>
              <a:rPr lang="de-CH" dirty="0" smtClean="0"/>
              <a:t> design </a:t>
            </a:r>
            <a:r>
              <a:rPr lang="de-CH" dirty="0" err="1" smtClean="0"/>
              <a:t>blocks</a:t>
            </a:r>
            <a:r>
              <a:rPr lang="de-CH" dirty="0" smtClean="0"/>
              <a:t> </a:t>
            </a:r>
            <a:r>
              <a:rPr lang="de-CH" dirty="0" err="1" smtClean="0"/>
              <a:t>within</a:t>
            </a:r>
            <a:r>
              <a:rPr lang="de-CH" dirty="0" smtClean="0"/>
              <a:t> an </a:t>
            </a:r>
            <a:r>
              <a:rPr lang="de-CH" dirty="0" err="1" smtClean="0"/>
              <a:t>entity</a:t>
            </a:r>
            <a:r>
              <a:rPr lang="de-CH" dirty="0" smtClean="0"/>
              <a:t>, </a:t>
            </a:r>
            <a:r>
              <a:rPr lang="de-CH" dirty="0" err="1" smtClean="0"/>
              <a:t>signals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.</a:t>
            </a:r>
          </a:p>
          <a:p>
            <a:pPr marL="177691" indent="-177691" defTabSz="947684">
              <a:buFont typeface="Arial" pitchFamily="34" charset="0"/>
              <a:buChar char="•"/>
              <a:defRPr/>
            </a:pPr>
            <a:r>
              <a:rPr lang="de-CH" baseline="0" dirty="0" smtClean="0"/>
              <a:t>Constants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like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any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other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programming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language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used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define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constant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value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they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need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have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values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assigned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it.</a:t>
            </a:r>
          </a:p>
          <a:p>
            <a:pPr marL="177691" indent="-177691" defTabSz="947684">
              <a:buFont typeface="Arial" pitchFamily="34" charset="0"/>
              <a:buChar char="•"/>
              <a:defRPr/>
            </a:pPr>
            <a:r>
              <a:rPr lang="de-CH" baseline="0" dirty="0" smtClean="0"/>
              <a:t>Variables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treated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like</a:t>
            </a:r>
            <a:r>
              <a:rPr lang="de-CH" baseline="0" dirty="0" smtClean="0"/>
              <a:t> variables in </a:t>
            </a:r>
            <a:r>
              <a:rPr lang="de-CH" baseline="0" dirty="0" err="1" smtClean="0"/>
              <a:t>any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other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programming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language</a:t>
            </a:r>
            <a:r>
              <a:rPr lang="de-CH" baseline="0" dirty="0" smtClean="0"/>
              <a:t>, but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used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processes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only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accesible</a:t>
            </a:r>
            <a:r>
              <a:rPr lang="de-CH" baseline="0" dirty="0" smtClean="0"/>
              <a:t> outside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process</a:t>
            </a:r>
            <a:r>
              <a:rPr lang="de-CH" baseline="0" dirty="0" smtClean="0"/>
              <a:t> (More </a:t>
            </a:r>
            <a:r>
              <a:rPr lang="de-CH" baseline="0" dirty="0" err="1" smtClean="0"/>
              <a:t>about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varibles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later</a:t>
            </a:r>
            <a:r>
              <a:rPr lang="de-CH" baseline="0" dirty="0" smtClean="0"/>
              <a:t>)</a:t>
            </a:r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smtClean="0"/>
              <a:t>Signals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like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port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definitions</a:t>
            </a:r>
            <a:r>
              <a:rPr lang="de-CH" baseline="0" dirty="0" smtClean="0"/>
              <a:t>, but do not </a:t>
            </a:r>
            <a:r>
              <a:rPr lang="de-CH" baseline="0" dirty="0" err="1" smtClean="0"/>
              <a:t>have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direction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attached</a:t>
            </a:r>
            <a:r>
              <a:rPr lang="de-CH" baseline="0" dirty="0" smtClean="0"/>
              <a:t> (IN, OUT)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it.</a:t>
            </a:r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err="1" smtClean="0"/>
              <a:t>Connecting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two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more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logic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blocks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inside</a:t>
            </a:r>
            <a:r>
              <a:rPr lang="de-CH" baseline="0" dirty="0" smtClean="0"/>
              <a:t> an </a:t>
            </a:r>
            <a:r>
              <a:rPr lang="de-CH" baseline="0" dirty="0" err="1" smtClean="0"/>
              <a:t>entity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together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accomplished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signals</a:t>
            </a:r>
            <a:endParaRPr lang="de-CH" baseline="0" dirty="0" smtClean="0"/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err="1" smtClean="0"/>
              <a:t>Connecting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logic</a:t>
            </a:r>
            <a:r>
              <a:rPr lang="de-CH" baseline="0" dirty="0" smtClean="0"/>
              <a:t> block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outside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an </a:t>
            </a:r>
            <a:r>
              <a:rPr lang="de-CH" baseline="0" dirty="0" err="1" smtClean="0"/>
              <a:t>entity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accomplished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port</a:t>
            </a:r>
            <a:endParaRPr lang="de-CH" baseline="0" dirty="0" smtClean="0"/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smtClean="0"/>
              <a:t>Signals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Variables </a:t>
            </a:r>
            <a:r>
              <a:rPr lang="de-CH" baseline="0" dirty="0" err="1" smtClean="0"/>
              <a:t>may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have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value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attached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, but </a:t>
            </a:r>
            <a:r>
              <a:rPr lang="de-CH" baseline="0" dirty="0" err="1" smtClean="0"/>
              <a:t>one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should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consider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that</a:t>
            </a:r>
            <a:r>
              <a:rPr lang="de-CH" baseline="0" dirty="0" smtClean="0"/>
              <a:t> after power </a:t>
            </a:r>
            <a:r>
              <a:rPr lang="de-CH" baseline="0" dirty="0" err="1" smtClean="0"/>
              <a:t>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system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signals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variables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undefined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until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assigned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Architecture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Process</a:t>
            </a:r>
            <a:r>
              <a:rPr lang="de-CH" baseline="0" dirty="0" smtClean="0"/>
              <a:t>. </a:t>
            </a:r>
            <a:r>
              <a:rPr lang="de-CH" baseline="0" dirty="0" err="1" smtClean="0"/>
              <a:t>Therefore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simulation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assigned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initial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values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realistic</a:t>
            </a:r>
            <a:r>
              <a:rPr lang="de-CH" baseline="0" dirty="0" smtClean="0"/>
              <a:t>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376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691" indent="-177691">
              <a:buFont typeface="Arial" pitchFamily="34" charset="0"/>
              <a:buChar char="•"/>
            </a:pPr>
            <a:r>
              <a:rPr lang="de-CH" dirty="0" err="1" smtClean="0"/>
              <a:t>Integers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positve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negative </a:t>
            </a:r>
            <a:r>
              <a:rPr lang="de-CH" baseline="0" dirty="0" err="1" smtClean="0"/>
              <a:t>values</a:t>
            </a:r>
            <a:endParaRPr lang="de-CH" baseline="0" dirty="0" smtClean="0"/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smtClean="0"/>
              <a:t>Boolean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defines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true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false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result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an </a:t>
            </a:r>
            <a:r>
              <a:rPr lang="de-CH" baseline="0" dirty="0" err="1" smtClean="0"/>
              <a:t>operation</a:t>
            </a:r>
            <a:endParaRPr lang="de-CH" baseline="0" dirty="0" smtClean="0"/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smtClean="0"/>
              <a:t>Bit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1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0</a:t>
            </a:r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smtClean="0"/>
              <a:t>Bit </a:t>
            </a:r>
            <a:r>
              <a:rPr lang="de-CH" baseline="0" dirty="0" err="1" smtClean="0"/>
              <a:t>vector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equivalent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bit</a:t>
            </a:r>
            <a:r>
              <a:rPr lang="de-CH" baseline="0" dirty="0" smtClean="0"/>
              <a:t>, but </a:t>
            </a:r>
            <a:r>
              <a:rPr lang="de-CH" baseline="0" dirty="0" err="1" smtClean="0"/>
              <a:t>describes</a:t>
            </a:r>
            <a:r>
              <a:rPr lang="de-CH" baseline="0" dirty="0" smtClean="0"/>
              <a:t> a parallel </a:t>
            </a:r>
            <a:r>
              <a:rPr lang="de-CH" baseline="0" dirty="0" err="1" smtClean="0"/>
              <a:t>bus</a:t>
            </a:r>
            <a:endParaRPr lang="de-CH" baseline="0" dirty="0" smtClean="0"/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err="1" smtClean="0"/>
              <a:t>Std_logic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includes</a:t>
            </a:r>
            <a:r>
              <a:rPr lang="de-CH" baseline="0" dirty="0" smtClean="0"/>
              <a:t> also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metastates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signal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like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undefined</a:t>
            </a:r>
            <a:r>
              <a:rPr lang="de-CH" baseline="0" dirty="0" smtClean="0"/>
              <a:t>, not </a:t>
            </a:r>
            <a:r>
              <a:rPr lang="de-CH" baseline="0" dirty="0" err="1" smtClean="0"/>
              <a:t>driving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current</a:t>
            </a:r>
            <a:r>
              <a:rPr lang="de-CH" baseline="0" dirty="0" smtClean="0"/>
              <a:t> (high </a:t>
            </a:r>
            <a:r>
              <a:rPr lang="de-CH" baseline="0" dirty="0" err="1" smtClean="0"/>
              <a:t>impedance</a:t>
            </a:r>
            <a:r>
              <a:rPr lang="de-CH" baseline="0" dirty="0" smtClean="0"/>
              <a:t>),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pulled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down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resistor</a:t>
            </a:r>
            <a:endParaRPr lang="de-CH" baseline="0" dirty="0" smtClean="0"/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err="1" smtClean="0"/>
              <a:t>Std_logic_vector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equivalent</a:t>
            </a:r>
            <a:r>
              <a:rPr lang="de-CH" baseline="0" dirty="0" smtClean="0"/>
              <a:t> tu </a:t>
            </a:r>
            <a:r>
              <a:rPr lang="de-CH" baseline="0" dirty="0" err="1" smtClean="0"/>
              <a:t>std_logic</a:t>
            </a:r>
            <a:r>
              <a:rPr lang="de-CH" baseline="0" dirty="0" smtClean="0"/>
              <a:t>, but </a:t>
            </a:r>
            <a:r>
              <a:rPr lang="de-CH" baseline="0" dirty="0" err="1" smtClean="0"/>
              <a:t>signifies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bundle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signals</a:t>
            </a:r>
            <a:endParaRPr lang="de-CH" baseline="0" dirty="0" smtClean="0"/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err="1" smtClean="0"/>
              <a:t>Unsigned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defines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bus</a:t>
            </a:r>
            <a:r>
              <a:rPr lang="de-CH" baseline="0" dirty="0" smtClean="0"/>
              <a:t>, but </a:t>
            </a:r>
            <a:r>
              <a:rPr lang="de-CH" baseline="0" dirty="0" err="1" smtClean="0"/>
              <a:t>does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assume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MSB a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sign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bit</a:t>
            </a:r>
            <a:endParaRPr lang="de-CH" baseline="0" dirty="0" smtClean="0"/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err="1" smtClean="0"/>
              <a:t>Signed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defines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bus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651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044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52475" y="750888"/>
            <a:ext cx="5289550" cy="37417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933" indent="-171933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>
                <a:solidFill>
                  <a:srgbClr val="1F497D"/>
                </a:solidFill>
              </a:rPr>
              <a:pPr>
                <a:defRPr/>
              </a:pPr>
              <a:t>3</a:t>
            </a:fld>
            <a:endParaRPr lang="de-DE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985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691" indent="-177691">
              <a:buFont typeface="Arial" pitchFamily="34" charset="0"/>
              <a:buChar char="•"/>
            </a:pPr>
            <a:r>
              <a:rPr lang="de-CH" dirty="0" smtClean="0"/>
              <a:t>A </a:t>
            </a:r>
            <a:r>
              <a:rPr lang="de-CH" dirty="0" err="1" smtClean="0"/>
              <a:t>signal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an </a:t>
            </a:r>
            <a:r>
              <a:rPr lang="de-CH" dirty="0" err="1" smtClean="0"/>
              <a:t>internal</a:t>
            </a:r>
            <a:r>
              <a:rPr lang="de-CH" dirty="0" smtClean="0"/>
              <a:t> </a:t>
            </a:r>
            <a:r>
              <a:rPr lang="de-CH" dirty="0" err="1" smtClean="0"/>
              <a:t>connection</a:t>
            </a:r>
            <a:r>
              <a:rPr lang="de-CH" dirty="0" smtClean="0"/>
              <a:t> in a design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equivalent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a </a:t>
            </a:r>
            <a:r>
              <a:rPr lang="de-CH" dirty="0" err="1" smtClean="0"/>
              <a:t>wire</a:t>
            </a:r>
            <a:endParaRPr lang="de-CH" dirty="0" smtClean="0"/>
          </a:p>
          <a:p>
            <a:pPr marL="177691" indent="-177691">
              <a:buFont typeface="Arial" pitchFamily="34" charset="0"/>
              <a:buChar char="•"/>
            </a:pPr>
            <a:r>
              <a:rPr lang="de-CH" dirty="0" smtClean="0"/>
              <a:t>A </a:t>
            </a:r>
            <a:r>
              <a:rPr lang="de-CH" dirty="0" err="1" smtClean="0"/>
              <a:t>port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an </a:t>
            </a:r>
            <a:r>
              <a:rPr lang="de-CH" dirty="0" err="1" smtClean="0"/>
              <a:t>external</a:t>
            </a:r>
            <a:r>
              <a:rPr lang="de-CH" dirty="0" smtClean="0"/>
              <a:t> </a:t>
            </a:r>
            <a:r>
              <a:rPr lang="de-CH" dirty="0" err="1" smtClean="0"/>
              <a:t>connection</a:t>
            </a:r>
            <a:r>
              <a:rPr lang="de-CH" dirty="0" smtClean="0"/>
              <a:t> in </a:t>
            </a:r>
            <a:r>
              <a:rPr lang="de-CH" dirty="0" err="1" smtClean="0"/>
              <a:t>and</a:t>
            </a:r>
            <a:r>
              <a:rPr lang="de-CH" dirty="0" smtClean="0"/>
              <a:t> 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Entity</a:t>
            </a:r>
            <a:endParaRPr lang="de-CH" dirty="0" smtClean="0"/>
          </a:p>
          <a:p>
            <a:pPr marL="177691" indent="-177691">
              <a:buFont typeface="Arial" pitchFamily="34" charset="0"/>
              <a:buChar char="•"/>
            </a:pPr>
            <a:r>
              <a:rPr lang="de-CH" dirty="0" smtClean="0"/>
              <a:t>Signals </a:t>
            </a:r>
            <a:r>
              <a:rPr lang="de-CH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ports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defined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treated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same</a:t>
            </a:r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smtClean="0"/>
              <a:t>A </a:t>
            </a:r>
            <a:r>
              <a:rPr lang="de-CH" baseline="0" dirty="0" err="1" smtClean="0"/>
              <a:t>port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does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need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assigned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signal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again</a:t>
            </a:r>
            <a:r>
              <a:rPr lang="de-CH" baseline="0" dirty="0" smtClean="0"/>
              <a:t>, but </a:t>
            </a:r>
            <a:r>
              <a:rPr lang="de-CH" baseline="0" dirty="0" err="1" smtClean="0"/>
              <a:t>sometimes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endParaRPr lang="de-CH" baseline="0" dirty="0" smtClean="0"/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smtClean="0"/>
              <a:t>A </a:t>
            </a:r>
            <a:r>
              <a:rPr lang="de-CH" baseline="0" dirty="0" err="1" smtClean="0"/>
              <a:t>signal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assignet</a:t>
            </a:r>
            <a:r>
              <a:rPr lang="de-CH" baseline="0" dirty="0" smtClean="0"/>
              <a:t> «1», «0» «z» …</a:t>
            </a:r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smtClean="0"/>
              <a:t>A </a:t>
            </a:r>
            <a:r>
              <a:rPr lang="de-CH" baseline="0" dirty="0" err="1" smtClean="0"/>
              <a:t>signal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assigned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value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another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signal</a:t>
            </a:r>
            <a:endParaRPr lang="de-CH" baseline="0" dirty="0" smtClean="0"/>
          </a:p>
          <a:p>
            <a:pPr marL="177691" indent="-17769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533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691" indent="-177691">
              <a:buFont typeface="Arial" pitchFamily="34" charset="0"/>
              <a:buChar char="•"/>
            </a:pPr>
            <a:r>
              <a:rPr lang="de-CH" dirty="0" smtClean="0"/>
              <a:t>In VHDL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expression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conventional</a:t>
            </a:r>
            <a:r>
              <a:rPr lang="de-CH" dirty="0" smtClean="0"/>
              <a:t> </a:t>
            </a:r>
            <a:r>
              <a:rPr lang="de-CH" dirty="0" err="1" smtClean="0"/>
              <a:t>logic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possible</a:t>
            </a:r>
            <a:endParaRPr lang="de-CH" baseline="0" dirty="0" smtClean="0"/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smtClean="0"/>
              <a:t>The type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a, b, c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d in </a:t>
            </a:r>
            <a:r>
              <a:rPr lang="de-CH" baseline="0" dirty="0" err="1" smtClean="0"/>
              <a:t>this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example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from</a:t>
            </a:r>
            <a:r>
              <a:rPr lang="de-CH" baseline="0" dirty="0" smtClean="0"/>
              <a:t> type </a:t>
            </a:r>
            <a:r>
              <a:rPr lang="de-CH" baseline="0" dirty="0" err="1" smtClean="0"/>
              <a:t>boolean</a:t>
            </a:r>
            <a:r>
              <a:rPr lang="de-CH" baseline="0" dirty="0" smtClean="0"/>
              <a:t> (</a:t>
            </a:r>
            <a:r>
              <a:rPr lang="de-CH" baseline="0" dirty="0" err="1" smtClean="0"/>
              <a:t>true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false</a:t>
            </a:r>
            <a:r>
              <a:rPr lang="de-CH" baseline="0" dirty="0" smtClean="0"/>
              <a:t>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551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691" indent="-177691">
              <a:buFont typeface="Arial" pitchFamily="34" charset="0"/>
              <a:buChar char="•"/>
            </a:pPr>
            <a:r>
              <a:rPr lang="de-CH" dirty="0" smtClean="0"/>
              <a:t>The VHDL </a:t>
            </a:r>
            <a:r>
              <a:rPr lang="de-CH" dirty="0" err="1" smtClean="0"/>
              <a:t>compiler</a:t>
            </a:r>
            <a:r>
              <a:rPr lang="de-CH" dirty="0" smtClean="0"/>
              <a:t> </a:t>
            </a:r>
            <a:r>
              <a:rPr lang="de-CH" dirty="0" err="1" smtClean="0"/>
              <a:t>distinguishes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assignment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relational </a:t>
            </a:r>
            <a:r>
              <a:rPr lang="de-CH" baseline="0" dirty="0" err="1" smtClean="0"/>
              <a:t>operator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according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context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644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691" indent="-177691">
              <a:buFont typeface="Arial" pitchFamily="34" charset="0"/>
              <a:buChar char="•"/>
            </a:pPr>
            <a:r>
              <a:rPr lang="de-CH" dirty="0" err="1" smtClean="0"/>
              <a:t>When</a:t>
            </a:r>
            <a:r>
              <a:rPr lang="de-CH" dirty="0" smtClean="0"/>
              <a:t> </a:t>
            </a:r>
            <a:r>
              <a:rPr lang="de-CH" dirty="0" err="1" smtClean="0"/>
              <a:t>synthesizing</a:t>
            </a:r>
            <a:r>
              <a:rPr lang="de-CH" dirty="0" smtClean="0"/>
              <a:t> </a:t>
            </a:r>
            <a:r>
              <a:rPr lang="de-CH" dirty="0" err="1" smtClean="0"/>
              <a:t>code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</a:t>
            </a:r>
            <a:r>
              <a:rPr lang="de-CH" dirty="0" err="1" smtClean="0"/>
              <a:t>arithmetic</a:t>
            </a:r>
            <a:r>
              <a:rPr lang="de-CH" dirty="0" smtClean="0"/>
              <a:t> </a:t>
            </a:r>
            <a:r>
              <a:rPr lang="de-CH" dirty="0" err="1" smtClean="0"/>
              <a:t>operators</a:t>
            </a:r>
            <a:r>
              <a:rPr lang="de-CH" dirty="0" smtClean="0"/>
              <a:t>,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synthesizer</a:t>
            </a:r>
            <a:r>
              <a:rPr lang="de-CH" dirty="0" smtClean="0"/>
              <a:t> </a:t>
            </a:r>
            <a:r>
              <a:rPr lang="de-CH" dirty="0" err="1" smtClean="0"/>
              <a:t>uses</a:t>
            </a:r>
            <a:r>
              <a:rPr lang="de-CH" dirty="0" smtClean="0"/>
              <a:t> </a:t>
            </a:r>
            <a:r>
              <a:rPr lang="de-CH" dirty="0" err="1" smtClean="0"/>
              <a:t>adders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multipliers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contained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technologie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library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component</a:t>
            </a:r>
            <a:endParaRPr lang="de-CH" baseline="0" dirty="0" smtClean="0"/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err="1" smtClean="0"/>
              <a:t>If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adders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comparators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synthesizer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builts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functions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based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logic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gates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cells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which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consume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many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resources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slow</a:t>
            </a:r>
            <a:r>
              <a:rPr lang="de-CH" baseline="0" dirty="0" smtClean="0"/>
              <a:t> down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maximal </a:t>
            </a:r>
            <a:r>
              <a:rPr lang="de-CH" baseline="0" dirty="0" err="1" smtClean="0"/>
              <a:t>clock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speed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resulting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circuit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considerably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857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4289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0922" indent="-170922">
              <a:buFont typeface="Arial" pitchFamily="34" charset="0"/>
              <a:buChar char="•"/>
            </a:pPr>
            <a:r>
              <a:rPr lang="de-CH" dirty="0" smtClean="0"/>
              <a:t>A </a:t>
            </a:r>
            <a:r>
              <a:rPr lang="de-CH" dirty="0" err="1" smtClean="0"/>
              <a:t>Process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a </a:t>
            </a:r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dirty="0" err="1" smtClean="0"/>
              <a:t>within</a:t>
            </a:r>
            <a:r>
              <a:rPr lang="de-CH" dirty="0" smtClean="0"/>
              <a:t> a</a:t>
            </a:r>
            <a:r>
              <a:rPr lang="de-CH" baseline="0" dirty="0" smtClean="0"/>
              <a:t>n </a:t>
            </a:r>
            <a:r>
              <a:rPr lang="de-CH" baseline="0" dirty="0" err="1" smtClean="0"/>
              <a:t>Architecture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description</a:t>
            </a:r>
            <a:r>
              <a:rPr lang="de-CH" baseline="0" dirty="0" smtClean="0"/>
              <a:t>.</a:t>
            </a:r>
          </a:p>
          <a:p>
            <a:pPr marL="170922" indent="-170922">
              <a:buFont typeface="Arial" pitchFamily="34" charset="0"/>
              <a:buChar char="•"/>
            </a:pPr>
            <a:r>
              <a:rPr lang="de-CH" baseline="0" dirty="0" smtClean="0"/>
              <a:t>A </a:t>
            </a:r>
            <a:r>
              <a:rPr lang="de-CH" baseline="0" dirty="0" err="1" smtClean="0"/>
              <a:t>Process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considered</a:t>
            </a:r>
            <a:r>
              <a:rPr lang="de-CH" baseline="0" dirty="0" smtClean="0"/>
              <a:t> a design block </a:t>
            </a:r>
            <a:r>
              <a:rPr lang="de-CH" baseline="0" dirty="0" err="1" smtClean="0"/>
              <a:t>within</a:t>
            </a:r>
            <a:r>
              <a:rPr lang="de-CH" baseline="0" dirty="0" smtClean="0"/>
              <a:t> an </a:t>
            </a:r>
            <a:r>
              <a:rPr lang="de-CH" baseline="0" dirty="0" err="1" smtClean="0"/>
              <a:t>architecture</a:t>
            </a:r>
            <a:endParaRPr lang="de-CH" baseline="0" dirty="0" smtClean="0"/>
          </a:p>
          <a:p>
            <a:pPr marL="170922" indent="-170922">
              <a:buFont typeface="Arial" pitchFamily="34" charset="0"/>
              <a:buChar char="•"/>
            </a:pPr>
            <a:r>
              <a:rPr lang="de-CH" baseline="0" dirty="0" err="1" smtClean="0"/>
              <a:t>Within</a:t>
            </a:r>
            <a:r>
              <a:rPr lang="de-CH" baseline="0" dirty="0" smtClean="0"/>
              <a:t> an </a:t>
            </a:r>
            <a:r>
              <a:rPr lang="de-CH" baseline="0" dirty="0" err="1" smtClean="0"/>
              <a:t>Architecture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many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Processes</a:t>
            </a:r>
            <a:endParaRPr lang="de-CH" baseline="0" dirty="0" smtClean="0"/>
          </a:p>
          <a:p>
            <a:pPr marL="170922" indent="-170922">
              <a:buFont typeface="Arial" pitchFamily="34" charset="0"/>
              <a:buChar char="•"/>
            </a:pPr>
            <a:r>
              <a:rPr lang="de-CH" baseline="0" dirty="0" smtClean="0"/>
              <a:t>A </a:t>
            </a:r>
            <a:r>
              <a:rPr lang="de-CH" baseline="0" dirty="0" err="1" smtClean="0"/>
              <a:t>Process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needs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listing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all ist «Input» </a:t>
            </a:r>
            <a:r>
              <a:rPr lang="de-CH" baseline="0" dirty="0" err="1" smtClean="0"/>
              <a:t>signals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these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signals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which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«abgefragt» </a:t>
            </a:r>
            <a:r>
              <a:rPr lang="de-CH" baseline="0" dirty="0" err="1" smtClean="0"/>
              <a:t>inside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process</a:t>
            </a:r>
            <a:r>
              <a:rPr lang="de-CH" baseline="0" dirty="0" smtClean="0"/>
              <a:t>. This Listing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called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sensitivity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list</a:t>
            </a:r>
            <a:r>
              <a:rPr lang="de-CH" baseline="0" dirty="0" smtClean="0"/>
              <a:t>.</a:t>
            </a:r>
          </a:p>
          <a:p>
            <a:pPr marL="170922" indent="-170922">
              <a:buFont typeface="Arial" pitchFamily="34" charset="0"/>
              <a:buChar char="•"/>
            </a:pPr>
            <a:r>
              <a:rPr lang="de-CH" baseline="0" dirty="0" err="1" smtClean="0"/>
              <a:t>If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signal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gets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forgotten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sensitivity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list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simulation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returns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wrong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results</a:t>
            </a:r>
            <a:endParaRPr lang="de-CH" baseline="0" dirty="0" smtClean="0"/>
          </a:p>
          <a:p>
            <a:pPr marL="170922" indent="-170922">
              <a:buFont typeface="Arial" pitchFamily="34" charset="0"/>
              <a:buChar char="•"/>
            </a:pPr>
            <a:r>
              <a:rPr lang="de-CH" baseline="0" dirty="0" smtClean="0"/>
              <a:t>The </a:t>
            </a:r>
            <a:r>
              <a:rPr lang="de-CH" baseline="0" dirty="0" err="1" smtClean="0"/>
              <a:t>details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Process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described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later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7163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4778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316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0922" indent="-170922">
              <a:buFont typeface="Arial" pitchFamily="34" charset="0"/>
              <a:buChar char="•"/>
            </a:pPr>
            <a:r>
              <a:rPr lang="de-CH" dirty="0" smtClean="0"/>
              <a:t>A </a:t>
            </a:r>
            <a:r>
              <a:rPr lang="de-CH" dirty="0" err="1" smtClean="0"/>
              <a:t>Process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a </a:t>
            </a:r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dirty="0" err="1" smtClean="0"/>
              <a:t>within</a:t>
            </a:r>
            <a:r>
              <a:rPr lang="de-CH" dirty="0" smtClean="0"/>
              <a:t> a</a:t>
            </a:r>
            <a:r>
              <a:rPr lang="de-CH" baseline="0" dirty="0" smtClean="0"/>
              <a:t>n </a:t>
            </a:r>
            <a:r>
              <a:rPr lang="de-CH" baseline="0" dirty="0" err="1" smtClean="0"/>
              <a:t>Architecture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description</a:t>
            </a:r>
            <a:r>
              <a:rPr lang="de-CH" baseline="0" dirty="0" smtClean="0"/>
              <a:t>.</a:t>
            </a:r>
          </a:p>
          <a:p>
            <a:pPr marL="170922" indent="-170922">
              <a:buFont typeface="Arial" pitchFamily="34" charset="0"/>
              <a:buChar char="•"/>
            </a:pPr>
            <a:r>
              <a:rPr lang="de-CH" baseline="0" dirty="0" smtClean="0"/>
              <a:t>A </a:t>
            </a:r>
            <a:r>
              <a:rPr lang="de-CH" baseline="0" dirty="0" err="1" smtClean="0"/>
              <a:t>Process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considered</a:t>
            </a:r>
            <a:r>
              <a:rPr lang="de-CH" baseline="0" dirty="0" smtClean="0"/>
              <a:t> a design block </a:t>
            </a:r>
            <a:r>
              <a:rPr lang="de-CH" baseline="0" dirty="0" err="1" smtClean="0"/>
              <a:t>within</a:t>
            </a:r>
            <a:r>
              <a:rPr lang="de-CH" baseline="0" dirty="0" smtClean="0"/>
              <a:t> an </a:t>
            </a:r>
            <a:r>
              <a:rPr lang="de-CH" baseline="0" dirty="0" err="1" smtClean="0"/>
              <a:t>architecture</a:t>
            </a:r>
            <a:endParaRPr lang="de-CH" baseline="0" dirty="0" smtClean="0"/>
          </a:p>
          <a:p>
            <a:pPr marL="170922" indent="-170922">
              <a:buFont typeface="Arial" pitchFamily="34" charset="0"/>
              <a:buChar char="•"/>
            </a:pPr>
            <a:r>
              <a:rPr lang="de-CH" baseline="0" dirty="0" err="1" smtClean="0"/>
              <a:t>Within</a:t>
            </a:r>
            <a:r>
              <a:rPr lang="de-CH" baseline="0" dirty="0" smtClean="0"/>
              <a:t> an </a:t>
            </a:r>
            <a:r>
              <a:rPr lang="de-CH" baseline="0" dirty="0" err="1" smtClean="0"/>
              <a:t>Architecture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many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Processes</a:t>
            </a:r>
            <a:endParaRPr lang="de-CH" baseline="0" dirty="0" smtClean="0"/>
          </a:p>
          <a:p>
            <a:pPr marL="170922" indent="-170922">
              <a:buFont typeface="Arial" pitchFamily="34" charset="0"/>
              <a:buChar char="•"/>
            </a:pPr>
            <a:r>
              <a:rPr lang="de-CH" baseline="0" dirty="0" smtClean="0"/>
              <a:t>A </a:t>
            </a:r>
            <a:r>
              <a:rPr lang="de-CH" baseline="0" dirty="0" err="1" smtClean="0"/>
              <a:t>Process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needs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listing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all ist «Input» </a:t>
            </a:r>
            <a:r>
              <a:rPr lang="de-CH" baseline="0" dirty="0" err="1" smtClean="0"/>
              <a:t>signals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these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signals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which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«abgefragt» </a:t>
            </a:r>
            <a:r>
              <a:rPr lang="de-CH" baseline="0" dirty="0" err="1" smtClean="0"/>
              <a:t>inside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process</a:t>
            </a:r>
            <a:r>
              <a:rPr lang="de-CH" baseline="0" dirty="0" smtClean="0"/>
              <a:t>. This Listing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called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sensitivity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list</a:t>
            </a:r>
            <a:r>
              <a:rPr lang="de-CH" baseline="0" dirty="0" smtClean="0"/>
              <a:t>.</a:t>
            </a:r>
          </a:p>
          <a:p>
            <a:pPr marL="170922" indent="-170922">
              <a:buFont typeface="Arial" pitchFamily="34" charset="0"/>
              <a:buChar char="•"/>
            </a:pPr>
            <a:r>
              <a:rPr lang="de-CH" baseline="0" dirty="0" err="1" smtClean="0"/>
              <a:t>If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signal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gets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forgotten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sensitivity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list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simulation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returns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wrong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results</a:t>
            </a:r>
            <a:endParaRPr lang="de-CH" baseline="0" dirty="0" smtClean="0"/>
          </a:p>
          <a:p>
            <a:pPr marL="170922" indent="-170922">
              <a:buFont typeface="Arial" pitchFamily="34" charset="0"/>
              <a:buChar char="•"/>
            </a:pPr>
            <a:r>
              <a:rPr lang="de-CH" baseline="0" dirty="0" smtClean="0"/>
              <a:t>The </a:t>
            </a:r>
            <a:r>
              <a:rPr lang="de-CH" baseline="0" dirty="0" err="1" smtClean="0"/>
              <a:t>details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Process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described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later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9537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11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52475" y="750888"/>
            <a:ext cx="5289550" cy="37417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933" indent="-171933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>
                <a:solidFill>
                  <a:srgbClr val="1F497D"/>
                </a:solidFill>
              </a:rPr>
              <a:pPr>
                <a:defRPr/>
              </a:pPr>
              <a:t>4</a:t>
            </a:fld>
            <a:endParaRPr lang="de-DE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182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1718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4919" indent="-164919">
              <a:buFont typeface="Arial" pitchFamily="34" charset="0"/>
              <a:buChar char="•"/>
            </a:pPr>
            <a:r>
              <a:rPr lang="de-CH" dirty="0" smtClean="0"/>
              <a:t>A </a:t>
            </a:r>
            <a:r>
              <a:rPr lang="de-CH" dirty="0" err="1" smtClean="0"/>
              <a:t>second</a:t>
            </a:r>
            <a:r>
              <a:rPr lang="de-CH" dirty="0" smtClean="0"/>
              <a:t> </a:t>
            </a:r>
            <a:r>
              <a:rPr lang="de-CH" dirty="0" err="1" smtClean="0"/>
              <a:t>methhod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generate</a:t>
            </a:r>
            <a:r>
              <a:rPr lang="de-CH" dirty="0" smtClean="0"/>
              <a:t> </a:t>
            </a:r>
            <a:r>
              <a:rPr lang="de-CH" dirty="0" err="1" smtClean="0"/>
              <a:t>combinatorial</a:t>
            </a:r>
            <a:r>
              <a:rPr lang="de-CH" dirty="0" smtClean="0"/>
              <a:t> </a:t>
            </a:r>
            <a:r>
              <a:rPr lang="de-CH" dirty="0" err="1" smtClean="0"/>
              <a:t>Logic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VHDL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IF-THEN-ELSE</a:t>
            </a:r>
            <a:r>
              <a:rPr lang="de-CH" baseline="0" dirty="0" smtClean="0"/>
              <a:t> Statements.</a:t>
            </a:r>
          </a:p>
          <a:p>
            <a:pPr marL="164919" indent="-164919">
              <a:buFont typeface="Arial" pitchFamily="34" charset="0"/>
              <a:buChar char="•"/>
            </a:pPr>
            <a:r>
              <a:rPr lang="de-CH" baseline="0" dirty="0" err="1" smtClean="0"/>
              <a:t>If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else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statemnets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more</a:t>
            </a:r>
            <a:r>
              <a:rPr lang="de-CH" baseline="0" dirty="0" smtClean="0"/>
              <a:t> flexible </a:t>
            </a:r>
            <a:r>
              <a:rPr lang="de-CH" baseline="0" dirty="0" err="1" smtClean="0"/>
              <a:t>then</a:t>
            </a:r>
            <a:r>
              <a:rPr lang="de-CH" baseline="0" dirty="0" smtClean="0"/>
              <a:t> CASE </a:t>
            </a:r>
            <a:r>
              <a:rPr lang="de-CH" baseline="0" dirty="0" err="1" smtClean="0"/>
              <a:t>statements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0972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1491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0922" indent="-170922">
              <a:buFont typeface="Arial" pitchFamily="34" charset="0"/>
              <a:buChar char="•"/>
            </a:pPr>
            <a:r>
              <a:rPr lang="de-CH" dirty="0" smtClean="0"/>
              <a:t>A CASE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method</a:t>
            </a:r>
            <a:r>
              <a:rPr lang="de-CH" dirty="0" smtClean="0"/>
              <a:t> in VHDL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describe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combinatorial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logic</a:t>
            </a:r>
            <a:endParaRPr lang="de-CH" baseline="0" dirty="0" smtClean="0"/>
          </a:p>
          <a:p>
            <a:pPr marL="170922" indent="-170922">
              <a:buFont typeface="Arial" pitchFamily="34" charset="0"/>
              <a:buChar char="•"/>
            </a:pPr>
            <a:r>
              <a:rPr lang="de-CH" baseline="0" dirty="0" smtClean="0"/>
              <a:t>Case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similar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truth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table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vector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description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Input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truth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table</a:t>
            </a:r>
            <a:endParaRPr lang="de-CH" baseline="0" dirty="0" smtClean="0"/>
          </a:p>
          <a:p>
            <a:pPr marL="170922" indent="-170922">
              <a:buFont typeface="Arial" pitchFamily="34" charset="0"/>
              <a:buChar char="•"/>
            </a:pPr>
            <a:r>
              <a:rPr lang="de-CH" baseline="0" dirty="0" err="1" smtClean="0"/>
              <a:t>Each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entry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line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begins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«WHEN» </a:t>
            </a:r>
            <a:r>
              <a:rPr lang="de-CH" baseline="0" dirty="0" err="1" smtClean="0"/>
              <a:t>describes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output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behavoiour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trutj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table</a:t>
            </a:r>
            <a:endParaRPr lang="de-CH" baseline="0" dirty="0" smtClean="0"/>
          </a:p>
          <a:p>
            <a:pPr marL="170922" indent="-170922">
              <a:buFont typeface="Arial" pitchFamily="34" charset="0"/>
              <a:buChar char="•"/>
            </a:pPr>
            <a:r>
              <a:rPr lang="de-CH" baseline="0" dirty="0" err="1" smtClean="0"/>
              <a:t>If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truth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table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listed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complete</a:t>
            </a:r>
            <a:r>
              <a:rPr lang="de-CH" baseline="0" dirty="0" smtClean="0"/>
              <a:t>  (in </a:t>
            </a:r>
            <a:r>
              <a:rPr lang="de-CH" baseline="0" dirty="0" err="1" smtClean="0"/>
              <a:t>most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cases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impossible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since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signal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not just 1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0 but als o Z, </a:t>
            </a:r>
            <a:r>
              <a:rPr lang="de-CH" baseline="0" smtClean="0"/>
              <a:t>x …)</a:t>
            </a:r>
            <a:br>
              <a:rPr lang="de-CH" baseline="0" smtClean="0"/>
            </a:br>
            <a:r>
              <a:rPr lang="de-CH" baseline="0" smtClean="0"/>
              <a:t>WHEN </a:t>
            </a:r>
            <a:r>
              <a:rPr lang="de-CH" baseline="0" dirty="0" smtClean="0"/>
              <a:t>OTHERS </a:t>
            </a:r>
            <a:r>
              <a:rPr lang="de-CH" baseline="0" dirty="0" err="1" smtClean="0"/>
              <a:t>covers</a:t>
            </a:r>
            <a:r>
              <a:rPr lang="de-CH" baseline="0" dirty="0" smtClean="0"/>
              <a:t> all </a:t>
            </a:r>
            <a:r>
              <a:rPr lang="de-CH" baseline="0" dirty="0" err="1" smtClean="0"/>
              <a:t>thos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unlisted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combinations</a:t>
            </a:r>
            <a:r>
              <a:rPr lang="de-CH" baseline="0" dirty="0" smtClean="0"/>
              <a:t>. The </a:t>
            </a:r>
            <a:r>
              <a:rPr lang="de-CH" baseline="0" dirty="0" err="1" smtClean="0"/>
              <a:t>compiler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checks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if</a:t>
            </a:r>
            <a:r>
              <a:rPr lang="de-CH" baseline="0" dirty="0" smtClean="0"/>
              <a:t> all </a:t>
            </a:r>
            <a:r>
              <a:rPr lang="de-CH" baseline="0" dirty="0" err="1" smtClean="0"/>
              <a:t>combinations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listed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9030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357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066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36613" y="768350"/>
            <a:ext cx="542607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34715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36613" y="768350"/>
            <a:ext cx="542607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05364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36613" y="768350"/>
            <a:ext cx="542607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50519">
              <a:defRPr/>
            </a:pPr>
            <a:r>
              <a:rPr lang="de-DE" dirty="0" smtClean="0"/>
              <a:t>Erklären der Funktionen des Flip</a:t>
            </a:r>
            <a:r>
              <a:rPr lang="de-DE" baseline="0" dirty="0" smtClean="0"/>
              <a:t> Flops</a:t>
            </a:r>
            <a:endParaRPr lang="de-CH" dirty="0" smtClean="0"/>
          </a:p>
          <a:p>
            <a:pPr defTabSz="950519">
              <a:defRPr/>
            </a:pPr>
            <a:r>
              <a:rPr lang="de-CH" dirty="0" smtClean="0"/>
              <a:t>Einführen des Zeitverlaufsdiagramms kommt später!</a:t>
            </a:r>
          </a:p>
          <a:p>
            <a:pPr defTabSz="950519">
              <a:defRPr/>
            </a:pPr>
            <a:endParaRPr lang="de-CH" dirty="0" smtClean="0"/>
          </a:p>
          <a:p>
            <a:r>
              <a:rPr lang="de-CH" i="1" dirty="0" smtClean="0"/>
              <a:t>-&gt; Weiteres</a:t>
            </a:r>
            <a:r>
              <a:rPr lang="de-CH" i="1" baseline="0" dirty="0" smtClean="0"/>
              <a:t> Bsp. an Tafel erarbeiten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20148157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36613" y="768350"/>
            <a:ext cx="542607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Timingdiagramm</a:t>
            </a:r>
            <a:r>
              <a:rPr lang="de-DE" dirty="0" smtClean="0"/>
              <a:t> zeigt den</a:t>
            </a:r>
            <a:r>
              <a:rPr lang="de-DE" baseline="0" dirty="0" smtClean="0"/>
              <a:t> Zeitverlauf der digitalen Signale an.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Verlauf</a:t>
            </a:r>
            <a:r>
              <a:rPr lang="de-CH" baseline="0" dirty="0" smtClean="0"/>
              <a:t> von </a:t>
            </a:r>
            <a:r>
              <a:rPr lang="de-CH" baseline="0" dirty="0" err="1" smtClean="0"/>
              <a:t>Clk</a:t>
            </a:r>
            <a:r>
              <a:rPr lang="de-CH" baseline="0" dirty="0" smtClean="0"/>
              <a:t>, In und </a:t>
            </a:r>
            <a:r>
              <a:rPr lang="de-CH" baseline="0" dirty="0" err="1" smtClean="0"/>
              <a:t>Enable</a:t>
            </a:r>
            <a:r>
              <a:rPr lang="de-CH" baseline="0" dirty="0" smtClean="0"/>
              <a:t> ist gegeben.</a:t>
            </a:r>
          </a:p>
          <a:p>
            <a:r>
              <a:rPr lang="de-CH" baseline="0" dirty="0" smtClean="0"/>
              <a:t>Den Verlauf von Out kann ich dann bestimmen.</a:t>
            </a:r>
          </a:p>
          <a:p>
            <a:r>
              <a:rPr lang="de-CH" baseline="0" dirty="0" smtClean="0"/>
              <a:t>Anfangszustand des FFs wird als 0 angenommen.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29158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691" indent="-177691">
              <a:buFont typeface="Arial" pitchFamily="34" charset="0"/>
              <a:buChar char="•"/>
            </a:pPr>
            <a:r>
              <a:rPr lang="de-CH" dirty="0" smtClean="0"/>
              <a:t>Gordon E. Moore </a:t>
            </a:r>
            <a:r>
              <a:rPr lang="de-CH" dirty="0" err="1" smtClean="0"/>
              <a:t>cofounder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dirty="0" smtClean="0"/>
              <a:t> Intel</a:t>
            </a:r>
            <a:r>
              <a:rPr lang="de-CH" baseline="0" dirty="0" smtClean="0"/>
              <a:t> </a:t>
            </a:r>
            <a:r>
              <a:rPr lang="de-CH" dirty="0" err="1" smtClean="0"/>
              <a:t>postulated</a:t>
            </a:r>
            <a:r>
              <a:rPr lang="de-CH" dirty="0" smtClean="0"/>
              <a:t> in 1965</a:t>
            </a:r>
            <a:r>
              <a:rPr lang="de-CH" baseline="0" dirty="0" smtClean="0"/>
              <a:t> 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so </a:t>
            </a:r>
            <a:r>
              <a:rPr lang="de-CH" dirty="0" err="1" smtClean="0"/>
              <a:t>called</a:t>
            </a:r>
            <a:r>
              <a:rPr lang="de-CH" dirty="0" smtClean="0"/>
              <a:t> Moores Law. </a:t>
            </a:r>
            <a:r>
              <a:rPr lang="de-CH" dirty="0" err="1" smtClean="0"/>
              <a:t>According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his</a:t>
            </a:r>
            <a:r>
              <a:rPr lang="de-CH" dirty="0" smtClean="0"/>
              <a:t> </a:t>
            </a:r>
            <a:r>
              <a:rPr lang="de-CH" dirty="0" err="1" smtClean="0"/>
              <a:t>law</a:t>
            </a:r>
            <a:r>
              <a:rPr lang="de-CH" dirty="0" smtClean="0"/>
              <a:t>,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number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components</a:t>
            </a:r>
            <a:r>
              <a:rPr lang="de-CH" dirty="0" smtClean="0"/>
              <a:t>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put</a:t>
            </a:r>
            <a:r>
              <a:rPr lang="de-CH" dirty="0" smtClean="0"/>
              <a:t> on an IC in an </a:t>
            </a:r>
            <a:r>
              <a:rPr lang="de-CH" dirty="0" err="1" smtClean="0"/>
              <a:t>economical</a:t>
            </a:r>
            <a:r>
              <a:rPr lang="de-CH" dirty="0" smtClean="0"/>
              <a:t> </a:t>
            </a:r>
            <a:r>
              <a:rPr lang="de-CH" dirty="0" err="1" smtClean="0"/>
              <a:t>manner</a:t>
            </a:r>
            <a:r>
              <a:rPr lang="de-CH" dirty="0" smtClean="0"/>
              <a:t> </a:t>
            </a:r>
            <a:r>
              <a:rPr lang="de-CH" dirty="0" err="1" smtClean="0"/>
              <a:t>doubles</a:t>
            </a:r>
            <a:r>
              <a:rPr lang="de-CH" dirty="0" smtClean="0"/>
              <a:t> </a:t>
            </a:r>
            <a:r>
              <a:rPr lang="de-CH" dirty="0" err="1" smtClean="0"/>
              <a:t>every</a:t>
            </a:r>
            <a:r>
              <a:rPr lang="de-CH" baseline="0" dirty="0" smtClean="0"/>
              <a:t> </a:t>
            </a:r>
            <a:r>
              <a:rPr lang="de-CH" dirty="0" smtClean="0"/>
              <a:t> </a:t>
            </a:r>
            <a:r>
              <a:rPr lang="de-CH" dirty="0" err="1" smtClean="0"/>
              <a:t>two</a:t>
            </a:r>
            <a:r>
              <a:rPr lang="de-CH" dirty="0" smtClean="0"/>
              <a:t> </a:t>
            </a:r>
            <a:r>
              <a:rPr lang="de-CH" dirty="0" err="1" smtClean="0"/>
              <a:t>years</a:t>
            </a:r>
            <a:r>
              <a:rPr lang="de-CH" dirty="0" smtClean="0"/>
              <a:t>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378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de-CH" dirty="0" smtClean="0"/>
              <a:t>The Q </a:t>
            </a:r>
            <a:r>
              <a:rPr lang="de-CH" dirty="0" err="1" smtClean="0"/>
              <a:t>output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idealy</a:t>
            </a:r>
            <a:r>
              <a:rPr lang="de-CH" dirty="0" smtClean="0"/>
              <a:t> </a:t>
            </a:r>
            <a:r>
              <a:rPr lang="de-CH" dirty="0" err="1" smtClean="0"/>
              <a:t>changing</a:t>
            </a:r>
            <a:r>
              <a:rPr lang="de-CH" dirty="0" smtClean="0"/>
              <a:t> </a:t>
            </a:r>
            <a:r>
              <a:rPr lang="de-CH" dirty="0" err="1" smtClean="0"/>
              <a:t>immediately</a:t>
            </a:r>
            <a:r>
              <a:rPr lang="de-CH" dirty="0" smtClean="0"/>
              <a:t> after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rising</a:t>
            </a:r>
            <a:r>
              <a:rPr lang="de-CH" dirty="0" smtClean="0"/>
              <a:t> </a:t>
            </a:r>
            <a:r>
              <a:rPr lang="de-CH" dirty="0" err="1" smtClean="0"/>
              <a:t>edge</a:t>
            </a:r>
            <a:r>
              <a:rPr lang="de-CH" dirty="0" smtClean="0"/>
              <a:t> </a:t>
            </a:r>
            <a:r>
              <a:rPr lang="de-CH" dirty="0" err="1" smtClean="0"/>
              <a:t>clock</a:t>
            </a:r>
            <a:endParaRPr lang="de-CH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de-CH" dirty="0" smtClean="0"/>
              <a:t>Due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delays</a:t>
            </a:r>
            <a:r>
              <a:rPr lang="de-CH" dirty="0" smtClean="0"/>
              <a:t> </a:t>
            </a:r>
            <a:r>
              <a:rPr lang="de-CH" dirty="0" err="1" smtClean="0"/>
              <a:t>through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latches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internal</a:t>
            </a:r>
            <a:r>
              <a:rPr lang="de-CH" dirty="0" smtClean="0"/>
              <a:t> </a:t>
            </a:r>
            <a:r>
              <a:rPr lang="de-CH" dirty="0" err="1" smtClean="0"/>
              <a:t>clk</a:t>
            </a:r>
            <a:r>
              <a:rPr lang="de-CH" dirty="0" smtClean="0"/>
              <a:t> </a:t>
            </a:r>
            <a:r>
              <a:rPr lang="de-CH" dirty="0" err="1" smtClean="0"/>
              <a:t>line</a:t>
            </a:r>
            <a:r>
              <a:rPr lang="de-CH" dirty="0" smtClean="0"/>
              <a:t>, Q </a:t>
            </a:r>
            <a:r>
              <a:rPr lang="de-CH" dirty="0" err="1" smtClean="0"/>
              <a:t>changes</a:t>
            </a:r>
            <a:r>
              <a:rPr lang="de-CH" dirty="0" smtClean="0"/>
              <a:t> a </a:t>
            </a:r>
            <a:r>
              <a:rPr lang="de-CH" dirty="0" err="1" smtClean="0"/>
              <a:t>bit</a:t>
            </a:r>
            <a:r>
              <a:rPr lang="de-CH" dirty="0" smtClean="0"/>
              <a:t> after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rising</a:t>
            </a:r>
            <a:r>
              <a:rPr lang="de-CH" dirty="0" smtClean="0"/>
              <a:t> </a:t>
            </a:r>
            <a:r>
              <a:rPr lang="de-CH" dirty="0" err="1" smtClean="0"/>
              <a:t>edge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clock</a:t>
            </a:r>
            <a:endParaRPr lang="de-CH" dirty="0" smtClean="0"/>
          </a:p>
          <a:p>
            <a:pPr>
              <a:buFont typeface="Arial" pitchFamily="34" charset="0"/>
              <a:buNone/>
              <a:defRPr/>
            </a:pPr>
            <a:r>
              <a:rPr lang="de-CH" dirty="0" smtClean="0"/>
              <a:t>(Delays </a:t>
            </a:r>
            <a:r>
              <a:rPr lang="de-CH" dirty="0" err="1" smtClean="0"/>
              <a:t>are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range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ns</a:t>
            </a:r>
            <a:r>
              <a:rPr lang="de-CH" dirty="0" smtClean="0"/>
              <a:t>)</a:t>
            </a:r>
            <a:endParaRPr lang="en-US" dirty="0"/>
          </a:p>
        </p:txBody>
      </p:sp>
      <p:sp>
        <p:nvSpPr>
          <p:cNvPr id="317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1713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01713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01713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01713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01713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01713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01713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01713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01713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3C1D8BD8-24CC-45D5-9095-23E001255F5F}" type="slidenum">
              <a:rPr lang="de-DE" altLang="de-DE" sz="1300" b="0" smtClean="0">
                <a:solidFill>
                  <a:schemeClr val="tx1"/>
                </a:solidFill>
              </a:rPr>
              <a:pPr eaLnBrk="1" hangingPunct="1"/>
              <a:t>41</a:t>
            </a:fld>
            <a:endParaRPr lang="de-DE" altLang="de-DE" sz="13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0485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36613" y="768350"/>
            <a:ext cx="542607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150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36613" y="768350"/>
            <a:ext cx="542607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Homework + preparation lab:</a:t>
            </a:r>
            <a:r>
              <a:rPr lang="en-US" i="1" baseline="0" dirty="0" smtClean="0"/>
              <a:t> draw timing diagrams!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26099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de-CH" altLang="de-DE" smtClean="0"/>
              <a:t>D-Flip-Flops often reset and set inputs</a:t>
            </a:r>
          </a:p>
          <a:p>
            <a:pPr marL="171450" indent="-171450">
              <a:buFontTx/>
              <a:buChar char="•"/>
            </a:pPr>
            <a:r>
              <a:rPr lang="de-CH" altLang="de-DE" smtClean="0"/>
              <a:t>Since the set and reset immediately changes the output, without waiting for the clock, it is called asynchronous </a:t>
            </a:r>
            <a:endParaRPr lang="en-US" altLang="de-DE" smtClean="0"/>
          </a:p>
        </p:txBody>
      </p:sp>
      <p:sp>
        <p:nvSpPr>
          <p:cNvPr id="3277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1713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01713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01713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01713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01713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01713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01713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01713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01713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5A36B165-C680-4D7D-AF01-D0DE7A7F5C18}" type="slidenum">
              <a:rPr lang="de-DE" altLang="de-DE" sz="1300" b="0" smtClean="0">
                <a:solidFill>
                  <a:schemeClr val="tx1"/>
                </a:solidFill>
              </a:rPr>
              <a:pPr eaLnBrk="1" hangingPunct="1"/>
              <a:t>48</a:t>
            </a:fld>
            <a:endParaRPr lang="de-DE" altLang="de-DE" sz="13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905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6F292B-B40E-4CD0-B9B7-4021DCCFE5EC}" type="slidenum">
              <a:rPr lang="de-DE" smtClean="0"/>
              <a:pPr>
                <a:defRPr/>
              </a:pPr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741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de-CH" altLang="de-DE" smtClean="0"/>
              <a:t>Mehrere Signale können zu Signalgruppen (Bus) zusammengefasst werden</a:t>
            </a:r>
          </a:p>
          <a:p>
            <a:pPr marL="171450" indent="-171450">
              <a:buFontTx/>
              <a:buChar char="•"/>
            </a:pPr>
            <a:r>
              <a:rPr lang="de-CH" altLang="de-DE" smtClean="0"/>
              <a:t>FF können als Bündel dargestellt werden</a:t>
            </a:r>
          </a:p>
          <a:p>
            <a:pPr marL="171450" indent="-171450">
              <a:buFontTx/>
              <a:buChar char="•"/>
            </a:pPr>
            <a:r>
              <a:rPr lang="de-CH" altLang="de-DE" smtClean="0"/>
              <a:t>Kombintorische Logik, kann ohne die Details zu erklären, zu einer Wolke zusammengefasst werden.</a:t>
            </a:r>
            <a:br>
              <a:rPr lang="de-CH" altLang="de-DE" smtClean="0"/>
            </a:br>
            <a:r>
              <a:rPr lang="de-CH" altLang="de-DE" smtClean="0"/>
              <a:t>Die Details der komb. Logik könnten konzeptuell als Wahrheitstabelle dargestellt werden.</a:t>
            </a:r>
            <a:endParaRPr lang="en-US" altLang="de-DE" smtClean="0"/>
          </a:p>
        </p:txBody>
      </p:sp>
      <p:sp>
        <p:nvSpPr>
          <p:cNvPr id="522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90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90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90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90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F44DDD74-7AFF-4980-A3C2-2DA2FB83E5F5}" type="slidenum">
              <a:rPr lang="de-DE" altLang="de-DE" sz="1300" b="0" smtClean="0">
                <a:solidFill>
                  <a:schemeClr val="tx1"/>
                </a:solidFill>
              </a:rPr>
              <a:pPr eaLnBrk="1" hangingPunct="1"/>
              <a:t>52</a:t>
            </a:fld>
            <a:endParaRPr lang="de-DE" altLang="de-DE" sz="13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405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de-CH" altLang="de-DE" smtClean="0"/>
              <a:t>Analog to Signalgroups can the values be displayed in hex or decimal format</a:t>
            </a:r>
          </a:p>
          <a:p>
            <a:pPr marL="171450" indent="-171450">
              <a:buFontTx/>
              <a:buChar char="•"/>
            </a:pPr>
            <a:r>
              <a:rPr lang="de-CH" altLang="de-DE" smtClean="0"/>
              <a:t>After Power on, before reset or a signal assignment Signals groups can be undefined</a:t>
            </a:r>
            <a:endParaRPr lang="en-US" altLang="de-DE" smtClean="0"/>
          </a:p>
        </p:txBody>
      </p:sp>
      <p:sp>
        <p:nvSpPr>
          <p:cNvPr id="5325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90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90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90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90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E26C831E-9BF9-4C27-9457-B588363726C3}" type="slidenum">
              <a:rPr lang="de-DE" altLang="de-DE" sz="1300" b="0" smtClean="0">
                <a:solidFill>
                  <a:schemeClr val="tx1"/>
                </a:solidFill>
              </a:rPr>
              <a:pPr eaLnBrk="1" hangingPunct="1"/>
              <a:t>53</a:t>
            </a:fld>
            <a:endParaRPr lang="de-DE" altLang="de-DE" sz="13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055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4290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de-CH" altLang="de-DE" dirty="0" smtClean="0"/>
              <a:t>The time </a:t>
            </a:r>
            <a:r>
              <a:rPr lang="de-CH" altLang="de-DE" dirty="0" err="1" smtClean="0"/>
              <a:t>from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the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rising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edge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to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the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change</a:t>
            </a:r>
            <a:r>
              <a:rPr lang="de-CH" altLang="de-DE" dirty="0" smtClean="0"/>
              <a:t> of </a:t>
            </a:r>
            <a:r>
              <a:rPr lang="de-CH" altLang="de-DE" dirty="0" err="1" smtClean="0"/>
              <a:t>the</a:t>
            </a:r>
            <a:r>
              <a:rPr lang="de-CH" altLang="de-DE" dirty="0" smtClean="0"/>
              <a:t> FF Output </a:t>
            </a:r>
            <a:r>
              <a:rPr lang="de-CH" altLang="de-DE" dirty="0" err="1" smtClean="0"/>
              <a:t>or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current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statusis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the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propagation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delay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from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clock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to</a:t>
            </a:r>
            <a:r>
              <a:rPr lang="de-CH" altLang="de-DE" dirty="0" smtClean="0"/>
              <a:t> Q (</a:t>
            </a:r>
            <a:r>
              <a:rPr lang="de-CH" altLang="de-DE" dirty="0" err="1" smtClean="0"/>
              <a:t>tpfclkq</a:t>
            </a:r>
            <a:r>
              <a:rPr lang="de-CH" altLang="de-DE" dirty="0" smtClean="0"/>
              <a:t>)</a:t>
            </a:r>
          </a:p>
          <a:p>
            <a:pPr marL="171450" indent="-171450">
              <a:buFontTx/>
              <a:buChar char="•"/>
            </a:pPr>
            <a:r>
              <a:rPr lang="de-CH" altLang="de-DE" dirty="0" err="1" smtClean="0"/>
              <a:t>To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calculate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the</a:t>
            </a:r>
            <a:r>
              <a:rPr lang="de-CH" altLang="de-DE" dirty="0" smtClean="0"/>
              <a:t> Folgezustand </a:t>
            </a:r>
            <a:r>
              <a:rPr lang="de-CH" altLang="de-DE" dirty="0" err="1" smtClean="0"/>
              <a:t>requires</a:t>
            </a:r>
            <a:r>
              <a:rPr lang="de-CH" altLang="de-DE" dirty="0" smtClean="0"/>
              <a:t> a </a:t>
            </a:r>
            <a:r>
              <a:rPr lang="de-CH" altLang="de-DE" dirty="0" err="1" smtClean="0"/>
              <a:t>flow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through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the</a:t>
            </a:r>
            <a:r>
              <a:rPr lang="de-CH" altLang="de-DE" dirty="0" smtClean="0"/>
              <a:t> «Anregungsfunktion» </a:t>
            </a:r>
            <a:r>
              <a:rPr lang="de-CH" altLang="de-DE" dirty="0" err="1" smtClean="0"/>
              <a:t>which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is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the</a:t>
            </a:r>
            <a:r>
              <a:rPr lang="de-CH" altLang="de-DE" dirty="0" smtClean="0"/>
              <a:t> Propagation </a:t>
            </a:r>
            <a:r>
              <a:rPr lang="de-CH" altLang="de-DE" dirty="0" err="1" smtClean="0"/>
              <a:t>delay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through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the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logic</a:t>
            </a:r>
            <a:r>
              <a:rPr lang="de-CH" altLang="de-DE" dirty="0" smtClean="0"/>
              <a:t> (</a:t>
            </a:r>
            <a:r>
              <a:rPr lang="de-CH" altLang="de-DE" dirty="0" err="1" smtClean="0"/>
              <a:t>tpdlogik</a:t>
            </a:r>
            <a:r>
              <a:rPr lang="de-CH" altLang="de-DE" dirty="0" smtClean="0"/>
              <a:t>)</a:t>
            </a:r>
          </a:p>
          <a:p>
            <a:pPr marL="171450" indent="-171450">
              <a:buFontTx/>
              <a:buChar char="•"/>
            </a:pPr>
            <a:r>
              <a:rPr lang="de-CH" altLang="de-DE" dirty="0" smtClean="0"/>
              <a:t>The </a:t>
            </a:r>
            <a:r>
              <a:rPr lang="de-CH" altLang="de-DE" dirty="0" err="1" smtClean="0"/>
              <a:t>flow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through</a:t>
            </a:r>
            <a:r>
              <a:rPr lang="de-CH" altLang="de-DE" dirty="0" smtClean="0"/>
              <a:t> FF </a:t>
            </a:r>
            <a:r>
              <a:rPr lang="de-CH" altLang="de-DE" dirty="0" err="1" smtClean="0"/>
              <a:t>and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Logic</a:t>
            </a:r>
            <a:r>
              <a:rPr lang="de-CH" altLang="de-DE" dirty="0" smtClean="0"/>
              <a:t> must </a:t>
            </a:r>
            <a:r>
              <a:rPr lang="de-CH" altLang="de-DE" dirty="0" err="1" smtClean="0"/>
              <a:t>be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completed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within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one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clock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period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for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the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counter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to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work</a:t>
            </a:r>
            <a:endParaRPr lang="de-CH" altLang="de-DE" dirty="0" smtClean="0"/>
          </a:p>
          <a:p>
            <a:pPr marL="171450" indent="-171450">
              <a:buFontTx/>
              <a:buChar char="•"/>
            </a:pPr>
            <a:r>
              <a:rPr lang="de-CH" altLang="de-DE" dirty="0" err="1" smtClean="0"/>
              <a:t>If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the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delay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through</a:t>
            </a:r>
            <a:r>
              <a:rPr lang="de-CH" altLang="de-DE" dirty="0" smtClean="0"/>
              <a:t> FF </a:t>
            </a:r>
            <a:r>
              <a:rPr lang="de-CH" altLang="de-DE" dirty="0" err="1" smtClean="0"/>
              <a:t>and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logic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is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faster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then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the</a:t>
            </a:r>
            <a:r>
              <a:rPr lang="de-CH" altLang="de-DE" dirty="0" smtClean="0"/>
              <a:t> hold time </a:t>
            </a:r>
            <a:r>
              <a:rPr lang="de-CH" altLang="de-DE" dirty="0" err="1" smtClean="0"/>
              <a:t>requirement</a:t>
            </a:r>
            <a:r>
              <a:rPr lang="de-CH" altLang="de-DE" dirty="0" smtClean="0"/>
              <a:t> of </a:t>
            </a:r>
            <a:r>
              <a:rPr lang="de-CH" altLang="de-DE" dirty="0" err="1" smtClean="0"/>
              <a:t>the</a:t>
            </a:r>
            <a:r>
              <a:rPr lang="de-CH" altLang="de-DE" dirty="0" smtClean="0"/>
              <a:t> FF, </a:t>
            </a:r>
            <a:r>
              <a:rPr lang="de-CH" altLang="de-DE" dirty="0" err="1" smtClean="0"/>
              <a:t>the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FFis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are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unable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to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propaget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the</a:t>
            </a:r>
            <a:r>
              <a:rPr lang="de-CH" altLang="de-DE" dirty="0" smtClean="0"/>
              <a:t> proper </a:t>
            </a:r>
            <a:r>
              <a:rPr lang="de-CH" altLang="de-DE" dirty="0" err="1" smtClean="0"/>
              <a:t>current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status</a:t>
            </a:r>
            <a:endParaRPr lang="en-US" altLang="de-DE" dirty="0" smtClean="0"/>
          </a:p>
        </p:txBody>
      </p:sp>
      <p:sp>
        <p:nvSpPr>
          <p:cNvPr id="6349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90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90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90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90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4A7CFEE9-40DA-45D9-8684-A8EEC50E0ED5}" type="slidenum">
              <a:rPr lang="de-DE" altLang="de-DE" sz="1300" b="0" smtClean="0">
                <a:solidFill>
                  <a:schemeClr val="tx1"/>
                </a:solidFill>
              </a:rPr>
              <a:pPr eaLnBrk="1" hangingPunct="1"/>
              <a:t>56</a:t>
            </a:fld>
            <a:endParaRPr lang="de-DE" altLang="de-DE" sz="13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475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/>
          </a:p>
        </p:txBody>
      </p:sp>
      <p:sp>
        <p:nvSpPr>
          <p:cNvPr id="9216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90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90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90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90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08754286-CB52-4821-98AC-168AB6F6C799}" type="slidenum">
              <a:rPr lang="de-DE" altLang="de-DE" sz="1300" b="0" smtClean="0">
                <a:solidFill>
                  <a:schemeClr val="tx1"/>
                </a:solidFill>
              </a:rPr>
              <a:pPr eaLnBrk="1" hangingPunct="1"/>
              <a:t>57</a:t>
            </a:fld>
            <a:endParaRPr lang="de-DE" altLang="de-DE" sz="13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45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691" indent="-177691">
              <a:buFont typeface="Arial" pitchFamily="34" charset="0"/>
              <a:buChar char="•"/>
            </a:pPr>
            <a:r>
              <a:rPr lang="de-CH" dirty="0" smtClean="0"/>
              <a:t>VHDL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synthsis</a:t>
            </a:r>
            <a:r>
              <a:rPr lang="de-CH" baseline="0" dirty="0" smtClean="0"/>
              <a:t> (</a:t>
            </a:r>
            <a:r>
              <a:rPr lang="de-CH" baseline="0" dirty="0" err="1" smtClean="0"/>
              <a:t>transformation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logic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gates</a:t>
            </a:r>
            <a:r>
              <a:rPr lang="de-CH" baseline="0" dirty="0" smtClean="0"/>
              <a:t>)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simulation</a:t>
            </a:r>
            <a:endParaRPr lang="de-CH" baseline="0" dirty="0" smtClean="0"/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smtClean="0"/>
              <a:t>The </a:t>
            </a:r>
            <a:r>
              <a:rPr lang="de-CH" baseline="0" dirty="0" err="1" smtClean="0"/>
              <a:t>compiler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first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transforms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vhdl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instructions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into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generic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schematic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which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often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consists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multiplexers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adders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logic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gates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obvious</a:t>
            </a:r>
            <a:endParaRPr lang="de-CH" baseline="0" dirty="0" smtClean="0"/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smtClean="0"/>
              <a:t>The </a:t>
            </a:r>
            <a:r>
              <a:rPr lang="de-CH" baseline="0" dirty="0" err="1" smtClean="0"/>
              <a:t>generic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schematic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transformed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logic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blocks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which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based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libraries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target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technologie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7567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58825" y="742950"/>
            <a:ext cx="5253038" cy="37163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0907" indent="-170907" defTabSz="911503">
              <a:buFont typeface="Arial" pitchFamily="34" charset="0"/>
              <a:buChar char="•"/>
              <a:defRPr/>
            </a:pPr>
            <a:r>
              <a:rPr lang="de-CH" dirty="0" err="1" smtClean="0"/>
              <a:t>Once</a:t>
            </a:r>
            <a:r>
              <a:rPr lang="de-CH" dirty="0" smtClean="0"/>
              <a:t> a </a:t>
            </a:r>
            <a:r>
              <a:rPr lang="de-CH" dirty="0" err="1" smtClean="0"/>
              <a:t>signal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port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assigned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a </a:t>
            </a:r>
            <a:r>
              <a:rPr lang="de-CH" dirty="0" err="1" smtClean="0"/>
              <a:t>logic</a:t>
            </a:r>
            <a:r>
              <a:rPr lang="de-CH" dirty="0" smtClean="0"/>
              <a:t> type,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particular</a:t>
            </a:r>
            <a:r>
              <a:rPr lang="de-CH" dirty="0" smtClean="0"/>
              <a:t> </a:t>
            </a:r>
            <a:r>
              <a:rPr lang="de-CH" dirty="0" err="1" smtClean="0"/>
              <a:t>signal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particular</a:t>
            </a:r>
            <a:r>
              <a:rPr lang="de-CH" dirty="0" smtClean="0"/>
              <a:t> </a:t>
            </a:r>
            <a:r>
              <a:rPr lang="de-CH" dirty="0" err="1" smtClean="0"/>
              <a:t>logic</a:t>
            </a:r>
            <a:r>
              <a:rPr lang="de-CH" dirty="0" smtClean="0"/>
              <a:t> type </a:t>
            </a:r>
            <a:r>
              <a:rPr lang="de-CH" dirty="0" err="1" smtClean="0"/>
              <a:t>may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baseline="0" dirty="0" smtClean="0"/>
              <a:t>. </a:t>
            </a:r>
          </a:p>
          <a:p>
            <a:pPr marL="170907" indent="-170907" defTabSz="911503">
              <a:buFont typeface="Arial" pitchFamily="34" charset="0"/>
              <a:buChar char="•"/>
              <a:defRPr/>
            </a:pPr>
            <a:r>
              <a:rPr lang="de-CH" baseline="0" dirty="0" err="1" smtClean="0"/>
              <a:t>If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signal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port</a:t>
            </a:r>
            <a:r>
              <a:rPr lang="de-CH" baseline="0" dirty="0" smtClean="0"/>
              <a:t> must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assigned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from</a:t>
            </a:r>
            <a:r>
              <a:rPr lang="de-CH" baseline="0" dirty="0" smtClean="0"/>
              <a:t> a different </a:t>
            </a:r>
            <a:r>
              <a:rPr lang="de-CH" baseline="0" dirty="0" err="1" smtClean="0"/>
              <a:t>logic</a:t>
            </a:r>
            <a:r>
              <a:rPr lang="de-CH" baseline="0" dirty="0" smtClean="0"/>
              <a:t> type, a </a:t>
            </a:r>
            <a:r>
              <a:rPr lang="de-CH" baseline="0" dirty="0" err="1" smtClean="0"/>
              <a:t>conversion</a:t>
            </a:r>
            <a:r>
              <a:rPr lang="de-CH" baseline="0" dirty="0" smtClean="0"/>
              <a:t> must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done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first</a:t>
            </a:r>
            <a:endParaRPr lang="de-CH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>
                <a:solidFill>
                  <a:srgbClr val="1F497D"/>
                </a:solidFill>
              </a:rPr>
              <a:pPr>
                <a:defRPr/>
              </a:pPr>
              <a:t>62</a:t>
            </a:fld>
            <a:endParaRPr lang="de-DE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81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691" indent="-177691">
              <a:buFont typeface="Arial" pitchFamily="34" charset="0"/>
              <a:buChar char="•"/>
            </a:pPr>
            <a:r>
              <a:rPr lang="de-CH" dirty="0" err="1" smtClean="0"/>
              <a:t>While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baseline="0" dirty="0" err="1" smtClean="0"/>
              <a:t>capabilites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Verilog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VHDL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similar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syntax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however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completely</a:t>
            </a:r>
            <a:r>
              <a:rPr lang="de-CH" baseline="0" dirty="0" smtClean="0"/>
              <a:t> different.</a:t>
            </a:r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err="1" smtClean="0"/>
              <a:t>Verilog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initiated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electronics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industrie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came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market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bit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earlier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then</a:t>
            </a:r>
            <a:r>
              <a:rPr lang="de-CH" baseline="0" dirty="0" smtClean="0"/>
              <a:t> VHDL, </a:t>
            </a:r>
            <a:r>
              <a:rPr lang="de-CH" baseline="0" dirty="0" err="1" smtClean="0"/>
              <a:t>which</a:t>
            </a:r>
            <a:r>
              <a:rPr lang="de-CH" baseline="0" dirty="0" smtClean="0"/>
              <a:t> was </a:t>
            </a:r>
            <a:r>
              <a:rPr lang="de-CH" baseline="0" dirty="0" err="1" smtClean="0"/>
              <a:t>initiate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defense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industrie</a:t>
            </a:r>
            <a:r>
              <a:rPr lang="de-CH" baseline="0" dirty="0" smtClean="0"/>
              <a:t>.</a:t>
            </a:r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err="1" smtClean="0"/>
              <a:t>While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US, </a:t>
            </a:r>
            <a:r>
              <a:rPr lang="de-CH" baseline="0" dirty="0" err="1" smtClean="0"/>
              <a:t>many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designers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more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aquainted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Verilog</a:t>
            </a:r>
            <a:r>
              <a:rPr lang="de-CH" baseline="0" dirty="0" smtClean="0"/>
              <a:t>, European </a:t>
            </a:r>
            <a:r>
              <a:rPr lang="de-CH" baseline="0" dirty="0" err="1" smtClean="0"/>
              <a:t>designers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more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VHDL.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811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784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691" indent="-177691">
              <a:buFont typeface="Arial" pitchFamily="34" charset="0"/>
              <a:buChar char="•"/>
            </a:pPr>
            <a:r>
              <a:rPr lang="de-CH" dirty="0" smtClean="0"/>
              <a:t>VHDL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based</a:t>
            </a:r>
            <a:r>
              <a:rPr lang="de-CH" dirty="0" smtClean="0"/>
              <a:t> on </a:t>
            </a:r>
            <a:r>
              <a:rPr lang="de-CH" dirty="0" err="1" smtClean="0"/>
              <a:t>the</a:t>
            </a:r>
            <a:r>
              <a:rPr lang="de-CH" dirty="0" smtClean="0"/>
              <a:t> 4  Elements: Package, </a:t>
            </a:r>
            <a:r>
              <a:rPr lang="de-CH" dirty="0" err="1" smtClean="0"/>
              <a:t>Entity</a:t>
            </a:r>
            <a:r>
              <a:rPr lang="de-CH" dirty="0" smtClean="0"/>
              <a:t>, </a:t>
            </a:r>
            <a:r>
              <a:rPr lang="de-CH" dirty="0" err="1" smtClean="0"/>
              <a:t>Architecture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Configuration</a:t>
            </a:r>
            <a:r>
              <a:rPr lang="de-CH" dirty="0" smtClean="0"/>
              <a:t>.</a:t>
            </a:r>
          </a:p>
          <a:p>
            <a:pPr marL="177691" indent="-177691">
              <a:buFont typeface="Arial" pitchFamily="34" charset="0"/>
              <a:buChar char="•"/>
            </a:pPr>
            <a:r>
              <a:rPr lang="de-CH" dirty="0" smtClean="0"/>
              <a:t>All 4 Elements </a:t>
            </a:r>
            <a:r>
              <a:rPr lang="de-CH" dirty="0" err="1" smtClean="0"/>
              <a:t>could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contained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one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file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each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element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in a different </a:t>
            </a:r>
            <a:r>
              <a:rPr lang="de-CH" baseline="0" dirty="0" err="1" smtClean="0"/>
              <a:t>file</a:t>
            </a:r>
            <a:r>
              <a:rPr lang="de-CH" baseline="0" dirty="0" smtClean="0"/>
              <a:t>.</a:t>
            </a:r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err="1" smtClean="0"/>
              <a:t>Usually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Entity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Architecture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contained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one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file</a:t>
            </a:r>
            <a:r>
              <a:rPr lang="de-CH" baseline="0" dirty="0" smtClean="0"/>
              <a:t>.</a:t>
            </a:r>
          </a:p>
          <a:p>
            <a:pPr marL="177691" indent="-177691">
              <a:buFont typeface="Arial" pitchFamily="34" charset="0"/>
              <a:buChar char="•"/>
            </a:pPr>
            <a:r>
              <a:rPr lang="de-CH" baseline="0" dirty="0" smtClean="0"/>
              <a:t>Package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Configuration</a:t>
            </a:r>
            <a:r>
              <a:rPr lang="de-CH" baseline="0" dirty="0" smtClean="0"/>
              <a:t> 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often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contained</a:t>
            </a:r>
            <a:r>
              <a:rPr lang="de-CH" baseline="0" dirty="0" smtClean="0"/>
              <a:t> in a separate </a:t>
            </a:r>
            <a:r>
              <a:rPr lang="de-CH" baseline="0" dirty="0" err="1" smtClean="0"/>
              <a:t>files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697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48685-67F7-DA46-8AC4-DB0DAAAC4F4F}" type="slidenum">
              <a:rPr lang="en-US"/>
              <a:pPr/>
              <a:t>10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362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800"/>
            </a:lvl1pPr>
            <a:lvl2pPr marL="705600">
              <a:lnSpc>
                <a:spcPct val="100000"/>
              </a:lnSpc>
              <a:spcAft>
                <a:spcPts val="0"/>
              </a:spcAft>
              <a:defRPr/>
            </a:lvl2pPr>
            <a:lvl3pPr marL="972000">
              <a:lnSpc>
                <a:spcPct val="100000"/>
              </a:lnSpc>
              <a:spcBef>
                <a:spcPts val="0"/>
              </a:spcBef>
              <a:defRPr b="1">
                <a:latin typeface="Courier New"/>
                <a:cs typeface="Courier New"/>
              </a:defRPr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263AA-4099-402A-9BD4-E64EEC1C01F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95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B6194-9973-4949-853E-5F6238814B3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74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</a:pPr>
            <a:r>
              <a:rPr lang="de-DE" altLang="de-DE" sz="700" b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</a:pPr>
            <a:r>
              <a:rPr lang="de-DE" altLang="de-DE" sz="700" b="0">
                <a:solidFill>
                  <a:schemeClr val="tx1"/>
                </a:solidFill>
              </a:rPr>
              <a:t>Zürcher  Fachhochschule</a:t>
            </a:r>
          </a:p>
        </p:txBody>
      </p:sp>
      <p:pic>
        <p:nvPicPr>
          <p:cNvPr id="6" name="Picture 11" descr="zhaw_LO_d_blau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688" y="250825"/>
            <a:ext cx="108743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38" y="628650"/>
            <a:ext cx="6837362" cy="1258888"/>
          </a:xfrm>
        </p:spPr>
        <p:txBody>
          <a:bodyPr/>
          <a:lstStyle>
            <a:lvl1pPr>
              <a:lnSpc>
                <a:spcPts val="3100"/>
              </a:lnSpc>
              <a:spcAft>
                <a:spcPts val="1600"/>
              </a:spcAft>
              <a:defRPr>
                <a:solidFill>
                  <a:srgbClr val="0064BA"/>
                </a:solidFill>
              </a:defRPr>
            </a:lvl1pPr>
          </a:lstStyle>
          <a:p>
            <a:pPr lvl="0"/>
            <a:r>
              <a:rPr lang="de-CH" noProof="0" smtClean="0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8" y="2051050"/>
            <a:ext cx="9017000" cy="43180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de-CH" noProof="0" smtClean="0"/>
              <a:t>Formatvorlage des Untertitelmasters durch Klicken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E02D9-8296-4D0C-AF9E-30702031B64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66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0B962-CF32-4157-B356-6F333258DF8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21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5407" y="628650"/>
            <a:ext cx="7558087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406" y="1798638"/>
            <a:ext cx="9644045" cy="467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Textmasterformate durch Klicken bearbeiten</a:t>
            </a:r>
          </a:p>
          <a:p>
            <a:pPr lvl="1"/>
            <a:r>
              <a:rPr lang="de-CH" dirty="0" smtClean="0"/>
              <a:t>Zweite Ebene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</a:pPr>
            <a:r>
              <a:rPr lang="de-DE" sz="700" b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4325" y="7124700"/>
            <a:ext cx="1214438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42988">
              <a:lnSpc>
                <a:spcPct val="100000"/>
              </a:lnSpc>
              <a:spcAft>
                <a:spcPct val="0"/>
              </a:spcAft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067B76C-1CD8-46F1-8012-03A4082C60B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030" name="Picture 18" descr="zhaw_LO_d_blau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688" y="250825"/>
            <a:ext cx="108743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9" r:id="rId2"/>
    <p:sldLayoutId id="2147483790" r:id="rId3"/>
    <p:sldLayoutId id="2147483791" r:id="rId4"/>
  </p:sldLayoutIdLst>
  <p:hf hdr="0" ftr="0" dt="0"/>
  <p:txStyles>
    <p:titleStyle>
      <a:lvl1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1042988" rtl="0" eaLnBrk="0" fontAlgn="base" hangingPunct="0">
        <a:lnSpc>
          <a:spcPts val="3200"/>
        </a:lnSpc>
        <a:spcBef>
          <a:spcPct val="0"/>
        </a:spcBef>
        <a:spcAft>
          <a:spcPts val="16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04850" indent="-341313" algn="l" defTabSz="1042988" rtl="0" eaLnBrk="0" fontAlgn="base" hangingPunct="0">
        <a:lnSpc>
          <a:spcPts val="2800"/>
        </a:lnSpc>
        <a:spcBef>
          <a:spcPct val="0"/>
        </a:spcBef>
        <a:spcAft>
          <a:spcPts val="1200"/>
        </a:spcAft>
        <a:buChar char="–"/>
        <a:defRPr sz="2400">
          <a:solidFill>
            <a:schemeClr val="tx1"/>
          </a:solidFill>
          <a:latin typeface="+mn-lt"/>
        </a:defRPr>
      </a:lvl2pPr>
      <a:lvl3pPr marL="1347788" indent="-261938" algn="l" defTabSz="104298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838325" indent="-260350" algn="l" defTabSz="10429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344738" indent="-258763" algn="l" defTabSz="10429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8019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2591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7163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1735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EA999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Curso</a:t>
            </a:r>
            <a:r>
              <a:rPr lang="de-CH" dirty="0"/>
              <a:t> de </a:t>
            </a:r>
            <a:r>
              <a:rPr lang="de-CH" dirty="0" err="1"/>
              <a:t>Projeto</a:t>
            </a:r>
            <a:r>
              <a:rPr lang="de-CH" dirty="0"/>
              <a:t> </a:t>
            </a:r>
            <a:r>
              <a:rPr lang="de-CH" dirty="0" err="1"/>
              <a:t>para</a:t>
            </a:r>
            <a:r>
              <a:rPr lang="de-CH" dirty="0"/>
              <a:t> </a:t>
            </a:r>
            <a:r>
              <a:rPr lang="de-CH" dirty="0" err="1"/>
              <a:t>circuitos</a:t>
            </a:r>
            <a:r>
              <a:rPr lang="de-CH" dirty="0"/>
              <a:t> </a:t>
            </a:r>
            <a:r>
              <a:rPr lang="de-CH" dirty="0" err="1" smtClean="0"/>
              <a:t>lógicos</a:t>
            </a:r>
            <a:r>
              <a:rPr lang="de-CH" dirty="0" smtClean="0"/>
              <a:t> </a:t>
            </a:r>
            <a:r>
              <a:rPr lang="de-CH" dirty="0"/>
              <a:t>e </a:t>
            </a:r>
            <a:r>
              <a:rPr lang="de-CH" dirty="0" err="1"/>
              <a:t>aplicação</a:t>
            </a:r>
            <a:r>
              <a:rPr lang="de-CH" dirty="0"/>
              <a:t> </a:t>
            </a:r>
            <a:r>
              <a:rPr lang="de-CH" dirty="0" err="1"/>
              <a:t>em</a:t>
            </a:r>
            <a:r>
              <a:rPr lang="de-CH" dirty="0"/>
              <a:t> </a:t>
            </a:r>
            <a:r>
              <a:rPr lang="de-CH" dirty="0" err="1" smtClean="0"/>
              <a:t>áudio</a:t>
            </a:r>
            <a:endParaRPr lang="de-CH" dirty="0" smtClean="0"/>
          </a:p>
          <a:p>
            <a:endParaRPr lang="de-CH" dirty="0" smtClean="0"/>
          </a:p>
          <a:p>
            <a:pPr lvl="1"/>
            <a:r>
              <a:rPr lang="de-CH" dirty="0" smtClean="0"/>
              <a:t>VHDL </a:t>
            </a:r>
            <a:r>
              <a:rPr lang="de-CH" dirty="0" err="1" smtClean="0"/>
              <a:t>em</a:t>
            </a:r>
            <a:r>
              <a:rPr lang="de-CH" dirty="0" smtClean="0"/>
              <a:t> </a:t>
            </a:r>
            <a:r>
              <a:rPr lang="de-CH" dirty="0" err="1" smtClean="0"/>
              <a:t>poucas</a:t>
            </a:r>
            <a:r>
              <a:rPr lang="de-CH" dirty="0" smtClean="0"/>
              <a:t> </a:t>
            </a:r>
            <a:r>
              <a:rPr lang="de-CH" dirty="0" err="1" smtClean="0"/>
              <a:t>palavras</a:t>
            </a:r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curso</a:t>
            </a:r>
            <a:r>
              <a:rPr lang="de-CH" dirty="0" smtClean="0"/>
              <a:t> </a:t>
            </a:r>
            <a:r>
              <a:rPr lang="de-CH" dirty="0" err="1" smtClean="0"/>
              <a:t>intensivo</a:t>
            </a:r>
            <a:r>
              <a:rPr lang="de-CH" dirty="0" smtClean="0"/>
              <a:t> </a:t>
            </a:r>
            <a:r>
              <a:rPr lang="de-CH" dirty="0" err="1" smtClean="0"/>
              <a:t>para</a:t>
            </a:r>
            <a:r>
              <a:rPr lang="de-CH" dirty="0" smtClean="0"/>
              <a:t> design RTL)</a:t>
            </a:r>
          </a:p>
          <a:p>
            <a:pPr lvl="1"/>
            <a:endParaRPr lang="de-CH" dirty="0"/>
          </a:p>
          <a:p>
            <a:pPr lvl="1"/>
            <a:r>
              <a:rPr lang="de-CH" dirty="0" err="1" smtClean="0"/>
              <a:t>Projeto</a:t>
            </a:r>
            <a:r>
              <a:rPr lang="de-CH" dirty="0" smtClean="0"/>
              <a:t>: Audio Synthesizer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funções</a:t>
            </a:r>
            <a:r>
              <a:rPr lang="de-CH" dirty="0" smtClean="0"/>
              <a:t> </a:t>
            </a:r>
            <a:r>
              <a:rPr lang="de-CH" dirty="0" err="1" smtClean="0"/>
              <a:t>básicas</a:t>
            </a:r>
            <a:r>
              <a:rPr lang="de-CH" dirty="0" smtClean="0"/>
              <a:t> e </a:t>
            </a:r>
            <a:r>
              <a:rPr lang="de-CH" dirty="0" err="1" smtClean="0"/>
              <a:t>extras</a:t>
            </a:r>
            <a:r>
              <a:rPr lang="de-CH" dirty="0" smtClean="0"/>
              <a:t>)</a:t>
            </a:r>
            <a:br>
              <a:rPr lang="de-CH" dirty="0" smtClean="0"/>
            </a:br>
            <a:endParaRPr lang="de-CH" dirty="0" smtClean="0"/>
          </a:p>
          <a:p>
            <a:pPr lvl="1"/>
            <a:endParaRPr lang="de-CH" dirty="0" smtClean="0"/>
          </a:p>
          <a:p>
            <a:r>
              <a:rPr lang="de-CH" dirty="0" err="1" smtClean="0"/>
              <a:t>Organização</a:t>
            </a:r>
            <a:r>
              <a:rPr lang="de-CH" dirty="0" smtClean="0"/>
              <a:t>: </a:t>
            </a:r>
            <a:r>
              <a:rPr lang="de-CH" dirty="0" err="1" smtClean="0"/>
              <a:t>calendário</a:t>
            </a:r>
            <a:r>
              <a:rPr lang="de-CH" dirty="0" smtClean="0"/>
              <a:t> e </a:t>
            </a:r>
            <a:r>
              <a:rPr lang="de-CH" dirty="0" err="1" smtClean="0"/>
              <a:t>regras</a:t>
            </a:r>
            <a:r>
              <a:rPr lang="de-CH" dirty="0" smtClean="0"/>
              <a:t> do </a:t>
            </a:r>
            <a:r>
              <a:rPr lang="de-CH" dirty="0" err="1" smtClean="0"/>
              <a:t>jogo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263AA-4099-402A-9BD4-E64EEC1C01F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06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VHDL </a:t>
            </a:r>
            <a:r>
              <a:rPr lang="en-US" dirty="0" smtClean="0">
                <a:solidFill>
                  <a:srgbClr val="0070C0"/>
                </a:solidFill>
              </a:rPr>
              <a:t>Template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0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93095" y="2016337"/>
            <a:ext cx="5764209" cy="4284716"/>
          </a:xfrm>
        </p:spPr>
        <p:txBody>
          <a:bodyPr/>
          <a:lstStyle/>
          <a:p>
            <a:pPr marL="0" indent="0">
              <a:buNone/>
            </a:pPr>
            <a:r>
              <a:rPr lang="de-CH" sz="1800" b="1" dirty="0">
                <a:solidFill>
                  <a:srgbClr val="FF0000"/>
                </a:solidFill>
                <a:latin typeface="Courier New"/>
                <a:cs typeface="Courier New"/>
              </a:rPr>
              <a:t>LIBRARY </a:t>
            </a:r>
            <a:r>
              <a:rPr lang="de-CH" sz="1800" b="1" dirty="0" err="1">
                <a:latin typeface="Courier New"/>
                <a:cs typeface="Courier New"/>
              </a:rPr>
              <a:t>ieee</a:t>
            </a:r>
            <a:r>
              <a:rPr lang="de-CH" sz="1800" b="1" dirty="0">
                <a:latin typeface="Courier New"/>
                <a:cs typeface="Courier New"/>
              </a:rPr>
              <a:t>;</a:t>
            </a:r>
            <a:br>
              <a:rPr lang="de-CH" sz="1800" b="1" dirty="0">
                <a:latin typeface="Courier New"/>
                <a:cs typeface="Courier New"/>
              </a:rPr>
            </a:br>
            <a:r>
              <a:rPr lang="de-CH" sz="1800" b="1" dirty="0">
                <a:solidFill>
                  <a:srgbClr val="FF0000"/>
                </a:solidFill>
                <a:latin typeface="Courier New"/>
                <a:cs typeface="Courier New"/>
              </a:rPr>
              <a:t>USE </a:t>
            </a:r>
            <a:r>
              <a:rPr lang="de-CH" sz="1800" b="1" dirty="0">
                <a:latin typeface="Courier New"/>
                <a:cs typeface="Courier New"/>
              </a:rPr>
              <a:t>ieee.std_logic_1164.all;</a:t>
            </a:r>
            <a:br>
              <a:rPr lang="de-CH" sz="1800" b="1" dirty="0">
                <a:latin typeface="Courier New"/>
                <a:cs typeface="Courier New"/>
              </a:rPr>
            </a:br>
            <a:endParaRPr lang="en-US" sz="18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ENTITY </a:t>
            </a:r>
            <a:r>
              <a:rPr lang="en-US" sz="1800" b="1" dirty="0" err="1" smtClean="0">
                <a:latin typeface="Courier New"/>
                <a:cs typeface="Courier New"/>
              </a:rPr>
              <a:t>entity_name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PORT</a:t>
            </a:r>
            <a:r>
              <a:rPr lang="en-US" sz="1800" b="1" dirty="0" smtClean="0">
                <a:latin typeface="Courier New"/>
                <a:cs typeface="Courier New"/>
              </a:rPr>
              <a:t>(signal1 </a:t>
            </a:r>
            <a:r>
              <a:rPr lang="en-US" sz="1800" b="1" dirty="0">
                <a:latin typeface="Courier New"/>
                <a:cs typeface="Courier New"/>
              </a:rPr>
              <a:t>:mode type;</a:t>
            </a:r>
          </a:p>
          <a:p>
            <a:pPr>
              <a:buNone/>
            </a:pPr>
            <a:r>
              <a:rPr lang="en-US" sz="1800" b="1" dirty="0">
                <a:latin typeface="Courier New"/>
                <a:cs typeface="Courier New"/>
              </a:rPr>
              <a:t>      </a:t>
            </a:r>
            <a:r>
              <a:rPr lang="en-US" sz="1800" b="1" dirty="0" smtClean="0">
                <a:latin typeface="Courier New"/>
                <a:cs typeface="Courier New"/>
              </a:rPr>
              <a:t>signal2 </a:t>
            </a:r>
            <a:r>
              <a:rPr lang="en-US" sz="1800" b="1" dirty="0">
                <a:latin typeface="Courier New"/>
                <a:cs typeface="Courier New"/>
              </a:rPr>
              <a:t>:mode type)</a:t>
            </a:r>
            <a:r>
              <a:rPr lang="en-US" sz="1800" b="1" dirty="0" smtClean="0">
                <a:latin typeface="Courier New"/>
                <a:cs typeface="Courier New"/>
              </a:rPr>
              <a:t>;</a:t>
            </a:r>
            <a:endParaRPr lang="en-US" sz="18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END ENTITY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 err="1" smtClean="0">
                <a:latin typeface="Courier New"/>
                <a:cs typeface="Courier New"/>
              </a:rPr>
              <a:t>entity_name</a:t>
            </a:r>
            <a:r>
              <a:rPr lang="en-US" sz="1800" b="1" dirty="0">
                <a:latin typeface="Courier New"/>
                <a:cs typeface="Courier New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1800" b="1" dirty="0">
                <a:latin typeface="Courier New"/>
                <a:cs typeface="Courier New"/>
              </a:rPr>
              <a:t>       </a:t>
            </a:r>
          </a:p>
          <a:p>
            <a:pPr lvl="1">
              <a:buFont typeface="Wingdings" charset="0"/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lvl="1">
              <a:buFont typeface="Wingdings" charset="0"/>
              <a:buNone/>
            </a:pP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6416040" y="2100351"/>
            <a:ext cx="210649" cy="50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4306" tIns="52153" rIns="104306" bIns="52153">
            <a:spAutoFit/>
          </a:bodyPr>
          <a:lstStyle/>
          <a:p>
            <a:pPr eaLnBrk="0" hangingPunct="0"/>
            <a:endParaRPr lang="de-CH" sz="2100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348990" y="1979705"/>
            <a:ext cx="5214654" cy="490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4306" tIns="52153" rIns="104306" bIns="52153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ARCHITECTURE </a:t>
            </a:r>
            <a:r>
              <a:rPr lang="en-US" sz="1800" dirty="0" smtClean="0">
                <a:latin typeface="Courier New"/>
                <a:cs typeface="Courier New"/>
              </a:rPr>
              <a:t>name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OF </a:t>
            </a:r>
            <a:r>
              <a:rPr lang="en-US" sz="1800" dirty="0" err="1" smtClean="0">
                <a:latin typeface="Courier New"/>
                <a:cs typeface="Courier New"/>
              </a:rPr>
              <a:t>entity_name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sz="1800" dirty="0" smtClean="0">
                <a:latin typeface="Courier New"/>
                <a:cs typeface="Courier New"/>
              </a:rPr>
              <a:t>-- internal signal and constant 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smtClean="0">
                <a:latin typeface="Courier New"/>
                <a:cs typeface="Courier New"/>
              </a:rPr>
              <a:t>-- declarations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BEGIN</a:t>
            </a:r>
            <a:endParaRPr lang="en-US" sz="18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sz="1800" dirty="0">
                <a:latin typeface="Courier New"/>
                <a:cs typeface="Courier New"/>
              </a:rPr>
              <a:t> 	Concurrent statement 1;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sz="1800" dirty="0">
                <a:latin typeface="Courier New"/>
                <a:cs typeface="Courier New"/>
              </a:rPr>
              <a:t>	Concurrent statement 2;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sz="1800" dirty="0">
                <a:latin typeface="Courier New"/>
                <a:cs typeface="Courier New"/>
              </a:rPr>
              <a:t>	Concurrent statement 3;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sz="1800" dirty="0">
                <a:latin typeface="Courier New"/>
                <a:cs typeface="Courier New"/>
              </a:rPr>
              <a:t>	Concurrent statement 4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END ARCHITECTURE </a:t>
            </a:r>
            <a:r>
              <a:rPr lang="en-US" sz="1800" dirty="0" smtClean="0">
                <a:latin typeface="Courier New"/>
                <a:cs typeface="Courier New"/>
              </a:rPr>
              <a:t>name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eaLnBrk="0" hangingPunct="0">
              <a:lnSpc>
                <a:spcPct val="100000"/>
              </a:lnSpc>
            </a:pPr>
            <a:endParaRPr lang="en-US" sz="1800" dirty="0">
              <a:latin typeface="Courier New"/>
              <a:cs typeface="Courier New"/>
            </a:endParaRPr>
          </a:p>
        </p:txBody>
      </p:sp>
      <p:cxnSp>
        <p:nvCxnSpPr>
          <p:cNvPr id="3" name="Gerade Verbindung 2"/>
          <p:cNvCxnSpPr/>
          <p:nvPr/>
        </p:nvCxnSpPr>
        <p:spPr bwMode="auto">
          <a:xfrm>
            <a:off x="4749873" y="1698604"/>
            <a:ext cx="0" cy="5095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617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948" y="613902"/>
            <a:ext cx="7558087" cy="709613"/>
          </a:xfrm>
        </p:spPr>
        <p:txBody>
          <a:bodyPr/>
          <a:lstStyle/>
          <a:p>
            <a:r>
              <a:rPr lang="de-CH" dirty="0" smtClean="0">
                <a:solidFill>
                  <a:srgbClr val="BD450F"/>
                </a:solidFill>
              </a:rPr>
              <a:t>Library</a:t>
            </a:r>
            <a:endParaRPr lang="en-US" dirty="0">
              <a:solidFill>
                <a:srgbClr val="BD450F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4863" y="1522831"/>
            <a:ext cx="8477120" cy="13423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663" tIns="53385" rIns="102663" bIns="53385">
            <a:spAutoFit/>
          </a:bodyPr>
          <a:lstStyle/>
          <a:p>
            <a:r>
              <a:rPr lang="de-CH" sz="2400" dirty="0">
                <a:solidFill>
                  <a:srgbClr val="C00000"/>
                </a:solidFill>
                <a:latin typeface="Courier New" pitchFamily="49" charset="0"/>
              </a:rPr>
              <a:t>LIBRARY</a:t>
            </a:r>
            <a:r>
              <a:rPr lang="de-CH" sz="2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2400" dirty="0" err="1" smtClean="0">
                <a:solidFill>
                  <a:schemeClr val="tx1"/>
                </a:solidFill>
                <a:latin typeface="Courier New" pitchFamily="49" charset="0"/>
              </a:rPr>
              <a:t>ieee</a:t>
            </a:r>
            <a:r>
              <a:rPr lang="de-CH" sz="24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br>
              <a:rPr lang="de-CH" sz="240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de-CH" sz="2400" dirty="0" smtClean="0">
                <a:solidFill>
                  <a:srgbClr val="C00000"/>
                </a:solidFill>
                <a:latin typeface="Courier New" pitchFamily="49" charset="0"/>
              </a:rPr>
              <a:t>USE</a:t>
            </a:r>
            <a:r>
              <a:rPr lang="de-CH" sz="2400" dirty="0" smtClean="0">
                <a:solidFill>
                  <a:schemeClr val="tx1"/>
                </a:solidFill>
                <a:latin typeface="Courier New" pitchFamily="49" charset="0"/>
              </a:rPr>
              <a:t> ieee.std_logic_1164.all;</a:t>
            </a:r>
            <a:br>
              <a:rPr lang="de-CH" sz="2400" dirty="0" smtClean="0">
                <a:solidFill>
                  <a:schemeClr val="tx1"/>
                </a:solidFill>
                <a:latin typeface="Courier New" pitchFamily="49" charset="0"/>
              </a:rPr>
            </a:br>
            <a:endParaRPr lang="en-US" sz="2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34207" y="5410000"/>
            <a:ext cx="7319632" cy="1118255"/>
          </a:xfrm>
          <a:prstGeom prst="rect">
            <a:avLst/>
          </a:prstGeom>
          <a:noFill/>
          <a:ln>
            <a:solidFill>
              <a:srgbClr val="003E1C"/>
            </a:solidFill>
          </a:ln>
        </p:spPr>
        <p:txBody>
          <a:bodyPr wrap="none" rtlCol="0">
            <a:spAutoFit/>
          </a:bodyPr>
          <a:lstStyle/>
          <a:p>
            <a:r>
              <a:rPr lang="de-CH" sz="2400" b="0" dirty="0" smtClean="0">
                <a:solidFill>
                  <a:srgbClr val="0064BA"/>
                </a:solidFill>
              </a:rPr>
              <a:t>IEEE: Institute </a:t>
            </a:r>
            <a:r>
              <a:rPr lang="de-CH" sz="2400" b="0" dirty="0" err="1" smtClean="0">
                <a:solidFill>
                  <a:srgbClr val="0064BA"/>
                </a:solidFill>
              </a:rPr>
              <a:t>of</a:t>
            </a:r>
            <a:r>
              <a:rPr lang="de-CH" sz="2400" b="0" dirty="0" smtClean="0">
                <a:solidFill>
                  <a:srgbClr val="0064BA"/>
                </a:solidFill>
              </a:rPr>
              <a:t> </a:t>
            </a:r>
            <a:r>
              <a:rPr lang="de-CH" sz="2400" b="0" dirty="0" err="1" smtClean="0">
                <a:solidFill>
                  <a:srgbClr val="0064BA"/>
                </a:solidFill>
              </a:rPr>
              <a:t>Electrical</a:t>
            </a:r>
            <a:r>
              <a:rPr lang="de-CH" sz="2400" b="0" dirty="0" smtClean="0">
                <a:solidFill>
                  <a:srgbClr val="0064BA"/>
                </a:solidFill>
              </a:rPr>
              <a:t> </a:t>
            </a:r>
            <a:r>
              <a:rPr lang="de-CH" sz="2400" b="0" dirty="0" err="1" smtClean="0">
                <a:solidFill>
                  <a:srgbClr val="0064BA"/>
                </a:solidFill>
              </a:rPr>
              <a:t>and</a:t>
            </a:r>
            <a:r>
              <a:rPr lang="de-CH" sz="2400" b="0" dirty="0" smtClean="0">
                <a:solidFill>
                  <a:srgbClr val="0064BA"/>
                </a:solidFill>
              </a:rPr>
              <a:t> Electronic Engineers</a:t>
            </a:r>
          </a:p>
          <a:p>
            <a:r>
              <a:rPr lang="de-CH" sz="2400" b="0" dirty="0" smtClean="0">
                <a:solidFill>
                  <a:srgbClr val="0064BA"/>
                </a:solidFill>
              </a:rPr>
              <a:t>VHDL </a:t>
            </a:r>
            <a:r>
              <a:rPr lang="de-CH" sz="2400" b="0" dirty="0" err="1" smtClean="0">
                <a:solidFill>
                  <a:srgbClr val="0064BA"/>
                </a:solidFill>
              </a:rPr>
              <a:t>Standardisierungs</a:t>
            </a:r>
            <a:r>
              <a:rPr lang="de-CH" sz="2400" b="0" dirty="0" smtClean="0">
                <a:solidFill>
                  <a:srgbClr val="0064BA"/>
                </a:solidFill>
              </a:rPr>
              <a:t> Gremium (IEEE 1076)</a:t>
            </a:r>
            <a:endParaRPr lang="en-US" sz="2400" b="0" dirty="0">
              <a:solidFill>
                <a:srgbClr val="0064BA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6194-9973-4949-853E-5F6238814B31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397" y="1566796"/>
            <a:ext cx="40513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1" name="Rectangle 30"/>
          <p:cNvSpPr>
            <a:spLocks noChangeArrowheads="1"/>
          </p:cNvSpPr>
          <p:nvPr/>
        </p:nvSpPr>
        <p:spPr bwMode="auto">
          <a:xfrm>
            <a:off x="245792" y="373241"/>
            <a:ext cx="7704447" cy="95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 anchor="ctr"/>
          <a:lstStyle/>
          <a:p>
            <a:pPr eaLnBrk="1" hangingPunct="1"/>
            <a:r>
              <a:rPr lang="de-CH" dirty="0" err="1" smtClean="0">
                <a:solidFill>
                  <a:srgbClr val="FF0000"/>
                </a:solidFill>
              </a:rPr>
              <a:t>Entity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44" name="Rectangle 3"/>
          <p:cNvSpPr txBox="1">
            <a:spLocks/>
          </p:cNvSpPr>
          <p:nvPr/>
        </p:nvSpPr>
        <p:spPr>
          <a:xfrm>
            <a:off x="357396" y="4418671"/>
            <a:ext cx="9933995" cy="2518158"/>
          </a:xfrm>
          <a:prstGeom prst="rect">
            <a:avLst/>
          </a:prstGeom>
        </p:spPr>
        <p:txBody>
          <a:bodyPr/>
          <a:lstStyle>
            <a:lvl1pPr marL="361950" indent="-36195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00000"/>
              </a:lnSpc>
              <a:buFont typeface="Arial" charset="0"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ENTITY</a:t>
            </a:r>
            <a:r>
              <a:rPr lang="en-US" sz="20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Arial" charset="0"/>
              </a:rPr>
              <a:t>mux_beispiel</a:t>
            </a:r>
            <a:r>
              <a:rPr lang="en-US" sz="20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IS</a:t>
            </a:r>
            <a:r>
              <a:rPr lang="en-US" sz="2000" dirty="0">
                <a:latin typeface="Courier New" pitchFamily="49" charset="0"/>
                <a:cs typeface="Arial" charset="0"/>
              </a:rPr>
              <a:t/>
            </a:r>
            <a:br>
              <a:rPr lang="en-US" sz="2000" dirty="0">
                <a:latin typeface="Courier New" pitchFamily="49" charset="0"/>
                <a:cs typeface="Arial" charset="0"/>
              </a:rPr>
            </a:b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PORT</a:t>
            </a:r>
            <a:r>
              <a:rPr lang="en-US" sz="2000" b="1" dirty="0" smtClean="0">
                <a:latin typeface="Courier New" pitchFamily="49" charset="0"/>
                <a:cs typeface="Arial" charset="0"/>
              </a:rPr>
              <a:t> ( </a:t>
            </a:r>
            <a:r>
              <a:rPr lang="en-US" sz="2000" b="1" dirty="0" err="1" smtClean="0">
                <a:latin typeface="Courier New" pitchFamily="49" charset="0"/>
                <a:cs typeface="Arial" charset="0"/>
              </a:rPr>
              <a:t>a,b</a:t>
            </a:r>
            <a:r>
              <a:rPr lang="en-US" sz="2000" b="1" dirty="0" smtClean="0">
                <a:latin typeface="Courier New" pitchFamily="49" charset="0"/>
                <a:cs typeface="Arial" charset="0"/>
              </a:rPr>
              <a:t>    :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IN</a:t>
            </a:r>
            <a:r>
              <a:rPr lang="en-US" sz="20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Arial" charset="0"/>
              </a:rPr>
              <a:t>std_logic</a:t>
            </a:r>
            <a:r>
              <a:rPr lang="en-US" sz="2000" b="1" dirty="0" smtClean="0">
                <a:latin typeface="Courier New" pitchFamily="49" charset="0"/>
                <a:cs typeface="Arial" charset="0"/>
              </a:rPr>
              <a:t>;</a:t>
            </a:r>
            <a:br>
              <a:rPr lang="en-US" sz="2000" b="1" dirty="0" smtClean="0">
                <a:latin typeface="Courier New" pitchFamily="49" charset="0"/>
                <a:cs typeface="Arial" charset="0"/>
              </a:rPr>
            </a:br>
            <a:r>
              <a:rPr lang="en-US" sz="2000" b="1" dirty="0" smtClean="0">
                <a:latin typeface="Courier New" pitchFamily="49" charset="0"/>
                <a:cs typeface="Arial" charset="0"/>
              </a:rPr>
              <a:t>       </a:t>
            </a:r>
            <a:r>
              <a:rPr lang="en-US" sz="2000" b="1" dirty="0" err="1" smtClean="0">
                <a:latin typeface="Courier New" pitchFamily="49" charset="0"/>
                <a:cs typeface="Arial" charset="0"/>
              </a:rPr>
              <a:t>sel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Arial" charset="0"/>
              </a:rPr>
              <a:t>: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IN</a:t>
            </a:r>
            <a:r>
              <a:rPr lang="en-US" sz="20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Arial" charset="0"/>
              </a:rPr>
              <a:t>std_logic</a:t>
            </a:r>
            <a:r>
              <a:rPr lang="en-US" sz="2000" b="1" dirty="0" smtClean="0">
                <a:latin typeface="Courier New" pitchFamily="49" charset="0"/>
                <a:cs typeface="Arial" charset="0"/>
              </a:rPr>
              <a:t>;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000" dirty="0">
                <a:latin typeface="Courier New" pitchFamily="49" charset="0"/>
                <a:cs typeface="Arial" charset="0"/>
              </a:rPr>
              <a:t/>
            </a:r>
            <a:br>
              <a:rPr lang="en-US" sz="2000" dirty="0">
                <a:latin typeface="Courier New" pitchFamily="49" charset="0"/>
                <a:cs typeface="Arial" charset="0"/>
              </a:rPr>
            </a:br>
            <a:r>
              <a:rPr lang="en-US" sz="2000" dirty="0" smtClean="0">
                <a:latin typeface="Courier New" pitchFamily="49" charset="0"/>
                <a:cs typeface="Arial" charset="0"/>
              </a:rPr>
              <a:t>       </a:t>
            </a:r>
            <a:r>
              <a:rPr lang="en-US" sz="2000" b="1" dirty="0" smtClean="0">
                <a:latin typeface="Courier New" pitchFamily="49" charset="0"/>
                <a:cs typeface="Arial" charset="0"/>
              </a:rPr>
              <a:t>x</a:t>
            </a:r>
            <a:r>
              <a:rPr lang="en-US" sz="2000" dirty="0">
                <a:latin typeface="Courier New" pitchFamily="49" charset="0"/>
                <a:cs typeface="Arial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     </a:t>
            </a:r>
            <a:r>
              <a:rPr lang="en-US" sz="2000" b="1" dirty="0" smtClean="0">
                <a:latin typeface="Courier New" pitchFamily="49" charset="0"/>
                <a:cs typeface="Arial" charset="0"/>
              </a:rPr>
              <a:t>: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OUT</a:t>
            </a:r>
            <a:r>
              <a:rPr lang="en-US" sz="20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Arial" charset="0"/>
              </a:rPr>
              <a:t>std_logic</a:t>
            </a:r>
            <a:r>
              <a:rPr lang="en-US" sz="2000" b="1" dirty="0" smtClean="0">
                <a:latin typeface="Courier New" pitchFamily="49" charset="0"/>
                <a:cs typeface="Arial" charset="0"/>
              </a:rPr>
              <a:t/>
            </a:r>
            <a:br>
              <a:rPr lang="en-US" sz="2000" b="1" dirty="0" smtClean="0">
                <a:latin typeface="Courier New" pitchFamily="49" charset="0"/>
                <a:cs typeface="Arial" charset="0"/>
              </a:rPr>
            </a:br>
            <a:r>
              <a:rPr lang="en-US" sz="2000" b="1" dirty="0" smtClean="0">
                <a:latin typeface="Courier New" pitchFamily="49" charset="0"/>
                <a:cs typeface="Arial" charset="0"/>
              </a:rPr>
              <a:t>	  );</a:t>
            </a:r>
            <a:br>
              <a:rPr lang="en-US" sz="2000" b="1" dirty="0" smtClean="0">
                <a:latin typeface="Courier New" pitchFamily="49" charset="0"/>
                <a:cs typeface="Arial" charset="0"/>
              </a:rPr>
            </a:b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END</a:t>
            </a:r>
            <a:r>
              <a:rPr lang="en-US" sz="20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Arial" charset="0"/>
              </a:rPr>
              <a:t>mux_beispiel</a:t>
            </a:r>
            <a:r>
              <a:rPr lang="en-US" sz="2000" b="1" dirty="0" smtClean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1780161" y="3875294"/>
            <a:ext cx="1851201" cy="507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5030" tIns="52516" rIns="105030" bIns="52516">
            <a:spAutoFit/>
          </a:bodyPr>
          <a:lstStyle/>
          <a:p>
            <a:r>
              <a:rPr lang="en-US" sz="2300" dirty="0">
                <a:solidFill>
                  <a:srgbClr val="0000FF"/>
                </a:solidFill>
              </a:rPr>
              <a:t>entity name</a:t>
            </a:r>
          </a:p>
        </p:txBody>
      </p:sp>
      <p:sp>
        <p:nvSpPr>
          <p:cNvPr id="46" name="Line 6"/>
          <p:cNvSpPr>
            <a:spLocks noChangeShapeType="1"/>
          </p:cNvSpPr>
          <p:nvPr/>
        </p:nvSpPr>
        <p:spPr bwMode="auto">
          <a:xfrm>
            <a:off x="2985163" y="4353704"/>
            <a:ext cx="16493" cy="23087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4306" tIns="52153" rIns="104306" bIns="52153" anchor="ctr"/>
          <a:lstStyle/>
          <a:p>
            <a:endParaRPr lang="de-CH"/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3632249" y="6405074"/>
            <a:ext cx="1801946" cy="507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5030" tIns="52516" rIns="105030" bIns="52516">
            <a:spAutoFit/>
          </a:bodyPr>
          <a:lstStyle/>
          <a:p>
            <a:r>
              <a:rPr lang="en-US" sz="2300" dirty="0">
                <a:solidFill>
                  <a:srgbClr val="0000FF"/>
                </a:solidFill>
              </a:rPr>
              <a:t>port names</a:t>
            </a:r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 flipH="1" flipV="1">
            <a:off x="2242995" y="5491603"/>
            <a:ext cx="1880160" cy="9729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4306" tIns="52153" rIns="104306" bIns="52153" anchor="ctr"/>
          <a:lstStyle/>
          <a:p>
            <a:endParaRPr lang="de-CH"/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5790702" y="6438721"/>
            <a:ext cx="3177911" cy="507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5030" tIns="52516" rIns="105030" bIns="52516">
            <a:spAutoFit/>
          </a:bodyPr>
          <a:lstStyle/>
          <a:p>
            <a:r>
              <a:rPr lang="en-US" sz="2300" dirty="0">
                <a:solidFill>
                  <a:srgbClr val="0000FF"/>
                </a:solidFill>
              </a:rPr>
              <a:t>port mode (direction)</a:t>
            </a:r>
          </a:p>
        </p:txBody>
      </p:sp>
      <p:sp>
        <p:nvSpPr>
          <p:cNvPr id="57" name="Line 10"/>
          <p:cNvSpPr>
            <a:spLocks noChangeShapeType="1"/>
          </p:cNvSpPr>
          <p:nvPr/>
        </p:nvSpPr>
        <p:spPr bwMode="auto">
          <a:xfrm flipH="1" flipV="1">
            <a:off x="3479941" y="5738972"/>
            <a:ext cx="3018149" cy="74210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4306" tIns="52153" rIns="104306" bIns="52153" anchor="ctr"/>
          <a:lstStyle/>
          <a:p>
            <a:endParaRPr lang="de-CH"/>
          </a:p>
        </p:txBody>
      </p:sp>
      <p:sp>
        <p:nvSpPr>
          <p:cNvPr id="60" name="Rectangle 3"/>
          <p:cNvSpPr txBox="1">
            <a:spLocks/>
          </p:cNvSpPr>
          <p:nvPr/>
        </p:nvSpPr>
        <p:spPr>
          <a:xfrm>
            <a:off x="347336" y="1428220"/>
            <a:ext cx="9927563" cy="2518158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/>
          <a:lstStyle>
            <a:lvl1pPr marL="361950" indent="-36195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00000"/>
              </a:lnSpc>
              <a:buFont typeface="Arial" charset="0"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ENTITY</a:t>
            </a:r>
            <a:r>
              <a:rPr lang="en-US" sz="2000" b="1" dirty="0" smtClean="0">
                <a:latin typeface="Courier New" pitchFamily="49" charset="0"/>
                <a:cs typeface="Arial" charset="0"/>
              </a:rPr>
              <a:t> &lt;</a:t>
            </a:r>
            <a:r>
              <a:rPr lang="en-US" sz="2000" b="1" dirty="0" err="1" smtClean="0">
                <a:latin typeface="Courier New" pitchFamily="49" charset="0"/>
                <a:cs typeface="Arial" charset="0"/>
              </a:rPr>
              <a:t>Entityname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&gt;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IS</a:t>
            </a:r>
            <a:r>
              <a:rPr lang="en-US" sz="2000" dirty="0">
                <a:latin typeface="Courier New" pitchFamily="49" charset="0"/>
                <a:cs typeface="Arial" charset="0"/>
              </a:rPr>
              <a:t/>
            </a:r>
            <a:br>
              <a:rPr lang="en-US" sz="2000" dirty="0">
                <a:latin typeface="Courier New" pitchFamily="49" charset="0"/>
                <a:cs typeface="Arial" charset="0"/>
              </a:rPr>
            </a:b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PORT</a:t>
            </a:r>
            <a:r>
              <a:rPr lang="en-US" sz="2000" b="1" dirty="0" smtClean="0">
                <a:latin typeface="Courier New" pitchFamily="49" charset="0"/>
                <a:cs typeface="Arial" charset="0"/>
              </a:rPr>
              <a:t> ( &lt;port&gt;,… :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IN¦OUT¦…</a:t>
            </a:r>
            <a:r>
              <a:rPr lang="en-US" sz="2000" b="1" dirty="0" smtClean="0">
                <a:latin typeface="Courier New" pitchFamily="49" charset="0"/>
                <a:cs typeface="Arial" charset="0"/>
              </a:rPr>
              <a:t> &lt;Input-Output Type&gt;;</a:t>
            </a:r>
            <a:br>
              <a:rPr lang="en-US" sz="2000" b="1" dirty="0" smtClean="0">
                <a:latin typeface="Courier New" pitchFamily="49" charset="0"/>
                <a:cs typeface="Arial" charset="0"/>
              </a:rPr>
            </a:br>
            <a:r>
              <a:rPr lang="en-US" sz="2000" b="1" dirty="0" smtClean="0">
                <a:latin typeface="Courier New" pitchFamily="49" charset="0"/>
                <a:cs typeface="Arial" charset="0"/>
              </a:rPr>
              <a:t>       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&lt;port&gt;,… </a:t>
            </a:r>
            <a:r>
              <a:rPr lang="en-US" sz="2000" dirty="0">
                <a:latin typeface="Courier New" pitchFamily="49" charset="0"/>
                <a:cs typeface="Arial" charset="0"/>
              </a:rPr>
              <a:t>: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IN¦OUT¦…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000" dirty="0">
                <a:latin typeface="Courier New" pitchFamily="49" charset="0"/>
                <a:cs typeface="Arial" charset="0"/>
              </a:rPr>
              <a:t>&lt;Input-Output Type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&gt;</a:t>
            </a:r>
            <a:r>
              <a:rPr lang="en-US" sz="2000" b="1" dirty="0" smtClean="0">
                <a:latin typeface="Courier New" pitchFamily="49" charset="0"/>
                <a:cs typeface="Arial" charset="0"/>
              </a:rPr>
              <a:t/>
            </a:r>
            <a:br>
              <a:rPr lang="en-US" sz="2000" b="1" dirty="0" smtClean="0">
                <a:latin typeface="Courier New" pitchFamily="49" charset="0"/>
                <a:cs typeface="Arial" charset="0"/>
              </a:rPr>
            </a:br>
            <a:r>
              <a:rPr lang="en-US" sz="2000" b="1" dirty="0" smtClean="0">
                <a:latin typeface="Courier New" pitchFamily="49" charset="0"/>
                <a:cs typeface="Arial" charset="0"/>
              </a:rPr>
              <a:t>	  );</a:t>
            </a:r>
            <a:br>
              <a:rPr lang="en-US" sz="2000" b="1" dirty="0" smtClean="0">
                <a:latin typeface="Courier New" pitchFamily="49" charset="0"/>
                <a:cs typeface="Arial" charset="0"/>
              </a:rPr>
            </a:b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END</a:t>
            </a:r>
            <a:r>
              <a:rPr lang="en-US" sz="20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000" dirty="0">
                <a:latin typeface="Courier New" pitchFamily="49" charset="0"/>
                <a:cs typeface="Arial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Entityname</a:t>
            </a:r>
            <a:r>
              <a:rPr lang="en-US" sz="2000" dirty="0">
                <a:latin typeface="Courier New" pitchFamily="49" charset="0"/>
                <a:cs typeface="Arial" charset="0"/>
              </a:rPr>
              <a:t>&gt; </a:t>
            </a:r>
            <a:r>
              <a:rPr lang="en-US" sz="2000" b="1" dirty="0" smtClean="0">
                <a:latin typeface="Courier New" pitchFamily="49" charset="0"/>
                <a:cs typeface="Arial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0808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380345" y="2079963"/>
            <a:ext cx="9877752" cy="92855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eaLnBrk="1" hangingPunct="1"/>
            <a:r>
              <a:rPr lang="de-CH" sz="2000" dirty="0" err="1" smtClean="0">
                <a:solidFill>
                  <a:schemeClr val="tx1"/>
                </a:solidFill>
                <a:latin typeface="Courier New" pitchFamily="49" charset="0"/>
              </a:rPr>
              <a:t>std_logic</a:t>
            </a:r>
            <a: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  <a:t> ;	</a:t>
            </a:r>
            <a:r>
              <a:rPr lang="de-CH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  <a:t>                    -- </a:t>
            </a:r>
            <a:r>
              <a:rPr lang="de-CH" sz="2000" dirty="0" err="1" smtClean="0">
                <a:solidFill>
                  <a:schemeClr val="tx1"/>
                </a:solidFill>
                <a:latin typeface="Courier New" pitchFamily="49" charset="0"/>
              </a:rPr>
              <a:t>single</a:t>
            </a:r>
            <a: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2000" dirty="0" err="1" smtClean="0">
                <a:solidFill>
                  <a:schemeClr val="tx1"/>
                </a:solidFill>
                <a:latin typeface="Courier New" pitchFamily="49" charset="0"/>
              </a:rPr>
              <a:t>bit</a:t>
            </a:r>
            <a: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2000" dirty="0" err="1" smtClean="0">
                <a:solidFill>
                  <a:schemeClr val="tx1"/>
                </a:solidFill>
                <a:latin typeface="Courier New" pitchFamily="49" charset="0"/>
              </a:rPr>
              <a:t>signal</a:t>
            </a:r>
            <a: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2000" dirty="0" err="1" smtClean="0">
                <a:solidFill>
                  <a:schemeClr val="tx1"/>
                </a:solidFill>
                <a:latin typeface="Courier New" pitchFamily="49" charset="0"/>
              </a:rPr>
              <a:t>or</a:t>
            </a:r>
            <a: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2000" dirty="0" err="1" smtClean="0">
                <a:solidFill>
                  <a:schemeClr val="tx1"/>
                </a:solidFill>
                <a:latin typeface="Courier New" pitchFamily="49" charset="0"/>
              </a:rPr>
              <a:t>port</a:t>
            </a:r>
            <a: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de-CH" sz="2000" dirty="0" err="1" smtClean="0">
                <a:solidFill>
                  <a:schemeClr val="tx1"/>
                </a:solidFill>
                <a:latin typeface="Courier New" pitchFamily="49" charset="0"/>
              </a:rPr>
              <a:t>std_logic_vector</a:t>
            </a:r>
            <a: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  <a:t> (3 </a:t>
            </a:r>
            <a:r>
              <a:rPr lang="de-CH" sz="2000" dirty="0">
                <a:solidFill>
                  <a:srgbClr val="C00000"/>
                </a:solidFill>
                <a:latin typeface="Courier New" pitchFamily="49" charset="0"/>
              </a:rPr>
              <a:t>DOWNTO</a:t>
            </a:r>
            <a:r>
              <a:rPr lang="de-CH" sz="2000" dirty="0">
                <a:solidFill>
                  <a:schemeClr val="tx1"/>
                </a:solidFill>
                <a:latin typeface="Courier New" pitchFamily="49" charset="0"/>
              </a:rPr>
              <a:t> 0) </a:t>
            </a:r>
            <a: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  <a:t>;  -- </a:t>
            </a:r>
            <a:r>
              <a:rPr lang="de-CH" sz="2000" dirty="0" err="1" smtClean="0">
                <a:solidFill>
                  <a:schemeClr val="tx1"/>
                </a:solidFill>
                <a:latin typeface="Courier New" pitchFamily="49" charset="0"/>
              </a:rPr>
              <a:t>vector</a:t>
            </a:r>
            <a: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2000" dirty="0" err="1" smtClean="0">
                <a:solidFill>
                  <a:schemeClr val="tx1"/>
                </a:solidFill>
                <a:latin typeface="Courier New" pitchFamily="49" charset="0"/>
              </a:rPr>
              <a:t>with</a:t>
            </a:r>
            <a: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  <a:t> 4 </a:t>
            </a:r>
            <a:r>
              <a:rPr lang="de-CH" sz="2000" dirty="0" err="1" smtClean="0">
                <a:solidFill>
                  <a:schemeClr val="tx1"/>
                </a:solidFill>
                <a:latin typeface="Courier New" pitchFamily="49" charset="0"/>
              </a:rPr>
              <a:t>bits</a:t>
            </a:r>
            <a:endParaRPr lang="de-CH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3558" name="Rectangle 7"/>
          <p:cNvSpPr>
            <a:spLocks noGrp="1" noChangeArrowheads="1"/>
          </p:cNvSpPr>
          <p:nvPr>
            <p:ph type="title"/>
          </p:nvPr>
        </p:nvSpPr>
        <p:spPr>
          <a:xfrm>
            <a:off x="378725" y="1001167"/>
            <a:ext cx="9937808" cy="792883"/>
          </a:xfrm>
        </p:spPr>
        <p:txBody>
          <a:bodyPr/>
          <a:lstStyle/>
          <a:p>
            <a:pPr eaLnBrk="1" hangingPunct="1"/>
            <a:r>
              <a:rPr lang="de-CH" sz="2400" dirty="0" smtClean="0">
                <a:latin typeface="Arial" charset="0"/>
              </a:rPr>
              <a:t>Syntax: Definition von </a:t>
            </a:r>
            <a:r>
              <a:rPr lang="de-CH" sz="2400" dirty="0">
                <a:latin typeface="Arial" charset="0"/>
              </a:rPr>
              <a:t>S</a:t>
            </a:r>
            <a:r>
              <a:rPr lang="de-CH" sz="2400" dirty="0" smtClean="0">
                <a:latin typeface="Arial" charset="0"/>
              </a:rPr>
              <a:t>ignalen und Vektoren</a:t>
            </a:r>
            <a:endParaRPr lang="en-US" sz="2400" dirty="0">
              <a:latin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626199" y="3832430"/>
            <a:ext cx="2731775" cy="516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5030" tIns="52516" rIns="105030" bIns="52516">
            <a:spAutoFit/>
          </a:bodyPr>
          <a:lstStyle/>
          <a:p>
            <a:r>
              <a:rPr lang="en-US" sz="2300" dirty="0" smtClean="0">
                <a:solidFill>
                  <a:srgbClr val="0000FF"/>
                </a:solidFill>
              </a:rPr>
              <a:t>MSB of the Vector</a:t>
            </a:r>
            <a:endParaRPr lang="en-US" sz="2300" dirty="0">
              <a:solidFill>
                <a:srgbClr val="0000FF"/>
              </a:solidFill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 flipV="1">
            <a:off x="3364492" y="2885977"/>
            <a:ext cx="808140" cy="95649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4306" tIns="52153" rIns="104306" bIns="52153" anchor="ctr"/>
          <a:lstStyle/>
          <a:p>
            <a:endParaRPr lang="de-CH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75034" y="3836409"/>
            <a:ext cx="2666053" cy="516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5030" tIns="52516" rIns="105030" bIns="52516">
            <a:spAutoFit/>
          </a:bodyPr>
          <a:lstStyle/>
          <a:p>
            <a:r>
              <a:rPr lang="en-US" sz="2300" dirty="0" smtClean="0">
                <a:solidFill>
                  <a:srgbClr val="0000FF"/>
                </a:solidFill>
              </a:rPr>
              <a:t>LSB of the Vector</a:t>
            </a:r>
            <a:endParaRPr lang="en-US" sz="2300" dirty="0">
              <a:solidFill>
                <a:srgbClr val="0000FF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 flipV="1">
            <a:off x="4749873" y="2951942"/>
            <a:ext cx="3084120" cy="923514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4306" tIns="52153" rIns="104306" bIns="52153" anchor="ctr"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245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4" name="Rectangle 9"/>
          <p:cNvSpPr>
            <a:spLocks noGrp="1"/>
          </p:cNvSpPr>
          <p:nvPr>
            <p:ph type="title"/>
          </p:nvPr>
        </p:nvSpPr>
        <p:spPr>
          <a:xfrm>
            <a:off x="571879" y="446161"/>
            <a:ext cx="8838764" cy="792883"/>
          </a:xfrm>
        </p:spPr>
        <p:txBody>
          <a:bodyPr/>
          <a:lstStyle/>
          <a:p>
            <a:pPr eaLnBrk="1" hangingPunct="1"/>
            <a:r>
              <a:rPr lang="de-CH" dirty="0" err="1" smtClean="0">
                <a:solidFill>
                  <a:srgbClr val="BD450F"/>
                </a:solidFill>
                <a:latin typeface="Arial" charset="0"/>
                <a:cs typeface="Arial" charset="0"/>
              </a:rPr>
              <a:t>Architecture</a:t>
            </a:r>
            <a:endParaRPr lang="en-US" dirty="0">
              <a:solidFill>
                <a:srgbClr val="BD450F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581667" y="4114153"/>
            <a:ext cx="6162831" cy="1849392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ARCHITECTURE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comb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mux_beispiel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b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 a WHEN (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'1')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b;</a:t>
            </a:r>
            <a:endParaRPr lang="en-US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comb;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6454484" y="4266810"/>
            <a:ext cx="3958257" cy="1887352"/>
            <a:chOff x="6381662" y="2820646"/>
            <a:chExt cx="3958257" cy="1887352"/>
          </a:xfrm>
        </p:grpSpPr>
        <p:sp>
          <p:nvSpPr>
            <p:cNvPr id="15" name="Line 2"/>
            <p:cNvSpPr>
              <a:spLocks noChangeShapeType="1"/>
            </p:cNvSpPr>
            <p:nvPr/>
          </p:nvSpPr>
          <p:spPr bwMode="auto">
            <a:xfrm>
              <a:off x="7131899" y="3259179"/>
              <a:ext cx="1158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663" tIns="53385" rIns="102663" bIns="53385">
              <a:spAutoFit/>
            </a:bodyPr>
            <a:lstStyle/>
            <a:p>
              <a:endParaRPr lang="en-US"/>
            </a:p>
          </p:txBody>
        </p:sp>
        <p:sp>
          <p:nvSpPr>
            <p:cNvPr id="16" name="Line 3"/>
            <p:cNvSpPr>
              <a:spLocks noChangeShapeType="1"/>
            </p:cNvSpPr>
            <p:nvPr/>
          </p:nvSpPr>
          <p:spPr bwMode="auto">
            <a:xfrm>
              <a:off x="7131899" y="3763264"/>
              <a:ext cx="1158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663" tIns="53385" rIns="102663" bIns="53385">
              <a:spAutoFit/>
            </a:bodyPr>
            <a:lstStyle/>
            <a:p>
              <a:endParaRPr lang="en-US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9181467" y="3798269"/>
              <a:ext cx="1158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663" tIns="53385" rIns="102663" bIns="53385">
              <a:spAutoFit/>
            </a:bodyPr>
            <a:lstStyle/>
            <a:p>
              <a:endParaRPr lang="en-US"/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10004348" y="3662788"/>
              <a:ext cx="335571" cy="518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2663" tIns="53385" rIns="102663" bIns="53385">
              <a:spAutoFit/>
            </a:bodyPr>
            <a:lstStyle>
              <a:lvl1pPr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9pPr>
            </a:lstStyle>
            <a:p>
              <a:pPr algn="ctr" eaLnBrk="1" hangingPunct="1"/>
              <a:r>
                <a:rPr lang="de-CH" sz="1800" dirty="0">
                  <a:solidFill>
                    <a:schemeClr val="tx1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6505646" y="3458605"/>
              <a:ext cx="348395" cy="518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2663" tIns="53385" rIns="102663" bIns="53385">
              <a:spAutoFit/>
            </a:bodyPr>
            <a:lstStyle>
              <a:lvl1pPr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9pPr>
            </a:lstStyle>
            <a:p>
              <a:pPr algn="ctr" eaLnBrk="1" hangingPunct="1"/>
              <a:r>
                <a:rPr lang="de-CH" sz="18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6525054" y="2954521"/>
              <a:ext cx="335571" cy="518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2663" tIns="53385" rIns="102663" bIns="53385">
              <a:spAutoFit/>
            </a:bodyPr>
            <a:lstStyle>
              <a:lvl1pPr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9pPr>
            </a:lstStyle>
            <a:p>
              <a:pPr algn="ctr" eaLnBrk="1" hangingPunct="1"/>
              <a:r>
                <a:rPr lang="de-CH" sz="1800" dirty="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7131899" y="4448908"/>
              <a:ext cx="16040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663" tIns="53385" rIns="102663" bIns="53385">
              <a:spAutoFit/>
            </a:bodyPr>
            <a:lstStyle/>
            <a:p>
              <a:endParaRPr lang="en-US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6381662" y="4189817"/>
              <a:ext cx="527933" cy="518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2663" tIns="53385" rIns="102663" bIns="53385">
              <a:spAutoFit/>
            </a:bodyPr>
            <a:lstStyle>
              <a:lvl1pPr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ZHW Officina sans book" pitchFamily="34" charset="0"/>
                </a:defRPr>
              </a:lvl9pPr>
            </a:lstStyle>
            <a:p>
              <a:pPr algn="ctr" eaLnBrk="1" hangingPunct="1"/>
              <a:r>
                <a:rPr lang="de-CH" sz="1800" dirty="0" err="1">
                  <a:solidFill>
                    <a:schemeClr val="tx1"/>
                  </a:solidFill>
                  <a:latin typeface="Arial" charset="0"/>
                </a:rPr>
                <a:t>sel</a:t>
              </a:r>
              <a:endParaRPr lang="de-CH" sz="1800" dirty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28" name="Gerade Verbindung 2"/>
            <p:cNvCxnSpPr>
              <a:cxnSpLocks noChangeShapeType="1"/>
            </p:cNvCxnSpPr>
            <p:nvPr/>
          </p:nvCxnSpPr>
          <p:spPr bwMode="auto">
            <a:xfrm>
              <a:off x="8290351" y="3259179"/>
              <a:ext cx="891117" cy="53909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 Verbindung 4"/>
            <p:cNvCxnSpPr>
              <a:cxnSpLocks noChangeShapeType="1"/>
            </p:cNvCxnSpPr>
            <p:nvPr/>
          </p:nvCxnSpPr>
          <p:spPr bwMode="auto">
            <a:xfrm flipV="1">
              <a:off x="8735909" y="3528724"/>
              <a:ext cx="0" cy="9201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feld 29"/>
            <p:cNvSpPr txBox="1"/>
            <p:nvPr/>
          </p:nvSpPr>
          <p:spPr>
            <a:xfrm>
              <a:off x="7850266" y="2820646"/>
              <a:ext cx="795411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600" b="0" dirty="0" err="1"/>
                <a:t>s</a:t>
              </a:r>
              <a:r>
                <a:rPr lang="de-CH" sz="1600" b="0" dirty="0" err="1" smtClean="0"/>
                <a:t>el</a:t>
              </a:r>
              <a:r>
                <a:rPr lang="de-CH" sz="1600" b="0" dirty="0" smtClean="0"/>
                <a:t> = 1</a:t>
              </a:r>
              <a:endParaRPr lang="en-US" sz="1600" b="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7875709" y="3669123"/>
              <a:ext cx="795411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600" b="0" dirty="0" err="1"/>
                <a:t>s</a:t>
              </a:r>
              <a:r>
                <a:rPr lang="de-CH" sz="1600" b="0" dirty="0" err="1" smtClean="0"/>
                <a:t>el</a:t>
              </a:r>
              <a:r>
                <a:rPr lang="de-CH" sz="1600" b="0" dirty="0" smtClean="0"/>
                <a:t> = 0</a:t>
              </a:r>
              <a:endParaRPr lang="en-US" sz="1600" b="0" dirty="0"/>
            </a:p>
          </p:txBody>
        </p:sp>
      </p:grpSp>
      <p:sp>
        <p:nvSpPr>
          <p:cNvPr id="33" name="Rechteck 32"/>
          <p:cNvSpPr/>
          <p:nvPr/>
        </p:nvSpPr>
        <p:spPr>
          <a:xfrm>
            <a:off x="570698" y="1508704"/>
            <a:ext cx="9335073" cy="2054576"/>
          </a:xfrm>
          <a:prstGeom prst="rect">
            <a:avLst/>
          </a:prstGeom>
          <a:ln>
            <a:solidFill>
              <a:srgbClr val="BD450F"/>
            </a:solidFill>
          </a:ln>
        </p:spPr>
        <p:txBody>
          <a:bodyPr wrap="square" lIns="104306" tIns="52153" rIns="104306" bIns="5215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ARCHITECTURE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&lt;architecture name&gt;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&lt;entity name&gt; </a:t>
            </a:r>
            <a:b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[&lt;architecture declarations&gt;;]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VHDL instructions;}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&lt;architecture name&gt; ;</a:t>
            </a:r>
          </a:p>
        </p:txBody>
      </p:sp>
      <p:sp>
        <p:nvSpPr>
          <p:cNvPr id="3" name="Pfeil nach rechts 2"/>
          <p:cNvSpPr/>
          <p:nvPr/>
        </p:nvSpPr>
        <p:spPr bwMode="auto">
          <a:xfrm>
            <a:off x="5915733" y="5039545"/>
            <a:ext cx="597946" cy="35922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6194-9973-4949-853E-5F6238814B31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46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VHDL </a:t>
            </a:r>
            <a:r>
              <a:rPr lang="en-US" dirty="0" smtClean="0"/>
              <a:t>Example – Concurrent Statements </a:t>
            </a:r>
            <a:r>
              <a:rPr lang="en-US" dirty="0"/>
              <a:t>	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/>
          </p:nvPr>
        </p:nvGraphicFramePr>
        <p:xfrm>
          <a:off x="466815" y="1542042"/>
          <a:ext cx="4213666" cy="217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VISIO" r:id="rId4" imgW="4447440" imgH="2437920" progId="Visio.Drawing.6">
                  <p:embed/>
                </p:oleObj>
              </mc:Choice>
              <mc:Fallback>
                <p:oleObj name="VISIO" r:id="rId4" imgW="4447440" imgH="2437920" progId="Visio.Drawing.6">
                  <p:embed/>
                  <p:pic>
                    <p:nvPicPr>
                      <p:cNvPr id="51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15" y="1542042"/>
                        <a:ext cx="4213666" cy="217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5692074" y="1719603"/>
            <a:ext cx="4504831" cy="22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4306" tIns="52153" rIns="104306" bIns="52153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--  Code Fragment A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Architecture test of example is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begin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y1 &lt;= a and b;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y2 &lt;= c and d;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y  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= y1 or y2;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end architecture test;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701775" y="4169456"/>
            <a:ext cx="4504831" cy="22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4306" tIns="52153" rIns="104306" bIns="52153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--  Code Fragment C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Architecture test of example is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smtClean="0">
                <a:latin typeface="Courier New"/>
                <a:cs typeface="Courier New"/>
              </a:rPr>
              <a:t>begin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y  &lt;</a:t>
            </a:r>
            <a:r>
              <a:rPr lang="en-US" sz="1800" dirty="0">
                <a:latin typeface="Courier New"/>
                <a:cs typeface="Courier New"/>
              </a:rPr>
              <a:t>= y1 or y2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  <a:endParaRPr lang="en-US" sz="1800" dirty="0">
              <a:latin typeface="Courier New"/>
              <a:cs typeface="Courier New"/>
            </a:endParaRPr>
          </a:p>
          <a:p>
            <a:pPr eaLnBrk="0" hangingPunct="0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y1 &lt;= a and b;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y2 &lt;= c and d;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</a:pPr>
            <a:r>
              <a:rPr lang="en-US" sz="1800" dirty="0" smtClean="0">
                <a:latin typeface="Courier New"/>
                <a:cs typeface="Courier New"/>
              </a:rPr>
              <a:t>end </a:t>
            </a:r>
            <a:r>
              <a:rPr lang="en-US" sz="1800" dirty="0">
                <a:latin typeface="Courier New"/>
                <a:cs typeface="Courier New"/>
              </a:rPr>
              <a:t>architecture test;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7175" y="4164887"/>
            <a:ext cx="4504831" cy="22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4306" tIns="52153" rIns="104306" bIns="52153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--  Code Fragment </a:t>
            </a:r>
            <a:r>
              <a:rPr lang="en-US" sz="1800" dirty="0" smtClean="0">
                <a:latin typeface="Courier New"/>
                <a:cs typeface="Courier New"/>
              </a:rPr>
              <a:t>B</a:t>
            </a:r>
            <a:endParaRPr lang="en-US" sz="1800" dirty="0">
              <a:latin typeface="Courier New"/>
              <a:cs typeface="Courier New"/>
            </a:endParaRPr>
          </a:p>
          <a:p>
            <a:pPr eaLnBrk="0" hangingPunct="0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Architecture test of example is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smtClean="0">
                <a:latin typeface="Courier New"/>
                <a:cs typeface="Courier New"/>
              </a:rPr>
              <a:t>begin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y1 </a:t>
            </a:r>
            <a:r>
              <a:rPr lang="en-US" sz="1800" dirty="0">
                <a:latin typeface="Courier New"/>
                <a:cs typeface="Courier New"/>
              </a:rPr>
              <a:t>&lt;= a and b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</a:pPr>
            <a:r>
              <a:rPr lang="en-US" sz="1800" dirty="0" smtClean="0">
                <a:latin typeface="Courier New"/>
                <a:cs typeface="Courier New"/>
              </a:rPr>
              <a:t>      y  </a:t>
            </a:r>
            <a:r>
              <a:rPr lang="en-US" sz="1800" dirty="0">
                <a:latin typeface="Courier New"/>
                <a:cs typeface="Courier New"/>
              </a:rPr>
              <a:t>&lt;= y1 or y2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  <a:endParaRPr lang="en-US" sz="1800" dirty="0">
              <a:latin typeface="Courier New"/>
              <a:cs typeface="Courier New"/>
            </a:endParaRPr>
          </a:p>
          <a:p>
            <a:pPr eaLnBrk="0" hangingPunct="0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y2 &lt;= c and d;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</a:pPr>
            <a:r>
              <a:rPr lang="en-US" sz="1800" dirty="0" smtClean="0">
                <a:latin typeface="Courier New"/>
                <a:cs typeface="Courier New"/>
              </a:rPr>
              <a:t>end </a:t>
            </a:r>
            <a:r>
              <a:rPr lang="en-US" sz="1800" dirty="0">
                <a:latin typeface="Courier New"/>
                <a:cs typeface="Courier New"/>
              </a:rPr>
              <a:t>architecture test;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17175" y="6528476"/>
            <a:ext cx="841608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0000FF"/>
                </a:solidFill>
              </a:rPr>
              <a:t>The same HW </a:t>
            </a:r>
            <a:r>
              <a:rPr lang="de-CH" dirty="0" err="1" smtClean="0">
                <a:solidFill>
                  <a:srgbClr val="0000FF"/>
                </a:solidFill>
              </a:rPr>
              <a:t>results</a:t>
            </a:r>
            <a:r>
              <a:rPr lang="de-CH" dirty="0" smtClean="0">
                <a:solidFill>
                  <a:srgbClr val="0000FF"/>
                </a:solidFill>
              </a:rPr>
              <a:t> </a:t>
            </a:r>
            <a:r>
              <a:rPr lang="de-CH" dirty="0" err="1" smtClean="0">
                <a:solidFill>
                  <a:srgbClr val="0000FF"/>
                </a:solidFill>
              </a:rPr>
              <a:t>from</a:t>
            </a:r>
            <a:r>
              <a:rPr lang="de-CH" dirty="0" smtClean="0">
                <a:solidFill>
                  <a:srgbClr val="0000FF"/>
                </a:solidFill>
              </a:rPr>
              <a:t> </a:t>
            </a:r>
            <a:r>
              <a:rPr lang="de-CH" dirty="0" err="1" smtClean="0">
                <a:solidFill>
                  <a:srgbClr val="0000FF"/>
                </a:solidFill>
              </a:rPr>
              <a:t>these</a:t>
            </a:r>
            <a:r>
              <a:rPr lang="de-CH" dirty="0" smtClean="0">
                <a:solidFill>
                  <a:srgbClr val="0000FF"/>
                </a:solidFill>
              </a:rPr>
              <a:t> 3 </a:t>
            </a:r>
            <a:r>
              <a:rPr lang="de-CH" dirty="0" err="1" smtClean="0">
                <a:solidFill>
                  <a:srgbClr val="0000FF"/>
                </a:solidFill>
              </a:rPr>
              <a:t>descriptions</a:t>
            </a:r>
            <a:r>
              <a:rPr lang="de-CH" dirty="0" smtClean="0">
                <a:solidFill>
                  <a:srgbClr val="0000FF"/>
                </a:solidFill>
              </a:rPr>
              <a:t>!</a:t>
            </a:r>
            <a:endParaRPr lang="de-C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Comments in a VHDL Code</a:t>
            </a:r>
            <a:endParaRPr lang="de-CH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B6194-9973-4949-853E-5F6238814B31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96973" y="1903428"/>
            <a:ext cx="5859519" cy="92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eaLnBrk="1" hangingPunct="1"/>
            <a:r>
              <a:rPr lang="de-CH" sz="1800" dirty="0">
                <a:solidFill>
                  <a:srgbClr val="C00000"/>
                </a:solidFill>
                <a:latin typeface="Courier New" pitchFamily="49" charset="0"/>
              </a:rPr>
              <a:t>-- 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This </a:t>
            </a:r>
            <a:r>
              <a:rPr lang="de-CH" sz="1800" dirty="0" err="1" smtClean="0">
                <a:solidFill>
                  <a:srgbClr val="C00000"/>
                </a:solidFill>
                <a:latin typeface="Courier New" pitchFamily="49" charset="0"/>
              </a:rPr>
              <a:t>is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 a </a:t>
            </a:r>
            <a:r>
              <a:rPr lang="de-CH" sz="1800" dirty="0" err="1" smtClean="0">
                <a:solidFill>
                  <a:srgbClr val="C00000"/>
                </a:solidFill>
                <a:latin typeface="Courier New" pitchFamily="49" charset="0"/>
              </a:rPr>
              <a:t>comment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de-CH" sz="1800" dirty="0" err="1" smtClean="0">
                <a:solidFill>
                  <a:srgbClr val="C00000"/>
                </a:solidFill>
                <a:latin typeface="Courier New" pitchFamily="49" charset="0"/>
              </a:rPr>
              <a:t>line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/>
            </a:r>
            <a:b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</a:b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-- also a 2nd </a:t>
            </a:r>
            <a:r>
              <a:rPr lang="de-CH" sz="1800" dirty="0" err="1" smtClean="0">
                <a:solidFill>
                  <a:srgbClr val="C00000"/>
                </a:solidFill>
                <a:latin typeface="Courier New" pitchFamily="49" charset="0"/>
              </a:rPr>
              <a:t>line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 must </a:t>
            </a:r>
            <a:r>
              <a:rPr lang="de-CH" sz="1800" dirty="0" err="1" smtClean="0">
                <a:solidFill>
                  <a:srgbClr val="C00000"/>
                </a:solidFill>
                <a:latin typeface="Courier New" pitchFamily="49" charset="0"/>
              </a:rPr>
              <a:t>start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de-CH" sz="1800" dirty="0" err="1" smtClean="0">
                <a:solidFill>
                  <a:srgbClr val="C00000"/>
                </a:solidFill>
                <a:latin typeface="Courier New" pitchFamily="49" charset="0"/>
              </a:rPr>
              <a:t>with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 „--" </a:t>
            </a:r>
            <a:endParaRPr lang="de-CH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96973" y="3329192"/>
            <a:ext cx="9552839" cy="500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2200" dirty="0" smtClean="0">
                <a:solidFill>
                  <a:srgbClr val="FF0000"/>
                </a:solidFill>
                <a:latin typeface="Courier New" pitchFamily="49" charset="0"/>
              </a:rPr>
              <a:t>ENTITY</a:t>
            </a:r>
            <a:r>
              <a:rPr lang="de-CH" sz="22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de-CH" sz="2200" dirty="0" smtClean="0">
                <a:solidFill>
                  <a:schemeClr val="tx1"/>
                </a:solidFill>
                <a:latin typeface="Courier New" pitchFamily="49" charset="0"/>
              </a:rPr>
              <a:t>nand4 </a:t>
            </a:r>
            <a:r>
              <a:rPr lang="de-CH" sz="2200" dirty="0">
                <a:solidFill>
                  <a:schemeClr val="tx1"/>
                </a:solidFill>
                <a:latin typeface="Courier New" pitchFamily="49" charset="0"/>
              </a:rPr>
              <a:t>IS ( </a:t>
            </a:r>
            <a:r>
              <a:rPr lang="de-CH" sz="2200" dirty="0">
                <a:solidFill>
                  <a:srgbClr val="00B050"/>
                </a:solidFill>
                <a:latin typeface="Courier New" pitchFamily="49" charset="0"/>
              </a:rPr>
              <a:t>-- </a:t>
            </a:r>
            <a:r>
              <a:rPr lang="de-CH" sz="2200" dirty="0" smtClean="0">
                <a:solidFill>
                  <a:srgbClr val="00B050"/>
                </a:solidFill>
                <a:latin typeface="Courier New" pitchFamily="49" charset="0"/>
              </a:rPr>
              <a:t>Comment </a:t>
            </a:r>
            <a:r>
              <a:rPr lang="de-CH" sz="2200" dirty="0" err="1">
                <a:solidFill>
                  <a:srgbClr val="00B050"/>
                </a:solidFill>
                <a:latin typeface="Courier New" pitchFamily="49" charset="0"/>
              </a:rPr>
              <a:t>f</a:t>
            </a:r>
            <a:r>
              <a:rPr lang="de-CH" sz="2200" dirty="0" err="1" smtClean="0">
                <a:solidFill>
                  <a:srgbClr val="00B050"/>
                </a:solidFill>
                <a:latin typeface="Courier New" pitchFamily="49" charset="0"/>
              </a:rPr>
              <a:t>rom</a:t>
            </a:r>
            <a:r>
              <a:rPr lang="de-CH" sz="2200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de-CH" sz="2200" dirty="0" err="1" smtClean="0">
                <a:solidFill>
                  <a:srgbClr val="00B050"/>
                </a:solidFill>
                <a:latin typeface="Courier New" pitchFamily="49" charset="0"/>
              </a:rPr>
              <a:t>here</a:t>
            </a:r>
            <a:r>
              <a:rPr lang="de-CH" sz="2200" dirty="0" smtClean="0">
                <a:solidFill>
                  <a:srgbClr val="00B050"/>
                </a:solidFill>
                <a:latin typeface="Courier New" pitchFamily="49" charset="0"/>
              </a:rPr>
              <a:t> till end of </a:t>
            </a:r>
            <a:r>
              <a:rPr lang="de-CH" sz="2200" dirty="0" err="1" smtClean="0">
                <a:solidFill>
                  <a:srgbClr val="00B050"/>
                </a:solidFill>
                <a:latin typeface="Courier New" pitchFamily="49" charset="0"/>
              </a:rPr>
              <a:t>line</a:t>
            </a:r>
            <a:endParaRPr lang="de-CH" sz="220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01519" y="4325694"/>
            <a:ext cx="8754543" cy="195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eaLnBrk="1" hangingPunct="1"/>
            <a:r>
              <a:rPr lang="de-CH" sz="1800" dirty="0">
                <a:solidFill>
                  <a:srgbClr val="C00000"/>
                </a:solidFill>
                <a:latin typeface="Courier New" pitchFamily="49" charset="0"/>
              </a:rPr>
              <a:t>-- 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VHDL </a:t>
            </a:r>
            <a:r>
              <a:rPr lang="de-CH" sz="1800" dirty="0" err="1" smtClean="0">
                <a:solidFill>
                  <a:srgbClr val="C00000"/>
                </a:solidFill>
                <a:latin typeface="Courier New" pitchFamily="49" charset="0"/>
              </a:rPr>
              <a:t>is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de-CH" sz="1800" dirty="0" err="1" smtClean="0">
                <a:solidFill>
                  <a:srgbClr val="C00000"/>
                </a:solidFill>
                <a:latin typeface="Courier New" pitchFamily="49" charset="0"/>
              </a:rPr>
              <a:t>case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de-CH" sz="1800" dirty="0" err="1" smtClean="0">
                <a:solidFill>
                  <a:srgbClr val="C00000"/>
                </a:solidFill>
                <a:latin typeface="Courier New" pitchFamily="49" charset="0"/>
              </a:rPr>
              <a:t>insensitive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/>
            </a:r>
            <a:b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</a:b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-- </a:t>
            </a:r>
            <a:r>
              <a:rPr lang="de-CH" sz="1800" dirty="0" err="1" smtClean="0">
                <a:solidFill>
                  <a:srgbClr val="C00000"/>
                </a:solidFill>
                <a:latin typeface="Courier New" pitchFamily="49" charset="0"/>
              </a:rPr>
              <a:t>Nevertheless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de-CH" sz="1800" dirty="0" err="1" smtClean="0">
                <a:solidFill>
                  <a:srgbClr val="C00000"/>
                </a:solidFill>
                <a:latin typeface="Courier New" pitchFamily="49" charset="0"/>
              </a:rPr>
              <a:t>define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de-CH" sz="1800" dirty="0" err="1" smtClean="0">
                <a:solidFill>
                  <a:srgbClr val="C00000"/>
                </a:solidFill>
                <a:latin typeface="Courier New" pitchFamily="49" charset="0"/>
              </a:rPr>
              <a:t>your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de-CH" sz="1800" dirty="0" err="1" smtClean="0">
                <a:solidFill>
                  <a:srgbClr val="C00000"/>
                </a:solidFill>
                <a:latin typeface="Courier New" pitchFamily="49" charset="0"/>
              </a:rPr>
              <a:t>naming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 style </a:t>
            </a:r>
            <a:r>
              <a:rPr lang="de-CH" sz="1800" dirty="0" err="1" smtClean="0">
                <a:solidFill>
                  <a:srgbClr val="C00000"/>
                </a:solidFill>
                <a:latin typeface="Courier New" pitchFamily="49" charset="0"/>
              </a:rPr>
              <a:t>within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de-CH" sz="1800" dirty="0" err="1" smtClean="0">
                <a:solidFill>
                  <a:srgbClr val="C00000"/>
                </a:solidFill>
                <a:latin typeface="Courier New" pitchFamily="49" charset="0"/>
              </a:rPr>
              <a:t>your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 lab </a:t>
            </a:r>
            <a:r>
              <a:rPr lang="de-CH" sz="1800" dirty="0" err="1" smtClean="0">
                <a:solidFill>
                  <a:srgbClr val="C00000"/>
                </a:solidFill>
                <a:latin typeface="Courier New" pitchFamily="49" charset="0"/>
              </a:rPr>
              <a:t>group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/>
            </a:r>
            <a:b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</a:b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-- Plus </a:t>
            </a:r>
            <a:r>
              <a:rPr lang="de-CH" sz="1800" dirty="0" err="1" smtClean="0">
                <a:solidFill>
                  <a:srgbClr val="C00000"/>
                </a:solidFill>
                <a:latin typeface="Courier New" pitchFamily="49" charset="0"/>
              </a:rPr>
              <a:t>Quartus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de-CH" sz="1800" dirty="0" err="1" smtClean="0">
                <a:solidFill>
                  <a:srgbClr val="C00000"/>
                </a:solidFill>
                <a:latin typeface="Courier New" pitchFamily="49" charset="0"/>
              </a:rPr>
              <a:t>pinning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de-CH" sz="1800" dirty="0" err="1" smtClean="0">
                <a:solidFill>
                  <a:srgbClr val="C00000"/>
                </a:solidFill>
                <a:latin typeface="Courier New" pitchFamily="49" charset="0"/>
              </a:rPr>
              <a:t>name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de-CH" sz="1800" dirty="0" err="1" smtClean="0">
                <a:solidFill>
                  <a:srgbClr val="C00000"/>
                </a:solidFill>
                <a:latin typeface="Courier New" pitchFamily="49" charset="0"/>
              </a:rPr>
              <a:t>is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de-CH" sz="1800" dirty="0" err="1" smtClean="0">
                <a:solidFill>
                  <a:srgbClr val="C00000"/>
                </a:solidFill>
                <a:latin typeface="Courier New" pitchFamily="49" charset="0"/>
              </a:rPr>
              <a:t>case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 sensitive!</a:t>
            </a:r>
          </a:p>
          <a:p>
            <a:pPr eaLnBrk="1" hangingPunct="1"/>
            <a:endParaRPr lang="de-CH" sz="1800" dirty="0" smtClean="0">
              <a:solidFill>
                <a:srgbClr val="C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and Signals</a:t>
            </a:r>
            <a:endParaRPr lang="en-US" dirty="0"/>
          </a:p>
        </p:txBody>
      </p:sp>
      <p:sp>
        <p:nvSpPr>
          <p:cNvPr id="437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15406" y="1798638"/>
            <a:ext cx="9973898" cy="4678362"/>
          </a:xfrm>
        </p:spPr>
        <p:txBody>
          <a:bodyPr/>
          <a:lstStyle/>
          <a:p>
            <a:r>
              <a:rPr lang="en-US" dirty="0" smtClean="0"/>
              <a:t>Syntax: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CONSTANT</a:t>
            </a:r>
            <a:r>
              <a:rPr lang="en-US" dirty="0" smtClean="0"/>
              <a:t> name: type :=  value;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SIGNAL   </a:t>
            </a:r>
            <a:r>
              <a:rPr lang="en-US" dirty="0" smtClean="0"/>
              <a:t>name: type;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Beispiel</a:t>
            </a:r>
            <a:r>
              <a:rPr lang="en-US" dirty="0" smtClean="0"/>
              <a:t>: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CONSTANT</a:t>
            </a:r>
            <a:r>
              <a:rPr lang="en-US" sz="2000" dirty="0" smtClean="0"/>
              <a:t> s0:		</a:t>
            </a:r>
            <a:r>
              <a:rPr lang="en-US" sz="2000" dirty="0" err="1" smtClean="0"/>
              <a:t>std_logic_vector</a:t>
            </a:r>
            <a:r>
              <a:rPr lang="en-US" sz="2000" dirty="0" smtClean="0"/>
              <a:t>(1 </a:t>
            </a:r>
            <a:r>
              <a:rPr lang="en-US" sz="2000" dirty="0" err="1" smtClean="0"/>
              <a:t>downto</a:t>
            </a:r>
            <a:r>
              <a:rPr lang="en-US" sz="2000" dirty="0" smtClean="0"/>
              <a:t> 0):= </a:t>
            </a:r>
            <a:r>
              <a:rPr lang="de-CH" altLang="ja-JP" sz="2000" dirty="0" smtClean="0"/>
              <a:t>"</a:t>
            </a:r>
            <a:r>
              <a:rPr lang="en-US" sz="2000" dirty="0" smtClean="0"/>
              <a:t>01</a:t>
            </a:r>
            <a:r>
              <a:rPr lang="de-CH" sz="2000" dirty="0" smtClean="0"/>
              <a:t>"</a:t>
            </a:r>
            <a:r>
              <a:rPr lang="en-US" sz="2000" dirty="0" smtClean="0"/>
              <a:t>;</a:t>
            </a:r>
          </a:p>
          <a:p>
            <a:pPr lvl="2"/>
            <a:r>
              <a:rPr lang="de-CH" sz="2000" dirty="0" smtClean="0">
                <a:solidFill>
                  <a:srgbClr val="FF0000"/>
                </a:solidFill>
                <a:latin typeface="Courier New" pitchFamily="49" charset="0"/>
              </a:rPr>
              <a:t>SIGNAL   </a:t>
            </a:r>
            <a:r>
              <a:rPr lang="de-CH" sz="2000" dirty="0" err="1" smtClean="0">
                <a:latin typeface="Courier New" pitchFamily="49" charset="0"/>
              </a:rPr>
              <a:t>gray_code</a:t>
            </a:r>
            <a:r>
              <a:rPr lang="de-CH" sz="2000" dirty="0" smtClean="0">
                <a:latin typeface="Courier New" pitchFamily="49" charset="0"/>
              </a:rPr>
              <a:t>:	</a:t>
            </a:r>
            <a:r>
              <a:rPr lang="de-CH" sz="2000" dirty="0" err="1" smtClean="0">
                <a:latin typeface="Courier New" pitchFamily="49" charset="0"/>
              </a:rPr>
              <a:t>std_logic_vector</a:t>
            </a:r>
            <a:r>
              <a:rPr lang="de-CH" sz="2000" dirty="0" smtClean="0">
                <a:latin typeface="Courier New" pitchFamily="49" charset="0"/>
              </a:rPr>
              <a:t>(2 </a:t>
            </a:r>
            <a:r>
              <a:rPr lang="de-CH" sz="2000" dirty="0" err="1" smtClean="0">
                <a:latin typeface="Courier New" pitchFamily="49" charset="0"/>
              </a:rPr>
              <a:t>downto</a:t>
            </a:r>
            <a:r>
              <a:rPr lang="de-CH" sz="2000" dirty="0" smtClean="0">
                <a:latin typeface="Courier New" pitchFamily="49" charset="0"/>
              </a:rPr>
              <a:t> 0);</a:t>
            </a:r>
            <a:br>
              <a:rPr lang="de-CH" sz="2000" dirty="0" smtClean="0">
                <a:latin typeface="Courier New" pitchFamily="49" charset="0"/>
              </a:rPr>
            </a:br>
            <a:endParaRPr lang="en-US" sz="2000" dirty="0" smtClean="0"/>
          </a:p>
          <a:p>
            <a:endParaRPr lang="en-US" dirty="0" smtClean="0"/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Use  a set of single apostrophes to enclose a single bit (e.g. </a:t>
            </a:r>
            <a:r>
              <a:rPr lang="de-DE" altLang="ja-JP" dirty="0" smtClean="0"/>
              <a:t>'</a:t>
            </a:r>
            <a:r>
              <a:rPr lang="en-US" dirty="0" smtClean="0"/>
              <a:t>1</a:t>
            </a:r>
            <a:r>
              <a:rPr lang="de-DE" altLang="ja-JP" dirty="0" smtClean="0"/>
              <a:t>'</a:t>
            </a:r>
            <a:r>
              <a:rPr lang="en-US" dirty="0" smtClean="0"/>
              <a:t>).  </a:t>
            </a:r>
          </a:p>
          <a:p>
            <a:pPr lvl="1"/>
            <a:r>
              <a:rPr lang="en-US" dirty="0" smtClean="0"/>
              <a:t>Use a set of quotations to enclose multiple bits (e.g. </a:t>
            </a:r>
            <a:r>
              <a:rPr lang="ja-JP" altLang="en-US" dirty="0" smtClean="0"/>
              <a:t>“</a:t>
            </a:r>
            <a:r>
              <a:rPr lang="en-US" dirty="0" smtClean="0"/>
              <a:t>01</a:t>
            </a:r>
            <a:r>
              <a:rPr lang="ja-JP" altLang="en-US" dirty="0" smtClean="0"/>
              <a:t>”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4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31208" y="476931"/>
            <a:ext cx="9089390" cy="873395"/>
          </a:xfrm>
        </p:spPr>
        <p:txBody>
          <a:bodyPr/>
          <a:lstStyle/>
          <a:p>
            <a:pPr eaLnBrk="1" hangingPunct="1"/>
            <a:r>
              <a:rPr lang="de-CH" sz="2700" dirty="0" err="1" smtClean="0">
                <a:latin typeface="Arial" charset="0"/>
              </a:rPr>
              <a:t>Example</a:t>
            </a:r>
            <a:r>
              <a:rPr lang="de-CH" sz="2700" dirty="0" smtClean="0">
                <a:latin typeface="Arial" charset="0"/>
              </a:rPr>
              <a:t>: Signals </a:t>
            </a:r>
            <a:r>
              <a:rPr lang="de-CH" sz="2700" dirty="0" err="1">
                <a:latin typeface="Arial" charset="0"/>
              </a:rPr>
              <a:t>a</a:t>
            </a:r>
            <a:r>
              <a:rPr lang="de-CH" sz="2700" dirty="0" err="1" smtClean="0">
                <a:latin typeface="Arial" charset="0"/>
              </a:rPr>
              <a:t>nd</a:t>
            </a:r>
            <a:r>
              <a:rPr lang="de-CH" sz="2700" dirty="0" smtClean="0">
                <a:latin typeface="Arial" charset="0"/>
              </a:rPr>
              <a:t> Constants</a:t>
            </a:r>
            <a:endParaRPr lang="de-CH" sz="2700" dirty="0">
              <a:latin typeface="Arial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92364" y="1932041"/>
            <a:ext cx="10088453" cy="3513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663" tIns="53385" rIns="102663" bIns="53385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de-CH" sz="2000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</a:rPr>
              <a:t>ARCHITECTURE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  <a:latin typeface="Courier New" pitchFamily="49" charset="0"/>
              </a:rPr>
              <a:t>rtl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</a:rPr>
              <a:t> OF </a:t>
            </a:r>
            <a:r>
              <a:rPr lang="de-CH" sz="2000" dirty="0" err="1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</a:rPr>
              <a:t>decoder</a:t>
            </a:r>
            <a:r>
              <a:rPr lang="de-CH" sz="2000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</a:rPr>
              <a:t> IS</a:t>
            </a:r>
            <a:br>
              <a:rPr lang="de-CH" sz="2000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</a:rPr>
            </a:br>
            <a: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de-CH" sz="2000" dirty="0" smtClean="0">
                <a:solidFill>
                  <a:srgbClr val="C00000"/>
                </a:solidFill>
                <a:latin typeface="Courier New" pitchFamily="49" charset="0"/>
              </a:rPr>
              <a:t>SIGNAL</a:t>
            </a:r>
            <a: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2000" dirty="0" err="1" smtClean="0">
                <a:solidFill>
                  <a:schemeClr val="tx1"/>
                </a:solidFill>
                <a:latin typeface="Courier New" pitchFamily="49" charset="0"/>
              </a:rPr>
              <a:t>gray_code</a:t>
            </a:r>
            <a:r>
              <a:rPr lang="de-CH" sz="200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de-CH" sz="2000" dirty="0" err="1">
                <a:solidFill>
                  <a:schemeClr val="tx1"/>
                </a:solidFill>
                <a:latin typeface="Courier New" pitchFamily="49" charset="0"/>
              </a:rPr>
              <a:t>std_logic_vector</a:t>
            </a:r>
            <a:r>
              <a:rPr lang="de-CH" sz="2000" dirty="0">
                <a:solidFill>
                  <a:schemeClr val="tx1"/>
                </a:solidFill>
                <a:latin typeface="Courier New" pitchFamily="49" charset="0"/>
              </a:rPr>
              <a:t>(2 </a:t>
            </a:r>
            <a:r>
              <a:rPr lang="de-CH" sz="2000" dirty="0" err="1">
                <a:solidFill>
                  <a:schemeClr val="tx1"/>
                </a:solidFill>
                <a:latin typeface="Courier New" pitchFamily="49" charset="0"/>
              </a:rPr>
              <a:t>downto</a:t>
            </a:r>
            <a:r>
              <a:rPr lang="de-CH" sz="2000" dirty="0">
                <a:solidFill>
                  <a:schemeClr val="tx1"/>
                </a:solidFill>
                <a:latin typeface="Courier New" pitchFamily="49" charset="0"/>
              </a:rPr>
              <a:t> 0</a:t>
            </a:r>
            <a: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b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de-CH" sz="2000" dirty="0">
                <a:solidFill>
                  <a:srgbClr val="C00000"/>
                </a:solidFill>
                <a:latin typeface="Courier New" pitchFamily="49" charset="0"/>
              </a:rPr>
              <a:t>SIGNAL</a:t>
            </a:r>
            <a:r>
              <a:rPr lang="de-CH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2000" dirty="0" err="1" smtClean="0">
                <a:solidFill>
                  <a:schemeClr val="tx1"/>
                </a:solidFill>
                <a:latin typeface="Courier New" pitchFamily="49" charset="0"/>
              </a:rPr>
              <a:t>my_code</a:t>
            </a:r>
            <a:r>
              <a:rPr lang="de-CH" sz="2000" dirty="0">
                <a:solidFill>
                  <a:schemeClr val="tx1"/>
                </a:solidFill>
                <a:latin typeface="Courier New" pitchFamily="49" charset="0"/>
              </a:rPr>
              <a:t>	: </a:t>
            </a:r>
            <a:r>
              <a:rPr lang="de-CH" sz="2000" dirty="0" err="1">
                <a:solidFill>
                  <a:schemeClr val="tx1"/>
                </a:solidFill>
                <a:latin typeface="Courier New" pitchFamily="49" charset="0"/>
              </a:rPr>
              <a:t>std_logic_vector</a:t>
            </a:r>
            <a:r>
              <a:rPr lang="de-CH" sz="2000" dirty="0">
                <a:solidFill>
                  <a:schemeClr val="tx1"/>
                </a:solidFill>
                <a:latin typeface="Courier New" pitchFamily="49" charset="0"/>
              </a:rPr>
              <a:t>(2 </a:t>
            </a:r>
            <a:r>
              <a:rPr lang="de-CH" sz="2000" dirty="0" err="1">
                <a:solidFill>
                  <a:schemeClr val="tx1"/>
                </a:solidFill>
                <a:latin typeface="Courier New" pitchFamily="49" charset="0"/>
              </a:rPr>
              <a:t>downto</a:t>
            </a:r>
            <a:r>
              <a:rPr lang="de-CH" sz="2000" dirty="0">
                <a:solidFill>
                  <a:schemeClr val="tx1"/>
                </a:solidFill>
                <a:latin typeface="Courier New" pitchFamily="49" charset="0"/>
              </a:rPr>
              <a:t> 0</a:t>
            </a:r>
            <a: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e-CH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de-CH" sz="2000" dirty="0" smtClean="0">
                <a:solidFill>
                  <a:srgbClr val="C00000"/>
                </a:solidFill>
                <a:latin typeface="Courier New" pitchFamily="49" charset="0"/>
              </a:rPr>
              <a:t>CONSTANT</a:t>
            </a:r>
            <a: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  <a:t> gray0 </a:t>
            </a:r>
            <a:r>
              <a:rPr lang="de-CH" sz="2000" dirty="0">
                <a:solidFill>
                  <a:schemeClr val="tx1"/>
                </a:solidFill>
                <a:latin typeface="Courier New" pitchFamily="49" charset="0"/>
              </a:rPr>
              <a:t>	: </a:t>
            </a:r>
            <a:r>
              <a:rPr lang="de-CH" sz="2000" dirty="0" err="1">
                <a:solidFill>
                  <a:schemeClr val="tx1"/>
                </a:solidFill>
                <a:latin typeface="Courier New" pitchFamily="49" charset="0"/>
              </a:rPr>
              <a:t>std_logic_vector</a:t>
            </a:r>
            <a:r>
              <a:rPr lang="de-CH" sz="2000" dirty="0">
                <a:solidFill>
                  <a:schemeClr val="tx1"/>
                </a:solidFill>
                <a:latin typeface="Courier New" pitchFamily="49" charset="0"/>
              </a:rPr>
              <a:t>(2 </a:t>
            </a:r>
            <a:r>
              <a:rPr lang="de-CH" sz="2000" dirty="0" err="1">
                <a:solidFill>
                  <a:schemeClr val="tx1"/>
                </a:solidFill>
                <a:latin typeface="Courier New" pitchFamily="49" charset="0"/>
              </a:rPr>
              <a:t>downto</a:t>
            </a:r>
            <a:r>
              <a:rPr lang="de-CH" sz="2000" dirty="0">
                <a:solidFill>
                  <a:schemeClr val="tx1"/>
                </a:solidFill>
                <a:latin typeface="Courier New" pitchFamily="49" charset="0"/>
              </a:rPr>
              <a:t> 0) := "000</a:t>
            </a:r>
            <a: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  <a:t>";</a:t>
            </a:r>
            <a:b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de-CH" sz="2000" dirty="0">
                <a:solidFill>
                  <a:srgbClr val="C00000"/>
                </a:solidFill>
                <a:latin typeface="Courier New" pitchFamily="49" charset="0"/>
              </a:rPr>
              <a:t>CONSTANT</a:t>
            </a:r>
            <a:r>
              <a:rPr lang="de-CH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  <a:t>gray1 </a:t>
            </a:r>
            <a:r>
              <a:rPr lang="de-CH" sz="2000" dirty="0">
                <a:solidFill>
                  <a:schemeClr val="tx1"/>
                </a:solidFill>
                <a:latin typeface="Courier New" pitchFamily="49" charset="0"/>
              </a:rPr>
              <a:t>	: </a:t>
            </a:r>
            <a:r>
              <a:rPr lang="de-CH" sz="2000" dirty="0" err="1">
                <a:solidFill>
                  <a:schemeClr val="tx1"/>
                </a:solidFill>
                <a:latin typeface="Courier New" pitchFamily="49" charset="0"/>
              </a:rPr>
              <a:t>std_logic_vector</a:t>
            </a:r>
            <a:r>
              <a:rPr lang="de-CH" sz="2000" dirty="0">
                <a:solidFill>
                  <a:schemeClr val="tx1"/>
                </a:solidFill>
                <a:latin typeface="Courier New" pitchFamily="49" charset="0"/>
              </a:rPr>
              <a:t>(2 </a:t>
            </a:r>
            <a:r>
              <a:rPr lang="de-CH" sz="2000" dirty="0" err="1">
                <a:solidFill>
                  <a:schemeClr val="tx1"/>
                </a:solidFill>
                <a:latin typeface="Courier New" pitchFamily="49" charset="0"/>
              </a:rPr>
              <a:t>downto</a:t>
            </a:r>
            <a:r>
              <a:rPr lang="de-CH" sz="2000" dirty="0">
                <a:solidFill>
                  <a:schemeClr val="tx1"/>
                </a:solidFill>
                <a:latin typeface="Courier New" pitchFamily="49" charset="0"/>
              </a:rPr>
              <a:t> 0) := </a:t>
            </a:r>
            <a: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  <a:t>"001"; </a:t>
            </a:r>
            <a:r>
              <a:rPr lang="de-CH" sz="2000" dirty="0" smtClean="0">
                <a:solidFill>
                  <a:srgbClr val="C00000"/>
                </a:solidFill>
                <a:latin typeface="Courier New" pitchFamily="49" charset="0"/>
              </a:rPr>
              <a:t>CONSTANT</a:t>
            </a:r>
            <a: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  <a:t> gray2 </a:t>
            </a:r>
            <a:r>
              <a:rPr lang="de-CH" sz="2000" dirty="0">
                <a:solidFill>
                  <a:schemeClr val="tx1"/>
                </a:solidFill>
                <a:latin typeface="Courier New" pitchFamily="49" charset="0"/>
              </a:rPr>
              <a:t>	: </a:t>
            </a:r>
            <a:r>
              <a:rPr lang="de-CH" sz="2000" dirty="0" err="1">
                <a:solidFill>
                  <a:schemeClr val="tx1"/>
                </a:solidFill>
                <a:latin typeface="Courier New" pitchFamily="49" charset="0"/>
              </a:rPr>
              <a:t>std_logic_vector</a:t>
            </a:r>
            <a:r>
              <a:rPr lang="de-CH" sz="2000" dirty="0">
                <a:solidFill>
                  <a:schemeClr val="tx1"/>
                </a:solidFill>
                <a:latin typeface="Courier New" pitchFamily="49" charset="0"/>
              </a:rPr>
              <a:t>(2 </a:t>
            </a:r>
            <a:r>
              <a:rPr lang="de-CH" sz="2000" dirty="0" err="1">
                <a:solidFill>
                  <a:schemeClr val="tx1"/>
                </a:solidFill>
                <a:latin typeface="Courier New" pitchFamily="49" charset="0"/>
              </a:rPr>
              <a:t>downto</a:t>
            </a:r>
            <a:r>
              <a:rPr lang="de-CH" sz="2000" dirty="0">
                <a:solidFill>
                  <a:schemeClr val="tx1"/>
                </a:solidFill>
                <a:latin typeface="Courier New" pitchFamily="49" charset="0"/>
              </a:rPr>
              <a:t> 0) := </a:t>
            </a:r>
            <a: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  <a:t>"010";</a:t>
            </a:r>
            <a:r>
              <a:rPr lang="de-CH" sz="20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de-CH" sz="20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de-CH" sz="2000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</a:rPr>
              <a:t>BEGIN –-Begin of </a:t>
            </a:r>
            <a:r>
              <a:rPr lang="de-CH" sz="2000" dirty="0" err="1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</a:rPr>
              <a:t>the</a:t>
            </a:r>
            <a:r>
              <a:rPr lang="de-CH" sz="2000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de-CH" sz="2000" dirty="0" err="1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</a:rPr>
              <a:t>Architecture</a:t>
            </a:r>
            <a: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de-CH" sz="200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de-CH" dirty="0" smtClean="0">
                <a:solidFill>
                  <a:srgbClr val="C00000"/>
                </a:solidFill>
                <a:latin typeface="Courier New" pitchFamily="49" charset="0"/>
              </a:rPr>
              <a:t>…</a:t>
            </a:r>
            <a:endParaRPr lang="de-CH" sz="20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6194-9973-4949-853E-5F6238814B31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28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3326" y="525087"/>
            <a:ext cx="9089390" cy="1260211"/>
          </a:xfrm>
        </p:spPr>
        <p:txBody>
          <a:bodyPr/>
          <a:lstStyle/>
          <a:p>
            <a:pPr eaLnBrk="1" hangingPunct="1"/>
            <a:r>
              <a:rPr lang="de-CH" sz="2700" dirty="0" err="1" smtClean="0">
                <a:latin typeface="Arial" charset="0"/>
              </a:rPr>
              <a:t>Pre-Defined</a:t>
            </a:r>
            <a:r>
              <a:rPr lang="de-CH" sz="2700" dirty="0" smtClean="0">
                <a:latin typeface="Arial" charset="0"/>
              </a:rPr>
              <a:t> </a:t>
            </a:r>
            <a:r>
              <a:rPr lang="de-CH" sz="2700" dirty="0" err="1" smtClean="0">
                <a:latin typeface="Arial" charset="0"/>
              </a:rPr>
              <a:t>Datatypes</a:t>
            </a:r>
            <a:r>
              <a:rPr lang="de-CH" sz="2700" dirty="0" smtClean="0">
                <a:latin typeface="Arial" charset="0"/>
              </a:rPr>
              <a:t> </a:t>
            </a:r>
            <a:r>
              <a:rPr lang="de-CH" sz="2700" dirty="0" err="1" smtClean="0">
                <a:latin typeface="Arial" charset="0"/>
              </a:rPr>
              <a:t>for</a:t>
            </a:r>
            <a:r>
              <a:rPr lang="de-CH" sz="2700" dirty="0" smtClean="0">
                <a:latin typeface="Arial" charset="0"/>
              </a:rPr>
              <a:t> Signals </a:t>
            </a:r>
            <a:r>
              <a:rPr lang="de-CH" sz="2700" dirty="0" err="1" smtClean="0">
                <a:latin typeface="Arial" charset="0"/>
              </a:rPr>
              <a:t>and</a:t>
            </a:r>
            <a:r>
              <a:rPr lang="de-CH" sz="2700" dirty="0" smtClean="0">
                <a:latin typeface="Arial" charset="0"/>
              </a:rPr>
              <a:t> Variables</a:t>
            </a:r>
            <a:endParaRPr lang="de-CH" sz="2700" dirty="0">
              <a:latin typeface="Arial" charset="0"/>
            </a:endParaRPr>
          </a:p>
        </p:txBody>
      </p:sp>
      <p:graphicFrame>
        <p:nvGraphicFramePr>
          <p:cNvPr id="22634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925499"/>
              </p:ext>
            </p:extLst>
          </p:nvPr>
        </p:nvGraphicFramePr>
        <p:xfrm>
          <a:off x="1961885" y="1158502"/>
          <a:ext cx="7409263" cy="6103749"/>
        </p:xfrm>
        <a:graphic>
          <a:graphicData uri="http://schemas.openxmlformats.org/drawingml/2006/table">
            <a:tbl>
              <a:tblPr/>
              <a:tblGrid>
                <a:gridCol w="2441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Datatype</a:t>
                      </a:r>
                      <a:endParaRPr kumimoji="0" lang="de-CH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5250" marR="105250" marT="51583" marB="515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Possible</a:t>
                      </a:r>
                      <a:r>
                        <a:rPr kumimoji="0" lang="de-CH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CH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values</a:t>
                      </a:r>
                      <a:endParaRPr kumimoji="0" lang="de-CH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5250" marR="105250" marT="51583" marB="515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05250" marR="105250" marT="51583" marB="515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 1, 2, 345, 4, -1, -2, -3 </a:t>
                      </a:r>
                    </a:p>
                  </a:txBody>
                  <a:tcPr marL="105250" marR="105250" marT="51583" marB="515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boolean</a:t>
                      </a:r>
                    </a:p>
                  </a:txBody>
                  <a:tcPr marL="105250" marR="105250" marT="51583" marB="515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oder false</a:t>
                      </a:r>
                    </a:p>
                  </a:txBody>
                  <a:tcPr marL="105250" marR="105250" marT="51583" marB="515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</a:t>
                      </a:r>
                    </a:p>
                  </a:txBody>
                  <a:tcPr marL="105250" marR="105250" marT="51583" marB="515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'1' oder '0'</a:t>
                      </a:r>
                    </a:p>
                  </a:txBody>
                  <a:tcPr marL="105250" marR="105250" marT="51583" marB="515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bit_vector</a:t>
                      </a:r>
                    </a:p>
                  </a:txBody>
                  <a:tcPr marL="105250" marR="105250" marT="51583" marB="515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„0010110"</a:t>
                      </a:r>
                    </a:p>
                  </a:txBody>
                  <a:tcPr marL="105250" marR="105250" marT="51583" marB="515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0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std_logic</a:t>
                      </a:r>
                    </a:p>
                  </a:txBody>
                  <a:tcPr marL="105250" marR="105250" marT="51583" marB="515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   </a:t>
                      </a:r>
                      <a:r>
                        <a:rPr kumimoji="0" lang="de-CH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uninitialized</a:t>
                      </a:r>
                      <a:endParaRPr kumimoji="0" lang="de-CH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  </a:t>
                      </a:r>
                      <a:r>
                        <a:rPr kumimoji="0" lang="de-CH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forcing</a:t>
                      </a:r>
                      <a:r>
                        <a:rPr kumimoji="0" lang="de-CH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CH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unknown</a:t>
                      </a:r>
                      <a:endParaRPr kumimoji="0" lang="de-CH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   </a:t>
                      </a:r>
                      <a:r>
                        <a:rPr kumimoji="0" lang="de-CH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forcing</a:t>
                      </a:r>
                      <a:r>
                        <a:rPr kumimoji="0" lang="de-CH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CH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zero</a:t>
                      </a:r>
                      <a:endParaRPr kumimoji="0" lang="de-CH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   </a:t>
                      </a:r>
                      <a:r>
                        <a:rPr kumimoji="0" lang="de-CH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Forcing</a:t>
                      </a:r>
                      <a:r>
                        <a:rPr kumimoji="0" lang="de-CH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CH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</a:t>
                      </a:r>
                      <a:endParaRPr kumimoji="0" lang="de-CH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    High </a:t>
                      </a:r>
                      <a:r>
                        <a:rPr kumimoji="0" lang="de-CH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Impedance</a:t>
                      </a:r>
                      <a:endParaRPr kumimoji="0" lang="de-CH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   </a:t>
                      </a:r>
                      <a:r>
                        <a:rPr kumimoji="0" lang="de-CH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weak</a:t>
                      </a:r>
                      <a:r>
                        <a:rPr kumimoji="0" lang="de-CH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CH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unknown</a:t>
                      </a:r>
                      <a:endParaRPr kumimoji="0" lang="de-CH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     </a:t>
                      </a:r>
                      <a:r>
                        <a:rPr kumimoji="0" lang="de-CH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weak</a:t>
                      </a:r>
                      <a:r>
                        <a:rPr kumimoji="0" lang="de-CH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CH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zero</a:t>
                      </a:r>
                      <a:endParaRPr kumimoji="0" lang="de-CH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    </a:t>
                      </a:r>
                      <a:r>
                        <a:rPr kumimoji="0" lang="de-CH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weak</a:t>
                      </a:r>
                      <a:r>
                        <a:rPr kumimoji="0" lang="de-CH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CH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</a:t>
                      </a:r>
                      <a:endParaRPr kumimoji="0" lang="de-CH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    </a:t>
                      </a:r>
                      <a:r>
                        <a:rPr kumimoji="0" lang="de-CH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don't</a:t>
                      </a:r>
                      <a:r>
                        <a:rPr kumimoji="0" lang="de-CH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care</a:t>
                      </a:r>
                    </a:p>
                  </a:txBody>
                  <a:tcPr marL="105250" marR="105250" marT="51583" marB="515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std_logic_vector</a:t>
                      </a:r>
                    </a:p>
                  </a:txBody>
                  <a:tcPr marL="105250" marR="105250" marT="51583" marB="515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"0010110" oder "HHHHLLH"</a:t>
                      </a:r>
                    </a:p>
                  </a:txBody>
                  <a:tcPr marL="105250" marR="105250" marT="51583" marB="515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</a:t>
                      </a:r>
                    </a:p>
                  </a:txBody>
                  <a:tcPr marL="105250" marR="105250" marT="51583" marB="515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„0010110"</a:t>
                      </a:r>
                    </a:p>
                  </a:txBody>
                  <a:tcPr marL="105250" marR="105250" marT="51583" marB="515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signed</a:t>
                      </a:r>
                      <a:endParaRPr kumimoji="0" lang="de-CH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5250" marR="105250" marT="51583" marB="515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„0010110"</a:t>
                      </a:r>
                    </a:p>
                  </a:txBody>
                  <a:tcPr marL="105250" marR="105250" marT="51583" marB="515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6194-9973-4949-853E-5F6238814B31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93580" y="2551613"/>
            <a:ext cx="1056700" cy="91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 err="1" smtClean="0">
                <a:solidFill>
                  <a:srgbClr val="0064BA"/>
                </a:solidFill>
              </a:rPr>
              <a:t>To</a:t>
            </a:r>
            <a:r>
              <a:rPr lang="de-CH" sz="1800" dirty="0" smtClean="0">
                <a:solidFill>
                  <a:srgbClr val="0064BA"/>
                </a:solidFill>
              </a:rPr>
              <a:t> </a:t>
            </a:r>
            <a:r>
              <a:rPr lang="de-CH" sz="1800" dirty="0" err="1" smtClean="0">
                <a:solidFill>
                  <a:srgbClr val="0064BA"/>
                </a:solidFill>
              </a:rPr>
              <a:t>be</a:t>
            </a:r>
            <a:r>
              <a:rPr lang="de-CH" sz="1800" dirty="0" smtClean="0">
                <a:solidFill>
                  <a:srgbClr val="0064BA"/>
                </a:solidFill>
              </a:rPr>
              <a:t> </a:t>
            </a:r>
            <a:br>
              <a:rPr lang="de-CH" sz="1800" dirty="0" smtClean="0">
                <a:solidFill>
                  <a:srgbClr val="0064BA"/>
                </a:solidFill>
              </a:rPr>
            </a:br>
            <a:r>
              <a:rPr lang="de-CH" sz="1800" dirty="0" err="1" smtClean="0">
                <a:solidFill>
                  <a:srgbClr val="0064BA"/>
                </a:solidFill>
              </a:rPr>
              <a:t>avoided</a:t>
            </a:r>
            <a:endParaRPr lang="de-CH" sz="1800" dirty="0">
              <a:solidFill>
                <a:srgbClr val="0064BA"/>
              </a:solidFill>
            </a:endParaRPr>
          </a:p>
        </p:txBody>
      </p:sp>
      <p:cxnSp>
        <p:nvCxnSpPr>
          <p:cNvPr id="4" name="Gerade Verbindung mit Pfeil 3"/>
          <p:cNvCxnSpPr/>
          <p:nvPr/>
        </p:nvCxnSpPr>
        <p:spPr bwMode="auto">
          <a:xfrm flipV="1">
            <a:off x="1472184" y="2569464"/>
            <a:ext cx="420624" cy="3749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mit Pfeil 7"/>
          <p:cNvCxnSpPr/>
          <p:nvPr/>
        </p:nvCxnSpPr>
        <p:spPr bwMode="auto">
          <a:xfrm flipV="1">
            <a:off x="1472184" y="2862072"/>
            <a:ext cx="420624" cy="822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r Verbinder 11"/>
          <p:cNvCxnSpPr/>
          <p:nvPr/>
        </p:nvCxnSpPr>
        <p:spPr bwMode="auto">
          <a:xfrm>
            <a:off x="2039112" y="2496312"/>
            <a:ext cx="3621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Gerader Verbinder 16"/>
          <p:cNvCxnSpPr/>
          <p:nvPr/>
        </p:nvCxnSpPr>
        <p:spPr bwMode="auto">
          <a:xfrm>
            <a:off x="2039112" y="2903220"/>
            <a:ext cx="3621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97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9816" y="634927"/>
            <a:ext cx="8569431" cy="873152"/>
          </a:xfrm>
        </p:spPr>
        <p:txBody>
          <a:bodyPr/>
          <a:lstStyle/>
          <a:p>
            <a:pPr eaLnBrk="1" hangingPunct="1"/>
            <a:r>
              <a:rPr lang="de-CH" sz="3087" dirty="0" smtClean="0"/>
              <a:t>VHDL_01:   Basics &amp; RTL Block Design</a:t>
            </a:r>
            <a:r>
              <a:rPr lang="de-CH" sz="3087" dirty="0"/>
              <a:t/>
            </a:r>
            <a:br>
              <a:rPr lang="de-CH" sz="3087" dirty="0"/>
            </a:br>
            <a:endParaRPr lang="de-CH" sz="3087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9817" y="1784206"/>
            <a:ext cx="8769748" cy="5524170"/>
          </a:xfrm>
        </p:spPr>
        <p:txBody>
          <a:bodyPr/>
          <a:lstStyle/>
          <a:p>
            <a:pPr eaLnBrk="1" hangingPunct="1"/>
            <a:r>
              <a:rPr lang="de-CH" sz="2756" dirty="0">
                <a:latin typeface="Arial" charset="0"/>
              </a:rPr>
              <a:t>VHDL Block </a:t>
            </a:r>
            <a:r>
              <a:rPr lang="de-CH" sz="2756" dirty="0" smtClean="0">
                <a:latin typeface="Arial" charset="0"/>
              </a:rPr>
              <a:t>Description</a:t>
            </a:r>
            <a:br>
              <a:rPr lang="de-CH" sz="2756" dirty="0" smtClean="0">
                <a:latin typeface="Arial" charset="0"/>
              </a:rPr>
            </a:br>
            <a:endParaRPr lang="de-CH" sz="2756" dirty="0">
              <a:latin typeface="Arial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Entity / </a:t>
            </a:r>
            <a:r>
              <a:rPr lang="de-CH" dirty="0" err="1" smtClean="0">
                <a:solidFill>
                  <a:srgbClr val="0064BA"/>
                </a:solidFill>
                <a:latin typeface="Arial" charset="0"/>
              </a:rPr>
              <a:t>Architecture</a:t>
            </a: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de-CH" dirty="0">
                <a:solidFill>
                  <a:srgbClr val="0064BA"/>
                </a:solidFill>
                <a:latin typeface="Arial" charset="0"/>
              </a:rPr>
              <a:t>Ports / </a:t>
            </a: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Signals</a:t>
            </a:r>
          </a:p>
          <a:p>
            <a:pPr lvl="1" eaLnBrk="1" hangingPunct="1">
              <a:lnSpc>
                <a:spcPct val="150000"/>
              </a:lnSpc>
            </a:pP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Syntax: </a:t>
            </a:r>
            <a:r>
              <a:rPr lang="de-CH" dirty="0">
                <a:solidFill>
                  <a:srgbClr val="0064BA"/>
                </a:solidFill>
                <a:latin typeface="Arial" charset="0"/>
              </a:rPr>
              <a:t>D</a:t>
            </a: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ata </a:t>
            </a:r>
            <a:r>
              <a:rPr lang="de-CH" dirty="0" err="1">
                <a:solidFill>
                  <a:srgbClr val="0064BA"/>
                </a:solidFill>
                <a:latin typeface="Arial" charset="0"/>
              </a:rPr>
              <a:t>T</a:t>
            </a:r>
            <a:r>
              <a:rPr lang="de-CH" dirty="0" err="1" smtClean="0">
                <a:solidFill>
                  <a:srgbClr val="0064BA"/>
                </a:solidFill>
                <a:latin typeface="Arial" charset="0"/>
              </a:rPr>
              <a:t>ypes</a:t>
            </a: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, </a:t>
            </a:r>
            <a:r>
              <a:rPr lang="de-CH" dirty="0">
                <a:solidFill>
                  <a:srgbClr val="0064BA"/>
                </a:solidFill>
                <a:latin typeface="Arial" charset="0"/>
              </a:rPr>
              <a:t>O</a:t>
            </a: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perators, </a:t>
            </a:r>
            <a:r>
              <a:rPr lang="de-CH" dirty="0">
                <a:solidFill>
                  <a:srgbClr val="0064BA"/>
                </a:solidFill>
                <a:latin typeface="Arial" charset="0"/>
              </a:rPr>
              <a:t>C</a:t>
            </a: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omments, …</a:t>
            </a:r>
          </a:p>
          <a:p>
            <a:pPr lvl="1" eaLnBrk="1" hangingPunct="1">
              <a:lnSpc>
                <a:spcPct val="150000"/>
              </a:lnSpc>
            </a:pP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Statements: </a:t>
            </a:r>
            <a:r>
              <a:rPr lang="de-CH" dirty="0" err="1" smtClean="0">
                <a:solidFill>
                  <a:srgbClr val="0064BA"/>
                </a:solidFill>
                <a:latin typeface="Arial" charset="0"/>
              </a:rPr>
              <a:t>concurrents</a:t>
            </a: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 vs. </a:t>
            </a:r>
            <a:r>
              <a:rPr lang="de-CH" dirty="0" err="1" smtClean="0">
                <a:solidFill>
                  <a:srgbClr val="0064BA"/>
                </a:solidFill>
                <a:latin typeface="Arial" charset="0"/>
              </a:rPr>
              <a:t>Sequential</a:t>
            </a:r>
            <a:endParaRPr lang="de-CH" dirty="0" smtClean="0">
              <a:solidFill>
                <a:srgbClr val="0064BA"/>
              </a:solidFill>
              <a:latin typeface="Arial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de-CH" dirty="0" err="1">
                <a:solidFill>
                  <a:srgbClr val="0064BA"/>
                </a:solidFill>
                <a:latin typeface="Arial" charset="0"/>
              </a:rPr>
              <a:t>Processes</a:t>
            </a:r>
            <a:r>
              <a:rPr lang="de-CH" dirty="0">
                <a:solidFill>
                  <a:srgbClr val="0064BA"/>
                </a:solidFill>
                <a:latin typeface="Arial" charset="0"/>
              </a:rPr>
              <a:t> </a:t>
            </a:r>
            <a:r>
              <a:rPr lang="de-CH" dirty="0" err="1">
                <a:solidFill>
                  <a:srgbClr val="0064BA"/>
                </a:solidFill>
                <a:latin typeface="Arial" charset="0"/>
              </a:rPr>
              <a:t>for</a:t>
            </a:r>
            <a:r>
              <a:rPr lang="de-CH" dirty="0">
                <a:solidFill>
                  <a:srgbClr val="0064BA"/>
                </a:solidFill>
                <a:latin typeface="Arial" charset="0"/>
              </a:rPr>
              <a:t> FF </a:t>
            </a:r>
            <a:r>
              <a:rPr lang="de-CH" dirty="0" err="1">
                <a:solidFill>
                  <a:srgbClr val="0064BA"/>
                </a:solidFill>
                <a:latin typeface="Arial" charset="0"/>
              </a:rPr>
              <a:t>or</a:t>
            </a:r>
            <a:r>
              <a:rPr lang="de-CH" dirty="0">
                <a:solidFill>
                  <a:srgbClr val="0064BA"/>
                </a:solidFill>
                <a:latin typeface="Arial" charset="0"/>
              </a:rPr>
              <a:t> Reg- </a:t>
            </a:r>
            <a:r>
              <a:rPr lang="de-CH" dirty="0" err="1">
                <a:solidFill>
                  <a:srgbClr val="0064BA"/>
                </a:solidFill>
                <a:latin typeface="Arial" charset="0"/>
              </a:rPr>
              <a:t>and</a:t>
            </a:r>
            <a:r>
              <a:rPr lang="de-CH" dirty="0">
                <a:solidFill>
                  <a:srgbClr val="0064BA"/>
                </a:solidFill>
                <a:latin typeface="Arial" charset="0"/>
              </a:rPr>
              <a:t> </a:t>
            </a:r>
            <a:r>
              <a:rPr lang="de-CH" dirty="0" err="1">
                <a:solidFill>
                  <a:srgbClr val="0064BA"/>
                </a:solidFill>
                <a:latin typeface="Arial" charset="0"/>
              </a:rPr>
              <a:t>Comb-Logic</a:t>
            </a:r>
            <a:endParaRPr lang="de-CH" dirty="0" smtClean="0">
              <a:solidFill>
                <a:srgbClr val="0064BA"/>
              </a:solidFill>
              <a:latin typeface="Arial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RTL </a:t>
            </a:r>
            <a:r>
              <a:rPr lang="de-CH" dirty="0" err="1" smtClean="0">
                <a:solidFill>
                  <a:srgbClr val="0064BA"/>
                </a:solidFill>
                <a:latin typeface="Arial" charset="0"/>
              </a:rPr>
              <a:t>Diagram</a:t>
            </a:r>
            <a:endParaRPr lang="de-CH" dirty="0" smtClean="0">
              <a:solidFill>
                <a:srgbClr val="0064BA"/>
              </a:solidFill>
              <a:latin typeface="Arial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Counters</a:t>
            </a:r>
          </a:p>
          <a:p>
            <a:pPr lvl="1" eaLnBrk="1" hangingPunct="1"/>
            <a:endParaRPr lang="de-CH" dirty="0" smtClean="0">
              <a:solidFill>
                <a:srgbClr val="0064BA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9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5513" y="3493582"/>
            <a:ext cx="9627773" cy="129678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endParaRPr lang="de-CH" dirty="0" smtClean="0">
              <a:latin typeface="Arial" charset="0"/>
            </a:endParaRPr>
          </a:p>
          <a:p>
            <a:pPr eaLnBrk="1" hangingPunct="1"/>
            <a:r>
              <a:rPr lang="de-CH" dirty="0" smtClean="0">
                <a:latin typeface="Arial" charset="0"/>
              </a:rPr>
              <a:t>Operators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6194-9973-4949-853E-5F6238814B31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7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901264" y="3097812"/>
            <a:ext cx="9408326" cy="2577720"/>
          </a:xfrm>
          <a:prstGeom prst="rect">
            <a:avLst/>
          </a:prstGeom>
          <a:noFill/>
          <a:ln w="25400">
            <a:solidFill>
              <a:srgbClr val="BD450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0"/>
              </a:spcAft>
            </a:pP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e-CH" sz="1800" dirty="0" err="1" smtClean="0">
                <a:solidFill>
                  <a:schemeClr val="tx1"/>
                </a:solidFill>
                <a:latin typeface="Courier New" pitchFamily="49" charset="0"/>
              </a:rPr>
              <a:t>signal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de-CH" sz="1800" dirty="0">
                <a:solidFill>
                  <a:srgbClr val="C00000"/>
                </a:solidFill>
                <a:latin typeface="Courier New" pitchFamily="49" charset="0"/>
              </a:rPr>
              <a:t>&lt;=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'1'; -- Zuweisen eines 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ignales auf '1'</a:t>
            </a:r>
            <a:b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e-CH" sz="1800" dirty="0" err="1" smtClean="0">
                <a:solidFill>
                  <a:schemeClr val="tx1"/>
                </a:solidFill>
                <a:latin typeface="Courier New" pitchFamily="49" charset="0"/>
              </a:rPr>
              <a:t>signal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de-CH" sz="1800" dirty="0">
                <a:solidFill>
                  <a:srgbClr val="C00000"/>
                </a:solidFill>
                <a:latin typeface="Courier New" pitchFamily="49" charset="0"/>
              </a:rPr>
              <a:t>&lt;=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'0'; -- 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Zuweisen eines Signales auf 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'0'</a:t>
            </a:r>
            <a:b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&lt;signal_1&gt; 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&lt;=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 &lt;signal_2&gt;; -- Variable </a:t>
            </a:r>
            <a:r>
              <a:rPr lang="de-CH" sz="1800" dirty="0" err="1" smtClean="0">
                <a:solidFill>
                  <a:schemeClr val="tx1"/>
                </a:solidFill>
                <a:latin typeface="Courier New" pitchFamily="49" charset="0"/>
              </a:rPr>
              <a:t>Sig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. </a:t>
            </a:r>
            <a:r>
              <a:rPr lang="de-CH" sz="1800" dirty="0" err="1" smtClean="0">
                <a:solidFill>
                  <a:schemeClr val="tx1"/>
                </a:solidFill>
                <a:latin typeface="Courier New" pitchFamily="49" charset="0"/>
              </a:rPr>
              <a:t>Zuw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b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e-CH" sz="1800" dirty="0" err="1" smtClean="0">
                <a:solidFill>
                  <a:schemeClr val="tx1"/>
                </a:solidFill>
                <a:latin typeface="Courier New" pitchFamily="49" charset="0"/>
              </a:rPr>
              <a:t>vektor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&lt;</a:t>
            </a:r>
            <a:r>
              <a:rPr lang="de-CH" sz="1800" dirty="0">
                <a:solidFill>
                  <a:srgbClr val="C00000"/>
                </a:solidFill>
                <a:latin typeface="Courier New" pitchFamily="49" charset="0"/>
              </a:rPr>
              <a:t>=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"100110"; -- Zuweisung auf festen </a:t>
            </a:r>
            <a:r>
              <a:rPr lang="de-CH" sz="1800" dirty="0" err="1" smtClean="0">
                <a:solidFill>
                  <a:schemeClr val="tx1"/>
                </a:solidFill>
                <a:latin typeface="Courier New" pitchFamily="49" charset="0"/>
              </a:rPr>
              <a:t>Vector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e-CH" sz="1800" dirty="0" err="1" smtClean="0">
                <a:solidFill>
                  <a:schemeClr val="tx1"/>
                </a:solidFill>
                <a:latin typeface="Courier New" pitchFamily="49" charset="0"/>
              </a:rPr>
              <a:t>vektor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&lt;=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 '&lt;1¦0&gt;'; -- Zuweisung einzelnes Bit v. </a:t>
            </a:r>
            <a:r>
              <a:rPr lang="de-CH" sz="1800" dirty="0" err="1" smtClean="0">
                <a:solidFill>
                  <a:schemeClr val="tx1"/>
                </a:solidFill>
                <a:latin typeface="Courier New" pitchFamily="49" charset="0"/>
              </a:rPr>
              <a:t>Vect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</a:pP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e-CH" sz="1800" dirty="0" err="1" smtClean="0">
                <a:solidFill>
                  <a:schemeClr val="tx1"/>
                </a:solidFill>
                <a:latin typeface="Courier New" pitchFamily="49" charset="0"/>
              </a:rPr>
              <a:t>vektor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&gt;		</a:t>
            </a:r>
            <a:r>
              <a:rPr lang="de-CH" sz="1800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de-CH" sz="1800" dirty="0">
                <a:solidFill>
                  <a:srgbClr val="FF0000"/>
                </a:solidFill>
                <a:latin typeface="Courier New" pitchFamily="49" charset="0"/>
              </a:rPr>
              <a:t>=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1800" dirty="0" err="1" smtClean="0">
                <a:solidFill>
                  <a:schemeClr val="tx1"/>
                </a:solidFill>
                <a:latin typeface="Courier New" pitchFamily="49" charset="0"/>
              </a:rPr>
              <a:t>x"nm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"; -- Zuweisung e. hexadezimalen Wertes</a:t>
            </a:r>
            <a:endParaRPr lang="de-CH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3558" name="Rectangle 7"/>
          <p:cNvSpPr>
            <a:spLocks noGrp="1" noChangeArrowheads="1"/>
          </p:cNvSpPr>
          <p:nvPr>
            <p:ph type="title"/>
          </p:nvPr>
        </p:nvSpPr>
        <p:spPr>
          <a:xfrm>
            <a:off x="378725" y="1001167"/>
            <a:ext cx="9937808" cy="792883"/>
          </a:xfrm>
        </p:spPr>
        <p:txBody>
          <a:bodyPr/>
          <a:lstStyle/>
          <a:p>
            <a:pPr eaLnBrk="1" hangingPunct="1"/>
            <a:r>
              <a:rPr lang="de-CH" sz="2400" dirty="0" smtClean="0">
                <a:latin typeface="Arial" charset="0"/>
              </a:rPr>
              <a:t>Syntax: </a:t>
            </a:r>
            <a:r>
              <a:rPr lang="de-CH" sz="2400" dirty="0" err="1" smtClean="0">
                <a:latin typeface="Arial" charset="0"/>
              </a:rPr>
              <a:t>Assignment</a:t>
            </a:r>
            <a:r>
              <a:rPr lang="de-CH" sz="2400" dirty="0" smtClean="0">
                <a:latin typeface="Arial" charset="0"/>
              </a:rPr>
              <a:t> of Ports </a:t>
            </a:r>
            <a:r>
              <a:rPr lang="de-CH" sz="2400" dirty="0" err="1" smtClean="0">
                <a:latin typeface="Arial" charset="0"/>
              </a:rPr>
              <a:t>or</a:t>
            </a:r>
            <a:r>
              <a:rPr lang="de-CH" sz="2400" dirty="0" smtClean="0">
                <a:latin typeface="Arial" charset="0"/>
              </a:rPr>
              <a:t> Signals</a:t>
            </a:r>
            <a:endParaRPr lang="en-US" sz="2400" dirty="0">
              <a:latin typeface="Arial" charset="0"/>
            </a:endParaRPr>
          </a:p>
        </p:txBody>
      </p:sp>
      <p:graphicFrame>
        <p:nvGraphicFramePr>
          <p:cNvPr id="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35431"/>
              </p:ext>
            </p:extLst>
          </p:nvPr>
        </p:nvGraphicFramePr>
        <p:xfrm>
          <a:off x="901264" y="1970700"/>
          <a:ext cx="8863709" cy="469028"/>
        </p:xfrm>
        <a:graphic>
          <a:graphicData uri="http://schemas.openxmlformats.org/drawingml/2006/table">
            <a:tbl>
              <a:tblPr/>
              <a:tblGrid>
                <a:gridCol w="172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6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4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&lt;=</a:t>
                      </a:r>
                    </a:p>
                  </a:txBody>
                  <a:tcPr marL="105250" marR="105250" marT="51634" marB="51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Assignment</a:t>
                      </a:r>
                      <a:r>
                        <a:rPr kumimoji="0" lang="de-C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C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</a:t>
                      </a:r>
                      <a:r>
                        <a:rPr kumimoji="0" lang="de-C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C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</a:t>
                      </a:r>
                      <a:r>
                        <a:rPr kumimoji="0" lang="de-C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C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signals</a:t>
                      </a:r>
                      <a:r>
                        <a:rPr kumimoji="0" lang="de-C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C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r>
                        <a:rPr kumimoji="0" lang="de-C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C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ports</a:t>
                      </a:r>
                      <a:endParaRPr kumimoji="0" lang="de-C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5250" marR="105250" marT="51634" marB="51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&lt;= ( a AND b)</a:t>
                      </a:r>
                    </a:p>
                  </a:txBody>
                  <a:tcPr marL="105250" marR="105250" marT="51634" marB="51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01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3182890" y="2940492"/>
            <a:ext cx="3607301" cy="5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2100">
                <a:solidFill>
                  <a:schemeClr val="tx1"/>
                </a:solidFill>
                <a:latin typeface="Courier New" pitchFamily="49" charset="0"/>
              </a:rPr>
              <a:t>a &lt;= (b and c) or d ;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3649866" y="4116687"/>
            <a:ext cx="980228" cy="15122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4306" tIns="52153" rIns="104306" bIns="52153" anchor="ctr"/>
          <a:lstStyle/>
          <a:p>
            <a:endParaRPr lang="de-CH"/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>
            <a:off x="3204307" y="4452744"/>
            <a:ext cx="4455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endParaRPr lang="en-US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3204307" y="5292884"/>
            <a:ext cx="4455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endParaRPr lang="en-US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4630094" y="4872814"/>
            <a:ext cx="53467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endParaRPr lang="en-US"/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2134967" y="4200702"/>
            <a:ext cx="1158452" cy="51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CH" sz="3200" b="0" dirty="0">
                <a:solidFill>
                  <a:schemeClr val="tx1"/>
                </a:solidFill>
                <a:latin typeface="Arial" charset="0"/>
              </a:rPr>
              <a:t>c</a:t>
            </a:r>
            <a:endParaRPr lang="de-CH" sz="3200" b="0" baseline="-25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2134967" y="4956829"/>
            <a:ext cx="1158452" cy="51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CH" sz="3200" b="0">
                <a:solidFill>
                  <a:schemeClr val="tx1"/>
                </a:solidFill>
                <a:latin typeface="Arial" charset="0"/>
              </a:rPr>
              <a:t>b</a:t>
            </a:r>
            <a:endParaRPr lang="de-CH" sz="3200" b="0" baseline="-25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5631128" y="4844797"/>
            <a:ext cx="980228" cy="15122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4306" tIns="52153" rIns="104306" bIns="52153" anchor="ctr"/>
          <a:lstStyle/>
          <a:p>
            <a:endParaRPr lang="de-CH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>
            <a:off x="5164764" y="5208870"/>
            <a:ext cx="4455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endParaRPr lang="en-US"/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auto">
          <a:xfrm>
            <a:off x="5164764" y="6049010"/>
            <a:ext cx="4455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endParaRPr lang="en-US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>
            <a:off x="6590550" y="5628940"/>
            <a:ext cx="35644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endParaRPr lang="en-US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5164764" y="4872814"/>
            <a:ext cx="0" cy="3360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endParaRPr lang="en-US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H="1">
            <a:off x="3204307" y="6049010"/>
            <a:ext cx="19604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endParaRPr lang="en-US"/>
          </a:p>
        </p:txBody>
      </p:sp>
      <p:sp>
        <p:nvSpPr>
          <p:cNvPr id="26640" name="Text Box 17"/>
          <p:cNvSpPr txBox="1">
            <a:spLocks noChangeArrowheads="1"/>
          </p:cNvSpPr>
          <p:nvPr/>
        </p:nvSpPr>
        <p:spPr bwMode="auto">
          <a:xfrm>
            <a:off x="2134967" y="5712955"/>
            <a:ext cx="1158452" cy="51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CH" sz="3200" b="0">
                <a:solidFill>
                  <a:schemeClr val="tx1"/>
                </a:solidFill>
                <a:latin typeface="Arial" charset="0"/>
              </a:rPr>
              <a:t>d</a:t>
            </a:r>
            <a:endParaRPr lang="de-CH" sz="3200" b="0" baseline="-25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41" name="Text Box 18"/>
          <p:cNvSpPr txBox="1">
            <a:spLocks noChangeArrowheads="1"/>
          </p:cNvSpPr>
          <p:nvPr/>
        </p:nvSpPr>
        <p:spPr bwMode="auto">
          <a:xfrm>
            <a:off x="3637990" y="4679258"/>
            <a:ext cx="1069340" cy="52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CH" sz="3700" b="0" dirty="0">
                <a:solidFill>
                  <a:schemeClr val="tx1"/>
                </a:solidFill>
                <a:latin typeface="Arial" charset="0"/>
              </a:rPr>
              <a:t>&amp;</a:t>
            </a:r>
          </a:p>
        </p:txBody>
      </p:sp>
      <p:sp>
        <p:nvSpPr>
          <p:cNvPr id="26647" name="Text Box 20"/>
          <p:cNvSpPr txBox="1">
            <a:spLocks noChangeArrowheads="1"/>
          </p:cNvSpPr>
          <p:nvPr/>
        </p:nvSpPr>
        <p:spPr bwMode="auto">
          <a:xfrm>
            <a:off x="5610322" y="5471005"/>
            <a:ext cx="1069340" cy="507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CH" sz="3700" b="0" dirty="0">
                <a:solidFill>
                  <a:schemeClr val="tx1"/>
                </a:solidFill>
                <a:latin typeface="Arial" charset="0"/>
              </a:rPr>
              <a:t>&gt;1</a:t>
            </a:r>
          </a:p>
        </p:txBody>
      </p:sp>
      <p:sp>
        <p:nvSpPr>
          <p:cNvPr id="26648" name="Line 21"/>
          <p:cNvSpPr>
            <a:spLocks noChangeShapeType="1"/>
          </p:cNvSpPr>
          <p:nvPr/>
        </p:nvSpPr>
        <p:spPr bwMode="auto">
          <a:xfrm flipH="1">
            <a:off x="5877657" y="5736700"/>
            <a:ext cx="267335" cy="16802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/>
          </a:p>
        </p:txBody>
      </p:sp>
      <p:sp>
        <p:nvSpPr>
          <p:cNvPr id="26643" name="Text Box 22"/>
          <p:cNvSpPr txBox="1">
            <a:spLocks noChangeArrowheads="1"/>
          </p:cNvSpPr>
          <p:nvPr/>
        </p:nvSpPr>
        <p:spPr bwMode="auto">
          <a:xfrm>
            <a:off x="7214332" y="5376899"/>
            <a:ext cx="1158452" cy="51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CH" sz="3200" b="0">
                <a:solidFill>
                  <a:schemeClr val="tx1"/>
                </a:solidFill>
                <a:latin typeface="Arial" charset="0"/>
              </a:rPr>
              <a:t>a</a:t>
            </a:r>
            <a:endParaRPr lang="de-CH" sz="3200" b="0" baseline="-25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44" name="Text Box 23"/>
          <p:cNvSpPr txBox="1">
            <a:spLocks noChangeArrowheads="1"/>
          </p:cNvSpPr>
          <p:nvPr/>
        </p:nvSpPr>
        <p:spPr bwMode="auto">
          <a:xfrm>
            <a:off x="4858631" y="2233643"/>
            <a:ext cx="2413063" cy="484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 dirty="0" err="1" smtClean="0">
                <a:solidFill>
                  <a:srgbClr val="008000"/>
                </a:solidFill>
                <a:latin typeface="Courier New" pitchFamily="49" charset="0"/>
              </a:rPr>
              <a:t>logical</a:t>
            </a:r>
            <a:r>
              <a:rPr lang="de-CH" sz="1800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e-CH" sz="1800" dirty="0" err="1">
                <a:solidFill>
                  <a:srgbClr val="008000"/>
                </a:solidFill>
                <a:latin typeface="Courier New" pitchFamily="49" charset="0"/>
              </a:rPr>
              <a:t>o</a:t>
            </a:r>
            <a:r>
              <a:rPr lang="de-CH" sz="1800" dirty="0" err="1" smtClean="0">
                <a:solidFill>
                  <a:srgbClr val="008000"/>
                </a:solidFill>
                <a:latin typeface="Courier New" pitchFamily="49" charset="0"/>
              </a:rPr>
              <a:t>perator</a:t>
            </a:r>
            <a:endParaRPr lang="de-CH" sz="1800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26645" name="Line 24"/>
          <p:cNvSpPr>
            <a:spLocks noChangeShapeType="1"/>
          </p:cNvSpPr>
          <p:nvPr/>
        </p:nvSpPr>
        <p:spPr bwMode="auto">
          <a:xfrm flipH="1">
            <a:off x="4897429" y="2783449"/>
            <a:ext cx="89112" cy="252042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endParaRPr lang="en-US"/>
          </a:p>
        </p:txBody>
      </p:sp>
      <p:sp>
        <p:nvSpPr>
          <p:cNvPr id="26646" name="Rectangle 25"/>
          <p:cNvSpPr>
            <a:spLocks noGrp="1" noChangeArrowheads="1"/>
          </p:cNvSpPr>
          <p:nvPr>
            <p:ph type="title"/>
          </p:nvPr>
        </p:nvSpPr>
        <p:spPr>
          <a:xfrm>
            <a:off x="547667" y="843641"/>
            <a:ext cx="8838763" cy="792883"/>
          </a:xfrm>
        </p:spPr>
        <p:txBody>
          <a:bodyPr/>
          <a:lstStyle/>
          <a:p>
            <a:pPr eaLnBrk="1" hangingPunct="1"/>
            <a:r>
              <a:rPr lang="de-CH" dirty="0" err="1" smtClean="0">
                <a:solidFill>
                  <a:srgbClr val="0070C0"/>
                </a:solidFill>
                <a:latin typeface="Arial" charset="0"/>
              </a:rPr>
              <a:t>Example</a:t>
            </a:r>
            <a:r>
              <a:rPr lang="de-CH" dirty="0" smtClean="0">
                <a:solidFill>
                  <a:srgbClr val="0070C0"/>
                </a:solidFill>
                <a:latin typeface="Arial" charset="0"/>
              </a:rPr>
              <a:t> of </a:t>
            </a:r>
            <a:r>
              <a:rPr lang="de-CH" dirty="0">
                <a:solidFill>
                  <a:srgbClr val="0070C0"/>
                </a:solidFill>
                <a:latin typeface="Arial" charset="0"/>
              </a:rPr>
              <a:t>L</a:t>
            </a:r>
            <a:r>
              <a:rPr lang="de-CH" dirty="0" smtClean="0">
                <a:solidFill>
                  <a:srgbClr val="0070C0"/>
                </a:solidFill>
                <a:latin typeface="Arial" charset="0"/>
              </a:rPr>
              <a:t>ogical Operators</a:t>
            </a:r>
            <a:endParaRPr lang="en-US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6194-9973-4949-853E-5F6238814B31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1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1641140" y="4575264"/>
            <a:ext cx="5500447" cy="133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/>
          <a:p>
            <a:pPr eaLnBrk="1" hangingPunct="1"/>
            <a:r>
              <a:rPr lang="de-CH" sz="1800" dirty="0">
                <a:solidFill>
                  <a:srgbClr val="C00000"/>
                </a:solidFill>
                <a:latin typeface="Courier New" pitchFamily="49" charset="0"/>
              </a:rPr>
              <a:t>SIGNAL 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a	: </a:t>
            </a:r>
            <a:r>
              <a:rPr lang="de-CH" sz="1800" dirty="0" err="1" smtClean="0">
                <a:solidFill>
                  <a:schemeClr val="tx1"/>
                </a:solidFill>
                <a:latin typeface="Courier New" pitchFamily="49" charset="0"/>
              </a:rPr>
              <a:t>unsigned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(7 DOWNTO 0) 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b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SIGNAL 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b	: </a:t>
            </a:r>
            <a:r>
              <a:rPr lang="de-CH" sz="1800" dirty="0" err="1" smtClean="0">
                <a:solidFill>
                  <a:schemeClr val="tx1"/>
                </a:solidFill>
                <a:latin typeface="Courier New" pitchFamily="49" charset="0"/>
              </a:rPr>
              <a:t>unsigned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(7 DOWNTO 0) 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b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SIGNAL 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c	: </a:t>
            </a:r>
            <a:r>
              <a:rPr lang="de-CH" sz="1800" dirty="0" err="1">
                <a:solidFill>
                  <a:schemeClr val="tx1"/>
                </a:solidFill>
                <a:latin typeface="Courier New" pitchFamily="49" charset="0"/>
              </a:rPr>
              <a:t>std_logic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 ;</a:t>
            </a:r>
          </a:p>
        </p:txBody>
      </p:sp>
      <p:graphicFrame>
        <p:nvGraphicFramePr>
          <p:cNvPr id="231459" name="Group 35"/>
          <p:cNvGraphicFramePr>
            <a:graphicFrameLocks noGrp="1"/>
          </p:cNvGraphicFramePr>
          <p:nvPr/>
        </p:nvGraphicFramePr>
        <p:xfrm>
          <a:off x="3577463" y="1636524"/>
          <a:ext cx="3297132" cy="2594424"/>
        </p:xfrm>
        <a:graphic>
          <a:graphicData uri="http://schemas.openxmlformats.org/drawingml/2006/table">
            <a:tbl>
              <a:tblPr/>
              <a:tblGrid>
                <a:gridCol w="142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105250" marR="105250" marT="51610" marB="51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gleich</a:t>
                      </a:r>
                    </a:p>
                  </a:txBody>
                  <a:tcPr marL="105250" marR="105250" marT="51610" marB="51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&lt;</a:t>
                      </a:r>
                    </a:p>
                  </a:txBody>
                  <a:tcPr marL="105250" marR="105250" marT="51610" marB="51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kleiner</a:t>
                      </a:r>
                    </a:p>
                  </a:txBody>
                  <a:tcPr marL="105250" marR="105250" marT="51610" marB="51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marL="105250" marR="105250" marT="51610" marB="51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grösser</a:t>
                      </a:r>
                    </a:p>
                  </a:txBody>
                  <a:tcPr marL="105250" marR="105250" marT="51610" marB="51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/=</a:t>
                      </a:r>
                    </a:p>
                  </a:txBody>
                  <a:tcPr marL="105250" marR="105250" marT="51610" marB="51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ungleich</a:t>
                      </a:r>
                    </a:p>
                  </a:txBody>
                  <a:tcPr marL="105250" marR="105250" marT="51610" marB="51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&lt;=</a:t>
                      </a:r>
                    </a:p>
                  </a:txBody>
                  <a:tcPr marL="105250" marR="105250" marT="51610" marB="51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Kleiner gleich</a:t>
                      </a:r>
                    </a:p>
                  </a:txBody>
                  <a:tcPr marL="105250" marR="105250" marT="51610" marB="51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&gt;=</a:t>
                      </a:r>
                    </a:p>
                  </a:txBody>
                  <a:tcPr marL="105250" marR="105250" marT="51610" marB="51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Grösser gleich</a:t>
                      </a:r>
                    </a:p>
                  </a:txBody>
                  <a:tcPr marL="105250" marR="105250" marT="51610" marB="51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674" name="Text Box 27"/>
          <p:cNvSpPr txBox="1">
            <a:spLocks noChangeArrowheads="1"/>
          </p:cNvSpPr>
          <p:nvPr/>
        </p:nvSpPr>
        <p:spPr bwMode="auto">
          <a:xfrm>
            <a:off x="5185378" y="6678001"/>
            <a:ext cx="2826639" cy="484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 dirty="0">
                <a:solidFill>
                  <a:srgbClr val="0000FF"/>
                </a:solidFill>
                <a:latin typeface="Courier New" pitchFamily="49" charset="0"/>
              </a:rPr>
              <a:t>r</a:t>
            </a:r>
            <a:r>
              <a:rPr lang="de-CH" sz="1800" dirty="0" smtClean="0">
                <a:solidFill>
                  <a:srgbClr val="0000FF"/>
                </a:solidFill>
                <a:latin typeface="Courier New" pitchFamily="49" charset="0"/>
              </a:rPr>
              <a:t>elational </a:t>
            </a:r>
            <a:r>
              <a:rPr lang="de-CH" sz="1800" dirty="0" err="1">
                <a:solidFill>
                  <a:srgbClr val="0000FF"/>
                </a:solidFill>
                <a:latin typeface="Courier New" pitchFamily="49" charset="0"/>
              </a:rPr>
              <a:t>o</a:t>
            </a:r>
            <a:r>
              <a:rPr lang="de-CH" sz="1800" dirty="0" err="1" smtClean="0">
                <a:solidFill>
                  <a:srgbClr val="0000FF"/>
                </a:solidFill>
                <a:latin typeface="Courier New" pitchFamily="49" charset="0"/>
              </a:rPr>
              <a:t>perator</a:t>
            </a:r>
            <a:endParaRPr lang="de-CH" sz="18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7675" name="Text Box 28"/>
          <p:cNvSpPr txBox="1">
            <a:spLocks noChangeArrowheads="1"/>
          </p:cNvSpPr>
          <p:nvPr/>
        </p:nvSpPr>
        <p:spPr bwMode="auto">
          <a:xfrm>
            <a:off x="2542026" y="6678001"/>
            <a:ext cx="1585915" cy="484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 dirty="0" err="1">
                <a:solidFill>
                  <a:srgbClr val="0000FF"/>
                </a:solidFill>
                <a:latin typeface="Courier New" pitchFamily="49" charset="0"/>
              </a:rPr>
              <a:t>a</a:t>
            </a:r>
            <a:r>
              <a:rPr lang="de-CH" sz="1800" dirty="0" err="1" smtClean="0">
                <a:solidFill>
                  <a:srgbClr val="0000FF"/>
                </a:solidFill>
                <a:latin typeface="Courier New" pitchFamily="49" charset="0"/>
              </a:rPr>
              <a:t>ssignment</a:t>
            </a:r>
            <a:endParaRPr lang="de-CH" sz="18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7676" name="Line 29"/>
          <p:cNvSpPr>
            <a:spLocks noChangeShapeType="1"/>
          </p:cNvSpPr>
          <p:nvPr/>
        </p:nvSpPr>
        <p:spPr bwMode="auto">
          <a:xfrm flipV="1">
            <a:off x="3298780" y="6461584"/>
            <a:ext cx="267335" cy="336056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27677" name="Line 30"/>
          <p:cNvSpPr>
            <a:spLocks noChangeShapeType="1"/>
          </p:cNvSpPr>
          <p:nvPr/>
        </p:nvSpPr>
        <p:spPr bwMode="auto">
          <a:xfrm>
            <a:off x="6061242" y="6412306"/>
            <a:ext cx="267335" cy="336056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27678" name="Text Box 31"/>
          <p:cNvSpPr txBox="1">
            <a:spLocks noChangeArrowheads="1"/>
          </p:cNvSpPr>
          <p:nvPr/>
        </p:nvSpPr>
        <p:spPr bwMode="auto">
          <a:xfrm>
            <a:off x="3039645" y="5991772"/>
            <a:ext cx="5388238" cy="5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2100" dirty="0">
                <a:solidFill>
                  <a:schemeClr val="tx1"/>
                </a:solidFill>
                <a:latin typeface="Courier New" pitchFamily="49" charset="0"/>
              </a:rPr>
              <a:t>c &lt;= </a:t>
            </a:r>
            <a:r>
              <a:rPr lang="de-CH" sz="2100" dirty="0" smtClean="0">
                <a:solidFill>
                  <a:schemeClr val="tx1"/>
                </a:solidFill>
                <a:latin typeface="Courier New" pitchFamily="49" charset="0"/>
              </a:rPr>
              <a:t>'1' </a:t>
            </a:r>
            <a:r>
              <a:rPr lang="de-CH" sz="2100" dirty="0">
                <a:solidFill>
                  <a:srgbClr val="C00000"/>
                </a:solidFill>
                <a:latin typeface="Courier New" pitchFamily="49" charset="0"/>
              </a:rPr>
              <a:t>WHEN </a:t>
            </a:r>
            <a:r>
              <a:rPr lang="de-CH" sz="2100" dirty="0">
                <a:solidFill>
                  <a:schemeClr val="tx1"/>
                </a:solidFill>
                <a:latin typeface="Courier New" pitchFamily="49" charset="0"/>
              </a:rPr>
              <a:t>(a &lt;= b) </a:t>
            </a:r>
            <a:r>
              <a:rPr lang="de-CH" sz="2100" dirty="0">
                <a:solidFill>
                  <a:srgbClr val="C00000"/>
                </a:solidFill>
                <a:latin typeface="Courier New" pitchFamily="49" charset="0"/>
              </a:rPr>
              <a:t>ELSE </a:t>
            </a:r>
            <a:r>
              <a:rPr lang="de-CH" sz="2100" dirty="0" smtClean="0">
                <a:solidFill>
                  <a:schemeClr val="tx1"/>
                </a:solidFill>
                <a:latin typeface="Courier New" pitchFamily="49" charset="0"/>
              </a:rPr>
              <a:t>'0';</a:t>
            </a:r>
            <a:endParaRPr lang="de-CH" sz="21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679" name="Rectangle 37"/>
          <p:cNvSpPr>
            <a:spLocks noGrp="1" noChangeArrowheads="1"/>
          </p:cNvSpPr>
          <p:nvPr>
            <p:ph type="title"/>
          </p:nvPr>
        </p:nvSpPr>
        <p:spPr>
          <a:xfrm>
            <a:off x="547667" y="843641"/>
            <a:ext cx="8838763" cy="792883"/>
          </a:xfrm>
          <a:noFill/>
        </p:spPr>
        <p:txBody>
          <a:bodyPr/>
          <a:lstStyle/>
          <a:p>
            <a:pPr eaLnBrk="1" hangingPunct="1"/>
            <a:r>
              <a:rPr lang="de-CH" dirty="0" err="1" smtClean="0">
                <a:solidFill>
                  <a:srgbClr val="0070C0"/>
                </a:solidFill>
              </a:rPr>
              <a:t>Example</a:t>
            </a:r>
            <a:r>
              <a:rPr lang="de-CH" dirty="0" smtClean="0">
                <a:solidFill>
                  <a:srgbClr val="0070C0"/>
                </a:solidFill>
              </a:rPr>
              <a:t> of Relational Operators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6194-9973-4949-853E-5F6238814B31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4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1557598" y="3829024"/>
            <a:ext cx="7238102" cy="279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de-CH" sz="1800" dirty="0">
                <a:solidFill>
                  <a:srgbClr val="C00000"/>
                </a:solidFill>
                <a:latin typeface="Courier New" pitchFamily="49" charset="0"/>
              </a:rPr>
              <a:t>SIGNAL 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a	: </a:t>
            </a:r>
            <a:r>
              <a:rPr lang="de-CH" sz="1800" dirty="0" err="1">
                <a:solidFill>
                  <a:schemeClr val="tx1"/>
                </a:solidFill>
                <a:latin typeface="Courier New" pitchFamily="49" charset="0"/>
              </a:rPr>
              <a:t>unsigned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 (7 DOWNTO 0) 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b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SIGNAL 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b	: </a:t>
            </a:r>
            <a:r>
              <a:rPr lang="de-CH" sz="1800" dirty="0" err="1">
                <a:solidFill>
                  <a:schemeClr val="tx1"/>
                </a:solidFill>
                <a:latin typeface="Courier New" pitchFamily="49" charset="0"/>
              </a:rPr>
              <a:t>unsigned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 (7 DOWNTO 0) 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b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SIGNAL 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c	: </a:t>
            </a:r>
            <a:r>
              <a:rPr lang="de-CH" sz="1800" dirty="0" err="1">
                <a:solidFill>
                  <a:schemeClr val="tx1"/>
                </a:solidFill>
                <a:latin typeface="Courier New" pitchFamily="49" charset="0"/>
              </a:rPr>
              <a:t>unsigned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 (7 DOWNTO 0) 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b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de-CH" sz="1800" dirty="0" smtClean="0">
                <a:solidFill>
                  <a:srgbClr val="C00000"/>
                </a:solidFill>
                <a:latin typeface="Courier New" pitchFamily="49" charset="0"/>
              </a:rPr>
              <a:t>SIGNAL 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d	: </a:t>
            </a:r>
            <a:r>
              <a:rPr lang="de-CH" sz="1800" dirty="0" err="1">
                <a:solidFill>
                  <a:schemeClr val="tx1"/>
                </a:solidFill>
                <a:latin typeface="Courier New" pitchFamily="49" charset="0"/>
              </a:rPr>
              <a:t>unsigned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 (15 DOWNTO 0</a:t>
            </a:r>
            <a:r>
              <a:rPr lang="de-CH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c &lt;= a + b;   -- Addition, but will </a:t>
            </a:r>
            <a:r>
              <a:rPr lang="de-CH" sz="1800" dirty="0" err="1">
                <a:solidFill>
                  <a:schemeClr val="tx1"/>
                </a:solidFill>
                <a:latin typeface="Courier New" pitchFamily="49" charset="0"/>
              </a:rPr>
              <a:t>loose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1800" dirty="0" err="1">
                <a:solidFill>
                  <a:schemeClr val="tx1"/>
                </a:solidFill>
                <a:latin typeface="Courier New" pitchFamily="49" charset="0"/>
              </a:rPr>
              <a:t>overflow</a:t>
            </a: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d &lt;= a &amp; b;   -- </a:t>
            </a:r>
            <a:r>
              <a:rPr lang="de-CH" sz="1800" dirty="0" err="1">
                <a:solidFill>
                  <a:schemeClr val="tx1"/>
                </a:solidFill>
                <a:latin typeface="Courier New" pitchFamily="49" charset="0"/>
              </a:rPr>
              <a:t>Concatenation</a:t>
            </a:r>
            <a:endParaRPr lang="de-CH" sz="18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de-CH" sz="1800" dirty="0">
                <a:solidFill>
                  <a:schemeClr val="tx1"/>
                </a:solidFill>
                <a:latin typeface="Courier New" pitchFamily="49" charset="0"/>
              </a:rPr>
              <a:t>"0001100110001111" &lt;= "00011001" &amp; "10001111" </a:t>
            </a:r>
          </a:p>
        </p:txBody>
      </p:sp>
      <p:graphicFrame>
        <p:nvGraphicFramePr>
          <p:cNvPr id="23247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26854"/>
              </p:ext>
            </p:extLst>
          </p:nvPr>
        </p:nvGraphicFramePr>
        <p:xfrm>
          <a:off x="2933322" y="1357382"/>
          <a:ext cx="4416529" cy="2080684"/>
        </p:xfrm>
        <a:graphic>
          <a:graphicData uri="http://schemas.openxmlformats.org/drawingml/2006/table">
            <a:tbl>
              <a:tblPr/>
              <a:tblGrid>
                <a:gridCol w="1289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L="105250" marR="105250" marT="51553" marB="515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addition</a:t>
                      </a:r>
                    </a:p>
                  </a:txBody>
                  <a:tcPr marL="105250" marR="105250" marT="51553" marB="515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105250" marR="105250" marT="51553" marB="515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subtraktion</a:t>
                      </a:r>
                    </a:p>
                  </a:txBody>
                  <a:tcPr marL="105250" marR="105250" marT="51553" marB="515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</a:p>
                  </a:txBody>
                  <a:tcPr marL="105250" marR="105250" marT="51553" marB="515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Verknüpfungs-operator</a:t>
                      </a:r>
                    </a:p>
                  </a:txBody>
                  <a:tcPr marL="105250" marR="105250" marT="51553" marB="515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marL="105250" marR="105250" marT="51553" marB="515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multiplikation</a:t>
                      </a:r>
                      <a:endParaRPr kumimoji="0" lang="de-CH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5250" marR="105250" marT="51553" marB="515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</a:p>
                  </a:txBody>
                  <a:tcPr marL="105250" marR="105250" marT="51553" marB="515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division</a:t>
                      </a:r>
                      <a:endParaRPr kumimoji="0" lang="de-CH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5250" marR="105250" marT="51553" marB="515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698" name="Rectangle 27"/>
          <p:cNvSpPr>
            <a:spLocks noGrp="1" noChangeArrowheads="1"/>
          </p:cNvSpPr>
          <p:nvPr>
            <p:ph type="title"/>
          </p:nvPr>
        </p:nvSpPr>
        <p:spPr>
          <a:xfrm>
            <a:off x="497894" y="618010"/>
            <a:ext cx="8838763" cy="792883"/>
          </a:xfrm>
        </p:spPr>
        <p:txBody>
          <a:bodyPr/>
          <a:lstStyle/>
          <a:p>
            <a:pPr eaLnBrk="1" hangingPunct="1"/>
            <a:r>
              <a:rPr lang="de-CH" dirty="0" err="1" smtClean="0">
                <a:solidFill>
                  <a:srgbClr val="0070C0"/>
                </a:solidFill>
                <a:latin typeface="Arial" charset="0"/>
              </a:rPr>
              <a:t>Example</a:t>
            </a:r>
            <a:r>
              <a:rPr lang="de-CH" dirty="0" smtClean="0">
                <a:solidFill>
                  <a:srgbClr val="0070C0"/>
                </a:solidFill>
                <a:latin typeface="Arial" charset="0"/>
              </a:rPr>
              <a:t> of </a:t>
            </a:r>
            <a:r>
              <a:rPr lang="de-CH" dirty="0" err="1" smtClean="0">
                <a:solidFill>
                  <a:srgbClr val="0070C0"/>
                </a:solidFill>
                <a:latin typeface="Arial" charset="0"/>
              </a:rPr>
              <a:t>Arithmetical</a:t>
            </a:r>
            <a:r>
              <a:rPr lang="de-CH" dirty="0" smtClean="0">
                <a:solidFill>
                  <a:srgbClr val="0070C0"/>
                </a:solidFill>
                <a:latin typeface="Arial" charset="0"/>
              </a:rPr>
              <a:t> Operators</a:t>
            </a:r>
            <a:endParaRPr lang="en-US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6194-9973-4949-853E-5F6238814B31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92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02005" y="2520421"/>
            <a:ext cx="9089390" cy="23450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endParaRPr lang="en-US" sz="3200" dirty="0" smtClean="0">
              <a:latin typeface="Arial" charset="0"/>
            </a:endParaRPr>
          </a:p>
          <a:p>
            <a:pPr eaLnBrk="1" hangingPunct="1"/>
            <a:r>
              <a:rPr lang="en-US" sz="3200" dirty="0" smtClean="0">
                <a:latin typeface="Arial" charset="0"/>
              </a:rPr>
              <a:t>Processes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b="0" dirty="0" smtClean="0">
                <a:latin typeface="Arial" charset="0"/>
              </a:rPr>
              <a:t>plus  </a:t>
            </a:r>
          </a:p>
          <a:p>
            <a:pPr eaLnBrk="1" hangingPunct="1"/>
            <a:r>
              <a:rPr lang="en-US" b="0" dirty="0" smtClean="0">
                <a:latin typeface="Arial" charset="0"/>
              </a:rPr>
              <a:t>Concurrent vs. Sequential Statements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6194-9973-4949-853E-5F6238814B31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4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66339" y="3694979"/>
            <a:ext cx="9094610" cy="3490867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ARCHITECTURE comb OF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mux_beispiel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IS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BEGIN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muxer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,a,b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IF w = </a:t>
            </a:r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'1' </a:t>
            </a:r>
            <a: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THEN</a:t>
            </a:r>
            <a:b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</a:br>
            <a: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x </a:t>
            </a:r>
            <a: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&lt;= </a:t>
            </a:r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a;</a:t>
            </a:r>
            <a: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/>
            </a:r>
            <a:b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</a:br>
            <a: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ELSE</a:t>
            </a:r>
            <a:b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</a:br>
            <a: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x </a:t>
            </a:r>
            <a: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&lt;= </a:t>
            </a:r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b;</a:t>
            </a:r>
            <a: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/>
            </a:r>
            <a:b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</a:br>
            <a: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END IF;</a:t>
            </a:r>
            <a:b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</a:br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muxer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de-CH" sz="20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de-CH" sz="20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2000" dirty="0" smtClean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2000" dirty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comb;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7283702" y="3894556"/>
            <a:ext cx="2656720" cy="104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ts val="800"/>
              </a:spcAft>
            </a:pPr>
            <a:r>
              <a:rPr lang="de-CH" sz="1800" dirty="0" err="1" smtClean="0">
                <a:solidFill>
                  <a:srgbClr val="008000"/>
                </a:solidFill>
                <a:latin typeface="Arial" charset="0"/>
              </a:rPr>
              <a:t>Sensitivity</a:t>
            </a:r>
            <a:r>
              <a:rPr lang="de-CH" sz="1800" dirty="0" smtClean="0">
                <a:solidFill>
                  <a:srgbClr val="008000"/>
                </a:solidFill>
                <a:latin typeface="Arial" charset="0"/>
              </a:rPr>
              <a:t> List</a:t>
            </a:r>
          </a:p>
          <a:p>
            <a:pPr eaLnBrk="1" hangingPunct="1">
              <a:lnSpc>
                <a:spcPct val="100000"/>
              </a:lnSpc>
            </a:pPr>
            <a:r>
              <a:rPr lang="de-CH" sz="1800" b="0" dirty="0" err="1">
                <a:solidFill>
                  <a:srgbClr val="008000"/>
                </a:solidFill>
                <a:latin typeface="Arial" charset="0"/>
              </a:rPr>
              <a:t>l</a:t>
            </a:r>
            <a:r>
              <a:rPr lang="de-CH" sz="1800" b="0" dirty="0" err="1" smtClean="0">
                <a:solidFill>
                  <a:srgbClr val="008000"/>
                </a:solidFill>
                <a:latin typeface="Arial" charset="0"/>
              </a:rPr>
              <a:t>ist</a:t>
            </a:r>
            <a:r>
              <a:rPr lang="de-CH" sz="1800" b="0" dirty="0" smtClean="0">
                <a:solidFill>
                  <a:srgbClr val="008000"/>
                </a:solidFill>
                <a:latin typeface="Arial" charset="0"/>
              </a:rPr>
              <a:t> </a:t>
            </a:r>
            <a:r>
              <a:rPr lang="de-CH" sz="1800" b="0" dirty="0" err="1" smtClean="0">
                <a:solidFill>
                  <a:srgbClr val="008000"/>
                </a:solidFill>
                <a:latin typeface="Arial" charset="0"/>
              </a:rPr>
              <a:t>enumerating</a:t>
            </a:r>
            <a:r>
              <a:rPr lang="de-CH" sz="1800" b="0" dirty="0" smtClean="0">
                <a:solidFill>
                  <a:srgbClr val="008000"/>
                </a:solidFill>
                <a:latin typeface="Arial" charset="0"/>
              </a:rPr>
              <a:t> </a:t>
            </a:r>
            <a:br>
              <a:rPr lang="de-CH" sz="1800" b="0" dirty="0" smtClean="0">
                <a:solidFill>
                  <a:srgbClr val="008000"/>
                </a:solidFill>
                <a:latin typeface="Arial" charset="0"/>
              </a:rPr>
            </a:br>
            <a:r>
              <a:rPr lang="de-CH" sz="1800" b="0" dirty="0" smtClean="0">
                <a:solidFill>
                  <a:srgbClr val="008000"/>
                </a:solidFill>
                <a:latin typeface="Arial" charset="0"/>
              </a:rPr>
              <a:t>all </a:t>
            </a:r>
            <a:r>
              <a:rPr lang="de-CH" sz="1800" b="0" dirty="0" err="1" smtClean="0">
                <a:solidFill>
                  <a:srgbClr val="008000"/>
                </a:solidFill>
                <a:latin typeface="Arial" charset="0"/>
              </a:rPr>
              <a:t>process</a:t>
            </a:r>
            <a:r>
              <a:rPr lang="de-CH" sz="1800" b="0" dirty="0" smtClean="0">
                <a:solidFill>
                  <a:srgbClr val="008000"/>
                </a:solidFill>
                <a:latin typeface="Arial" charset="0"/>
              </a:rPr>
              <a:t> </a:t>
            </a:r>
            <a:r>
              <a:rPr lang="de-CH" sz="1800" b="0" dirty="0" err="1" smtClean="0">
                <a:solidFill>
                  <a:srgbClr val="008000"/>
                </a:solidFill>
                <a:latin typeface="Arial" charset="0"/>
              </a:rPr>
              <a:t>input</a:t>
            </a:r>
            <a:r>
              <a:rPr lang="de-CH" sz="1800" b="0" dirty="0" smtClean="0">
                <a:solidFill>
                  <a:srgbClr val="008000"/>
                </a:solidFill>
                <a:latin typeface="Arial" charset="0"/>
              </a:rPr>
              <a:t> </a:t>
            </a:r>
            <a:r>
              <a:rPr lang="de-CH" sz="1800" b="0" dirty="0" err="1" smtClean="0">
                <a:solidFill>
                  <a:srgbClr val="008000"/>
                </a:solidFill>
                <a:latin typeface="Arial" charset="0"/>
              </a:rPr>
              <a:t>signals</a:t>
            </a:r>
            <a:endParaRPr lang="de-CH" sz="1800" b="0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34821" name="Line 6"/>
          <p:cNvSpPr>
            <a:spLocks noChangeShapeType="1"/>
          </p:cNvSpPr>
          <p:nvPr/>
        </p:nvSpPr>
        <p:spPr bwMode="auto">
          <a:xfrm flipV="1">
            <a:off x="4258777" y="4143910"/>
            <a:ext cx="3084758" cy="383669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 lIns="102663" tIns="53385" rIns="102663" bIns="53385">
            <a:spAutoFit/>
          </a:bodyPr>
          <a:lstStyle/>
          <a:p>
            <a:endParaRPr lang="en-US"/>
          </a:p>
        </p:txBody>
      </p:sp>
      <p:sp>
        <p:nvSpPr>
          <p:cNvPr id="34824" name="Rectangle 9"/>
          <p:cNvSpPr>
            <a:spLocks noGrp="1"/>
          </p:cNvSpPr>
          <p:nvPr>
            <p:ph type="title"/>
          </p:nvPr>
        </p:nvSpPr>
        <p:spPr>
          <a:xfrm>
            <a:off x="670834" y="446161"/>
            <a:ext cx="8838764" cy="792883"/>
          </a:xfrm>
        </p:spPr>
        <p:txBody>
          <a:bodyPr/>
          <a:lstStyle/>
          <a:p>
            <a:pPr eaLnBrk="1" hangingPunct="1"/>
            <a:r>
              <a:rPr lang="de-CH" sz="2700" dirty="0" err="1" smtClean="0">
                <a:latin typeface="Arial" charset="0"/>
                <a:cs typeface="Arial" charset="0"/>
              </a:rPr>
              <a:t>Process</a:t>
            </a:r>
            <a:r>
              <a:rPr lang="de-CH" sz="2700" dirty="0" smtClean="0">
                <a:latin typeface="Arial" charset="0"/>
                <a:cs typeface="Arial" charset="0"/>
              </a:rPr>
              <a:t> VHDL 1993</a:t>
            </a:r>
            <a:endParaRPr lang="en-US" sz="2700" dirty="0">
              <a:latin typeface="Arial" charset="0"/>
              <a:cs typeface="Arial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938245" y="5446341"/>
            <a:ext cx="2531797" cy="465680"/>
          </a:xfrm>
          <a:prstGeom prst="rect">
            <a:avLst/>
          </a:prstGeom>
          <a:noFill/>
        </p:spPr>
        <p:txBody>
          <a:bodyPr wrap="none" lIns="104306" tIns="52153" rIns="104306" bIns="52153" rtlCol="0">
            <a:spAutoFit/>
          </a:bodyPr>
          <a:lstStyle/>
          <a:p>
            <a:r>
              <a:rPr lang="de-CH" sz="1800" b="0" dirty="0" err="1">
                <a:solidFill>
                  <a:srgbClr val="008000"/>
                </a:solidFill>
              </a:rPr>
              <a:t>Sequential</a:t>
            </a:r>
            <a:r>
              <a:rPr lang="de-CH" sz="1800" b="0" dirty="0">
                <a:solidFill>
                  <a:srgbClr val="008000"/>
                </a:solidFill>
              </a:rPr>
              <a:t> Statements</a:t>
            </a:r>
            <a:endParaRPr lang="en-US" sz="1800" b="0" dirty="0">
              <a:solidFill>
                <a:srgbClr val="008000"/>
              </a:solidFill>
            </a:endParaRPr>
          </a:p>
        </p:txBody>
      </p:sp>
      <p:sp>
        <p:nvSpPr>
          <p:cNvPr id="5" name="Geschweifte Klammer rechts 4"/>
          <p:cNvSpPr/>
          <p:nvPr/>
        </p:nvSpPr>
        <p:spPr bwMode="auto">
          <a:xfrm>
            <a:off x="4207716" y="4944558"/>
            <a:ext cx="420583" cy="1580775"/>
          </a:xfrm>
          <a:prstGeom prst="rightBrace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306" tIns="52153" rIns="104306" bIns="52153" numCol="1" spcCol="0" rtlCol="0" anchor="t" anchorCtr="0" compatLnSpc="1">
            <a:prstTxWarp prst="textNoShape">
              <a:avLst/>
            </a:prstTxWarp>
          </a:bodyPr>
          <a:lstStyle/>
          <a:p>
            <a:pPr defTabSz="1043056" eaLnBrk="0" hangingPunct="0">
              <a:lnSpc>
                <a:spcPct val="100000"/>
              </a:lnSpc>
              <a:spcAft>
                <a:spcPct val="0"/>
              </a:spcAft>
            </a:pPr>
            <a:endParaRPr lang="en-US" sz="1600" b="0">
              <a:solidFill>
                <a:srgbClr val="000000"/>
              </a:solidFill>
              <a:latin typeface="ZHW Officina sans book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69712" y="1140704"/>
            <a:ext cx="6603931" cy="204431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 lIns="104306" tIns="52153" rIns="104306" bIns="5215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[&lt;process name&gt;:] </a:t>
            </a:r>
            <a:r>
              <a:rPr lang="en-US" sz="2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[(&lt;Inputs&gt;,&lt;Inputs&gt;,…)][&lt;process declarations&gt;]</a:t>
            </a:r>
            <a:br>
              <a:rPr lang="en-US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2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{&lt;sequential statements&gt;};</a:t>
            </a: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2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PROCESS </a:t>
            </a:r>
            <a:r>
              <a:rPr lang="en-US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[&lt;</a:t>
            </a:r>
            <a:r>
              <a:rPr lang="en-US" sz="2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process name</a:t>
            </a:r>
            <a:r>
              <a:rPr lang="en-US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&gt;] ;</a:t>
            </a:r>
            <a:endParaRPr lang="en-US" sz="2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6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Syntax: </a:t>
            </a:r>
            <a:r>
              <a:rPr lang="de-CH" dirty="0" err="1" smtClean="0"/>
              <a:t>Process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6194-9973-4949-853E-5F6238814B31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566339" y="2310629"/>
            <a:ext cx="9094610" cy="316128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 lIns="104306" tIns="52153" rIns="104306" bIns="52153">
            <a:spAutoFit/>
          </a:bodyPr>
          <a:lstStyle/>
          <a:p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[&lt;process name&gt;:] </a:t>
            </a:r>
            <a:r>
              <a:rPr lang="en-US" sz="2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[(&lt;Inputs&gt;,&lt;Inputs&gt;,…)]</a:t>
            </a:r>
          </a:p>
          <a:p>
            <a:r>
              <a:rPr lang="en-US" sz="2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[&lt;process declarations&gt;]</a:t>
            </a:r>
            <a:br>
              <a:rPr lang="en-US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{&lt;sequential statements&gt;};</a:t>
            </a: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2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PROCESS </a:t>
            </a:r>
            <a:r>
              <a:rPr lang="en-US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[&lt;</a:t>
            </a:r>
            <a:r>
              <a:rPr lang="en-US" sz="2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process name</a:t>
            </a:r>
            <a:r>
              <a:rPr lang="en-US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&gt;] </a:t>
            </a:r>
            <a:r>
              <a:rPr lang="en-US" sz="2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US" sz="2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4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5604" y="586609"/>
            <a:ext cx="7558087" cy="709613"/>
          </a:xfrm>
        </p:spPr>
        <p:txBody>
          <a:bodyPr/>
          <a:lstStyle/>
          <a:p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Process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a </a:t>
            </a:r>
            <a:r>
              <a:rPr lang="de-CH" dirty="0" err="1" smtClean="0"/>
              <a:t>Concurrent</a:t>
            </a:r>
            <a:r>
              <a:rPr lang="de-CH" dirty="0" smtClean="0"/>
              <a:t> </a:t>
            </a:r>
            <a:r>
              <a:rPr lang="de-CH" dirty="0"/>
              <a:t>S</a:t>
            </a:r>
            <a:r>
              <a:rPr lang="de-CH" dirty="0" smtClean="0"/>
              <a:t>tatements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1550" y="1391838"/>
            <a:ext cx="6705600" cy="57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CH" sz="2400" dirty="0">
                <a:solidFill>
                  <a:srgbClr val="C00000"/>
                </a:solidFill>
                <a:latin typeface="Courier New" pitchFamily="49" charset="0"/>
              </a:rPr>
              <a:t>ARCHITECTURE </a:t>
            </a:r>
            <a:r>
              <a:rPr lang="de-CH" sz="2400" dirty="0" err="1">
                <a:solidFill>
                  <a:schemeClr val="tx1"/>
                </a:solidFill>
                <a:latin typeface="Courier New" pitchFamily="49" charset="0"/>
              </a:rPr>
              <a:t>comb</a:t>
            </a:r>
            <a:r>
              <a:rPr lang="de-CH" sz="2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2400" dirty="0">
                <a:solidFill>
                  <a:srgbClr val="C00000"/>
                </a:solidFill>
                <a:latin typeface="Courier New" pitchFamily="49" charset="0"/>
              </a:rPr>
              <a:t>OF </a:t>
            </a:r>
            <a:r>
              <a:rPr lang="de-CH" sz="2400" dirty="0" err="1" smtClean="0">
                <a:solidFill>
                  <a:schemeClr val="tx1"/>
                </a:solidFill>
                <a:latin typeface="Courier New" pitchFamily="49" charset="0"/>
              </a:rPr>
              <a:t>decoder</a:t>
            </a:r>
            <a:r>
              <a:rPr lang="de-CH" sz="2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2400" dirty="0" smtClean="0">
                <a:solidFill>
                  <a:srgbClr val="C00000"/>
                </a:solidFill>
                <a:latin typeface="Courier New" pitchFamily="49" charset="0"/>
              </a:rPr>
              <a:t>IS</a:t>
            </a:r>
            <a:br>
              <a:rPr lang="de-CH" sz="2400" dirty="0" smtClean="0">
                <a:solidFill>
                  <a:srgbClr val="C00000"/>
                </a:solidFill>
                <a:latin typeface="Courier New" pitchFamily="49" charset="0"/>
              </a:rPr>
            </a:br>
            <a:r>
              <a:rPr lang="de-CH" sz="2400" dirty="0" smtClean="0">
                <a:solidFill>
                  <a:srgbClr val="C00000"/>
                </a:solidFill>
                <a:latin typeface="Courier New" pitchFamily="49" charset="0"/>
              </a:rPr>
              <a:t>BEGIN</a:t>
            </a:r>
            <a:endParaRPr lang="de-CH" sz="2400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de-CH" sz="2400" dirty="0">
                <a:latin typeface="Courier New" pitchFamily="49" charset="0"/>
              </a:rPr>
              <a:t>	</a:t>
            </a:r>
          </a:p>
          <a:p>
            <a:pPr>
              <a:spcBef>
                <a:spcPct val="50000"/>
              </a:spcBef>
            </a:pPr>
            <a:endParaRPr lang="de-CH" sz="24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de-CH" sz="24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de-CH" sz="24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de-CH" sz="24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de-CH" sz="2400" dirty="0" smtClean="0">
                <a:solidFill>
                  <a:srgbClr val="FF0000"/>
                </a:solidFill>
                <a:latin typeface="Courier New" pitchFamily="49" charset="0"/>
              </a:rPr>
              <a:t>END</a:t>
            </a:r>
            <a:r>
              <a:rPr lang="de-CH" sz="2400" dirty="0" smtClean="0">
                <a:latin typeface="Courier New" pitchFamily="49" charset="0"/>
              </a:rPr>
              <a:t> </a:t>
            </a:r>
            <a:r>
              <a:rPr lang="de-CH" sz="2400" dirty="0" err="1">
                <a:latin typeface="Courier New" pitchFamily="49" charset="0"/>
              </a:rPr>
              <a:t>comb</a:t>
            </a:r>
            <a:r>
              <a:rPr lang="de-CH" sz="2400" dirty="0">
                <a:latin typeface="Courier New" pitchFamily="49" charset="0"/>
              </a:rPr>
              <a:t>;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979613" y="2260478"/>
            <a:ext cx="2754312" cy="1822462"/>
            <a:chOff x="1241" y="1886"/>
            <a:chExt cx="1735" cy="114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344" y="1886"/>
              <a:ext cx="163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de-CH" sz="200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241" y="1951"/>
              <a:ext cx="1569" cy="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CH" sz="2000" dirty="0" smtClean="0">
                  <a:solidFill>
                    <a:schemeClr val="accent2"/>
                  </a:solidFill>
                  <a:latin typeface="Courier New" pitchFamily="49" charset="0"/>
                </a:rPr>
                <a:t>P1:Process(xxx)</a:t>
              </a:r>
              <a:br>
                <a:rPr lang="de-CH" sz="2000" dirty="0" smtClean="0">
                  <a:solidFill>
                    <a:schemeClr val="accent2"/>
                  </a:solidFill>
                  <a:latin typeface="Courier New" pitchFamily="49" charset="0"/>
                </a:rPr>
              </a:br>
              <a:r>
                <a:rPr lang="de-CH" sz="2000" dirty="0" smtClean="0">
                  <a:solidFill>
                    <a:schemeClr val="accent2"/>
                  </a:solidFill>
                  <a:latin typeface="Courier New" pitchFamily="49" charset="0"/>
                </a:rPr>
                <a:t>Begin</a:t>
              </a:r>
              <a:br>
                <a:rPr lang="de-CH" sz="2000" dirty="0" smtClean="0">
                  <a:solidFill>
                    <a:schemeClr val="accent2"/>
                  </a:solidFill>
                  <a:latin typeface="Courier New" pitchFamily="49" charset="0"/>
                </a:rPr>
              </a:br>
              <a:r>
                <a:rPr lang="de-CH" sz="2000" dirty="0" smtClean="0">
                  <a:solidFill>
                    <a:schemeClr val="accent2"/>
                  </a:solidFill>
                  <a:latin typeface="Courier New" pitchFamily="49" charset="0"/>
                </a:rPr>
                <a:t>…</a:t>
              </a:r>
              <a:br>
                <a:rPr lang="de-CH" sz="2000" dirty="0" smtClean="0">
                  <a:solidFill>
                    <a:schemeClr val="accent2"/>
                  </a:solidFill>
                  <a:latin typeface="Courier New" pitchFamily="49" charset="0"/>
                </a:rPr>
              </a:br>
              <a:r>
                <a:rPr lang="de-CH" sz="2000" dirty="0" smtClean="0">
                  <a:solidFill>
                    <a:schemeClr val="accent2"/>
                  </a:solidFill>
                  <a:latin typeface="Courier New" pitchFamily="49" charset="0"/>
                </a:rPr>
                <a:t>End </a:t>
              </a:r>
              <a:r>
                <a:rPr lang="de-CH" sz="2000" dirty="0" err="1">
                  <a:solidFill>
                    <a:schemeClr val="accent2"/>
                  </a:solidFill>
                  <a:latin typeface="Courier New" pitchFamily="49" charset="0"/>
                </a:rPr>
                <a:t>process</a:t>
              </a:r>
              <a:r>
                <a:rPr lang="de-CH" sz="2000" dirty="0">
                  <a:solidFill>
                    <a:schemeClr val="accent2"/>
                  </a:solidFill>
                  <a:latin typeface="Courier New" pitchFamily="49" charset="0"/>
                </a:rPr>
                <a:t> p1;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979613" y="4143127"/>
            <a:ext cx="2754312" cy="1997088"/>
            <a:chOff x="1241" y="1776"/>
            <a:chExt cx="1735" cy="1258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344" y="1776"/>
              <a:ext cx="1632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de-CH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241" y="1951"/>
              <a:ext cx="1666" cy="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chemeClr val="accent2"/>
                  </a:solidFill>
                  <a:latin typeface="Courier New" pitchFamily="49" charset="0"/>
                </a:rPr>
                <a:t>P2: </a:t>
              </a:r>
              <a:r>
                <a:rPr lang="de-CH" sz="2000" dirty="0" err="1">
                  <a:solidFill>
                    <a:schemeClr val="accent2"/>
                  </a:solidFill>
                  <a:latin typeface="Courier New" pitchFamily="49" charset="0"/>
                </a:rPr>
                <a:t>Process</a:t>
              </a:r>
              <a:r>
                <a:rPr lang="de-CH" sz="2000" dirty="0">
                  <a:solidFill>
                    <a:schemeClr val="accent2"/>
                  </a:solidFill>
                  <a:latin typeface="Courier New" pitchFamily="49" charset="0"/>
                </a:rPr>
                <a:t>(xxx)</a:t>
              </a:r>
              <a:br>
                <a:rPr lang="de-CH" sz="2000" dirty="0">
                  <a:solidFill>
                    <a:schemeClr val="accent2"/>
                  </a:solidFill>
                  <a:latin typeface="Courier New" pitchFamily="49" charset="0"/>
                </a:rPr>
              </a:br>
              <a:r>
                <a:rPr lang="de-CH" sz="2000" dirty="0" smtClean="0">
                  <a:solidFill>
                    <a:schemeClr val="accent2"/>
                  </a:solidFill>
                  <a:latin typeface="Courier New" pitchFamily="49" charset="0"/>
                </a:rPr>
                <a:t>Begin</a:t>
              </a:r>
              <a:br>
                <a:rPr lang="de-CH" sz="2000" dirty="0" smtClean="0">
                  <a:solidFill>
                    <a:schemeClr val="accent2"/>
                  </a:solidFill>
                  <a:latin typeface="Courier New" pitchFamily="49" charset="0"/>
                </a:rPr>
              </a:br>
              <a:r>
                <a:rPr lang="de-CH" sz="2000" dirty="0" smtClean="0">
                  <a:solidFill>
                    <a:schemeClr val="accent2"/>
                  </a:solidFill>
                  <a:latin typeface="Courier New" pitchFamily="49" charset="0"/>
                </a:rPr>
                <a:t>…</a:t>
              </a:r>
              <a:br>
                <a:rPr lang="de-CH" sz="2000" dirty="0" smtClean="0">
                  <a:solidFill>
                    <a:schemeClr val="accent2"/>
                  </a:solidFill>
                  <a:latin typeface="Courier New" pitchFamily="49" charset="0"/>
                </a:rPr>
              </a:br>
              <a:r>
                <a:rPr lang="de-CH" sz="2000" dirty="0" smtClean="0">
                  <a:solidFill>
                    <a:schemeClr val="accent2"/>
                  </a:solidFill>
                  <a:latin typeface="Courier New" pitchFamily="49" charset="0"/>
                </a:rPr>
                <a:t>End </a:t>
              </a:r>
              <a:r>
                <a:rPr lang="de-CH" sz="2000" dirty="0" err="1">
                  <a:solidFill>
                    <a:schemeClr val="accent2"/>
                  </a:solidFill>
                  <a:latin typeface="Courier New" pitchFamily="49" charset="0"/>
                </a:rPr>
                <a:t>process</a:t>
              </a:r>
              <a:r>
                <a:rPr lang="de-CH" sz="2000" dirty="0">
                  <a:solidFill>
                    <a:schemeClr val="accent2"/>
                  </a:solidFill>
                  <a:latin typeface="Courier New" pitchFamily="49" charset="0"/>
                </a:rPr>
                <a:t> p2;</a:t>
              </a:r>
            </a:p>
          </p:txBody>
        </p:sp>
      </p:grp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1386929" y="4366506"/>
            <a:ext cx="3768885" cy="197994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de-CH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196981" y="3760268"/>
            <a:ext cx="3017821" cy="48778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CH" sz="2000" dirty="0" err="1">
                <a:solidFill>
                  <a:srgbClr val="0000FF"/>
                </a:solidFill>
              </a:rPr>
              <a:t>Concurrent</a:t>
            </a:r>
            <a:r>
              <a:rPr lang="de-CH" sz="2000" dirty="0">
                <a:solidFill>
                  <a:srgbClr val="0000FF"/>
                </a:solidFill>
              </a:rPr>
              <a:t> Statements</a:t>
            </a:r>
            <a:endParaRPr lang="de-DE" sz="2000" dirty="0">
              <a:solidFill>
                <a:srgbClr val="0000FF"/>
              </a:solidFill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008008" y="3416848"/>
            <a:ext cx="431800" cy="28733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4898779" y="4420941"/>
            <a:ext cx="536759" cy="46240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1321300" y="2285518"/>
            <a:ext cx="3728675" cy="197994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de-CH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>
          <a:xfrm>
            <a:off x="9204325" y="6988625"/>
            <a:ext cx="1214438" cy="193675"/>
          </a:xfrm>
        </p:spPr>
        <p:txBody>
          <a:bodyPr/>
          <a:lstStyle/>
          <a:p>
            <a:pPr>
              <a:defRPr/>
            </a:pPr>
            <a:fld id="{E20B6194-9973-4949-853E-5F6238814B31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8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66339" y="3740035"/>
            <a:ext cx="9094610" cy="3490867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ARCHITECTURE comb OF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mux_beispiel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IS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BEGIN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muxer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(ALL)</a:t>
            </a:r>
            <a:b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w = </a:t>
            </a:r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'1' </a:t>
            </a:r>
            <a: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THEN</a:t>
            </a:r>
            <a:b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</a:br>
            <a: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x &lt;= </a:t>
            </a:r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a;</a:t>
            </a:r>
            <a: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/>
            </a:r>
            <a:b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</a:br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ELSE</a:t>
            </a:r>
            <a: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/>
            </a:r>
            <a:b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</a:br>
            <a: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x &lt;= </a:t>
            </a:r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b;</a:t>
            </a:r>
            <a: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/>
            </a:r>
            <a:b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</a:br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END </a:t>
            </a:r>
            <a: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IF;</a:t>
            </a:r>
            <a:br>
              <a:rPr lang="de-CH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</a:br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muxer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de-CH" sz="20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de-CH" sz="20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2000" dirty="0" smtClean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2000" dirty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comb;</a:t>
            </a:r>
          </a:p>
        </p:txBody>
      </p:sp>
      <p:sp>
        <p:nvSpPr>
          <p:cNvPr id="34821" name="Line 6"/>
          <p:cNvSpPr>
            <a:spLocks noChangeShapeType="1"/>
          </p:cNvSpPr>
          <p:nvPr/>
        </p:nvSpPr>
        <p:spPr bwMode="auto">
          <a:xfrm flipV="1">
            <a:off x="4258777" y="4371311"/>
            <a:ext cx="2431373" cy="201323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 lIns="102663" tIns="53385" rIns="102663" bIns="53385">
            <a:spAutoFit/>
          </a:bodyPr>
          <a:lstStyle/>
          <a:p>
            <a:endParaRPr lang="en-US"/>
          </a:p>
        </p:txBody>
      </p:sp>
      <p:sp>
        <p:nvSpPr>
          <p:cNvPr id="4" name="Textfeld 3"/>
          <p:cNvSpPr txBox="1"/>
          <p:nvPr/>
        </p:nvSpPr>
        <p:spPr>
          <a:xfrm>
            <a:off x="4614687" y="5505465"/>
            <a:ext cx="2531797" cy="465680"/>
          </a:xfrm>
          <a:prstGeom prst="rect">
            <a:avLst/>
          </a:prstGeom>
          <a:noFill/>
        </p:spPr>
        <p:txBody>
          <a:bodyPr wrap="none" lIns="104306" tIns="52153" rIns="104306" bIns="52153" rtlCol="0">
            <a:spAutoFit/>
          </a:bodyPr>
          <a:lstStyle/>
          <a:p>
            <a:r>
              <a:rPr lang="de-CH" sz="1800" b="0" dirty="0" err="1">
                <a:solidFill>
                  <a:srgbClr val="008000"/>
                </a:solidFill>
              </a:rPr>
              <a:t>Sequential</a:t>
            </a:r>
            <a:r>
              <a:rPr lang="de-CH" sz="1800" b="0" dirty="0">
                <a:solidFill>
                  <a:srgbClr val="008000"/>
                </a:solidFill>
              </a:rPr>
              <a:t> Statements</a:t>
            </a:r>
            <a:endParaRPr lang="en-US" sz="1800" b="0" dirty="0">
              <a:solidFill>
                <a:srgbClr val="008000"/>
              </a:solidFill>
            </a:endParaRPr>
          </a:p>
        </p:txBody>
      </p:sp>
      <p:sp>
        <p:nvSpPr>
          <p:cNvPr id="5" name="Geschweifte Klammer rechts 4"/>
          <p:cNvSpPr/>
          <p:nvPr/>
        </p:nvSpPr>
        <p:spPr bwMode="auto">
          <a:xfrm>
            <a:off x="4207716" y="4989614"/>
            <a:ext cx="420583" cy="1580775"/>
          </a:xfrm>
          <a:prstGeom prst="rightBrace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306" tIns="52153" rIns="104306" bIns="52153" numCol="1" spcCol="0" rtlCol="0" anchor="t" anchorCtr="0" compatLnSpc="1">
            <a:prstTxWarp prst="textNoShape">
              <a:avLst/>
            </a:prstTxWarp>
          </a:bodyPr>
          <a:lstStyle/>
          <a:p>
            <a:pPr defTabSz="1043056" eaLnBrk="0" hangingPunct="0">
              <a:lnSpc>
                <a:spcPct val="100000"/>
              </a:lnSpc>
              <a:spcAft>
                <a:spcPct val="0"/>
              </a:spcAft>
            </a:pPr>
            <a:endParaRPr lang="en-US" sz="1600" b="0">
              <a:solidFill>
                <a:srgbClr val="000000"/>
              </a:solidFill>
              <a:latin typeface="ZHW Officina sans book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69712" y="1140704"/>
            <a:ext cx="6655399" cy="20439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 lIns="104306" tIns="52153" rIns="104306" bIns="5215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[&lt;process name&gt;:] </a:t>
            </a:r>
            <a:r>
              <a:rPr lang="en-US" sz="2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[(&lt;Inputs&gt;,&lt;Inputs&gt;,…)][&lt;process declarations&gt;]</a:t>
            </a:r>
            <a:br>
              <a:rPr lang="en-US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2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{&lt;sequential statements&gt;};</a:t>
            </a: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2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PROCESS </a:t>
            </a:r>
            <a:r>
              <a:rPr lang="en-US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[&lt;</a:t>
            </a:r>
            <a:r>
              <a:rPr lang="en-US" sz="2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process name</a:t>
            </a:r>
            <a:r>
              <a:rPr lang="en-US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&gt;] ;</a:t>
            </a:r>
            <a:endParaRPr lang="en-US" sz="2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792750" y="3563525"/>
            <a:ext cx="3332226" cy="1769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ts val="0"/>
              </a:spcAft>
            </a:pPr>
            <a:r>
              <a:rPr lang="de-CH" sz="1800" dirty="0" err="1" smtClean="0">
                <a:solidFill>
                  <a:srgbClr val="008000"/>
                </a:solidFill>
                <a:latin typeface="Arial" charset="0"/>
              </a:rPr>
              <a:t>Simplified</a:t>
            </a:r>
            <a:r>
              <a:rPr lang="de-CH" sz="1800" dirty="0" smtClean="0">
                <a:solidFill>
                  <a:srgbClr val="008000"/>
                </a:solidFill>
                <a:latin typeface="Arial" charset="0"/>
              </a:rPr>
              <a:t> </a:t>
            </a:r>
            <a:r>
              <a:rPr lang="de-CH" sz="1800" dirty="0" err="1" smtClean="0">
                <a:solidFill>
                  <a:srgbClr val="008000"/>
                </a:solidFill>
                <a:latin typeface="Arial" charset="0"/>
              </a:rPr>
              <a:t>Sensitivity</a:t>
            </a:r>
            <a:r>
              <a:rPr lang="de-CH" sz="1800" dirty="0" smtClean="0">
                <a:solidFill>
                  <a:srgbClr val="008000"/>
                </a:solidFill>
                <a:latin typeface="Arial" charset="0"/>
              </a:rPr>
              <a:t> List</a:t>
            </a:r>
            <a:r>
              <a:rPr lang="de-CH" sz="1800" b="0" dirty="0" smtClean="0">
                <a:solidFill>
                  <a:srgbClr val="008000"/>
                </a:solidFill>
                <a:latin typeface="Arial" charset="0"/>
              </a:rPr>
              <a:t/>
            </a:r>
            <a:br>
              <a:rPr lang="de-CH" sz="1800" b="0" dirty="0" smtClean="0">
                <a:solidFill>
                  <a:srgbClr val="008000"/>
                </a:solidFill>
                <a:latin typeface="Arial" charset="0"/>
              </a:rPr>
            </a:br>
            <a:r>
              <a:rPr lang="de-CH" sz="1800" b="0" dirty="0" err="1">
                <a:solidFill>
                  <a:srgbClr val="008000"/>
                </a:solidFill>
                <a:latin typeface="Arial" charset="0"/>
              </a:rPr>
              <a:t>n</a:t>
            </a:r>
            <a:r>
              <a:rPr lang="de-CH" sz="1800" b="0" dirty="0" err="1" smtClean="0">
                <a:solidFill>
                  <a:srgbClr val="008000"/>
                </a:solidFill>
                <a:latin typeface="Arial" charset="0"/>
              </a:rPr>
              <a:t>o</a:t>
            </a:r>
            <a:r>
              <a:rPr lang="de-CH" sz="1800" b="0" dirty="0" smtClean="0">
                <a:solidFill>
                  <a:srgbClr val="008000"/>
                </a:solidFill>
                <a:latin typeface="Arial" charset="0"/>
              </a:rPr>
              <a:t> </a:t>
            </a:r>
            <a:r>
              <a:rPr lang="de-CH" sz="1800" b="0" dirty="0" err="1" smtClean="0">
                <a:solidFill>
                  <a:srgbClr val="008000"/>
                </a:solidFill>
                <a:latin typeface="Arial" charset="0"/>
              </a:rPr>
              <a:t>need</a:t>
            </a:r>
            <a:r>
              <a:rPr lang="de-CH" sz="1800" b="0" dirty="0" smtClean="0">
                <a:solidFill>
                  <a:srgbClr val="008000"/>
                </a:solidFill>
                <a:latin typeface="Arial" charset="0"/>
              </a:rPr>
              <a:t> </a:t>
            </a:r>
            <a:r>
              <a:rPr lang="de-CH" sz="1800" b="0" dirty="0" err="1" smtClean="0">
                <a:solidFill>
                  <a:srgbClr val="008000"/>
                </a:solidFill>
                <a:latin typeface="Arial" charset="0"/>
              </a:rPr>
              <a:t>to</a:t>
            </a:r>
            <a:r>
              <a:rPr lang="de-CH" sz="1800" b="0" dirty="0" smtClean="0">
                <a:solidFill>
                  <a:srgbClr val="008000"/>
                </a:solidFill>
                <a:latin typeface="Arial" charset="0"/>
              </a:rPr>
              <a:t> </a:t>
            </a:r>
            <a:r>
              <a:rPr lang="de-CH" sz="1800" b="0" dirty="0" err="1" smtClean="0">
                <a:solidFill>
                  <a:srgbClr val="008000"/>
                </a:solidFill>
                <a:latin typeface="Arial" charset="0"/>
              </a:rPr>
              <a:t>list</a:t>
            </a:r>
            <a:r>
              <a:rPr lang="de-CH" sz="1800" b="0" dirty="0" smtClean="0">
                <a:solidFill>
                  <a:srgbClr val="008000"/>
                </a:solidFill>
                <a:latin typeface="Arial" charset="0"/>
              </a:rPr>
              <a:t> all </a:t>
            </a:r>
            <a:r>
              <a:rPr lang="de-CH" sz="1800" b="0" dirty="0" err="1" smtClean="0">
                <a:solidFill>
                  <a:srgbClr val="008000"/>
                </a:solidFill>
                <a:latin typeface="Arial" charset="0"/>
              </a:rPr>
              <a:t>input</a:t>
            </a:r>
            <a:r>
              <a:rPr lang="de-CH" sz="1800" b="0" dirty="0" smtClean="0">
                <a:solidFill>
                  <a:srgbClr val="008000"/>
                </a:solidFill>
                <a:latin typeface="Arial" charset="0"/>
              </a:rPr>
              <a:t> </a:t>
            </a:r>
            <a:r>
              <a:rPr lang="de-CH" sz="1800" b="0" dirty="0" err="1" smtClean="0">
                <a:solidFill>
                  <a:srgbClr val="008000"/>
                </a:solidFill>
                <a:latin typeface="Arial" charset="0"/>
              </a:rPr>
              <a:t>signals</a:t>
            </a:r>
            <a:r>
              <a:rPr lang="de-CH" sz="1800" b="0" dirty="0" smtClean="0">
                <a:solidFill>
                  <a:srgbClr val="008000"/>
                </a:solidFill>
                <a:latin typeface="Arial" charset="0"/>
              </a:rPr>
              <a:t/>
            </a:r>
            <a:br>
              <a:rPr lang="de-CH" sz="1800" b="0" dirty="0" smtClean="0">
                <a:solidFill>
                  <a:srgbClr val="008000"/>
                </a:solidFill>
                <a:latin typeface="Arial" charset="0"/>
              </a:rPr>
            </a:br>
            <a:endParaRPr lang="de-CH" sz="1800" b="0" dirty="0" smtClean="0">
              <a:solidFill>
                <a:srgbClr val="008000"/>
              </a:solidFill>
              <a:latin typeface="Arial" charset="0"/>
            </a:endParaRPr>
          </a:p>
          <a:p>
            <a:pPr eaLnBrk="1" hangingPunct="1">
              <a:lnSpc>
                <a:spcPct val="100000"/>
              </a:lnSpc>
              <a:spcAft>
                <a:spcPts val="0"/>
              </a:spcAft>
            </a:pPr>
            <a:r>
              <a:rPr lang="de-CH" sz="1800" dirty="0" smtClean="0">
                <a:solidFill>
                  <a:srgbClr val="008000"/>
                </a:solidFill>
                <a:latin typeface="Arial" charset="0"/>
              </a:rPr>
              <a:t>Attention: </a:t>
            </a:r>
            <a:r>
              <a:rPr lang="de-CH" sz="1800" dirty="0" err="1" smtClean="0">
                <a:solidFill>
                  <a:srgbClr val="008000"/>
                </a:solidFill>
                <a:latin typeface="Arial" charset="0"/>
              </a:rPr>
              <a:t>need</a:t>
            </a:r>
            <a:r>
              <a:rPr lang="de-CH" sz="1800" dirty="0" smtClean="0">
                <a:solidFill>
                  <a:srgbClr val="008000"/>
                </a:solidFill>
                <a:latin typeface="Arial" charset="0"/>
              </a:rPr>
              <a:t> </a:t>
            </a:r>
            <a:r>
              <a:rPr lang="de-CH" sz="1800" dirty="0" err="1" smtClean="0">
                <a:solidFill>
                  <a:srgbClr val="008000"/>
                </a:solidFill>
                <a:latin typeface="Arial" charset="0"/>
              </a:rPr>
              <a:t>to</a:t>
            </a:r>
            <a:r>
              <a:rPr lang="de-CH" sz="1800" dirty="0" smtClean="0">
                <a:solidFill>
                  <a:srgbClr val="008000"/>
                </a:solidFill>
                <a:latin typeface="Arial" charset="0"/>
              </a:rPr>
              <a:t> </a:t>
            </a:r>
            <a:r>
              <a:rPr lang="de-CH" sz="1800" dirty="0" err="1" smtClean="0">
                <a:solidFill>
                  <a:srgbClr val="008000"/>
                </a:solidFill>
                <a:latin typeface="Arial" charset="0"/>
              </a:rPr>
              <a:t>set</a:t>
            </a:r>
            <a:r>
              <a:rPr lang="de-CH" sz="1800" dirty="0" smtClean="0">
                <a:solidFill>
                  <a:srgbClr val="008000"/>
                </a:solidFill>
                <a:latin typeface="Arial" charset="0"/>
              </a:rPr>
              <a:t> </a:t>
            </a:r>
            <a:br>
              <a:rPr lang="de-CH" sz="1800" dirty="0" smtClean="0">
                <a:solidFill>
                  <a:srgbClr val="008000"/>
                </a:solidFill>
                <a:latin typeface="Arial" charset="0"/>
              </a:rPr>
            </a:br>
            <a:r>
              <a:rPr lang="de-CH" sz="1800" dirty="0" smtClean="0">
                <a:solidFill>
                  <a:srgbClr val="008000"/>
                </a:solidFill>
                <a:latin typeface="Arial" charset="0"/>
              </a:rPr>
              <a:t>Simulator und Compiler</a:t>
            </a:r>
            <a:br>
              <a:rPr lang="de-CH" sz="1800" dirty="0" smtClean="0">
                <a:solidFill>
                  <a:srgbClr val="008000"/>
                </a:solidFill>
                <a:latin typeface="Arial" charset="0"/>
              </a:rPr>
            </a:br>
            <a:r>
              <a:rPr lang="de-CH" sz="1800" dirty="0" err="1" smtClean="0">
                <a:solidFill>
                  <a:srgbClr val="008000"/>
                </a:solidFill>
                <a:latin typeface="Arial" charset="0"/>
              </a:rPr>
              <a:t>for</a:t>
            </a:r>
            <a:r>
              <a:rPr lang="de-CH" sz="1800" dirty="0" smtClean="0">
                <a:solidFill>
                  <a:srgbClr val="008000"/>
                </a:solidFill>
                <a:latin typeface="Arial" charset="0"/>
              </a:rPr>
              <a:t> VHDL 2008 </a:t>
            </a:r>
            <a:r>
              <a:rPr lang="de-CH" sz="1800" dirty="0" err="1" smtClean="0">
                <a:solidFill>
                  <a:srgbClr val="008000"/>
                </a:solidFill>
                <a:latin typeface="Arial" charset="0"/>
              </a:rPr>
              <a:t>syntax</a:t>
            </a:r>
            <a:endParaRPr lang="de-CH" sz="1800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12" name="Rectangle 9"/>
          <p:cNvSpPr txBox="1">
            <a:spLocks/>
          </p:cNvSpPr>
          <p:nvPr/>
        </p:nvSpPr>
        <p:spPr bwMode="auto">
          <a:xfrm>
            <a:off x="670834" y="446161"/>
            <a:ext cx="8838764" cy="792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CH" sz="2700" dirty="0" err="1" smtClean="0">
                <a:latin typeface="Arial" charset="0"/>
                <a:cs typeface="Arial" charset="0"/>
              </a:rPr>
              <a:t>Process</a:t>
            </a:r>
            <a:r>
              <a:rPr lang="de-CH" sz="2700" dirty="0" smtClean="0">
                <a:latin typeface="Arial" charset="0"/>
                <a:cs typeface="Arial" charset="0"/>
              </a:rPr>
              <a:t> VHDL 2008</a:t>
            </a:r>
            <a:endParaRPr lang="en-US" sz="27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4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9816" y="634927"/>
            <a:ext cx="8569431" cy="873152"/>
          </a:xfrm>
        </p:spPr>
        <p:txBody>
          <a:bodyPr/>
          <a:lstStyle/>
          <a:p>
            <a:pPr eaLnBrk="1" hangingPunct="1"/>
            <a:r>
              <a:rPr lang="de-CH" sz="3087" dirty="0" smtClean="0"/>
              <a:t>VHDL_01:   Basics &amp; RTL Block Design</a:t>
            </a:r>
            <a:r>
              <a:rPr lang="de-CH" sz="3087" dirty="0"/>
              <a:t/>
            </a:r>
            <a:br>
              <a:rPr lang="de-CH" sz="3087" dirty="0"/>
            </a:br>
            <a:endParaRPr lang="de-CH" sz="3087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9817" y="1784206"/>
            <a:ext cx="8769748" cy="5524170"/>
          </a:xfrm>
        </p:spPr>
        <p:txBody>
          <a:bodyPr/>
          <a:lstStyle/>
          <a:p>
            <a:pPr eaLnBrk="1" hangingPunct="1"/>
            <a:r>
              <a:rPr lang="de-CH" dirty="0" err="1" smtClean="0">
                <a:latin typeface="Arial" charset="0"/>
              </a:rPr>
              <a:t>Examples</a:t>
            </a:r>
            <a:r>
              <a:rPr lang="de-CH" dirty="0" smtClean="0">
                <a:latin typeface="Arial" charset="0"/>
              </a:rPr>
              <a:t/>
            </a:r>
            <a:br>
              <a:rPr lang="de-CH" dirty="0" smtClean="0">
                <a:latin typeface="Arial" charset="0"/>
              </a:rPr>
            </a:br>
            <a:endParaRPr lang="de-CH" dirty="0" smtClean="0">
              <a:latin typeface="Arial" charset="0"/>
            </a:endParaRPr>
          </a:p>
          <a:p>
            <a:pPr marL="1087887" lvl="2" indent="-457200" eaLnBrk="1" hangingPunct="1">
              <a:buFont typeface="+mj-lt"/>
              <a:buAutoNum type="arabicPeriod"/>
            </a:pPr>
            <a:r>
              <a:rPr lang="de-CH" sz="2000" dirty="0" smtClean="0">
                <a:solidFill>
                  <a:srgbClr val="0070C0"/>
                </a:solidFill>
                <a:latin typeface="Arial" charset="0"/>
              </a:rPr>
              <a:t>MUX2TO1.VHD</a:t>
            </a:r>
            <a:endParaRPr lang="de-CH" sz="2000" dirty="0">
              <a:solidFill>
                <a:srgbClr val="0070C0"/>
              </a:solidFill>
              <a:latin typeface="Arial" charset="0"/>
            </a:endParaRPr>
          </a:p>
          <a:p>
            <a:pPr marL="1087887" lvl="2" indent="-457200" eaLnBrk="1" hangingPunct="1">
              <a:buFont typeface="+mj-lt"/>
              <a:buAutoNum type="arabicPeriod"/>
            </a:pPr>
            <a:endParaRPr lang="de-CH" sz="2000" dirty="0">
              <a:solidFill>
                <a:srgbClr val="0070C0"/>
              </a:solidFill>
              <a:latin typeface="Arial" charset="0"/>
            </a:endParaRPr>
          </a:p>
          <a:p>
            <a:pPr marL="1087887" lvl="2" indent="-457200" eaLnBrk="1" hangingPunct="1">
              <a:buFont typeface="+mj-lt"/>
              <a:buAutoNum type="arabicPeriod"/>
            </a:pPr>
            <a:r>
              <a:rPr lang="de-CH" sz="2000" dirty="0" smtClean="0">
                <a:solidFill>
                  <a:srgbClr val="0070C0"/>
                </a:solidFill>
                <a:latin typeface="Arial" charset="0"/>
              </a:rPr>
              <a:t>GRAY_DECODER.VHD</a:t>
            </a:r>
            <a:endParaRPr lang="de-CH" sz="2000" dirty="0">
              <a:solidFill>
                <a:srgbClr val="0070C0"/>
              </a:solidFill>
              <a:latin typeface="Arial" charset="0"/>
            </a:endParaRPr>
          </a:p>
          <a:p>
            <a:pPr marL="1087887" lvl="2" indent="-457200" eaLnBrk="1" hangingPunct="1">
              <a:buFont typeface="+mj-lt"/>
              <a:buAutoNum type="arabicPeriod"/>
            </a:pPr>
            <a:endParaRPr lang="de-CH" sz="2000" dirty="0">
              <a:solidFill>
                <a:srgbClr val="0070C0"/>
              </a:solidFill>
              <a:latin typeface="Arial" charset="0"/>
            </a:endParaRPr>
          </a:p>
          <a:p>
            <a:pPr marL="1087887" lvl="2" indent="-457200" eaLnBrk="1" hangingPunct="1">
              <a:buFont typeface="+mj-lt"/>
              <a:buAutoNum type="arabicPeriod"/>
            </a:pPr>
            <a:r>
              <a:rPr lang="de-CH" sz="2000" dirty="0" smtClean="0">
                <a:solidFill>
                  <a:srgbClr val="0070C0"/>
                </a:solidFill>
                <a:latin typeface="Arial" charset="0"/>
              </a:rPr>
              <a:t>HEX2SEVSEG.VHD</a:t>
            </a:r>
            <a:endParaRPr lang="de-CH" sz="2000" dirty="0">
              <a:solidFill>
                <a:srgbClr val="0070C0"/>
              </a:solidFill>
              <a:latin typeface="Arial" charset="0"/>
            </a:endParaRPr>
          </a:p>
          <a:p>
            <a:pPr marL="1087887" lvl="2" indent="-457200" eaLnBrk="1" hangingPunct="1">
              <a:buFont typeface="+mj-lt"/>
              <a:buAutoNum type="arabicPeriod"/>
            </a:pPr>
            <a:endParaRPr lang="de-CH" sz="2000" dirty="0">
              <a:solidFill>
                <a:srgbClr val="0070C0"/>
              </a:solidFill>
              <a:latin typeface="Arial" charset="0"/>
            </a:endParaRPr>
          </a:p>
          <a:p>
            <a:pPr marL="1087887" lvl="2" indent="-457200" eaLnBrk="1" hangingPunct="1">
              <a:buFont typeface="+mj-lt"/>
              <a:buAutoNum type="arabicPeriod"/>
            </a:pPr>
            <a:r>
              <a:rPr lang="de-CH" sz="2000" dirty="0" smtClean="0">
                <a:solidFill>
                  <a:srgbClr val="0070C0"/>
                </a:solidFill>
                <a:latin typeface="Arial" charset="0"/>
              </a:rPr>
              <a:t>SIMPLE_DFF_CIRC.VHD</a:t>
            </a:r>
            <a:endParaRPr lang="de-CH" sz="2000" dirty="0">
              <a:solidFill>
                <a:srgbClr val="0070C0"/>
              </a:solidFill>
              <a:latin typeface="Arial" charset="0"/>
            </a:endParaRPr>
          </a:p>
          <a:p>
            <a:pPr marL="1087887" lvl="2" indent="-457200" eaLnBrk="1" hangingPunct="1">
              <a:buFont typeface="+mj-lt"/>
              <a:buAutoNum type="arabicPeriod"/>
            </a:pPr>
            <a:endParaRPr lang="de-CH" sz="2000" dirty="0">
              <a:solidFill>
                <a:srgbClr val="0070C0"/>
              </a:solidFill>
              <a:latin typeface="Arial" charset="0"/>
            </a:endParaRPr>
          </a:p>
          <a:p>
            <a:pPr marL="1087887" lvl="2" indent="-457200" eaLnBrk="1" hangingPunct="1">
              <a:buFont typeface="+mj-lt"/>
              <a:buAutoNum type="arabicPeriod"/>
            </a:pPr>
            <a:r>
              <a:rPr lang="de-CH" sz="2000" dirty="0" smtClean="0">
                <a:solidFill>
                  <a:srgbClr val="0070C0"/>
                </a:solidFill>
                <a:latin typeface="Arial" charset="0"/>
              </a:rPr>
              <a:t>EDGE_DETECTOR.VHD</a:t>
            </a:r>
            <a:endParaRPr lang="de-CH" sz="2000" dirty="0">
              <a:solidFill>
                <a:srgbClr val="0070C0"/>
              </a:solidFill>
              <a:latin typeface="Arial" charset="0"/>
            </a:endParaRPr>
          </a:p>
          <a:p>
            <a:pPr marL="1087887" lvl="2" indent="-457200" eaLnBrk="1" hangingPunct="1">
              <a:buFont typeface="+mj-lt"/>
              <a:buAutoNum type="arabicPeriod"/>
            </a:pPr>
            <a:endParaRPr lang="de-CH" sz="2000" dirty="0">
              <a:solidFill>
                <a:srgbClr val="0070C0"/>
              </a:solidFill>
              <a:latin typeface="Arial" charset="0"/>
            </a:endParaRPr>
          </a:p>
          <a:p>
            <a:pPr marL="1087887" lvl="2" indent="-457200" eaLnBrk="1" hangingPunct="1">
              <a:buFont typeface="+mj-lt"/>
              <a:buAutoNum type="arabicPeriod"/>
            </a:pPr>
            <a:r>
              <a:rPr lang="de-CH" sz="2000" dirty="0" smtClean="0">
                <a:solidFill>
                  <a:srgbClr val="0070C0"/>
                </a:solidFill>
                <a:latin typeface="Arial" charset="0"/>
              </a:rPr>
              <a:t>MODULO_DIVIDER_SIMPLE.VHD</a:t>
            </a:r>
            <a:endParaRPr lang="de-CH" sz="2000" dirty="0">
              <a:solidFill>
                <a:srgbClr val="0070C0"/>
              </a:solidFill>
              <a:latin typeface="Arial" charset="0"/>
            </a:endParaRPr>
          </a:p>
          <a:p>
            <a:pPr marL="1087887" lvl="2" indent="-457200" eaLnBrk="1" hangingPunct="1">
              <a:buFont typeface="+mj-lt"/>
              <a:buAutoNum type="arabicPeriod"/>
            </a:pPr>
            <a:endParaRPr lang="de-CH" sz="2000" dirty="0">
              <a:solidFill>
                <a:srgbClr val="0070C0"/>
              </a:solidFill>
              <a:latin typeface="Arial" charset="0"/>
            </a:endParaRPr>
          </a:p>
          <a:p>
            <a:pPr marL="1087887" lvl="2" indent="-457200" eaLnBrk="1" hangingPunct="1">
              <a:buFont typeface="+mj-lt"/>
              <a:buAutoNum type="arabicPeriod"/>
            </a:pPr>
            <a:r>
              <a:rPr lang="de-CH" sz="2000" dirty="0" smtClean="0">
                <a:solidFill>
                  <a:srgbClr val="0070C0"/>
                </a:solidFill>
                <a:latin typeface="Arial" charset="0"/>
              </a:rPr>
              <a:t>MODULO_DIVIDER.VHD</a:t>
            </a:r>
            <a:endParaRPr lang="de-CH" sz="2000" dirty="0">
              <a:solidFill>
                <a:srgbClr val="0070C0"/>
              </a:solidFill>
              <a:latin typeface="Arial" charset="0"/>
            </a:endParaRPr>
          </a:p>
          <a:p>
            <a:pPr lvl="1" eaLnBrk="1" hangingPunct="1"/>
            <a:endParaRPr lang="de-CH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23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19041"/>
              </p:ext>
            </p:extLst>
          </p:nvPr>
        </p:nvGraphicFramePr>
        <p:xfrm>
          <a:off x="626656" y="1823237"/>
          <a:ext cx="9347444" cy="4030031"/>
        </p:xfrm>
        <a:graphic>
          <a:graphicData uri="http://schemas.openxmlformats.org/drawingml/2006/table">
            <a:tbl>
              <a:tblPr/>
              <a:tblGrid>
                <a:gridCol w="4940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5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4A6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de-CH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Concurrent</a:t>
                      </a:r>
                      <a:r>
                        <a:rPr kumimoji="0" lang="de-CH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Statements</a:t>
                      </a: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(outside </a:t>
                      </a:r>
                      <a:r>
                        <a:rPr kumimoji="0" lang="de-CH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processes</a:t>
                      </a: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L="105250" marR="105250" marT="51572" marB="51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4A6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de-CH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Sequential</a:t>
                      </a:r>
                      <a:r>
                        <a:rPr kumimoji="0" lang="de-CH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Statements</a:t>
                      </a: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de-CH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inside</a:t>
                      </a: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de-CH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processes</a:t>
                      </a: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L="105250" marR="105250" marT="51572" marB="515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4A6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de-CH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overflow</a:t>
                      </a: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&lt;= '0' ;</a:t>
                      </a:r>
                      <a:b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de-CH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  <a:br>
                        <a:rPr kumimoji="0" lang="de-CH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de-CH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4A6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de-CH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overflow</a:t>
                      </a: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&lt;= '1' ;</a:t>
                      </a:r>
                      <a:b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 </a:t>
                      </a:r>
                      <a:r>
                        <a:rPr kumimoji="0" lang="de-CH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possible</a:t>
                      </a: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</a:t>
                      </a:r>
                      <a:r>
                        <a:rPr kumimoji="0" lang="de-CH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error</a:t>
                      </a: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de-CH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message</a:t>
                      </a:r>
                      <a:endParaRPr kumimoji="0" lang="de-CH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5250" marR="105250" marT="51572" marB="51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4A6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de-CH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overflow</a:t>
                      </a: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&lt;= '0' ;</a:t>
                      </a:r>
                      <a:b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de-CH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  <a:br>
                        <a:rPr kumimoji="0" lang="de-CH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de-CH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4A6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de-CH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overflow</a:t>
                      </a: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&lt;= '1' ;</a:t>
                      </a:r>
                      <a:b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de-CH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possible</a:t>
                      </a: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</a:t>
                      </a:r>
                      <a:r>
                        <a:rPr kumimoji="0" lang="de-CH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code</a:t>
                      </a: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de-CH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de-CH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interpreted</a:t>
                      </a: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de-CH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line</a:t>
                      </a: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de-CH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by</a:t>
                      </a: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de-CH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line</a:t>
                      </a: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4A6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But </a:t>
                      </a:r>
                      <a:r>
                        <a:rPr kumimoji="0" lang="de-CH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attention</a:t>
                      </a: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de-CH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de-CH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understand</a:t>
                      </a: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de-CH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when</a:t>
                      </a: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de-CH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signals</a:t>
                      </a: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will </a:t>
                      </a:r>
                      <a:r>
                        <a:rPr kumimoji="0" lang="de-CH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de-CH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updated</a:t>
                      </a:r>
                      <a:r>
                        <a:rPr kumimoji="0" lang="de-CH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! </a:t>
                      </a:r>
                    </a:p>
                  </a:txBody>
                  <a:tcPr marL="105250" marR="105250" marT="51572" marB="515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215164" y="2934673"/>
            <a:ext cx="2227792" cy="1428239"/>
            <a:chOff x="1296" y="2256"/>
            <a:chExt cx="1200" cy="816"/>
          </a:xfrm>
        </p:grpSpPr>
        <p:sp>
          <p:nvSpPr>
            <p:cNvPr id="37903" name="Line 14"/>
            <p:cNvSpPr>
              <a:spLocks noChangeShapeType="1"/>
            </p:cNvSpPr>
            <p:nvPr/>
          </p:nvSpPr>
          <p:spPr bwMode="auto">
            <a:xfrm>
              <a:off x="1296" y="2256"/>
              <a:ext cx="1152" cy="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7904" name="Line 15"/>
            <p:cNvSpPr>
              <a:spLocks noChangeShapeType="1"/>
            </p:cNvSpPr>
            <p:nvPr/>
          </p:nvSpPr>
          <p:spPr bwMode="auto">
            <a:xfrm flipV="1">
              <a:off x="1296" y="2256"/>
              <a:ext cx="1200" cy="81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37902" name="Rectangle 16"/>
          <p:cNvSpPr>
            <a:spLocks noGrp="1"/>
          </p:cNvSpPr>
          <p:nvPr>
            <p:ph type="title"/>
          </p:nvPr>
        </p:nvSpPr>
        <p:spPr>
          <a:xfrm>
            <a:off x="547667" y="367561"/>
            <a:ext cx="8838763" cy="792883"/>
          </a:xfrm>
        </p:spPr>
        <p:txBody>
          <a:bodyPr/>
          <a:lstStyle/>
          <a:p>
            <a:pPr eaLnBrk="1" hangingPunct="1"/>
            <a:r>
              <a:rPr lang="de-CH" sz="2700" dirty="0" err="1" smtClean="0">
                <a:latin typeface="Arial" charset="0"/>
                <a:cs typeface="Arial" charset="0"/>
              </a:rPr>
              <a:t>Processes</a:t>
            </a:r>
            <a:r>
              <a:rPr lang="de-CH" sz="2700" dirty="0" smtClean="0">
                <a:latin typeface="Arial" charset="0"/>
                <a:cs typeface="Arial" charset="0"/>
              </a:rPr>
              <a:t> </a:t>
            </a:r>
            <a:r>
              <a:rPr lang="de-CH" sz="2700" dirty="0" err="1" smtClean="0">
                <a:latin typeface="Arial" charset="0"/>
                <a:cs typeface="Arial" charset="0"/>
              </a:rPr>
              <a:t>Pitfalls</a:t>
            </a:r>
            <a:endParaRPr lang="en-US" sz="2700" dirty="0">
              <a:latin typeface="Arial" charset="0"/>
              <a:cs typeface="Arial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6194-9973-4949-853E-5F6238814B31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22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02005" y="2520421"/>
            <a:ext cx="9089390" cy="17642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endParaRPr lang="de-CH" dirty="0" smtClean="0">
              <a:latin typeface="Arial" charset="0"/>
            </a:endParaRPr>
          </a:p>
          <a:p>
            <a:pPr eaLnBrk="1" hangingPunct="1"/>
            <a:r>
              <a:rPr lang="de-CH" dirty="0" smtClean="0">
                <a:latin typeface="Arial" charset="0"/>
              </a:rPr>
              <a:t>IF-THEN-ELSE   Statement </a:t>
            </a:r>
          </a:p>
          <a:p>
            <a:pPr eaLnBrk="1" hangingPunct="1"/>
            <a:endParaRPr lang="de-CH" dirty="0">
              <a:latin typeface="Arial" charset="0"/>
            </a:endParaRPr>
          </a:p>
          <a:p>
            <a:pPr eaLnBrk="1" hangingPunct="1"/>
            <a:r>
              <a:rPr lang="de-CH" sz="2400" b="0" dirty="0" err="1">
                <a:latin typeface="Arial" charset="0"/>
              </a:rPr>
              <a:t>p</a:t>
            </a:r>
            <a:r>
              <a:rPr lang="de-CH" sz="2400" b="0" dirty="0" err="1" smtClean="0">
                <a:latin typeface="Arial" charset="0"/>
              </a:rPr>
              <a:t>ossible</a:t>
            </a:r>
            <a:r>
              <a:rPr lang="de-CH" sz="2400" b="0" dirty="0" smtClean="0">
                <a:latin typeface="Arial" charset="0"/>
              </a:rPr>
              <a:t> </a:t>
            </a:r>
            <a:r>
              <a:rPr lang="de-CH" sz="2400" b="0" dirty="0" err="1" smtClean="0">
                <a:latin typeface="Arial" charset="0"/>
              </a:rPr>
              <a:t>inside</a:t>
            </a:r>
            <a:r>
              <a:rPr lang="de-CH" sz="2400" b="0" dirty="0" smtClean="0">
                <a:latin typeface="Arial" charset="0"/>
              </a:rPr>
              <a:t> </a:t>
            </a:r>
            <a:r>
              <a:rPr lang="de-CH" sz="2400" b="0" dirty="0" err="1">
                <a:latin typeface="Arial" charset="0"/>
              </a:rPr>
              <a:t>p</a:t>
            </a:r>
            <a:r>
              <a:rPr lang="de-CH" sz="2400" b="0" dirty="0" err="1" smtClean="0">
                <a:latin typeface="Arial" charset="0"/>
              </a:rPr>
              <a:t>rocesses</a:t>
            </a:r>
            <a:endParaRPr lang="de-CH" sz="2400" b="0" dirty="0" smtClean="0">
              <a:latin typeface="Arial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6194-9973-4949-853E-5F6238814B31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8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/>
          <p:cNvSpPr>
            <a:spLocks noChangeShapeType="1"/>
          </p:cNvSpPr>
          <p:nvPr/>
        </p:nvSpPr>
        <p:spPr bwMode="auto">
          <a:xfrm>
            <a:off x="6635420" y="4835603"/>
            <a:ext cx="11584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endParaRPr lang="en-US"/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6635420" y="5339688"/>
            <a:ext cx="11584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endParaRPr lang="en-US"/>
          </a:p>
        </p:txBody>
      </p:sp>
      <p:sp>
        <p:nvSpPr>
          <p:cNvPr id="32773" name="Line 7"/>
          <p:cNvSpPr>
            <a:spLocks noChangeShapeType="1"/>
          </p:cNvSpPr>
          <p:nvPr/>
        </p:nvSpPr>
        <p:spPr bwMode="auto">
          <a:xfrm>
            <a:off x="8684988" y="5374693"/>
            <a:ext cx="11584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endParaRPr lang="en-US"/>
          </a:p>
        </p:txBody>
      </p:sp>
      <p:sp>
        <p:nvSpPr>
          <p:cNvPr id="32774" name="Text Box 8"/>
          <p:cNvSpPr txBox="1">
            <a:spLocks noChangeArrowheads="1"/>
          </p:cNvSpPr>
          <p:nvPr/>
        </p:nvSpPr>
        <p:spPr bwMode="auto">
          <a:xfrm>
            <a:off x="10127711" y="5206666"/>
            <a:ext cx="335571" cy="5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 dirty="0">
                <a:solidFill>
                  <a:schemeClr val="tx1"/>
                </a:solidFill>
                <a:latin typeface="Arial" charset="0"/>
              </a:rPr>
              <a:t>x</a:t>
            </a:r>
          </a:p>
        </p:txBody>
      </p:sp>
      <p:sp>
        <p:nvSpPr>
          <p:cNvPr id="32776" name="Text Box 11"/>
          <p:cNvSpPr txBox="1">
            <a:spLocks noChangeArrowheads="1"/>
          </p:cNvSpPr>
          <p:nvPr/>
        </p:nvSpPr>
        <p:spPr bwMode="auto">
          <a:xfrm>
            <a:off x="6009167" y="5171659"/>
            <a:ext cx="348395" cy="5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>
                <a:solidFill>
                  <a:schemeClr val="tx1"/>
                </a:solidFill>
                <a:latin typeface="Arial" charset="0"/>
              </a:rPr>
              <a:t>b</a:t>
            </a:r>
          </a:p>
        </p:txBody>
      </p:sp>
      <p:sp>
        <p:nvSpPr>
          <p:cNvPr id="32777" name="Text Box 12"/>
          <p:cNvSpPr txBox="1">
            <a:spLocks noChangeArrowheads="1"/>
          </p:cNvSpPr>
          <p:nvPr/>
        </p:nvSpPr>
        <p:spPr bwMode="auto">
          <a:xfrm>
            <a:off x="6028575" y="4667575"/>
            <a:ext cx="335571" cy="5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  <p:sp>
        <p:nvSpPr>
          <p:cNvPr id="32778" name="Line 13"/>
          <p:cNvSpPr>
            <a:spLocks noChangeShapeType="1"/>
          </p:cNvSpPr>
          <p:nvPr/>
        </p:nvSpPr>
        <p:spPr bwMode="auto">
          <a:xfrm>
            <a:off x="6635420" y="6025332"/>
            <a:ext cx="16040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endParaRPr lang="en-US"/>
          </a:p>
        </p:txBody>
      </p:sp>
      <p:sp>
        <p:nvSpPr>
          <p:cNvPr id="32779" name="Text Box 15"/>
          <p:cNvSpPr txBox="1">
            <a:spLocks noChangeArrowheads="1"/>
          </p:cNvSpPr>
          <p:nvPr/>
        </p:nvSpPr>
        <p:spPr bwMode="auto">
          <a:xfrm>
            <a:off x="5885183" y="5766241"/>
            <a:ext cx="527933" cy="5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 dirty="0" err="1">
                <a:solidFill>
                  <a:schemeClr val="tx1"/>
                </a:solidFill>
                <a:latin typeface="Arial" charset="0"/>
              </a:rPr>
              <a:t>sel</a:t>
            </a:r>
            <a:endParaRPr lang="de-CH" sz="1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82" name="Text Box 18"/>
          <p:cNvSpPr txBox="1">
            <a:spLocks noChangeArrowheads="1"/>
          </p:cNvSpPr>
          <p:nvPr/>
        </p:nvSpPr>
        <p:spPr bwMode="auto">
          <a:xfrm>
            <a:off x="6869687" y="4405090"/>
            <a:ext cx="335572" cy="468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 dirty="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32783" name="Line 19"/>
          <p:cNvSpPr>
            <a:spLocks noChangeShapeType="1"/>
          </p:cNvSpPr>
          <p:nvPr/>
        </p:nvSpPr>
        <p:spPr bwMode="auto">
          <a:xfrm flipH="1">
            <a:off x="6991867" y="4751589"/>
            <a:ext cx="178223" cy="1680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endParaRPr lang="en-US"/>
          </a:p>
        </p:txBody>
      </p:sp>
      <p:sp>
        <p:nvSpPr>
          <p:cNvPr id="32784" name="Line 20"/>
          <p:cNvSpPr>
            <a:spLocks noChangeShapeType="1"/>
          </p:cNvSpPr>
          <p:nvPr/>
        </p:nvSpPr>
        <p:spPr bwMode="auto">
          <a:xfrm flipH="1">
            <a:off x="6991867" y="5255674"/>
            <a:ext cx="178223" cy="1680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endParaRPr lang="en-US"/>
          </a:p>
        </p:txBody>
      </p:sp>
      <p:sp>
        <p:nvSpPr>
          <p:cNvPr id="32786" name="Text Box 24"/>
          <p:cNvSpPr txBox="1">
            <a:spLocks noChangeArrowheads="1"/>
          </p:cNvSpPr>
          <p:nvPr/>
        </p:nvSpPr>
        <p:spPr bwMode="auto">
          <a:xfrm>
            <a:off x="8987347" y="4881252"/>
            <a:ext cx="335572" cy="5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 dirty="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32787" name="Line 25"/>
          <p:cNvSpPr>
            <a:spLocks noChangeShapeType="1"/>
          </p:cNvSpPr>
          <p:nvPr/>
        </p:nvSpPr>
        <p:spPr bwMode="auto">
          <a:xfrm flipH="1">
            <a:off x="9130547" y="5290679"/>
            <a:ext cx="178223" cy="1680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endParaRPr lang="en-US"/>
          </a:p>
        </p:txBody>
      </p:sp>
      <p:sp>
        <p:nvSpPr>
          <p:cNvPr id="32791" name="Rectangle 30"/>
          <p:cNvSpPr>
            <a:spLocks noChangeArrowheads="1"/>
          </p:cNvSpPr>
          <p:nvPr/>
        </p:nvSpPr>
        <p:spPr bwMode="auto">
          <a:xfrm>
            <a:off x="340255" y="418229"/>
            <a:ext cx="9222023" cy="126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 anchor="ctr"/>
          <a:lstStyle/>
          <a:p>
            <a:pPr eaLnBrk="1" hangingPunct="1"/>
            <a:r>
              <a:rPr lang="de-CH" dirty="0" err="1" smtClean="0"/>
              <a:t>Example</a:t>
            </a:r>
            <a:r>
              <a:rPr lang="de-CH" dirty="0" smtClean="0"/>
              <a:t>: 2 </a:t>
            </a:r>
            <a:r>
              <a:rPr lang="de-CH" dirty="0"/>
              <a:t>x </a:t>
            </a:r>
            <a:r>
              <a:rPr lang="de-CH" dirty="0" smtClean="0"/>
              <a:t>1 Multiplexer mit IF-THEN-ELSE</a:t>
            </a:r>
            <a:endParaRPr lang="de-CH" dirty="0"/>
          </a:p>
        </p:txBody>
      </p:sp>
      <p:cxnSp>
        <p:nvCxnSpPr>
          <p:cNvPr id="32792" name="Gerade Verbindung 2"/>
          <p:cNvCxnSpPr>
            <a:cxnSpLocks noChangeShapeType="1"/>
          </p:cNvCxnSpPr>
          <p:nvPr/>
        </p:nvCxnSpPr>
        <p:spPr bwMode="auto">
          <a:xfrm>
            <a:off x="7793872" y="4835603"/>
            <a:ext cx="891117" cy="53909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3" name="Gerade Verbindung 4"/>
          <p:cNvCxnSpPr>
            <a:cxnSpLocks noChangeShapeType="1"/>
          </p:cNvCxnSpPr>
          <p:nvPr/>
        </p:nvCxnSpPr>
        <p:spPr bwMode="auto">
          <a:xfrm flipV="1">
            <a:off x="8239430" y="5105148"/>
            <a:ext cx="0" cy="92018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feld 2"/>
          <p:cNvSpPr txBox="1"/>
          <p:nvPr/>
        </p:nvSpPr>
        <p:spPr>
          <a:xfrm>
            <a:off x="7353787" y="4397070"/>
            <a:ext cx="795411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0" dirty="0" err="1"/>
              <a:t>s</a:t>
            </a:r>
            <a:r>
              <a:rPr lang="de-CH" sz="1600" b="0" dirty="0" err="1" smtClean="0"/>
              <a:t>el</a:t>
            </a:r>
            <a:r>
              <a:rPr lang="de-CH" sz="1600" b="0" dirty="0" smtClean="0"/>
              <a:t> = 0</a:t>
            </a:r>
            <a:endParaRPr lang="en-US" sz="1600" b="0" dirty="0"/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6883301" y="4913560"/>
            <a:ext cx="335572" cy="468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 dirty="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7379230" y="5245547"/>
            <a:ext cx="795411" cy="446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0" dirty="0" err="1"/>
              <a:t>s</a:t>
            </a:r>
            <a:r>
              <a:rPr lang="de-CH" sz="1600" b="0" dirty="0" err="1" smtClean="0"/>
              <a:t>el</a:t>
            </a:r>
            <a:r>
              <a:rPr lang="de-CH" sz="1600" b="0" dirty="0" smtClean="0"/>
              <a:t> = 1</a:t>
            </a:r>
            <a:endParaRPr lang="en-US" sz="1600" b="0" dirty="0"/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342926" y="3570327"/>
            <a:ext cx="5191637" cy="33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CH" sz="2100" dirty="0" smtClean="0">
                <a:latin typeface="Courier New" pitchFamily="49" charset="0"/>
              </a:rPr>
              <a:t>Multiplexer21: </a:t>
            </a:r>
            <a:r>
              <a:rPr lang="de-CH" sz="2100" dirty="0">
                <a:solidFill>
                  <a:srgbClr val="FF0000"/>
                </a:solidFill>
                <a:latin typeface="Courier New" pitchFamily="49" charset="0"/>
              </a:rPr>
              <a:t>PROCESS</a:t>
            </a:r>
            <a:r>
              <a:rPr lang="de-CH" sz="2100" dirty="0" smtClean="0">
                <a:latin typeface="Courier New" pitchFamily="49" charset="0"/>
              </a:rPr>
              <a:t>(</a:t>
            </a:r>
            <a:r>
              <a:rPr lang="de-CH" sz="2100" dirty="0" err="1" smtClean="0">
                <a:latin typeface="Courier New" pitchFamily="49" charset="0"/>
              </a:rPr>
              <a:t>a,b,sel</a:t>
            </a:r>
            <a:r>
              <a:rPr lang="de-CH" sz="2100" dirty="0" smtClean="0">
                <a:latin typeface="Courier New" pitchFamily="49" charset="0"/>
              </a:rPr>
              <a:t>)</a:t>
            </a:r>
            <a:br>
              <a:rPr lang="de-CH" sz="2100" dirty="0" smtClean="0">
                <a:latin typeface="Courier New" pitchFamily="49" charset="0"/>
              </a:rPr>
            </a:br>
            <a:r>
              <a:rPr lang="de-CH" sz="2100" dirty="0">
                <a:solidFill>
                  <a:srgbClr val="FF0000"/>
                </a:solidFill>
                <a:latin typeface="Courier New" pitchFamily="49" charset="0"/>
              </a:rPr>
              <a:t>BEGIN</a:t>
            </a:r>
            <a:r>
              <a:rPr lang="de-CH" sz="2100" dirty="0" smtClean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de-CH" sz="2100" dirty="0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de-CH" sz="2100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de-CH" sz="2100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de-CH" sz="21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de-CH" sz="2100" dirty="0" err="1" smtClean="0">
                <a:latin typeface="Courier New" pitchFamily="49" charset="0"/>
              </a:rPr>
              <a:t>sel</a:t>
            </a:r>
            <a:r>
              <a:rPr lang="de-CH" sz="2100" dirty="0" smtClean="0">
                <a:latin typeface="Courier New" pitchFamily="49" charset="0"/>
              </a:rPr>
              <a:t> </a:t>
            </a:r>
            <a:r>
              <a:rPr lang="de-CH" sz="2100" dirty="0">
                <a:latin typeface="Courier New" pitchFamily="49" charset="0"/>
              </a:rPr>
              <a:t>= </a:t>
            </a:r>
            <a:r>
              <a:rPr lang="de-CH" sz="2100" dirty="0" smtClean="0">
                <a:latin typeface="Courier New" pitchFamily="49" charset="0"/>
              </a:rPr>
              <a:t>'1'</a:t>
            </a:r>
            <a:r>
              <a:rPr lang="de-CH" sz="21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de-CH" sz="2100" dirty="0">
                <a:solidFill>
                  <a:srgbClr val="FF0000"/>
                </a:solidFill>
                <a:latin typeface="Courier New" pitchFamily="49" charset="0"/>
              </a:rPr>
              <a:t>THEN</a:t>
            </a:r>
            <a:r>
              <a:rPr lang="de-CH" sz="2100" dirty="0" smtClean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de-CH" sz="2100" dirty="0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de-CH" sz="2100" dirty="0" smtClean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de-CH" sz="2100" dirty="0" smtClean="0">
                <a:latin typeface="Courier New" pitchFamily="49" charset="0"/>
              </a:rPr>
              <a:t>x </a:t>
            </a:r>
            <a:r>
              <a:rPr lang="de-CH" sz="2100" dirty="0">
                <a:latin typeface="Courier New" pitchFamily="49" charset="0"/>
              </a:rPr>
              <a:t>&lt;= b</a:t>
            </a:r>
            <a:r>
              <a:rPr lang="de-CH" sz="2100" dirty="0" smtClean="0">
                <a:latin typeface="Courier New" pitchFamily="49" charset="0"/>
              </a:rPr>
              <a:t>;</a:t>
            </a:r>
            <a:br>
              <a:rPr lang="de-CH" sz="2100" dirty="0" smtClean="0">
                <a:latin typeface="Courier New" pitchFamily="49" charset="0"/>
              </a:rPr>
            </a:br>
            <a:r>
              <a:rPr lang="de-CH" sz="2100" dirty="0">
                <a:solidFill>
                  <a:srgbClr val="FF0000"/>
                </a:solidFill>
                <a:latin typeface="Courier New" pitchFamily="49" charset="0"/>
              </a:rPr>
              <a:t>	ELSE</a:t>
            </a:r>
            <a:r>
              <a:rPr lang="de-CH" sz="2100" dirty="0" smtClean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de-CH" sz="2100" dirty="0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de-CH" sz="2100" dirty="0" smtClean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de-CH" sz="2100" dirty="0" smtClean="0">
                <a:latin typeface="Courier New" pitchFamily="49" charset="0"/>
              </a:rPr>
              <a:t>x </a:t>
            </a:r>
            <a:r>
              <a:rPr lang="de-CH" sz="2100" dirty="0">
                <a:latin typeface="Courier New" pitchFamily="49" charset="0"/>
              </a:rPr>
              <a:t>&lt;= a</a:t>
            </a:r>
            <a:r>
              <a:rPr lang="de-CH" sz="2100" dirty="0" smtClean="0">
                <a:latin typeface="Courier New" pitchFamily="49" charset="0"/>
              </a:rPr>
              <a:t>;</a:t>
            </a:r>
            <a:br>
              <a:rPr lang="de-CH" sz="2100" dirty="0" smtClean="0">
                <a:latin typeface="Courier New" pitchFamily="49" charset="0"/>
              </a:rPr>
            </a:br>
            <a:r>
              <a:rPr lang="de-CH" sz="2100" dirty="0" smtClean="0">
                <a:latin typeface="Courier New" pitchFamily="49" charset="0"/>
              </a:rPr>
              <a:t>	</a:t>
            </a:r>
            <a:r>
              <a:rPr lang="de-CH" sz="2100" dirty="0">
                <a:solidFill>
                  <a:srgbClr val="FF0000"/>
                </a:solidFill>
                <a:latin typeface="Courier New" pitchFamily="49" charset="0"/>
              </a:rPr>
              <a:t>END</a:t>
            </a:r>
            <a:r>
              <a:rPr lang="de-CH" sz="21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de-CH" sz="2100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de-CH" sz="2100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  <a:br>
              <a:rPr lang="de-CH" sz="2100" dirty="0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de-CH" sz="2100" dirty="0">
                <a:solidFill>
                  <a:srgbClr val="FF0000"/>
                </a:solidFill>
                <a:latin typeface="Courier New" pitchFamily="49" charset="0"/>
              </a:rPr>
              <a:t>END</a:t>
            </a:r>
            <a:r>
              <a:rPr lang="de-CH" sz="21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de-CH" sz="2100" dirty="0">
                <a:solidFill>
                  <a:srgbClr val="FF0000"/>
                </a:solidFill>
                <a:latin typeface="Courier New" pitchFamily="49" charset="0"/>
              </a:rPr>
              <a:t>PROCESS</a:t>
            </a:r>
            <a:r>
              <a:rPr lang="de-CH" sz="21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de-CH" sz="2100" dirty="0" smtClean="0">
                <a:latin typeface="Courier New" pitchFamily="49" charset="0"/>
              </a:rPr>
              <a:t>Multiplexer21;</a:t>
            </a:r>
            <a:r>
              <a:rPr lang="de-CH" sz="2100" dirty="0">
                <a:solidFill>
                  <a:schemeClr val="accent2"/>
                </a:solidFill>
                <a:latin typeface="Courier New" pitchFamily="49" charset="0"/>
              </a:rPr>
              <a:t>	</a:t>
            </a:r>
          </a:p>
        </p:txBody>
      </p:sp>
      <p:sp>
        <p:nvSpPr>
          <p:cNvPr id="22" name="Rechteck 21"/>
          <p:cNvSpPr/>
          <p:nvPr/>
        </p:nvSpPr>
        <p:spPr>
          <a:xfrm>
            <a:off x="339326" y="1509363"/>
            <a:ext cx="8726914" cy="186435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de-CH" sz="2100" dirty="0">
                <a:solidFill>
                  <a:srgbClr val="FF0000"/>
                </a:solidFill>
                <a:latin typeface="Courier New" pitchFamily="49" charset="0"/>
              </a:rPr>
              <a:t>IF </a:t>
            </a:r>
            <a:r>
              <a:rPr lang="de-CH" sz="2100" dirty="0" smtClean="0">
                <a:latin typeface="Courier New" pitchFamily="49" charset="0"/>
              </a:rPr>
              <a:t>&lt;condition_1&gt; </a:t>
            </a:r>
            <a:r>
              <a:rPr lang="de-CH" sz="2100" dirty="0" smtClean="0">
                <a:solidFill>
                  <a:srgbClr val="FF0000"/>
                </a:solidFill>
                <a:latin typeface="Courier New" pitchFamily="49" charset="0"/>
              </a:rPr>
              <a:t>THEN</a:t>
            </a:r>
            <a:r>
              <a:rPr lang="de-CH" sz="21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de-CH" sz="2100" dirty="0" smtClean="0">
                <a:solidFill>
                  <a:schemeClr val="tx1"/>
                </a:solidFill>
                <a:latin typeface="Courier New" pitchFamily="49" charset="0"/>
              </a:rPr>
              <a:t>{&lt;</a:t>
            </a:r>
            <a:r>
              <a:rPr lang="de-CH" sz="2100" dirty="0" err="1" smtClean="0">
                <a:solidFill>
                  <a:schemeClr val="tx1"/>
                </a:solidFill>
                <a:latin typeface="Courier New" pitchFamily="49" charset="0"/>
              </a:rPr>
              <a:t>sequential</a:t>
            </a:r>
            <a:r>
              <a:rPr lang="de-CH" sz="2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2100" dirty="0" err="1" smtClean="0">
                <a:solidFill>
                  <a:schemeClr val="tx1"/>
                </a:solidFill>
                <a:latin typeface="Courier New" pitchFamily="49" charset="0"/>
              </a:rPr>
              <a:t>statement</a:t>
            </a:r>
            <a:r>
              <a:rPr lang="de-CH" sz="2100" dirty="0" smtClean="0">
                <a:solidFill>
                  <a:schemeClr val="tx1"/>
                </a:solidFill>
                <a:latin typeface="Courier New" pitchFamily="49" charset="0"/>
              </a:rPr>
              <a:t>&gt;;}</a:t>
            </a:r>
            <a:br>
              <a:rPr lang="de-CH" sz="210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de-CH" sz="2100" dirty="0" smtClean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de-CH" sz="2100" dirty="0" smtClean="0">
                <a:solidFill>
                  <a:srgbClr val="FF0000"/>
                </a:solidFill>
                <a:latin typeface="Courier New" pitchFamily="49" charset="0"/>
              </a:rPr>
              <a:t>ELSIF</a:t>
            </a:r>
            <a:r>
              <a:rPr lang="de-CH" sz="21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de-CH" sz="2100" dirty="0">
                <a:latin typeface="Courier New" pitchFamily="49" charset="0"/>
              </a:rPr>
              <a:t>&lt;</a:t>
            </a:r>
            <a:r>
              <a:rPr lang="de-CH" sz="2100" dirty="0" smtClean="0">
                <a:latin typeface="Courier New" pitchFamily="49" charset="0"/>
              </a:rPr>
              <a:t>condition_2 &gt; </a:t>
            </a:r>
            <a:r>
              <a:rPr lang="de-CH" sz="2100" dirty="0">
                <a:solidFill>
                  <a:srgbClr val="FF0000"/>
                </a:solidFill>
                <a:latin typeface="Courier New" pitchFamily="49" charset="0"/>
              </a:rPr>
              <a:t>THEN</a:t>
            </a:r>
            <a:r>
              <a:rPr lang="de-CH" sz="21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de-CH" sz="2100" dirty="0" smtClean="0">
                <a:solidFill>
                  <a:schemeClr val="tx1"/>
                </a:solidFill>
                <a:latin typeface="Courier New" pitchFamily="49" charset="0"/>
              </a:rPr>
              <a:t>{&lt;</a:t>
            </a:r>
            <a:r>
              <a:rPr lang="de-CH" sz="2100" dirty="0" err="1" smtClean="0">
                <a:solidFill>
                  <a:schemeClr val="tx1"/>
                </a:solidFill>
                <a:latin typeface="Courier New" pitchFamily="49" charset="0"/>
              </a:rPr>
              <a:t>sequential</a:t>
            </a:r>
            <a:r>
              <a:rPr lang="de-CH" sz="2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2100" dirty="0" err="1" smtClean="0">
                <a:solidFill>
                  <a:schemeClr val="tx1"/>
                </a:solidFill>
                <a:latin typeface="Courier New" pitchFamily="49" charset="0"/>
              </a:rPr>
              <a:t>statement</a:t>
            </a:r>
            <a:r>
              <a:rPr lang="de-CH" sz="2100" dirty="0" smtClean="0">
                <a:solidFill>
                  <a:schemeClr val="tx1"/>
                </a:solidFill>
                <a:latin typeface="Courier New" pitchFamily="49" charset="0"/>
              </a:rPr>
              <a:t>&gt;;}</a:t>
            </a:r>
            <a:br>
              <a:rPr lang="de-CH" sz="210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de-CH" sz="2100" dirty="0">
                <a:solidFill>
                  <a:srgbClr val="FF0000"/>
                </a:solidFill>
                <a:latin typeface="Courier New" pitchFamily="49" charset="0"/>
              </a:rPr>
              <a:t>ELSIF</a:t>
            </a:r>
            <a:r>
              <a:rPr lang="de-CH" sz="2100" dirty="0" smtClean="0">
                <a:solidFill>
                  <a:schemeClr val="accent2"/>
                </a:solidFill>
                <a:latin typeface="Courier New" pitchFamily="49" charset="0"/>
              </a:rPr>
              <a:t> … </a:t>
            </a:r>
            <a:r>
              <a:rPr lang="de-CH" sz="2100" dirty="0" smtClean="0">
                <a:solidFill>
                  <a:schemeClr val="tx1"/>
                </a:solidFill>
                <a:latin typeface="Courier New" pitchFamily="49" charset="0"/>
              </a:rPr>
              <a:t>]</a:t>
            </a:r>
            <a:br>
              <a:rPr lang="de-CH" sz="210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de-CH" sz="2100" dirty="0" smtClean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de-CH" sz="2100" dirty="0">
                <a:solidFill>
                  <a:srgbClr val="FF0000"/>
                </a:solidFill>
                <a:latin typeface="Courier New" pitchFamily="49" charset="0"/>
              </a:rPr>
              <a:t>ELSE</a:t>
            </a:r>
            <a:r>
              <a:rPr lang="de-CH" sz="21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de-CH" sz="2100" dirty="0">
                <a:solidFill>
                  <a:schemeClr val="tx1"/>
                </a:solidFill>
                <a:latin typeface="Courier New" pitchFamily="49" charset="0"/>
              </a:rPr>
              <a:t>{&lt;</a:t>
            </a:r>
            <a:r>
              <a:rPr lang="de-CH" sz="2100" dirty="0" err="1">
                <a:solidFill>
                  <a:schemeClr val="tx1"/>
                </a:solidFill>
                <a:latin typeface="Courier New" pitchFamily="49" charset="0"/>
              </a:rPr>
              <a:t>sequential</a:t>
            </a:r>
            <a:r>
              <a:rPr lang="de-CH" sz="2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2100" dirty="0" err="1">
                <a:solidFill>
                  <a:schemeClr val="tx1"/>
                </a:solidFill>
                <a:latin typeface="Courier New" pitchFamily="49" charset="0"/>
              </a:rPr>
              <a:t>statement</a:t>
            </a:r>
            <a:r>
              <a:rPr lang="de-CH" sz="2100" dirty="0" smtClean="0">
                <a:solidFill>
                  <a:schemeClr val="tx1"/>
                </a:solidFill>
                <a:latin typeface="Courier New" pitchFamily="49" charset="0"/>
              </a:rPr>
              <a:t>&gt;;}]</a:t>
            </a:r>
            <a:br>
              <a:rPr lang="de-CH" sz="210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de-CH" sz="2100" dirty="0">
                <a:solidFill>
                  <a:srgbClr val="FF0000"/>
                </a:solidFill>
                <a:latin typeface="Courier New" pitchFamily="49" charset="0"/>
              </a:rPr>
              <a:t>END</a:t>
            </a:r>
            <a:r>
              <a:rPr lang="de-CH" sz="21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de-CH" sz="2100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de-CH" sz="2100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411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02005" y="2520421"/>
            <a:ext cx="9089390" cy="17642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endParaRPr lang="de-CH" dirty="0" smtClean="0">
              <a:latin typeface="Arial" charset="0"/>
            </a:endParaRPr>
          </a:p>
          <a:p>
            <a:pPr eaLnBrk="1" hangingPunct="1"/>
            <a:r>
              <a:rPr lang="de-CH" dirty="0" smtClean="0">
                <a:latin typeface="Arial" charset="0"/>
              </a:rPr>
              <a:t>Case Statements  </a:t>
            </a:r>
          </a:p>
          <a:p>
            <a:pPr eaLnBrk="1" hangingPunct="1"/>
            <a:endParaRPr lang="de-CH" dirty="0">
              <a:latin typeface="Arial" charset="0"/>
            </a:endParaRPr>
          </a:p>
          <a:p>
            <a:pPr eaLnBrk="1" hangingPunct="1"/>
            <a:r>
              <a:rPr lang="de-CH" sz="2400" b="0" dirty="0" err="1">
                <a:latin typeface="Arial" charset="0"/>
              </a:rPr>
              <a:t>p</a:t>
            </a:r>
            <a:r>
              <a:rPr lang="de-CH" sz="2400" b="0" dirty="0" err="1" smtClean="0">
                <a:latin typeface="Arial" charset="0"/>
              </a:rPr>
              <a:t>ossible</a:t>
            </a:r>
            <a:r>
              <a:rPr lang="de-CH" sz="2400" b="0" dirty="0" smtClean="0">
                <a:latin typeface="Arial" charset="0"/>
              </a:rPr>
              <a:t> </a:t>
            </a:r>
            <a:r>
              <a:rPr lang="de-CH" sz="2400" b="0" dirty="0" err="1" smtClean="0">
                <a:latin typeface="Arial" charset="0"/>
              </a:rPr>
              <a:t>inside</a:t>
            </a:r>
            <a:r>
              <a:rPr lang="de-CH" sz="2400" b="0" dirty="0" smtClean="0">
                <a:latin typeface="Arial" charset="0"/>
              </a:rPr>
              <a:t> </a:t>
            </a:r>
            <a:r>
              <a:rPr lang="de-CH" sz="2400" b="0" dirty="0" err="1" smtClean="0">
                <a:latin typeface="Arial" charset="0"/>
              </a:rPr>
              <a:t>p</a:t>
            </a:r>
            <a:r>
              <a:rPr lang="de-CH" sz="2400" b="0" dirty="0" err="1" smtClean="0">
                <a:latin typeface="Arial" charset="0"/>
              </a:rPr>
              <a:t>rocesses</a:t>
            </a:r>
            <a:endParaRPr lang="de-CH" sz="2400" b="0" dirty="0" smtClean="0">
              <a:latin typeface="Arial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6194-9973-4949-853E-5F6238814B31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78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4" name="Rectangle 9"/>
          <p:cNvSpPr>
            <a:spLocks noGrp="1"/>
          </p:cNvSpPr>
          <p:nvPr>
            <p:ph type="title"/>
          </p:nvPr>
        </p:nvSpPr>
        <p:spPr>
          <a:xfrm>
            <a:off x="670834" y="446161"/>
            <a:ext cx="8838764" cy="792883"/>
          </a:xfrm>
        </p:spPr>
        <p:txBody>
          <a:bodyPr/>
          <a:lstStyle/>
          <a:p>
            <a:pPr eaLnBrk="1" hangingPunct="1"/>
            <a:r>
              <a:rPr lang="de-CH" sz="2400" dirty="0" err="1" smtClean="0">
                <a:latin typeface="Arial" charset="0"/>
                <a:cs typeface="Arial" charset="0"/>
              </a:rPr>
              <a:t>Example</a:t>
            </a:r>
            <a:r>
              <a:rPr lang="de-CH" sz="2400" dirty="0" smtClean="0">
                <a:latin typeface="Arial" charset="0"/>
                <a:cs typeface="Arial" charset="0"/>
              </a:rPr>
              <a:t>: </a:t>
            </a:r>
            <a:r>
              <a:rPr lang="de-CH" sz="2400" dirty="0" smtClean="0">
                <a:latin typeface="Arial" charset="0"/>
                <a:cs typeface="Arial" charset="0"/>
              </a:rPr>
              <a:t>4 x 1 Multiplexer mit CASE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658607" y="3353860"/>
            <a:ext cx="9094610" cy="3798643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ARCHITECTURE comb OF </a:t>
            </a:r>
            <a:r>
              <a:rPr lang="en-US" sz="2000" dirty="0" err="1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mux_beispiel</a:t>
            </a:r>
            <a:r>
              <a:rPr lang="en-US" sz="2000" dirty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IS</a:t>
            </a:r>
            <a:br>
              <a:rPr lang="en-US" sz="2000" dirty="0" smtClean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BEGIN</a:t>
            </a:r>
            <a:br>
              <a:rPr lang="en-US" sz="2000" dirty="0" smtClean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muxer</a:t>
            </a:r>
            <a:r>
              <a:rPr lang="en-US" sz="2000" dirty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smtClean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PROCESS(</a:t>
            </a:r>
            <a:r>
              <a:rPr lang="en-US" sz="2000" dirty="0" err="1" smtClean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sel,a,b,c,d</a:t>
            </a:r>
            <a:r>
              <a:rPr lang="en-US" sz="2000" dirty="0" smtClean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dirty="0" smtClean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	BEGIN</a:t>
            </a:r>
            <a:br>
              <a:rPr lang="en-US" sz="2000" dirty="0" smtClean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"00" =&gt;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a;</a:t>
            </a:r>
            <a:b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01"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=&gt; x &lt;= b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"10" =&gt; x &lt;= c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OTHERS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d;</a:t>
            </a:r>
            <a:b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2000" dirty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PROCESS </a:t>
            </a:r>
            <a:r>
              <a:rPr lang="en-US" sz="2000" dirty="0" err="1" smtClean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muxer</a:t>
            </a:r>
            <a:r>
              <a:rPr lang="en-US" sz="2000" dirty="0" smtClean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dirty="0" smtClean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2000" dirty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comb;</a:t>
            </a:r>
          </a:p>
        </p:txBody>
      </p:sp>
      <p:sp>
        <p:nvSpPr>
          <p:cNvPr id="35" name="Line 2"/>
          <p:cNvSpPr>
            <a:spLocks noChangeShapeType="1"/>
          </p:cNvSpPr>
          <p:nvPr/>
        </p:nvSpPr>
        <p:spPr bwMode="auto">
          <a:xfrm>
            <a:off x="3218655" y="1221685"/>
            <a:ext cx="11584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endParaRPr lang="en-US"/>
          </a:p>
        </p:txBody>
      </p:sp>
      <p:sp>
        <p:nvSpPr>
          <p:cNvPr id="36" name="Line 3"/>
          <p:cNvSpPr>
            <a:spLocks noChangeShapeType="1"/>
          </p:cNvSpPr>
          <p:nvPr/>
        </p:nvSpPr>
        <p:spPr bwMode="auto">
          <a:xfrm>
            <a:off x="3218655" y="1725770"/>
            <a:ext cx="11584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endParaRPr lang="en-US"/>
          </a:p>
        </p:txBody>
      </p:sp>
      <p:sp>
        <p:nvSpPr>
          <p:cNvPr id="37" name="Line 5"/>
          <p:cNvSpPr>
            <a:spLocks noChangeShapeType="1"/>
          </p:cNvSpPr>
          <p:nvPr/>
        </p:nvSpPr>
        <p:spPr bwMode="auto">
          <a:xfrm>
            <a:off x="3218655" y="2229854"/>
            <a:ext cx="11584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endParaRPr lang="en-US"/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>
            <a:off x="5268223" y="1760775"/>
            <a:ext cx="11584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endParaRPr 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6710946" y="1592748"/>
            <a:ext cx="335571" cy="5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 dirty="0">
                <a:solidFill>
                  <a:schemeClr val="tx1"/>
                </a:solidFill>
                <a:latin typeface="Arial" charset="0"/>
              </a:rPr>
              <a:t>x</a:t>
            </a: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2592316" y="1967236"/>
            <a:ext cx="335572" cy="5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 dirty="0">
                <a:solidFill>
                  <a:schemeClr val="tx1"/>
                </a:solidFill>
                <a:latin typeface="Arial" charset="0"/>
              </a:rPr>
              <a:t>c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592402" y="1557741"/>
            <a:ext cx="348395" cy="5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>
                <a:solidFill>
                  <a:schemeClr val="tx1"/>
                </a:solidFill>
                <a:latin typeface="Arial" charset="0"/>
              </a:rPr>
              <a:t>b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2611810" y="1053657"/>
            <a:ext cx="335571" cy="5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>
            <a:off x="3218655" y="3010484"/>
            <a:ext cx="16040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endParaRPr lang="en-US"/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2501706" y="2726913"/>
            <a:ext cx="527933" cy="5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 dirty="0" err="1">
                <a:solidFill>
                  <a:schemeClr val="tx1"/>
                </a:solidFill>
                <a:latin typeface="Arial" charset="0"/>
              </a:rPr>
              <a:t>sel</a:t>
            </a:r>
            <a:endParaRPr lang="de-CH" sz="1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 flipH="1">
            <a:off x="3931549" y="2926470"/>
            <a:ext cx="178223" cy="1680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endParaRPr lang="en-US"/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3764691" y="2582959"/>
            <a:ext cx="335571" cy="5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 dirty="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3579042" y="717602"/>
            <a:ext cx="335571" cy="5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48" name="Line 19"/>
          <p:cNvSpPr>
            <a:spLocks noChangeShapeType="1"/>
          </p:cNvSpPr>
          <p:nvPr/>
        </p:nvSpPr>
        <p:spPr bwMode="auto">
          <a:xfrm flipH="1">
            <a:off x="3575102" y="1137671"/>
            <a:ext cx="178223" cy="1680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endParaRPr lang="en-US"/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H="1">
            <a:off x="3575102" y="1641756"/>
            <a:ext cx="178223" cy="1680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endParaRPr lang="en-US"/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 flipH="1">
            <a:off x="3575102" y="2145840"/>
            <a:ext cx="178223" cy="1680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endParaRPr lang="en-US"/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5717722" y="1088664"/>
            <a:ext cx="335571" cy="5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 flipH="1">
            <a:off x="5713782" y="1676761"/>
            <a:ext cx="178223" cy="1680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endParaRPr lang="en-US"/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4113248" y="1652199"/>
            <a:ext cx="627969" cy="49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 b="0" dirty="0">
                <a:solidFill>
                  <a:schemeClr val="tx1"/>
                </a:solidFill>
                <a:latin typeface="Arial" charset="0"/>
              </a:rPr>
              <a:t>"</a:t>
            </a:r>
            <a:r>
              <a:rPr lang="de-CH" sz="1800" b="0" dirty="0" smtClean="0">
                <a:solidFill>
                  <a:schemeClr val="tx1"/>
                </a:solidFill>
                <a:latin typeface="Arial" charset="0"/>
              </a:rPr>
              <a:t>01</a:t>
            </a:r>
            <a:r>
              <a:rPr lang="de-CH" sz="1800" b="0" dirty="0">
                <a:solidFill>
                  <a:schemeClr val="tx1"/>
                </a:solidFill>
                <a:latin typeface="Arial" charset="0"/>
              </a:rPr>
              <a:t>"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4113248" y="2135264"/>
            <a:ext cx="627969" cy="49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 b="0" dirty="0">
                <a:solidFill>
                  <a:schemeClr val="tx1"/>
                </a:solidFill>
                <a:latin typeface="Arial" charset="0"/>
              </a:rPr>
              <a:t>"</a:t>
            </a:r>
            <a:r>
              <a:rPr lang="de-CH" sz="1800" b="0" dirty="0" smtClean="0">
                <a:solidFill>
                  <a:schemeClr val="tx1"/>
                </a:solidFill>
                <a:latin typeface="Arial" charset="0"/>
              </a:rPr>
              <a:t>10</a:t>
            </a:r>
            <a:r>
              <a:rPr lang="de-CH" sz="1800" b="0" dirty="0">
                <a:solidFill>
                  <a:schemeClr val="tx1"/>
                </a:solidFill>
                <a:latin typeface="Arial" charset="0"/>
              </a:rPr>
              <a:t>"</a:t>
            </a: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4020660" y="1211175"/>
            <a:ext cx="712893" cy="49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 b="0" dirty="0" smtClean="0">
                <a:solidFill>
                  <a:schemeClr val="tx1"/>
                </a:solidFill>
                <a:latin typeface="Arial" charset="0"/>
              </a:rPr>
              <a:t>"</a:t>
            </a:r>
            <a:r>
              <a:rPr lang="de-CH" sz="1800" b="0" dirty="0">
                <a:solidFill>
                  <a:schemeClr val="tx1"/>
                </a:solidFill>
                <a:latin typeface="Arial" charset="0"/>
              </a:rPr>
              <a:t>00"</a:t>
            </a:r>
          </a:p>
        </p:txBody>
      </p:sp>
      <p:cxnSp>
        <p:nvCxnSpPr>
          <p:cNvPr id="56" name="Gerade Verbindung 2"/>
          <p:cNvCxnSpPr>
            <a:cxnSpLocks noChangeShapeType="1"/>
          </p:cNvCxnSpPr>
          <p:nvPr/>
        </p:nvCxnSpPr>
        <p:spPr bwMode="auto">
          <a:xfrm>
            <a:off x="4377107" y="1232195"/>
            <a:ext cx="891117" cy="53909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Gerade Verbindung 4"/>
          <p:cNvCxnSpPr>
            <a:cxnSpLocks noChangeShapeType="1"/>
          </p:cNvCxnSpPr>
          <p:nvPr/>
        </p:nvCxnSpPr>
        <p:spPr bwMode="auto">
          <a:xfrm flipV="1">
            <a:off x="4822665" y="1491230"/>
            <a:ext cx="0" cy="151925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Line 5"/>
          <p:cNvSpPr>
            <a:spLocks noChangeShapeType="1"/>
          </p:cNvSpPr>
          <p:nvPr/>
        </p:nvSpPr>
        <p:spPr bwMode="auto">
          <a:xfrm>
            <a:off x="3223915" y="2613474"/>
            <a:ext cx="11584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endParaRPr lang="en-US"/>
          </a:p>
        </p:txBody>
      </p:sp>
      <p:sp>
        <p:nvSpPr>
          <p:cNvPr id="60" name="Line 21"/>
          <p:cNvSpPr>
            <a:spLocks noChangeShapeType="1"/>
          </p:cNvSpPr>
          <p:nvPr/>
        </p:nvSpPr>
        <p:spPr bwMode="auto">
          <a:xfrm flipH="1">
            <a:off x="3580362" y="2529460"/>
            <a:ext cx="178223" cy="1680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endParaRPr lang="en-US"/>
          </a:p>
        </p:txBody>
      </p:sp>
      <p:sp>
        <p:nvSpPr>
          <p:cNvPr id="61" name="Text Box 28"/>
          <p:cNvSpPr txBox="1">
            <a:spLocks noChangeArrowheads="1"/>
          </p:cNvSpPr>
          <p:nvPr/>
        </p:nvSpPr>
        <p:spPr bwMode="auto">
          <a:xfrm>
            <a:off x="4127074" y="2539904"/>
            <a:ext cx="610837" cy="49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 b="0" dirty="0">
                <a:solidFill>
                  <a:schemeClr val="tx1"/>
                </a:solidFill>
                <a:latin typeface="Arial" charset="0"/>
              </a:rPr>
              <a:t>"</a:t>
            </a:r>
            <a:r>
              <a:rPr lang="de-CH" sz="1800" b="0" dirty="0" smtClean="0">
                <a:solidFill>
                  <a:schemeClr val="tx1"/>
                </a:solidFill>
                <a:latin typeface="Arial" charset="0"/>
              </a:rPr>
              <a:t>11</a:t>
            </a:r>
            <a:r>
              <a:rPr lang="de-CH" sz="1800" b="0" dirty="0">
                <a:solidFill>
                  <a:schemeClr val="tx1"/>
                </a:solidFill>
                <a:latin typeface="Arial" charset="0"/>
              </a:rPr>
              <a:t>"</a:t>
            </a:r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2591474" y="2336354"/>
            <a:ext cx="348396" cy="468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663" tIns="53385" rIns="102663" bIns="53385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 dirty="0">
                <a:solidFill>
                  <a:schemeClr val="tx1"/>
                </a:solidFill>
                <a:latin typeface="Arial" charset="0"/>
              </a:rPr>
              <a:t>d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814345" y="3351443"/>
            <a:ext cx="2000869" cy="91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0000FF"/>
                </a:solidFill>
              </a:rPr>
              <a:t>CASE </a:t>
            </a:r>
            <a:r>
              <a:rPr lang="de-CH" dirty="0" err="1" smtClean="0">
                <a:solidFill>
                  <a:srgbClr val="0000FF"/>
                </a:solidFill>
              </a:rPr>
              <a:t>has</a:t>
            </a:r>
            <a:r>
              <a:rPr lang="de-CH" dirty="0" smtClean="0">
                <a:solidFill>
                  <a:srgbClr val="0000FF"/>
                </a:solidFill>
              </a:rPr>
              <a:t> </a:t>
            </a:r>
            <a:r>
              <a:rPr lang="de-CH" dirty="0" smtClean="0">
                <a:solidFill>
                  <a:srgbClr val="0000FF"/>
                </a:solidFill>
              </a:rPr>
              <a:t/>
            </a:r>
            <a:br>
              <a:rPr lang="de-CH" dirty="0" smtClean="0">
                <a:solidFill>
                  <a:srgbClr val="0000FF"/>
                </a:solidFill>
              </a:rPr>
            </a:br>
            <a:r>
              <a:rPr lang="de-CH" dirty="0" err="1" smtClean="0">
                <a:solidFill>
                  <a:srgbClr val="0000FF"/>
                </a:solidFill>
              </a:rPr>
              <a:t>no</a:t>
            </a:r>
            <a:r>
              <a:rPr lang="de-CH" dirty="0" smtClean="0">
                <a:solidFill>
                  <a:srgbClr val="0000FF"/>
                </a:solidFill>
              </a:rPr>
              <a:t> </a:t>
            </a:r>
            <a:r>
              <a:rPr lang="de-CH" dirty="0" err="1" smtClean="0">
                <a:solidFill>
                  <a:srgbClr val="0000FF"/>
                </a:solidFill>
              </a:rPr>
              <a:t>priority</a:t>
            </a:r>
            <a:endParaRPr lang="de-C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8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842119" y="2656507"/>
            <a:ext cx="8827398" cy="3185578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2663" tIns="53385" rIns="102663" bIns="53385">
            <a:spAutoFit/>
          </a:bodyPr>
          <a:lstStyle/>
          <a:p>
            <a:r>
              <a:rPr lang="de-CH" sz="2300" dirty="0">
                <a:solidFill>
                  <a:srgbClr val="C00000"/>
                </a:solidFill>
                <a:latin typeface="Courier New" pitchFamily="49" charset="0"/>
              </a:rPr>
              <a:t>CASE</a:t>
            </a:r>
            <a:r>
              <a:rPr lang="de-CH" sz="23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de-CH" sz="23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e-CH" sz="2300" dirty="0" err="1" smtClean="0">
                <a:solidFill>
                  <a:schemeClr val="tx1"/>
                </a:solidFill>
                <a:latin typeface="Courier New" pitchFamily="49" charset="0"/>
              </a:rPr>
              <a:t>control</a:t>
            </a:r>
            <a:r>
              <a:rPr lang="de-CH" sz="23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2300" dirty="0" err="1" smtClean="0">
                <a:solidFill>
                  <a:schemeClr val="tx1"/>
                </a:solidFill>
                <a:latin typeface="Courier New" pitchFamily="49" charset="0"/>
              </a:rPr>
              <a:t>input</a:t>
            </a:r>
            <a:r>
              <a:rPr lang="de-CH" sz="23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e-CH" sz="2300" dirty="0">
                <a:solidFill>
                  <a:srgbClr val="C00000"/>
                </a:solidFill>
                <a:latin typeface="Courier New" pitchFamily="49" charset="0"/>
              </a:rPr>
              <a:t>IS</a:t>
            </a:r>
            <a:r>
              <a:rPr lang="de-CH" sz="2300" dirty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de-CH" sz="2300" dirty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de-CH" sz="2300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de-CH" sz="23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de-CH" sz="2300" dirty="0" smtClean="0">
                <a:solidFill>
                  <a:srgbClr val="C00000"/>
                </a:solidFill>
                <a:latin typeface="Courier New" pitchFamily="49" charset="0"/>
              </a:rPr>
              <a:t>WHEN</a:t>
            </a:r>
            <a:r>
              <a:rPr lang="de-CH" sz="23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de-CH" sz="23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e-CH" sz="2300" dirty="0" err="1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e-CH" sz="23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e-CH" sz="2300" dirty="0" smtClean="0">
                <a:solidFill>
                  <a:srgbClr val="C00000"/>
                </a:solidFill>
                <a:latin typeface="Courier New" pitchFamily="49" charset="0"/>
              </a:rPr>
              <a:t>=&gt;</a:t>
            </a:r>
            <a:r>
              <a:rPr lang="de-CH" sz="23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de-CH" sz="2300" dirty="0" smtClean="0">
                <a:solidFill>
                  <a:schemeClr val="tx1"/>
                </a:solidFill>
                <a:latin typeface="Courier New" pitchFamily="49" charset="0"/>
              </a:rPr>
              <a:t>{&lt;</a:t>
            </a:r>
            <a:r>
              <a:rPr lang="de-CH" sz="2300" dirty="0" err="1" smtClean="0">
                <a:solidFill>
                  <a:schemeClr val="tx1"/>
                </a:solidFill>
                <a:latin typeface="Courier New" pitchFamily="49" charset="0"/>
              </a:rPr>
              <a:t>sequential</a:t>
            </a:r>
            <a:r>
              <a:rPr lang="de-CH" sz="23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2300" dirty="0" err="1" smtClean="0">
                <a:solidFill>
                  <a:schemeClr val="tx1"/>
                </a:solidFill>
                <a:latin typeface="Courier New" pitchFamily="49" charset="0"/>
              </a:rPr>
              <a:t>statements</a:t>
            </a:r>
            <a:r>
              <a:rPr lang="de-CH" sz="2300" dirty="0" smtClean="0">
                <a:solidFill>
                  <a:schemeClr val="tx1"/>
                </a:solidFill>
                <a:latin typeface="Courier New" pitchFamily="49" charset="0"/>
              </a:rPr>
              <a:t>&gt;};</a:t>
            </a:r>
            <a:r>
              <a:rPr lang="de-CH" sz="2300" dirty="0">
                <a:latin typeface="Courier New" pitchFamily="49" charset="0"/>
              </a:rPr>
              <a:t/>
            </a:r>
            <a:br>
              <a:rPr lang="de-CH" sz="2300" dirty="0">
                <a:latin typeface="Courier New" pitchFamily="49" charset="0"/>
              </a:rPr>
            </a:br>
            <a:r>
              <a:rPr lang="de-CH" sz="2300" dirty="0" smtClean="0">
                <a:latin typeface="Courier New" pitchFamily="49" charset="0"/>
              </a:rPr>
              <a:t>	[</a:t>
            </a:r>
            <a:r>
              <a:rPr lang="de-CH" sz="2300" dirty="0" smtClean="0">
                <a:solidFill>
                  <a:srgbClr val="C00000"/>
                </a:solidFill>
                <a:latin typeface="Courier New" pitchFamily="49" charset="0"/>
              </a:rPr>
              <a:t>WHEN</a:t>
            </a:r>
            <a:r>
              <a:rPr lang="de-CH" sz="23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de-CH" sz="23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e-CH" sz="2300" dirty="0" err="1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e-CH" sz="23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e-CH" sz="2300" dirty="0" smtClean="0">
                <a:solidFill>
                  <a:srgbClr val="C00000"/>
                </a:solidFill>
                <a:latin typeface="Courier New" pitchFamily="49" charset="0"/>
              </a:rPr>
              <a:t>=&gt;</a:t>
            </a:r>
            <a:r>
              <a:rPr lang="de-CH" sz="23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de-CH" sz="2300" dirty="0" smtClean="0">
                <a:solidFill>
                  <a:schemeClr val="tx1"/>
                </a:solidFill>
                <a:latin typeface="Courier New" pitchFamily="49" charset="0"/>
              </a:rPr>
              <a:t>{&lt;</a:t>
            </a:r>
            <a:r>
              <a:rPr lang="de-CH" sz="2300" dirty="0" err="1" smtClean="0">
                <a:solidFill>
                  <a:schemeClr val="tx1"/>
                </a:solidFill>
                <a:latin typeface="Courier New" pitchFamily="49" charset="0"/>
              </a:rPr>
              <a:t>sequential</a:t>
            </a:r>
            <a:r>
              <a:rPr lang="de-CH" sz="23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2300" dirty="0" err="1" smtClean="0">
                <a:solidFill>
                  <a:schemeClr val="tx1"/>
                </a:solidFill>
                <a:latin typeface="Courier New" pitchFamily="49" charset="0"/>
              </a:rPr>
              <a:t>statements</a:t>
            </a:r>
            <a:r>
              <a:rPr lang="de-CH" sz="2300" dirty="0" smtClean="0">
                <a:solidFill>
                  <a:schemeClr val="tx1"/>
                </a:solidFill>
                <a:latin typeface="Courier New" pitchFamily="49" charset="0"/>
              </a:rPr>
              <a:t>&gt;};]</a:t>
            </a:r>
            <a:br>
              <a:rPr lang="de-CH" sz="230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de-CH" sz="2300" dirty="0" smtClean="0">
                <a:solidFill>
                  <a:schemeClr val="tx1"/>
                </a:solidFill>
                <a:latin typeface="Courier New" pitchFamily="49" charset="0"/>
              </a:rPr>
              <a:t>	…</a:t>
            </a:r>
            <a:br>
              <a:rPr lang="de-CH" sz="230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de-CH" sz="2300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2300" dirty="0" smtClean="0">
                <a:latin typeface="Courier New" pitchFamily="49" charset="0"/>
              </a:rPr>
              <a:t>[</a:t>
            </a:r>
            <a:r>
              <a:rPr lang="de-CH" sz="2300" dirty="0">
                <a:solidFill>
                  <a:srgbClr val="C00000"/>
                </a:solidFill>
                <a:latin typeface="Courier New" pitchFamily="49" charset="0"/>
              </a:rPr>
              <a:t>WHEN</a:t>
            </a:r>
            <a:r>
              <a:rPr lang="de-CH" sz="23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de-CH" sz="2300" dirty="0" smtClean="0">
                <a:solidFill>
                  <a:srgbClr val="C00000"/>
                </a:solidFill>
                <a:latin typeface="Courier New" pitchFamily="49" charset="0"/>
              </a:rPr>
              <a:t>OTHERS</a:t>
            </a:r>
            <a:r>
              <a:rPr lang="de-CH" sz="23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2300" dirty="0" smtClean="0">
                <a:solidFill>
                  <a:srgbClr val="C00000"/>
                </a:solidFill>
                <a:latin typeface="Courier New" pitchFamily="49" charset="0"/>
              </a:rPr>
              <a:t>=&gt;</a:t>
            </a:r>
            <a:r>
              <a:rPr lang="de-CH" sz="23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de-CH" sz="2300" dirty="0">
                <a:solidFill>
                  <a:schemeClr val="tx1"/>
                </a:solidFill>
                <a:latin typeface="Courier New" pitchFamily="49" charset="0"/>
              </a:rPr>
              <a:t>{&lt;</a:t>
            </a:r>
            <a:r>
              <a:rPr lang="de-CH" sz="2300" dirty="0" err="1">
                <a:solidFill>
                  <a:schemeClr val="tx1"/>
                </a:solidFill>
                <a:latin typeface="Courier New" pitchFamily="49" charset="0"/>
              </a:rPr>
              <a:t>sequential</a:t>
            </a:r>
            <a:r>
              <a:rPr lang="de-CH" sz="23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2300" dirty="0" err="1">
                <a:solidFill>
                  <a:schemeClr val="tx1"/>
                </a:solidFill>
                <a:latin typeface="Courier New" pitchFamily="49" charset="0"/>
              </a:rPr>
              <a:t>statements</a:t>
            </a:r>
            <a:r>
              <a:rPr lang="de-CH" sz="2300" dirty="0">
                <a:solidFill>
                  <a:schemeClr val="tx1"/>
                </a:solidFill>
                <a:latin typeface="Courier New" pitchFamily="49" charset="0"/>
              </a:rPr>
              <a:t>&gt;};]</a:t>
            </a:r>
          </a:p>
          <a:p>
            <a:r>
              <a:rPr lang="de-CH" sz="2300" dirty="0">
                <a:latin typeface="Courier New" pitchFamily="49" charset="0"/>
              </a:rPr>
              <a:t/>
            </a:r>
            <a:br>
              <a:rPr lang="de-CH" sz="2300" dirty="0">
                <a:latin typeface="Courier New" pitchFamily="49" charset="0"/>
              </a:rPr>
            </a:br>
            <a:r>
              <a:rPr lang="de-CH" sz="2300" dirty="0">
                <a:solidFill>
                  <a:srgbClr val="C00000"/>
                </a:solidFill>
                <a:latin typeface="Courier New" pitchFamily="49" charset="0"/>
              </a:rPr>
              <a:t>END</a:t>
            </a:r>
            <a:r>
              <a:rPr lang="de-CH" sz="23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de-CH" sz="2300" dirty="0">
                <a:solidFill>
                  <a:srgbClr val="C00000"/>
                </a:solidFill>
                <a:latin typeface="Courier New" pitchFamily="49" charset="0"/>
              </a:rPr>
              <a:t>CASE;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sz="2700" dirty="0">
                <a:latin typeface="Arial" charset="0"/>
                <a:cs typeface="Arial" charset="0"/>
              </a:rPr>
              <a:t>Case S</a:t>
            </a:r>
            <a:r>
              <a:rPr lang="de-CH" sz="2700" dirty="0" smtClean="0">
                <a:latin typeface="Arial" charset="0"/>
                <a:cs typeface="Arial" charset="0"/>
              </a:rPr>
              <a:t>tatement in </a:t>
            </a:r>
            <a:r>
              <a:rPr lang="de-CH" sz="2700" dirty="0" err="1" smtClean="0">
                <a:latin typeface="Arial" charset="0"/>
                <a:cs typeface="Arial" charset="0"/>
              </a:rPr>
              <a:t>Process</a:t>
            </a:r>
            <a:endParaRPr lang="en-US" sz="27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02005" y="2520421"/>
            <a:ext cx="9089390" cy="26998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endParaRPr lang="de-CH" dirty="0" smtClean="0">
              <a:latin typeface="Arial" charset="0"/>
            </a:endParaRPr>
          </a:p>
          <a:p>
            <a:pPr eaLnBrk="1" hangingPunct="1"/>
            <a:r>
              <a:rPr lang="de-CH" dirty="0" smtClean="0">
                <a:latin typeface="Arial" charset="0"/>
              </a:rPr>
              <a:t>D-Flip-Flop</a:t>
            </a:r>
          </a:p>
          <a:p>
            <a:pPr eaLnBrk="1" hangingPunct="1"/>
            <a:endParaRPr lang="de-CH" dirty="0">
              <a:latin typeface="Arial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de-CH" sz="2400" b="0" dirty="0" err="1" smtClean="0">
                <a:latin typeface="Arial" charset="0"/>
              </a:rPr>
              <a:t>basic</a:t>
            </a:r>
            <a:r>
              <a:rPr lang="de-CH" sz="2400" b="0" dirty="0" smtClean="0">
                <a:latin typeface="Arial" charset="0"/>
              </a:rPr>
              <a:t> </a:t>
            </a:r>
            <a:r>
              <a:rPr lang="de-CH" sz="2400" b="0" dirty="0" err="1" smtClean="0">
                <a:latin typeface="Arial" charset="0"/>
              </a:rPr>
              <a:t>building</a:t>
            </a:r>
            <a:r>
              <a:rPr lang="de-CH" sz="2400" b="0" dirty="0" smtClean="0">
                <a:latin typeface="Arial" charset="0"/>
              </a:rPr>
              <a:t> block </a:t>
            </a:r>
            <a:r>
              <a:rPr lang="de-CH" sz="2400" b="0" dirty="0" err="1" smtClean="0">
                <a:latin typeface="Arial" charset="0"/>
              </a:rPr>
              <a:t>with</a:t>
            </a:r>
            <a:r>
              <a:rPr lang="de-CH" sz="2400" b="0" dirty="0" smtClean="0">
                <a:latin typeface="Arial" charset="0"/>
              </a:rPr>
              <a:t> </a:t>
            </a:r>
            <a:r>
              <a:rPr lang="de-CH" sz="2400" b="0" dirty="0" err="1" smtClean="0">
                <a:latin typeface="Arial" charset="0"/>
              </a:rPr>
              <a:t>memory</a:t>
            </a:r>
            <a:endParaRPr lang="de-CH" sz="2400" b="0" dirty="0" smtClean="0">
              <a:latin typeface="Arial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de-CH" sz="2400" b="0" dirty="0" err="1" smtClean="0">
                <a:latin typeface="Arial" charset="0"/>
              </a:rPr>
              <a:t>synchronous</a:t>
            </a:r>
            <a:r>
              <a:rPr lang="de-CH" sz="2400" b="0" dirty="0" smtClean="0">
                <a:latin typeface="Arial" charset="0"/>
              </a:rPr>
              <a:t> update (</a:t>
            </a:r>
            <a:r>
              <a:rPr lang="de-CH" sz="2400" b="0" dirty="0" err="1" smtClean="0">
                <a:latin typeface="Arial" charset="0"/>
              </a:rPr>
              <a:t>c</a:t>
            </a:r>
            <a:r>
              <a:rPr lang="de-CH" sz="2400" b="0" dirty="0" err="1" smtClean="0">
                <a:latin typeface="Arial" charset="0"/>
              </a:rPr>
              <a:t>lock</a:t>
            </a:r>
            <a:r>
              <a:rPr lang="de-CH" sz="2400" b="0" dirty="0" smtClean="0">
                <a:latin typeface="Arial" charset="0"/>
              </a:rPr>
              <a:t> </a:t>
            </a:r>
            <a:r>
              <a:rPr lang="de-CH" sz="2400" b="0" dirty="0" err="1" smtClean="0">
                <a:latin typeface="Arial" charset="0"/>
              </a:rPr>
              <a:t>controlled</a:t>
            </a:r>
            <a:r>
              <a:rPr lang="de-CH" sz="2400" b="0" dirty="0" smtClean="0">
                <a:latin typeface="Arial" charset="0"/>
              </a:rPr>
              <a:t> </a:t>
            </a:r>
            <a:r>
              <a:rPr lang="de-CH" sz="2400" b="0" dirty="0" err="1" smtClean="0">
                <a:latin typeface="Arial" charset="0"/>
              </a:rPr>
              <a:t>flip-flop</a:t>
            </a:r>
            <a:r>
              <a:rPr lang="de-CH" sz="2400" b="0" dirty="0" smtClean="0">
                <a:latin typeface="Arial" charset="0"/>
              </a:rPr>
              <a:t>)</a:t>
            </a:r>
          </a:p>
          <a:p>
            <a:pPr marL="342900" indent="-342900" eaLnBrk="1" hangingPunct="1">
              <a:buFontTx/>
              <a:buChar char="-"/>
            </a:pPr>
            <a:r>
              <a:rPr lang="en-US" sz="2400" b="0" dirty="0" smtClean="0">
                <a:latin typeface="Arial" charset="0"/>
              </a:rPr>
              <a:t>e</a:t>
            </a:r>
            <a:r>
              <a:rPr lang="en-US" sz="2400" b="0" dirty="0" smtClean="0">
                <a:latin typeface="Arial" charset="0"/>
              </a:rPr>
              <a:t>dge </a:t>
            </a:r>
            <a:r>
              <a:rPr lang="en-US" sz="2400" b="0" dirty="0">
                <a:latin typeface="Arial" charset="0"/>
              </a:rPr>
              <a:t>triggered storage element</a:t>
            </a:r>
          </a:p>
          <a:p>
            <a:pPr eaLnBrk="1" hangingPunct="1"/>
            <a:r>
              <a:rPr lang="de-CH" sz="2400" b="0" dirty="0" smtClean="0">
                <a:latin typeface="Arial" charset="0"/>
              </a:rPr>
              <a:t> </a:t>
            </a:r>
            <a:endParaRPr lang="de-CH" sz="2400" b="0" dirty="0" smtClean="0">
              <a:latin typeface="Arial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6194-9973-4949-853E-5F6238814B31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7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Clock Signal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Measured timing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Abstract timing representation</a:t>
            </a: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275427" y="4208419"/>
            <a:ext cx="2171349" cy="532853"/>
            <a:chOff x="1367643" y="4936418"/>
            <a:chExt cx="1856736" cy="483293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1367643" y="5419711"/>
              <a:ext cx="594378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1962023" y="4940292"/>
              <a:ext cx="116063" cy="479417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2078086" y="4936419"/>
              <a:ext cx="1053755" cy="3874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131841" y="4936418"/>
              <a:ext cx="92538" cy="483293"/>
            </a:xfrm>
            <a:prstGeom prst="line">
              <a:avLst/>
            </a:prstGeom>
            <a:noFill/>
            <a:ln w="38100">
              <a:solidFill>
                <a:srgbClr val="FF91E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endParaRPr lang="en-US" sz="1800" b="0">
                <a:solidFill>
                  <a:srgbClr val="000000"/>
                </a:solidFill>
              </a:endParaRPr>
            </a:p>
          </p:txBody>
        </p:sp>
      </p:grp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1254789" y="4722031"/>
            <a:ext cx="7291869" cy="1111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pPr eaLnBrk="0" hangingPunct="0">
              <a:lnSpc>
                <a:spcPct val="100000"/>
              </a:lnSpc>
              <a:spcAft>
                <a:spcPct val="0"/>
              </a:spcAft>
            </a:pPr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 flipV="1">
            <a:off x="3898245" y="4003674"/>
            <a:ext cx="422387" cy="40287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pPr eaLnBrk="0" hangingPunct="0">
              <a:lnSpc>
                <a:spcPct val="100000"/>
              </a:lnSpc>
              <a:spcAft>
                <a:spcPct val="0"/>
              </a:spcAft>
            </a:pPr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V="1">
            <a:off x="5625721" y="3966943"/>
            <a:ext cx="341925" cy="554711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pPr eaLnBrk="0" hangingPunct="0">
              <a:lnSpc>
                <a:spcPct val="100000"/>
              </a:lnSpc>
              <a:spcAft>
                <a:spcPct val="0"/>
              </a:spcAft>
            </a:pPr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546684" y="4406551"/>
            <a:ext cx="479990" cy="3823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/>
        </p:spPr>
        <p:txBody>
          <a:bodyPr wrap="none" lIns="104287" tIns="52144" rIns="104287" bIns="52144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1800" b="0">
                <a:solidFill>
                  <a:srgbClr val="00B050"/>
                </a:solidFill>
                <a:latin typeface="Arial"/>
              </a:rPr>
              <a:t>T0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4757011" y="3844902"/>
            <a:ext cx="479990" cy="3823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/>
        </p:spPr>
        <p:txBody>
          <a:bodyPr wrap="none" lIns="104287" tIns="52144" rIns="104287" bIns="52144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1800" b="0">
                <a:solidFill>
                  <a:srgbClr val="0066FF"/>
                </a:solidFill>
                <a:latin typeface="Arial"/>
              </a:rPr>
              <a:t>T1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3062481" y="3654187"/>
            <a:ext cx="1214391" cy="3515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/>
        </p:spPr>
        <p:txBody>
          <a:bodyPr wrap="none" lIns="104287" tIns="52144" rIns="104287" bIns="52144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1600" b="0" dirty="0">
                <a:solidFill>
                  <a:srgbClr val="FF0000"/>
                </a:solidFill>
                <a:latin typeface="Arial"/>
              </a:rPr>
              <a:t>rising edge</a:t>
            </a:r>
            <a:endParaRPr lang="en-US" sz="1600" b="0" dirty="0">
              <a:solidFill>
                <a:srgbClr val="FF0000"/>
              </a:solidFill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474047" y="3647457"/>
            <a:ext cx="1328505" cy="3515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/>
        </p:spPr>
        <p:txBody>
          <a:bodyPr wrap="none" lIns="104287" tIns="52144" rIns="104287" bIns="52144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1600" b="0" dirty="0">
                <a:solidFill>
                  <a:srgbClr val="FF33CC"/>
                </a:solidFill>
                <a:latin typeface="Arial"/>
              </a:rPr>
              <a:t>Falling edge</a:t>
            </a:r>
            <a:endParaRPr lang="en-US" sz="1800" b="0" dirty="0">
              <a:solidFill>
                <a:srgbClr val="FF33CC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949105" y="6400574"/>
            <a:ext cx="9353232" cy="38232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/>
        </p:spPr>
        <p:txBody>
          <a:bodyPr wrap="square" lIns="104287" tIns="52144" rIns="104287" bIns="52144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1800" dirty="0">
                <a:solidFill>
                  <a:srgbClr val="336699"/>
                </a:solidFill>
                <a:latin typeface="Arial"/>
              </a:rPr>
              <a:t>period</a:t>
            </a:r>
            <a:r>
              <a:rPr lang="en-US" sz="1800" b="0" dirty="0">
                <a:solidFill>
                  <a:srgbClr val="000000"/>
                </a:solidFill>
                <a:latin typeface="Arial"/>
              </a:rPr>
              <a:t> T = T0 + T1 [s]      </a:t>
            </a:r>
            <a:r>
              <a:rPr lang="en-US" sz="1800" dirty="0">
                <a:solidFill>
                  <a:srgbClr val="336699"/>
                </a:solidFill>
                <a:latin typeface="Arial"/>
              </a:rPr>
              <a:t>frequency</a:t>
            </a:r>
            <a:r>
              <a:rPr lang="en-US" sz="1800" b="0" dirty="0">
                <a:solidFill>
                  <a:srgbClr val="336699"/>
                </a:solidFill>
                <a:latin typeface="Arial"/>
              </a:rPr>
              <a:t> </a:t>
            </a:r>
            <a:r>
              <a:rPr lang="en-US" sz="1800" b="0" dirty="0">
                <a:solidFill>
                  <a:srgbClr val="000000"/>
                </a:solidFill>
                <a:latin typeface="Arial"/>
              </a:rPr>
              <a:t>f = 1/T [Hz]	</a:t>
            </a:r>
            <a:r>
              <a:rPr lang="en-US" sz="1800" dirty="0">
                <a:solidFill>
                  <a:srgbClr val="336699"/>
                </a:solidFill>
                <a:latin typeface="Arial"/>
              </a:rPr>
              <a:t>duty cycle </a:t>
            </a:r>
            <a:r>
              <a:rPr lang="en-US" sz="1800" b="0" dirty="0">
                <a:solidFill>
                  <a:srgbClr val="000000"/>
                </a:solidFill>
                <a:latin typeface="Arial"/>
              </a:rPr>
              <a:t>= T1/T [-]</a:t>
            </a: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7940779" y="4701324"/>
            <a:ext cx="954504" cy="3823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/>
        </p:spPr>
        <p:txBody>
          <a:bodyPr wrap="none" lIns="104287" tIns="52144" rIns="104287" bIns="52144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1800" b="0">
                <a:solidFill>
                  <a:srgbClr val="000000"/>
                </a:solidFill>
                <a:latin typeface="Arial"/>
              </a:rPr>
              <a:t>time [s]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1207694" y="3764875"/>
            <a:ext cx="1557847" cy="3823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/>
        </p:spPr>
        <p:txBody>
          <a:bodyPr wrap="none" lIns="104287" tIns="52144" rIns="104287" bIns="52144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Arial"/>
              </a:rPr>
              <a:t>amplitude [V]</a:t>
            </a:r>
          </a:p>
        </p:txBody>
      </p:sp>
      <p:cxnSp>
        <p:nvCxnSpPr>
          <p:cNvPr id="28" name="Gerade Verbindung mit Pfeil 22"/>
          <p:cNvCxnSpPr>
            <a:cxnSpLocks noChangeShapeType="1"/>
            <a:stCxn id="16" idx="0"/>
          </p:cNvCxnSpPr>
          <p:nvPr/>
        </p:nvCxnSpPr>
        <p:spPr bwMode="auto">
          <a:xfrm flipV="1">
            <a:off x="1254787" y="3764877"/>
            <a:ext cx="13526" cy="95715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2" name="Gruppieren 31"/>
          <p:cNvGrpSpPr/>
          <p:nvPr/>
        </p:nvGrpSpPr>
        <p:grpSpPr>
          <a:xfrm>
            <a:off x="3446777" y="4200296"/>
            <a:ext cx="2171349" cy="532853"/>
            <a:chOff x="1367643" y="4936418"/>
            <a:chExt cx="1856736" cy="483293"/>
          </a:xfrm>
        </p:grpSpPr>
        <p:sp>
          <p:nvSpPr>
            <p:cNvPr id="33" name="Line 5"/>
            <p:cNvSpPr>
              <a:spLocks noChangeShapeType="1"/>
            </p:cNvSpPr>
            <p:nvPr/>
          </p:nvSpPr>
          <p:spPr bwMode="auto">
            <a:xfrm>
              <a:off x="1367643" y="5419711"/>
              <a:ext cx="594378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4" name="Line 6"/>
            <p:cNvSpPr>
              <a:spLocks noChangeShapeType="1"/>
            </p:cNvSpPr>
            <p:nvPr/>
          </p:nvSpPr>
          <p:spPr bwMode="auto">
            <a:xfrm flipV="1">
              <a:off x="1962023" y="4947660"/>
              <a:ext cx="106614" cy="472049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 flipV="1">
              <a:off x="2068637" y="4936419"/>
              <a:ext cx="1063204" cy="11241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3131841" y="4936418"/>
              <a:ext cx="92538" cy="483293"/>
            </a:xfrm>
            <a:prstGeom prst="line">
              <a:avLst/>
            </a:prstGeom>
            <a:noFill/>
            <a:ln w="38100">
              <a:solidFill>
                <a:srgbClr val="FF91E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endParaRPr lang="en-US" sz="18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5620101" y="4200294"/>
            <a:ext cx="2171349" cy="532853"/>
            <a:chOff x="1367643" y="4936418"/>
            <a:chExt cx="1856736" cy="483293"/>
          </a:xfrm>
        </p:grpSpPr>
        <p:sp>
          <p:nvSpPr>
            <p:cNvPr id="38" name="Line 5"/>
            <p:cNvSpPr>
              <a:spLocks noChangeShapeType="1"/>
            </p:cNvSpPr>
            <p:nvPr/>
          </p:nvSpPr>
          <p:spPr bwMode="auto">
            <a:xfrm>
              <a:off x="1367643" y="5419711"/>
              <a:ext cx="594378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9" name="Line 6"/>
            <p:cNvSpPr>
              <a:spLocks noChangeShapeType="1"/>
            </p:cNvSpPr>
            <p:nvPr/>
          </p:nvSpPr>
          <p:spPr bwMode="auto">
            <a:xfrm flipV="1">
              <a:off x="1962023" y="4947662"/>
              <a:ext cx="157053" cy="472047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V="1">
              <a:off x="2119076" y="4936419"/>
              <a:ext cx="1012765" cy="11243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>
              <a:off x="3131841" y="4936418"/>
              <a:ext cx="92538" cy="483293"/>
            </a:xfrm>
            <a:prstGeom prst="line">
              <a:avLst/>
            </a:prstGeom>
            <a:noFill/>
            <a:ln w="38100">
              <a:solidFill>
                <a:srgbClr val="FF91E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endParaRPr lang="en-US" sz="1800" b="0">
                <a:solidFill>
                  <a:srgbClr val="000000"/>
                </a:solidFill>
              </a:endParaRPr>
            </a:p>
          </p:txBody>
        </p:sp>
      </p:grpSp>
      <p:sp>
        <p:nvSpPr>
          <p:cNvPr id="47" name="Line 11"/>
          <p:cNvSpPr>
            <a:spLocks noChangeShapeType="1"/>
          </p:cNvSpPr>
          <p:nvPr/>
        </p:nvSpPr>
        <p:spPr bwMode="auto">
          <a:xfrm>
            <a:off x="1268313" y="5817264"/>
            <a:ext cx="7278344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pPr eaLnBrk="0" hangingPunct="0">
              <a:lnSpc>
                <a:spcPct val="100000"/>
              </a:lnSpc>
              <a:spcAft>
                <a:spcPct val="0"/>
              </a:spcAft>
            </a:pPr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50" name="Text Box 16"/>
          <p:cNvSpPr txBox="1">
            <a:spLocks noChangeArrowheads="1"/>
          </p:cNvSpPr>
          <p:nvPr/>
        </p:nvSpPr>
        <p:spPr bwMode="auto">
          <a:xfrm>
            <a:off x="3560209" y="5501785"/>
            <a:ext cx="479990" cy="3823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/>
        </p:spPr>
        <p:txBody>
          <a:bodyPr wrap="none" lIns="104287" tIns="52144" rIns="104287" bIns="52144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1800" b="0">
                <a:solidFill>
                  <a:srgbClr val="00B050"/>
                </a:solidFill>
                <a:latin typeface="Arial"/>
              </a:rPr>
              <a:t>T0</a:t>
            </a:r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4770536" y="4940135"/>
            <a:ext cx="479990" cy="3823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/>
        </p:spPr>
        <p:txBody>
          <a:bodyPr wrap="none" lIns="104287" tIns="52144" rIns="104287" bIns="52144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1800" b="0">
                <a:solidFill>
                  <a:srgbClr val="0066FF"/>
                </a:solidFill>
                <a:latin typeface="Arial"/>
              </a:rPr>
              <a:t>T1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1254789" y="4860108"/>
            <a:ext cx="1557847" cy="3823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/>
        </p:spPr>
        <p:txBody>
          <a:bodyPr wrap="none" lIns="104287" tIns="52144" rIns="104287" bIns="52144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1800" b="0">
                <a:solidFill>
                  <a:srgbClr val="000000"/>
                </a:solidFill>
                <a:latin typeface="Arial"/>
              </a:rPr>
              <a:t>amplitude [V]</a:t>
            </a:r>
          </a:p>
        </p:txBody>
      </p:sp>
      <p:cxnSp>
        <p:nvCxnSpPr>
          <p:cNvPr id="56" name="Gerade Verbindung mit Pfeil 22"/>
          <p:cNvCxnSpPr>
            <a:cxnSpLocks noChangeShapeType="1"/>
            <a:stCxn id="47" idx="0"/>
          </p:cNvCxnSpPr>
          <p:nvPr/>
        </p:nvCxnSpPr>
        <p:spPr bwMode="auto">
          <a:xfrm flipV="1">
            <a:off x="1268314" y="4860108"/>
            <a:ext cx="7115" cy="957156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57" name="Gruppieren 56"/>
          <p:cNvGrpSpPr/>
          <p:nvPr/>
        </p:nvGrpSpPr>
        <p:grpSpPr>
          <a:xfrm>
            <a:off x="3460301" y="5295529"/>
            <a:ext cx="2117239" cy="532852"/>
            <a:chOff x="1367644" y="4936419"/>
            <a:chExt cx="1810466" cy="483292"/>
          </a:xfrm>
        </p:grpSpPr>
        <p:sp>
          <p:nvSpPr>
            <p:cNvPr id="58" name="Line 5"/>
            <p:cNvSpPr>
              <a:spLocks noChangeShapeType="1"/>
            </p:cNvSpPr>
            <p:nvPr/>
          </p:nvSpPr>
          <p:spPr bwMode="auto">
            <a:xfrm flipV="1">
              <a:off x="1367644" y="5415792"/>
              <a:ext cx="748978" cy="3919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9" name="Line 6"/>
            <p:cNvSpPr>
              <a:spLocks noChangeShapeType="1"/>
            </p:cNvSpPr>
            <p:nvPr/>
          </p:nvSpPr>
          <p:spPr bwMode="auto">
            <a:xfrm flipV="1">
              <a:off x="2116622" y="4958799"/>
              <a:ext cx="0" cy="45699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60" name="Line 7"/>
            <p:cNvSpPr>
              <a:spLocks noChangeShapeType="1"/>
            </p:cNvSpPr>
            <p:nvPr/>
          </p:nvSpPr>
          <p:spPr bwMode="auto">
            <a:xfrm>
              <a:off x="2114883" y="4936419"/>
              <a:ext cx="1063227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61" name="Line 8"/>
            <p:cNvSpPr>
              <a:spLocks noChangeShapeType="1"/>
            </p:cNvSpPr>
            <p:nvPr/>
          </p:nvSpPr>
          <p:spPr bwMode="auto">
            <a:xfrm>
              <a:off x="3166546" y="4936419"/>
              <a:ext cx="11564" cy="473210"/>
            </a:xfrm>
            <a:prstGeom prst="line">
              <a:avLst/>
            </a:prstGeom>
            <a:noFill/>
            <a:ln w="38100">
              <a:solidFill>
                <a:srgbClr val="FF91E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endParaRPr lang="en-US" sz="18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71" name="Gruppieren 70"/>
          <p:cNvGrpSpPr/>
          <p:nvPr/>
        </p:nvGrpSpPr>
        <p:grpSpPr>
          <a:xfrm>
            <a:off x="5565991" y="5295529"/>
            <a:ext cx="2117239" cy="532852"/>
            <a:chOff x="1367644" y="4936419"/>
            <a:chExt cx="1810466" cy="483292"/>
          </a:xfrm>
        </p:grpSpPr>
        <p:sp>
          <p:nvSpPr>
            <p:cNvPr id="72" name="Line 5"/>
            <p:cNvSpPr>
              <a:spLocks noChangeShapeType="1"/>
            </p:cNvSpPr>
            <p:nvPr/>
          </p:nvSpPr>
          <p:spPr bwMode="auto">
            <a:xfrm flipV="1">
              <a:off x="1367644" y="5415792"/>
              <a:ext cx="748978" cy="3919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73" name="Line 6"/>
            <p:cNvSpPr>
              <a:spLocks noChangeShapeType="1"/>
            </p:cNvSpPr>
            <p:nvPr/>
          </p:nvSpPr>
          <p:spPr bwMode="auto">
            <a:xfrm flipV="1">
              <a:off x="2116622" y="4958799"/>
              <a:ext cx="0" cy="45699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>
              <a:off x="2114883" y="4936419"/>
              <a:ext cx="1063227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75" name="Line 8"/>
            <p:cNvSpPr>
              <a:spLocks noChangeShapeType="1"/>
            </p:cNvSpPr>
            <p:nvPr/>
          </p:nvSpPr>
          <p:spPr bwMode="auto">
            <a:xfrm>
              <a:off x="3166546" y="4936419"/>
              <a:ext cx="11564" cy="473210"/>
            </a:xfrm>
            <a:prstGeom prst="line">
              <a:avLst/>
            </a:prstGeom>
            <a:noFill/>
            <a:ln w="38100">
              <a:solidFill>
                <a:srgbClr val="FF91E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endParaRPr lang="en-US" sz="18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1343060" y="5295529"/>
            <a:ext cx="2117239" cy="532852"/>
            <a:chOff x="1367644" y="4936419"/>
            <a:chExt cx="1810466" cy="483292"/>
          </a:xfrm>
        </p:grpSpPr>
        <p:sp>
          <p:nvSpPr>
            <p:cNvPr id="77" name="Line 5"/>
            <p:cNvSpPr>
              <a:spLocks noChangeShapeType="1"/>
            </p:cNvSpPr>
            <p:nvPr/>
          </p:nvSpPr>
          <p:spPr bwMode="auto">
            <a:xfrm flipV="1">
              <a:off x="1367644" y="5415792"/>
              <a:ext cx="748978" cy="3919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78" name="Line 6"/>
            <p:cNvSpPr>
              <a:spLocks noChangeShapeType="1"/>
            </p:cNvSpPr>
            <p:nvPr/>
          </p:nvSpPr>
          <p:spPr bwMode="auto">
            <a:xfrm flipV="1">
              <a:off x="2116622" y="4958799"/>
              <a:ext cx="0" cy="45699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79" name="Line 7"/>
            <p:cNvSpPr>
              <a:spLocks noChangeShapeType="1"/>
            </p:cNvSpPr>
            <p:nvPr/>
          </p:nvSpPr>
          <p:spPr bwMode="auto">
            <a:xfrm>
              <a:off x="2114883" y="4936419"/>
              <a:ext cx="1063227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80" name="Line 8"/>
            <p:cNvSpPr>
              <a:spLocks noChangeShapeType="1"/>
            </p:cNvSpPr>
            <p:nvPr/>
          </p:nvSpPr>
          <p:spPr bwMode="auto">
            <a:xfrm>
              <a:off x="3166546" y="4936419"/>
              <a:ext cx="11564" cy="473210"/>
            </a:xfrm>
            <a:prstGeom prst="line">
              <a:avLst/>
            </a:prstGeom>
            <a:noFill/>
            <a:ln w="38100">
              <a:solidFill>
                <a:srgbClr val="FF91E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endParaRPr lang="en-US" sz="1800" b="0">
                <a:solidFill>
                  <a:srgbClr val="000000"/>
                </a:solidFill>
              </a:endParaRPr>
            </a:p>
          </p:txBody>
        </p:sp>
      </p:grp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7999296" y="5773118"/>
            <a:ext cx="954504" cy="3823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/>
        </p:spPr>
        <p:txBody>
          <a:bodyPr wrap="none" lIns="104287" tIns="52144" rIns="104287" bIns="52144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1800" b="0">
                <a:solidFill>
                  <a:srgbClr val="000000"/>
                </a:solidFill>
                <a:latin typeface="Arial"/>
              </a:rPr>
              <a:t>time [s]</a:t>
            </a:r>
          </a:p>
        </p:txBody>
      </p:sp>
      <p:sp>
        <p:nvSpPr>
          <p:cNvPr id="84" name="Line 11"/>
          <p:cNvSpPr>
            <a:spLocks noChangeShapeType="1"/>
          </p:cNvSpPr>
          <p:nvPr/>
        </p:nvSpPr>
        <p:spPr bwMode="auto">
          <a:xfrm>
            <a:off x="3338558" y="6027303"/>
            <a:ext cx="2458125" cy="1111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pPr eaLnBrk="0" hangingPunct="0">
              <a:lnSpc>
                <a:spcPct val="100000"/>
              </a:lnSpc>
              <a:spcAft>
                <a:spcPct val="0"/>
              </a:spcAft>
            </a:pPr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85" name="Line 11"/>
          <p:cNvSpPr>
            <a:spLocks noChangeShapeType="1"/>
          </p:cNvSpPr>
          <p:nvPr/>
        </p:nvSpPr>
        <p:spPr bwMode="auto">
          <a:xfrm flipV="1">
            <a:off x="5570776" y="5826220"/>
            <a:ext cx="0" cy="320171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pPr eaLnBrk="0" hangingPunct="0">
              <a:lnSpc>
                <a:spcPct val="100000"/>
              </a:lnSpc>
              <a:spcAft>
                <a:spcPct val="0"/>
              </a:spcAft>
            </a:pPr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86" name="Line 11"/>
          <p:cNvSpPr>
            <a:spLocks noChangeShapeType="1"/>
          </p:cNvSpPr>
          <p:nvPr/>
        </p:nvSpPr>
        <p:spPr bwMode="auto">
          <a:xfrm flipV="1">
            <a:off x="3453538" y="5826220"/>
            <a:ext cx="0" cy="320171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pPr eaLnBrk="0" hangingPunct="0">
              <a:lnSpc>
                <a:spcPct val="100000"/>
              </a:lnSpc>
              <a:spcAft>
                <a:spcPct val="0"/>
              </a:spcAft>
            </a:pPr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87" name="Line 11"/>
          <p:cNvSpPr>
            <a:spLocks noChangeShapeType="1"/>
          </p:cNvSpPr>
          <p:nvPr/>
        </p:nvSpPr>
        <p:spPr bwMode="auto">
          <a:xfrm flipV="1">
            <a:off x="5509907" y="5947909"/>
            <a:ext cx="119546" cy="1600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pPr eaLnBrk="0" hangingPunct="0">
              <a:lnSpc>
                <a:spcPct val="100000"/>
              </a:lnSpc>
              <a:spcAft>
                <a:spcPct val="0"/>
              </a:spcAft>
            </a:pPr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88" name="Line 11"/>
          <p:cNvSpPr>
            <a:spLocks noChangeShapeType="1"/>
          </p:cNvSpPr>
          <p:nvPr/>
        </p:nvSpPr>
        <p:spPr bwMode="auto">
          <a:xfrm flipV="1">
            <a:off x="3400528" y="5928788"/>
            <a:ext cx="119546" cy="1600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pPr eaLnBrk="0" hangingPunct="0">
              <a:lnSpc>
                <a:spcPct val="100000"/>
              </a:lnSpc>
              <a:spcAft>
                <a:spcPct val="0"/>
              </a:spcAft>
            </a:pPr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89" name="Text Box 16"/>
          <p:cNvSpPr txBox="1">
            <a:spLocks noChangeArrowheads="1"/>
          </p:cNvSpPr>
          <p:nvPr/>
        </p:nvSpPr>
        <p:spPr bwMode="auto">
          <a:xfrm>
            <a:off x="4382950" y="5987605"/>
            <a:ext cx="351675" cy="3823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/>
        </p:spPr>
        <p:txBody>
          <a:bodyPr wrap="none" lIns="104287" tIns="52144" rIns="104287" bIns="52144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1800" b="0">
                <a:solidFill>
                  <a:srgbClr val="000000"/>
                </a:solidFill>
                <a:latin typeface="Arial"/>
              </a:rPr>
              <a:t>T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8296921" y="4261833"/>
            <a:ext cx="2277956" cy="351528"/>
          </a:xfrm>
          <a:prstGeom prst="rect">
            <a:avLst/>
          </a:prstGeom>
          <a:noFill/>
        </p:spPr>
        <p:txBody>
          <a:bodyPr wrap="none" lIns="104287" tIns="52144" rIns="104287" bIns="52144" rtlCol="0">
            <a:spAutoFit/>
          </a:bodyPr>
          <a:lstStyle/>
          <a:p>
            <a:pPr eaLnBrk="0" hangingPunct="0">
              <a:lnSpc>
                <a:spcPct val="100000"/>
              </a:lnSpc>
              <a:spcAft>
                <a:spcPct val="0"/>
              </a:spcAft>
            </a:pPr>
            <a:r>
              <a:rPr lang="en-US" sz="1600" b="0" i="1" u="sng">
                <a:solidFill>
                  <a:srgbClr val="000000"/>
                </a:solidFill>
              </a:rPr>
              <a:t>with</a:t>
            </a:r>
            <a:r>
              <a:rPr lang="en-US" sz="1600" b="0" i="1">
                <a:solidFill>
                  <a:srgbClr val="000000"/>
                </a:solidFill>
              </a:rPr>
              <a:t> rise and fall times</a:t>
            </a: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083" y="1676739"/>
            <a:ext cx="4644306" cy="125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8041400" y="5289083"/>
            <a:ext cx="2563191" cy="351528"/>
          </a:xfrm>
          <a:prstGeom prst="rect">
            <a:avLst/>
          </a:prstGeom>
          <a:noFill/>
        </p:spPr>
        <p:txBody>
          <a:bodyPr wrap="none" lIns="104287" tIns="52144" rIns="104287" bIns="52144" rtlCol="0">
            <a:spAutoFit/>
          </a:bodyPr>
          <a:lstStyle/>
          <a:p>
            <a:pPr eaLnBrk="0" hangingPunct="0">
              <a:lnSpc>
                <a:spcPct val="100000"/>
              </a:lnSpc>
              <a:spcAft>
                <a:spcPct val="0"/>
              </a:spcAft>
            </a:pPr>
            <a:r>
              <a:rPr lang="en-US" sz="1600" b="0" i="1" u="sng">
                <a:solidFill>
                  <a:srgbClr val="000000"/>
                </a:solidFill>
              </a:rPr>
              <a:t>without</a:t>
            </a:r>
            <a:r>
              <a:rPr lang="en-US" sz="1600" b="0" i="1">
                <a:solidFill>
                  <a:srgbClr val="000000"/>
                </a:solidFill>
              </a:rPr>
              <a:t> rise and fall times</a:t>
            </a:r>
          </a:p>
        </p:txBody>
      </p:sp>
    </p:spTree>
    <p:extLst>
      <p:ext uri="{BB962C8B-B14F-4D97-AF65-F5344CB8AC3E}">
        <p14:creationId xmlns:p14="http://schemas.microsoft.com/office/powerpoint/2010/main" val="199635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Clock Signal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Period T</a:t>
            </a:r>
            <a:endParaRPr lang="en-US" dirty="0" smtClean="0"/>
          </a:p>
          <a:p>
            <a:pPr lvl="1"/>
            <a:r>
              <a:rPr lang="en-US" noProof="0" dirty="0" smtClean="0"/>
              <a:t>measured in seconds (s)</a:t>
            </a:r>
          </a:p>
          <a:p>
            <a:r>
              <a:rPr lang="en-US" noProof="0" dirty="0" smtClean="0"/>
              <a:t>Frequency f </a:t>
            </a:r>
          </a:p>
          <a:p>
            <a:pPr lvl="1"/>
            <a:r>
              <a:rPr lang="en-US" noProof="0" dirty="0" smtClean="0"/>
              <a:t>measured in Hertz (1/s) </a:t>
            </a:r>
            <a:endParaRPr lang="en-US" dirty="0" smtClean="0"/>
          </a:p>
          <a:p>
            <a:pPr lvl="1"/>
            <a:r>
              <a:rPr lang="en-US" dirty="0" smtClean="0"/>
              <a:t>i.e.</a:t>
            </a:r>
            <a:r>
              <a:rPr lang="en-US" noProof="0" dirty="0" smtClean="0"/>
              <a:t> number of cycles per second	</a:t>
            </a:r>
            <a:endParaRPr lang="en-US" noProof="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1754561" y="4435625"/>
          <a:ext cx="7128934" cy="2044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64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868"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T</a:t>
                      </a:r>
                      <a:endParaRPr lang="de-CH" sz="2000" dirty="0"/>
                    </a:p>
                  </a:txBody>
                  <a:tcPr marL="106934" marR="106934" marT="50408" marB="50408"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f</a:t>
                      </a:r>
                      <a:endParaRPr lang="de-CH" sz="2000" dirty="0"/>
                    </a:p>
                  </a:txBody>
                  <a:tcPr marL="106934" marR="106934" marT="50408" marB="50408"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68"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1 s</a:t>
                      </a:r>
                      <a:endParaRPr lang="de-CH" sz="2000" dirty="0"/>
                    </a:p>
                  </a:txBody>
                  <a:tcPr marL="106934" marR="106934" marT="50408" marB="50408">
                    <a:solidFill>
                      <a:srgbClr val="DCE8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1 Hz</a:t>
                      </a:r>
                      <a:endParaRPr lang="de-CH" sz="2000" dirty="0"/>
                    </a:p>
                  </a:txBody>
                  <a:tcPr marL="106934" marR="106934" marT="50408" marB="50408">
                    <a:solidFill>
                      <a:srgbClr val="DC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68"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1 </a:t>
                      </a:r>
                      <a:r>
                        <a:rPr lang="de-CH" sz="2000" dirty="0" err="1" smtClean="0"/>
                        <a:t>ms</a:t>
                      </a:r>
                      <a:r>
                        <a:rPr lang="de-CH" sz="2000" dirty="0" smtClean="0"/>
                        <a:t> = 10</a:t>
                      </a:r>
                      <a:r>
                        <a:rPr lang="de-CH" sz="2000" baseline="30000" dirty="0" smtClean="0"/>
                        <a:t>-3</a:t>
                      </a:r>
                      <a:r>
                        <a:rPr lang="de-CH" sz="2000" dirty="0" smtClean="0"/>
                        <a:t> s</a:t>
                      </a:r>
                      <a:endParaRPr lang="de-CH" sz="2000" dirty="0"/>
                    </a:p>
                  </a:txBody>
                  <a:tcPr marL="106934" marR="106934" marT="50408" marB="50408">
                    <a:solidFill>
                      <a:srgbClr val="B1CB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1 kHz = 10</a:t>
                      </a:r>
                      <a:r>
                        <a:rPr lang="de-CH" sz="2000" baseline="30000" dirty="0" smtClean="0"/>
                        <a:t>3 </a:t>
                      </a:r>
                      <a:r>
                        <a:rPr lang="de-CH" sz="2000" dirty="0" smtClean="0"/>
                        <a:t>Hz</a:t>
                      </a:r>
                      <a:endParaRPr lang="de-CH" sz="2000" dirty="0"/>
                    </a:p>
                  </a:txBody>
                  <a:tcPr marL="106934" marR="106934" marT="50408" marB="50408">
                    <a:solidFill>
                      <a:srgbClr val="B1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68"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1 </a:t>
                      </a:r>
                      <a:r>
                        <a:rPr lang="de-CH" sz="2000" dirty="0" err="1" smtClean="0"/>
                        <a:t>us</a:t>
                      </a:r>
                      <a:r>
                        <a:rPr lang="de-CH" sz="2000" dirty="0" smtClean="0"/>
                        <a:t> = 10</a:t>
                      </a:r>
                      <a:r>
                        <a:rPr lang="de-CH" sz="2000" baseline="30000" dirty="0" smtClean="0"/>
                        <a:t>-6</a:t>
                      </a:r>
                      <a:r>
                        <a:rPr lang="de-CH" sz="2000" dirty="0" smtClean="0"/>
                        <a:t> s</a:t>
                      </a:r>
                      <a:endParaRPr lang="de-CH" sz="2000" dirty="0"/>
                    </a:p>
                  </a:txBody>
                  <a:tcPr marL="106934" marR="106934" marT="50408" marB="50408">
                    <a:solidFill>
                      <a:srgbClr val="DCE8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dirty="0" smtClean="0"/>
                        <a:t>1 MHz = 10</a:t>
                      </a:r>
                      <a:r>
                        <a:rPr lang="de-CH" sz="2000" baseline="30000" dirty="0" smtClean="0"/>
                        <a:t>6 </a:t>
                      </a:r>
                      <a:r>
                        <a:rPr lang="de-CH" sz="2000" dirty="0" smtClean="0"/>
                        <a:t>Hz</a:t>
                      </a:r>
                    </a:p>
                  </a:txBody>
                  <a:tcPr marL="106934" marR="106934" marT="50408" marB="50408">
                    <a:solidFill>
                      <a:srgbClr val="DC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dirty="0" smtClean="0"/>
                        <a:t>1 </a:t>
                      </a:r>
                      <a:r>
                        <a:rPr lang="de-CH" sz="2000" dirty="0" err="1" smtClean="0"/>
                        <a:t>ns</a:t>
                      </a:r>
                      <a:r>
                        <a:rPr lang="de-CH" sz="2000" dirty="0" smtClean="0"/>
                        <a:t> = 10</a:t>
                      </a:r>
                      <a:r>
                        <a:rPr lang="de-CH" sz="2000" baseline="30000" dirty="0" smtClean="0"/>
                        <a:t>-9</a:t>
                      </a:r>
                      <a:r>
                        <a:rPr lang="de-CH" sz="2000" dirty="0" smtClean="0"/>
                        <a:t> s</a:t>
                      </a:r>
                    </a:p>
                  </a:txBody>
                  <a:tcPr marL="106934" marR="106934" marT="50408" marB="50408">
                    <a:solidFill>
                      <a:srgbClr val="B1C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dirty="0" smtClean="0"/>
                        <a:t>1 GHz = 10</a:t>
                      </a:r>
                      <a:r>
                        <a:rPr lang="de-CH" sz="2000" baseline="30000" dirty="0" smtClean="0"/>
                        <a:t>9 </a:t>
                      </a:r>
                      <a:r>
                        <a:rPr lang="de-CH" sz="2000" dirty="0" smtClean="0"/>
                        <a:t>Hz</a:t>
                      </a:r>
                    </a:p>
                  </a:txBody>
                  <a:tcPr marL="106934" marR="106934" marT="50408" marB="50408">
                    <a:solidFill>
                      <a:srgbClr val="B1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13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D-Flip-Flop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Edge triggered storage element</a:t>
            </a:r>
          </a:p>
          <a:p>
            <a:pPr lvl="1">
              <a:defRPr/>
            </a:pPr>
            <a:r>
              <a:rPr lang="en-US" dirty="0" smtClean="0"/>
              <a:t>rising edge of </a:t>
            </a:r>
            <a:r>
              <a:rPr lang="en-US" dirty="0" err="1" smtClean="0"/>
              <a:t>clk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current value at input D is stored (Q = D)</a:t>
            </a:r>
          </a:p>
          <a:p>
            <a:pPr lvl="1">
              <a:defRPr/>
            </a:pPr>
            <a:r>
              <a:rPr lang="en-US" dirty="0" smtClean="0"/>
              <a:t>other times 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no change of Q</a:t>
            </a:r>
          </a:p>
          <a:p>
            <a:pPr>
              <a:defRPr/>
            </a:pPr>
            <a:r>
              <a:rPr lang="en-US" dirty="0" smtClean="0"/>
              <a:t>Basic block of all our sequential circuits</a:t>
            </a:r>
          </a:p>
          <a:p>
            <a:endParaRPr lang="en-US" dirty="0"/>
          </a:p>
        </p:txBody>
      </p:sp>
      <p:sp>
        <p:nvSpPr>
          <p:cNvPr id="9" name="Ellipse 8"/>
          <p:cNvSpPr/>
          <p:nvPr/>
        </p:nvSpPr>
        <p:spPr bwMode="auto">
          <a:xfrm>
            <a:off x="1717694" y="4835097"/>
            <a:ext cx="456916" cy="445138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104287" tIns="123174" rIns="104287" bIns="123174" anchor="ctr"/>
          <a:lstStyle/>
          <a:p>
            <a:pPr algn="ctr" ea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sz="1800">
              <a:ln>
                <a:solidFill>
                  <a:srgbClr val="000000"/>
                </a:solidFill>
                <a:prstDash val="dash"/>
              </a:ln>
              <a:solidFill>
                <a:srgbClr val="000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62558" y="5532592"/>
            <a:ext cx="3868046" cy="1074803"/>
          </a:xfrm>
          <a:prstGeom prst="rect">
            <a:avLst/>
          </a:prstGeom>
          <a:noFill/>
          <a:ln>
            <a:noFill/>
          </a:ln>
        </p:spPr>
        <p:txBody>
          <a:bodyPr wrap="square" lIns="104287" tIns="52144" rIns="104287" bIns="52144">
            <a:spAutoFit/>
          </a:bodyPr>
          <a:lstStyle/>
          <a:p>
            <a:pPr eaLnBrk="0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2100" b="0" dirty="0">
                <a:solidFill>
                  <a:srgbClr val="996600"/>
                </a:solidFill>
                <a:latin typeface="Arial"/>
              </a:rPr>
              <a:t>value at input D is stored and transferred to output Q, if </a:t>
            </a:r>
            <a:r>
              <a:rPr lang="en-US" sz="2100" b="0" dirty="0" err="1" smtClean="0">
                <a:solidFill>
                  <a:srgbClr val="996600"/>
                </a:solidFill>
                <a:latin typeface="Arial"/>
              </a:rPr>
              <a:t>clk</a:t>
            </a:r>
            <a:r>
              <a:rPr lang="en-US" sz="2100" b="0" dirty="0" smtClean="0">
                <a:solidFill>
                  <a:srgbClr val="996600"/>
                </a:solidFill>
                <a:latin typeface="Arial"/>
              </a:rPr>
              <a:t> </a:t>
            </a:r>
            <a:r>
              <a:rPr lang="en-US" sz="2100" b="0" dirty="0">
                <a:solidFill>
                  <a:srgbClr val="996600"/>
                </a:solidFill>
                <a:latin typeface="Arial"/>
              </a:rPr>
              <a:t>changes from 0 to 1 (0 </a:t>
            </a:r>
            <a:r>
              <a:rPr lang="en-US" sz="2100" b="0" dirty="0">
                <a:solidFill>
                  <a:srgbClr val="996600"/>
                </a:solidFill>
                <a:latin typeface="Arial"/>
                <a:sym typeface="Wingdings" pitchFamily="2" charset="2"/>
              </a:rPr>
              <a:t> </a:t>
            </a:r>
            <a:r>
              <a:rPr lang="en-US" sz="2100" b="0" dirty="0">
                <a:solidFill>
                  <a:srgbClr val="996600"/>
                </a:solidFill>
                <a:latin typeface="Arial"/>
              </a:rPr>
              <a:t>1)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17" y="3932651"/>
            <a:ext cx="1915901" cy="1617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2146745" y="4794772"/>
            <a:ext cx="492739" cy="382305"/>
          </a:xfrm>
          <a:prstGeom prst="rect">
            <a:avLst/>
          </a:prstGeom>
          <a:noFill/>
        </p:spPr>
        <p:txBody>
          <a:bodyPr wrap="none" lIns="104287" tIns="52144" rIns="104287" bIns="52144" rtlCol="0">
            <a:spAutoFit/>
          </a:bodyPr>
          <a:lstStyle/>
          <a:p>
            <a:pPr eaLnBrk="0" hangingPunct="0">
              <a:lnSpc>
                <a:spcPct val="100000"/>
              </a:lnSpc>
              <a:spcAft>
                <a:spcPct val="0"/>
              </a:spcAft>
            </a:pPr>
            <a:r>
              <a:rPr lang="en-US" sz="1800" b="0" dirty="0" err="1" smtClean="0">
                <a:solidFill>
                  <a:srgbClr val="C00000"/>
                </a:solidFill>
              </a:rPr>
              <a:t>clk</a:t>
            </a:r>
            <a:endParaRPr lang="en-US" sz="1800" b="0" dirty="0">
              <a:solidFill>
                <a:srgbClr val="C00000"/>
              </a:solidFill>
            </a:endParaRPr>
          </a:p>
        </p:txBody>
      </p:sp>
      <p:cxnSp>
        <p:nvCxnSpPr>
          <p:cNvPr id="13" name="Gerade Verbindung mit Pfeil 2"/>
          <p:cNvCxnSpPr>
            <a:cxnSpLocks noChangeShapeType="1"/>
          </p:cNvCxnSpPr>
          <p:nvPr/>
        </p:nvCxnSpPr>
        <p:spPr bwMode="auto">
          <a:xfrm flipH="1">
            <a:off x="2174610" y="2340431"/>
            <a:ext cx="1371840" cy="2494666"/>
          </a:xfrm>
          <a:prstGeom prst="straightConnector1">
            <a:avLst/>
          </a:prstGeom>
          <a:noFill/>
          <a:ln w="15875" algn="ctr">
            <a:solidFill>
              <a:srgbClr val="C00000"/>
            </a:solidFill>
            <a:prstDash val="sysDash"/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193" y="3781885"/>
            <a:ext cx="5352605" cy="3499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bgerundetes Rechteck 10"/>
          <p:cNvSpPr/>
          <p:nvPr/>
        </p:nvSpPr>
        <p:spPr bwMode="auto">
          <a:xfrm>
            <a:off x="5094074" y="3740935"/>
            <a:ext cx="126314" cy="3453559"/>
          </a:xfrm>
          <a:prstGeom prst="roundRect">
            <a:avLst/>
          </a:prstGeom>
          <a:noFill/>
          <a:ln w="9525" cap="flat" cmpd="sng" algn="ctr">
            <a:solidFill>
              <a:srgbClr val="336699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wrap="none" tIns="108000" bIns="108000" anchor="ctr"/>
          <a:lstStyle/>
          <a:p>
            <a:pPr algn="ctr" ea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</a:pPr>
            <a:endParaRPr lang="en-US" sz="1800">
              <a:ln>
                <a:solidFill>
                  <a:srgbClr val="000000"/>
                </a:solidFill>
                <a:prstDash val="dash"/>
              </a:ln>
              <a:solidFill>
                <a:srgbClr val="000000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894063" y="3740935"/>
            <a:ext cx="126314" cy="3453559"/>
          </a:xfrm>
          <a:prstGeom prst="roundRect">
            <a:avLst/>
          </a:prstGeom>
          <a:noFill/>
          <a:ln w="9525" cap="flat" cmpd="sng" algn="ctr">
            <a:solidFill>
              <a:srgbClr val="336699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wrap="none" tIns="108000" bIns="108000" anchor="ctr"/>
          <a:lstStyle/>
          <a:p>
            <a:pPr algn="ctr" ea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</a:pPr>
            <a:endParaRPr lang="en-US" sz="1800">
              <a:ln>
                <a:solidFill>
                  <a:srgbClr val="000000"/>
                </a:solidFill>
                <a:prstDash val="dash"/>
              </a:ln>
              <a:solidFill>
                <a:srgbClr val="000000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6694050" y="3740935"/>
            <a:ext cx="126314" cy="3453559"/>
          </a:xfrm>
          <a:prstGeom prst="roundRect">
            <a:avLst/>
          </a:prstGeom>
          <a:noFill/>
          <a:ln w="9525" cap="flat" cmpd="sng" algn="ctr">
            <a:solidFill>
              <a:srgbClr val="336699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wrap="none" tIns="108000" bIns="108000" anchor="ctr"/>
          <a:lstStyle/>
          <a:p>
            <a:pPr algn="ctr" ea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</a:pPr>
            <a:endParaRPr lang="en-US" sz="1800">
              <a:ln>
                <a:solidFill>
                  <a:srgbClr val="000000"/>
                </a:solidFill>
                <a:prstDash val="dash"/>
              </a:ln>
              <a:solidFill>
                <a:srgbClr val="0000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231816" y="4212691"/>
            <a:ext cx="466794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eaLnBrk="0" hangingPunct="0">
              <a:lnSpc>
                <a:spcPct val="100000"/>
              </a:lnSpc>
              <a:spcAft>
                <a:spcPct val="0"/>
              </a:spcAft>
            </a:pPr>
            <a:r>
              <a:rPr lang="en-US" sz="1800" b="0" dirty="0" err="1" smtClean="0">
                <a:solidFill>
                  <a:srgbClr val="000000"/>
                </a:solidFill>
              </a:rPr>
              <a:t>clk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323105" y="5207614"/>
            <a:ext cx="351365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>
            <a:defPPr>
              <a:defRPr lang="de-CH"/>
            </a:defPPr>
          </a:lstStyle>
          <a:p>
            <a:pPr eaLnBrk="0" hangingPunct="0">
              <a:lnSpc>
                <a:spcPct val="100000"/>
              </a:lnSpc>
              <a:spcAft>
                <a:spcPct val="0"/>
              </a:spcAft>
            </a:pPr>
            <a:r>
              <a:rPr lang="en-US" sz="18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4323102" y="6287879"/>
            <a:ext cx="364215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>
            <a:defPPr>
              <a:defRPr lang="de-CH"/>
            </a:defPPr>
          </a:lstStyle>
          <a:p>
            <a:pPr eaLnBrk="0" hangingPunct="0">
              <a:lnSpc>
                <a:spcPct val="100000"/>
              </a:lnSpc>
              <a:spcAft>
                <a:spcPct val="0"/>
              </a:spcAft>
            </a:pPr>
            <a:r>
              <a:rPr lang="en-US" sz="1800" b="0">
                <a:solidFill>
                  <a:srgbClr val="000000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49926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9816" y="634927"/>
            <a:ext cx="8569431" cy="873152"/>
          </a:xfrm>
        </p:spPr>
        <p:txBody>
          <a:bodyPr/>
          <a:lstStyle/>
          <a:p>
            <a:pPr eaLnBrk="1" hangingPunct="1"/>
            <a:r>
              <a:rPr lang="de-CH" sz="3087" dirty="0" smtClean="0"/>
              <a:t>VHDL_01:   Basics &amp; RTL Block Design</a:t>
            </a:r>
            <a:r>
              <a:rPr lang="de-CH" sz="3087" dirty="0"/>
              <a:t/>
            </a:r>
            <a:br>
              <a:rPr lang="de-CH" sz="3087" dirty="0"/>
            </a:br>
            <a:endParaRPr lang="de-CH" sz="3087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9817" y="1784206"/>
            <a:ext cx="8769748" cy="2200940"/>
          </a:xfrm>
        </p:spPr>
        <p:txBody>
          <a:bodyPr/>
          <a:lstStyle/>
          <a:p>
            <a:pPr marL="364287" lvl="1" indent="0" eaLnBrk="1" hangingPunct="1">
              <a:buNone/>
            </a:pPr>
            <a:endParaRPr lang="de-CH" dirty="0">
              <a:latin typeface="Arial" charset="0"/>
            </a:endParaRPr>
          </a:p>
          <a:p>
            <a:pPr eaLnBrk="1" hangingPunct="1"/>
            <a:r>
              <a:rPr lang="de-CH" dirty="0" err="1" smtClean="0">
                <a:latin typeface="Arial" charset="0"/>
              </a:rPr>
              <a:t>Laboratório</a:t>
            </a:r>
            <a:endParaRPr lang="de-CH" dirty="0" smtClean="0">
              <a:latin typeface="Arial" charset="0"/>
            </a:endParaRPr>
          </a:p>
          <a:p>
            <a:pPr eaLnBrk="1" hangingPunct="1"/>
            <a:endParaRPr lang="de-CH" dirty="0" smtClean="0">
              <a:latin typeface="Arial" charset="0"/>
            </a:endParaRPr>
          </a:p>
          <a:p>
            <a:pPr lvl="1" eaLnBrk="1" hangingPunct="1"/>
            <a:r>
              <a:rPr lang="de-CH" dirty="0" smtClean="0">
                <a:solidFill>
                  <a:srgbClr val="0070C0"/>
                </a:solidFill>
                <a:latin typeface="Arial" charset="0"/>
              </a:rPr>
              <a:t>Counter </a:t>
            </a:r>
            <a:r>
              <a:rPr lang="de-CH" dirty="0" err="1" smtClean="0">
                <a:solidFill>
                  <a:srgbClr val="0070C0"/>
                </a:solidFill>
                <a:latin typeface="Arial" charset="0"/>
              </a:rPr>
              <a:t>from</a:t>
            </a:r>
            <a:r>
              <a:rPr lang="de-CH" dirty="0" smtClean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de-CH" dirty="0" err="1" smtClean="0">
                <a:solidFill>
                  <a:srgbClr val="0070C0"/>
                </a:solidFill>
                <a:latin typeface="Arial" charset="0"/>
              </a:rPr>
              <a:t>schematics</a:t>
            </a:r>
            <a:r>
              <a:rPr lang="de-CH" dirty="0" smtClean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de-CH" dirty="0" err="1" smtClean="0">
                <a:solidFill>
                  <a:srgbClr val="0070C0"/>
                </a:solidFill>
                <a:latin typeface="Arial" charset="0"/>
              </a:rPr>
              <a:t>to</a:t>
            </a:r>
            <a:r>
              <a:rPr lang="de-CH" dirty="0" smtClean="0">
                <a:solidFill>
                  <a:srgbClr val="0070C0"/>
                </a:solidFill>
                <a:latin typeface="Arial" charset="0"/>
              </a:rPr>
              <a:t> VHDL </a:t>
            </a:r>
          </a:p>
          <a:p>
            <a:pPr lvl="1" eaLnBrk="1" hangingPunct="1"/>
            <a:endParaRPr lang="de-CH" dirty="0">
              <a:solidFill>
                <a:srgbClr val="0070C0"/>
              </a:solidFill>
              <a:latin typeface="Arial" charset="0"/>
            </a:endParaRPr>
          </a:p>
          <a:p>
            <a:pPr marL="364287" lvl="1" indent="0" eaLnBrk="1" hangingPunct="1">
              <a:buNone/>
            </a:pPr>
            <a:endParaRPr lang="de-CH" dirty="0" smtClean="0">
              <a:solidFill>
                <a:srgbClr val="0070C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2"/>
          <p:cNvGrpSpPr>
            <a:grpSpLocks/>
          </p:cNvGrpSpPr>
          <p:nvPr/>
        </p:nvGrpSpPr>
        <p:grpSpPr bwMode="auto">
          <a:xfrm>
            <a:off x="3159819" y="2491862"/>
            <a:ext cx="1891914" cy="1752727"/>
            <a:chOff x="2892" y="1589"/>
            <a:chExt cx="1468" cy="1360"/>
          </a:xfrm>
        </p:grpSpPr>
        <p:sp>
          <p:nvSpPr>
            <p:cNvPr id="41" name="Text Box 23"/>
            <p:cNvSpPr txBox="1">
              <a:spLocks noChangeArrowheads="1"/>
            </p:cNvSpPr>
            <p:nvPr/>
          </p:nvSpPr>
          <p:spPr bwMode="auto">
            <a:xfrm>
              <a:off x="3141" y="1634"/>
              <a:ext cx="786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306" tIns="52153" rIns="104306" bIns="52153">
              <a:spAutoFit/>
            </a:bodyPr>
            <a:lstStyle>
              <a:lvl1pPr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defTabSz="1042988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defTabSz="1042988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defTabSz="1042988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defTabSz="1042988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de-CH" altLang="de-DE" sz="2000" b="0">
                  <a:solidFill>
                    <a:schemeClr val="tx1"/>
                  </a:solidFill>
                </a:rPr>
                <a:t>D-FF</a:t>
              </a:r>
            </a:p>
          </p:txBody>
        </p:sp>
        <p:grpSp>
          <p:nvGrpSpPr>
            <p:cNvPr id="42" name="Group 24"/>
            <p:cNvGrpSpPr>
              <a:grpSpLocks/>
            </p:cNvGrpSpPr>
            <p:nvPr/>
          </p:nvGrpSpPr>
          <p:grpSpPr bwMode="auto">
            <a:xfrm>
              <a:off x="3113" y="1887"/>
              <a:ext cx="898" cy="849"/>
              <a:chOff x="2160" y="2208"/>
              <a:chExt cx="768" cy="771"/>
            </a:xfrm>
          </p:grpSpPr>
          <p:sp>
            <p:nvSpPr>
              <p:cNvPr id="48" name="Rectangle 25"/>
              <p:cNvSpPr>
                <a:spLocks noChangeArrowheads="1"/>
              </p:cNvSpPr>
              <p:nvPr/>
            </p:nvSpPr>
            <p:spPr bwMode="auto">
              <a:xfrm>
                <a:off x="2304" y="2208"/>
                <a:ext cx="43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2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2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2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2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2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ts val="3200"/>
                  </a:lnSpc>
                  <a:spcBef>
                    <a:spcPct val="0"/>
                  </a:spcBef>
                  <a:spcAft>
                    <a:spcPts val="1600"/>
                  </a:spcAft>
                  <a:defRPr sz="2800" b="1">
                    <a:solidFill>
                      <a:schemeClr val="tx2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ts val="3200"/>
                  </a:lnSpc>
                  <a:spcBef>
                    <a:spcPct val="0"/>
                  </a:spcBef>
                  <a:spcAft>
                    <a:spcPts val="1600"/>
                  </a:spcAft>
                  <a:defRPr sz="2800" b="1">
                    <a:solidFill>
                      <a:schemeClr val="tx2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ts val="3200"/>
                  </a:lnSpc>
                  <a:spcBef>
                    <a:spcPct val="0"/>
                  </a:spcBef>
                  <a:spcAft>
                    <a:spcPts val="1600"/>
                  </a:spcAft>
                  <a:defRPr sz="2800" b="1">
                    <a:solidFill>
                      <a:schemeClr val="tx2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ts val="3200"/>
                  </a:lnSpc>
                  <a:spcBef>
                    <a:spcPct val="0"/>
                  </a:spcBef>
                  <a:spcAft>
                    <a:spcPts val="1600"/>
                  </a:spcAft>
                  <a:defRPr sz="2800" b="1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CH" altLang="de-DE" sz="2000"/>
              </a:p>
            </p:txBody>
          </p:sp>
          <p:sp>
            <p:nvSpPr>
              <p:cNvPr id="49" name="Text Box 26"/>
              <p:cNvSpPr txBox="1">
                <a:spLocks noChangeArrowheads="1"/>
              </p:cNvSpPr>
              <p:nvPr/>
            </p:nvSpPr>
            <p:spPr bwMode="auto">
              <a:xfrm>
                <a:off x="2496" y="2256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4306" tIns="52153" rIns="104306" bIns="52153">
                <a:spAutoFit/>
              </a:bodyPr>
              <a:lstStyle>
                <a:lvl1pPr defTabSz="1042988" eaLnBrk="0" hangingPunct="0">
                  <a:defRPr sz="2800" b="1">
                    <a:solidFill>
                      <a:schemeClr val="tx2"/>
                    </a:solidFill>
                    <a:latin typeface="Arial" charset="0"/>
                  </a:defRPr>
                </a:lvl1pPr>
                <a:lvl2pPr marL="742950" indent="-285750" defTabSz="1042988" eaLnBrk="0" hangingPunct="0">
                  <a:defRPr sz="2800" b="1">
                    <a:solidFill>
                      <a:schemeClr val="tx2"/>
                    </a:solidFill>
                    <a:latin typeface="Arial" charset="0"/>
                  </a:defRPr>
                </a:lvl2pPr>
                <a:lvl3pPr marL="1143000" indent="-228600" defTabSz="1042988" eaLnBrk="0" hangingPunct="0">
                  <a:defRPr sz="2800" b="1">
                    <a:solidFill>
                      <a:schemeClr val="tx2"/>
                    </a:solidFill>
                    <a:latin typeface="Arial" charset="0"/>
                  </a:defRPr>
                </a:lvl3pPr>
                <a:lvl4pPr marL="1600200" indent="-228600" defTabSz="1042988" eaLnBrk="0" hangingPunct="0">
                  <a:defRPr sz="2800" b="1">
                    <a:solidFill>
                      <a:schemeClr val="tx2"/>
                    </a:solidFill>
                    <a:latin typeface="Arial" charset="0"/>
                  </a:defRPr>
                </a:lvl4pPr>
                <a:lvl5pPr marL="2057400" indent="-228600" defTabSz="1042988" eaLnBrk="0" hangingPunct="0">
                  <a:defRPr sz="2800" b="1">
                    <a:solidFill>
                      <a:schemeClr val="tx2"/>
                    </a:solidFill>
                    <a:latin typeface="Arial" charset="0"/>
                  </a:defRPr>
                </a:lvl5pPr>
                <a:lvl6pPr marL="2514600" indent="-228600" defTabSz="1042988" eaLnBrk="0" fontAlgn="base" hangingPunct="0">
                  <a:lnSpc>
                    <a:spcPts val="3200"/>
                  </a:lnSpc>
                  <a:spcBef>
                    <a:spcPct val="0"/>
                  </a:spcBef>
                  <a:spcAft>
                    <a:spcPts val="1600"/>
                  </a:spcAft>
                  <a:defRPr sz="2800" b="1">
                    <a:solidFill>
                      <a:schemeClr val="tx2"/>
                    </a:solidFill>
                    <a:latin typeface="Arial" charset="0"/>
                  </a:defRPr>
                </a:lvl6pPr>
                <a:lvl7pPr marL="2971800" indent="-228600" defTabSz="1042988" eaLnBrk="0" fontAlgn="base" hangingPunct="0">
                  <a:lnSpc>
                    <a:spcPts val="3200"/>
                  </a:lnSpc>
                  <a:spcBef>
                    <a:spcPct val="0"/>
                  </a:spcBef>
                  <a:spcAft>
                    <a:spcPts val="1600"/>
                  </a:spcAft>
                  <a:defRPr sz="2800" b="1">
                    <a:solidFill>
                      <a:schemeClr val="tx2"/>
                    </a:solidFill>
                    <a:latin typeface="Arial" charset="0"/>
                  </a:defRPr>
                </a:lvl7pPr>
                <a:lvl8pPr marL="3429000" indent="-228600" defTabSz="1042988" eaLnBrk="0" fontAlgn="base" hangingPunct="0">
                  <a:lnSpc>
                    <a:spcPts val="3200"/>
                  </a:lnSpc>
                  <a:spcBef>
                    <a:spcPct val="0"/>
                  </a:spcBef>
                  <a:spcAft>
                    <a:spcPts val="1600"/>
                  </a:spcAft>
                  <a:defRPr sz="2800" b="1">
                    <a:solidFill>
                      <a:schemeClr val="tx2"/>
                    </a:solidFill>
                    <a:latin typeface="Arial" charset="0"/>
                  </a:defRPr>
                </a:lvl8pPr>
                <a:lvl9pPr marL="3886200" indent="-228600" defTabSz="1042988" eaLnBrk="0" fontAlgn="base" hangingPunct="0">
                  <a:lnSpc>
                    <a:spcPts val="3200"/>
                  </a:lnSpc>
                  <a:spcBef>
                    <a:spcPct val="0"/>
                  </a:spcBef>
                  <a:spcAft>
                    <a:spcPts val="1600"/>
                  </a:spcAft>
                  <a:defRPr sz="2800" b="1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CH" altLang="de-DE" sz="2000" b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0" name="Text Box 27"/>
              <p:cNvSpPr txBox="1">
                <a:spLocks noChangeArrowheads="1"/>
              </p:cNvSpPr>
              <p:nvPr/>
            </p:nvSpPr>
            <p:spPr bwMode="auto">
              <a:xfrm>
                <a:off x="2304" y="2256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4306" tIns="52153" rIns="104306" bIns="52153">
                <a:spAutoFit/>
              </a:bodyPr>
              <a:lstStyle>
                <a:lvl1pPr defTabSz="1042988" eaLnBrk="0" hangingPunct="0">
                  <a:defRPr sz="2800" b="1">
                    <a:solidFill>
                      <a:schemeClr val="tx2"/>
                    </a:solidFill>
                    <a:latin typeface="Arial" charset="0"/>
                  </a:defRPr>
                </a:lvl1pPr>
                <a:lvl2pPr marL="742950" indent="-285750" defTabSz="1042988" eaLnBrk="0" hangingPunct="0">
                  <a:defRPr sz="2800" b="1">
                    <a:solidFill>
                      <a:schemeClr val="tx2"/>
                    </a:solidFill>
                    <a:latin typeface="Arial" charset="0"/>
                  </a:defRPr>
                </a:lvl2pPr>
                <a:lvl3pPr marL="1143000" indent="-228600" defTabSz="1042988" eaLnBrk="0" hangingPunct="0">
                  <a:defRPr sz="2800" b="1">
                    <a:solidFill>
                      <a:schemeClr val="tx2"/>
                    </a:solidFill>
                    <a:latin typeface="Arial" charset="0"/>
                  </a:defRPr>
                </a:lvl3pPr>
                <a:lvl4pPr marL="1600200" indent="-228600" defTabSz="1042988" eaLnBrk="0" hangingPunct="0">
                  <a:defRPr sz="2800" b="1">
                    <a:solidFill>
                      <a:schemeClr val="tx2"/>
                    </a:solidFill>
                    <a:latin typeface="Arial" charset="0"/>
                  </a:defRPr>
                </a:lvl4pPr>
                <a:lvl5pPr marL="2057400" indent="-228600" defTabSz="1042988" eaLnBrk="0" hangingPunct="0">
                  <a:defRPr sz="2800" b="1">
                    <a:solidFill>
                      <a:schemeClr val="tx2"/>
                    </a:solidFill>
                    <a:latin typeface="Arial" charset="0"/>
                  </a:defRPr>
                </a:lvl5pPr>
                <a:lvl6pPr marL="2514600" indent="-228600" defTabSz="1042988" eaLnBrk="0" fontAlgn="base" hangingPunct="0">
                  <a:lnSpc>
                    <a:spcPts val="3200"/>
                  </a:lnSpc>
                  <a:spcBef>
                    <a:spcPct val="0"/>
                  </a:spcBef>
                  <a:spcAft>
                    <a:spcPts val="1600"/>
                  </a:spcAft>
                  <a:defRPr sz="2800" b="1">
                    <a:solidFill>
                      <a:schemeClr val="tx2"/>
                    </a:solidFill>
                    <a:latin typeface="Arial" charset="0"/>
                  </a:defRPr>
                </a:lvl6pPr>
                <a:lvl7pPr marL="2971800" indent="-228600" defTabSz="1042988" eaLnBrk="0" fontAlgn="base" hangingPunct="0">
                  <a:lnSpc>
                    <a:spcPts val="3200"/>
                  </a:lnSpc>
                  <a:spcBef>
                    <a:spcPct val="0"/>
                  </a:spcBef>
                  <a:spcAft>
                    <a:spcPts val="1600"/>
                  </a:spcAft>
                  <a:defRPr sz="2800" b="1">
                    <a:solidFill>
                      <a:schemeClr val="tx2"/>
                    </a:solidFill>
                    <a:latin typeface="Arial" charset="0"/>
                  </a:defRPr>
                </a:lvl7pPr>
                <a:lvl8pPr marL="3429000" indent="-228600" defTabSz="1042988" eaLnBrk="0" fontAlgn="base" hangingPunct="0">
                  <a:lnSpc>
                    <a:spcPts val="3200"/>
                  </a:lnSpc>
                  <a:spcBef>
                    <a:spcPct val="0"/>
                  </a:spcBef>
                  <a:spcAft>
                    <a:spcPts val="1600"/>
                  </a:spcAft>
                  <a:defRPr sz="2800" b="1">
                    <a:solidFill>
                      <a:schemeClr val="tx2"/>
                    </a:solidFill>
                    <a:latin typeface="Arial" charset="0"/>
                  </a:defRPr>
                </a:lvl8pPr>
                <a:lvl9pPr marL="3886200" indent="-228600" defTabSz="1042988" eaLnBrk="0" fontAlgn="base" hangingPunct="0">
                  <a:lnSpc>
                    <a:spcPts val="3200"/>
                  </a:lnSpc>
                  <a:spcBef>
                    <a:spcPct val="0"/>
                  </a:spcBef>
                  <a:spcAft>
                    <a:spcPts val="1600"/>
                  </a:spcAft>
                  <a:defRPr sz="2800" b="1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CH" altLang="de-DE" sz="2000" b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51" name="Text Box 28"/>
              <p:cNvSpPr txBox="1">
                <a:spLocks noChangeArrowheads="1"/>
              </p:cNvSpPr>
              <p:nvPr/>
            </p:nvSpPr>
            <p:spPr bwMode="auto">
              <a:xfrm>
                <a:off x="2400" y="2688"/>
                <a:ext cx="3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4306" tIns="52153" rIns="104306" bIns="52153">
                <a:spAutoFit/>
              </a:bodyPr>
              <a:lstStyle>
                <a:lvl1pPr defTabSz="1042988" eaLnBrk="0" hangingPunct="0">
                  <a:defRPr sz="2800" b="1">
                    <a:solidFill>
                      <a:schemeClr val="tx2"/>
                    </a:solidFill>
                    <a:latin typeface="Arial" charset="0"/>
                  </a:defRPr>
                </a:lvl1pPr>
                <a:lvl2pPr marL="742950" indent="-285750" defTabSz="1042988" eaLnBrk="0" hangingPunct="0">
                  <a:defRPr sz="2800" b="1">
                    <a:solidFill>
                      <a:schemeClr val="tx2"/>
                    </a:solidFill>
                    <a:latin typeface="Arial" charset="0"/>
                  </a:defRPr>
                </a:lvl2pPr>
                <a:lvl3pPr marL="1143000" indent="-228600" defTabSz="1042988" eaLnBrk="0" hangingPunct="0">
                  <a:defRPr sz="2800" b="1">
                    <a:solidFill>
                      <a:schemeClr val="tx2"/>
                    </a:solidFill>
                    <a:latin typeface="Arial" charset="0"/>
                  </a:defRPr>
                </a:lvl3pPr>
                <a:lvl4pPr marL="1600200" indent="-228600" defTabSz="1042988" eaLnBrk="0" hangingPunct="0">
                  <a:defRPr sz="2800" b="1">
                    <a:solidFill>
                      <a:schemeClr val="tx2"/>
                    </a:solidFill>
                    <a:latin typeface="Arial" charset="0"/>
                  </a:defRPr>
                </a:lvl4pPr>
                <a:lvl5pPr marL="2057400" indent="-228600" defTabSz="1042988" eaLnBrk="0" hangingPunct="0">
                  <a:defRPr sz="2800" b="1">
                    <a:solidFill>
                      <a:schemeClr val="tx2"/>
                    </a:solidFill>
                    <a:latin typeface="Arial" charset="0"/>
                  </a:defRPr>
                </a:lvl5pPr>
                <a:lvl6pPr marL="2514600" indent="-228600" defTabSz="1042988" eaLnBrk="0" fontAlgn="base" hangingPunct="0">
                  <a:lnSpc>
                    <a:spcPts val="3200"/>
                  </a:lnSpc>
                  <a:spcBef>
                    <a:spcPct val="0"/>
                  </a:spcBef>
                  <a:spcAft>
                    <a:spcPts val="1600"/>
                  </a:spcAft>
                  <a:defRPr sz="2800" b="1">
                    <a:solidFill>
                      <a:schemeClr val="tx2"/>
                    </a:solidFill>
                    <a:latin typeface="Arial" charset="0"/>
                  </a:defRPr>
                </a:lvl6pPr>
                <a:lvl7pPr marL="2971800" indent="-228600" defTabSz="1042988" eaLnBrk="0" fontAlgn="base" hangingPunct="0">
                  <a:lnSpc>
                    <a:spcPts val="3200"/>
                  </a:lnSpc>
                  <a:spcBef>
                    <a:spcPct val="0"/>
                  </a:spcBef>
                  <a:spcAft>
                    <a:spcPts val="1600"/>
                  </a:spcAft>
                  <a:defRPr sz="2800" b="1">
                    <a:solidFill>
                      <a:schemeClr val="tx2"/>
                    </a:solidFill>
                    <a:latin typeface="Arial" charset="0"/>
                  </a:defRPr>
                </a:lvl7pPr>
                <a:lvl8pPr marL="3429000" indent="-228600" defTabSz="1042988" eaLnBrk="0" fontAlgn="base" hangingPunct="0">
                  <a:lnSpc>
                    <a:spcPts val="3200"/>
                  </a:lnSpc>
                  <a:spcBef>
                    <a:spcPct val="0"/>
                  </a:spcBef>
                  <a:spcAft>
                    <a:spcPts val="1600"/>
                  </a:spcAft>
                  <a:defRPr sz="2800" b="1">
                    <a:solidFill>
                      <a:schemeClr val="tx2"/>
                    </a:solidFill>
                    <a:latin typeface="Arial" charset="0"/>
                  </a:defRPr>
                </a:lvl8pPr>
                <a:lvl9pPr marL="3886200" indent="-228600" defTabSz="1042988" eaLnBrk="0" fontAlgn="base" hangingPunct="0">
                  <a:lnSpc>
                    <a:spcPts val="3200"/>
                  </a:lnSpc>
                  <a:spcBef>
                    <a:spcPct val="0"/>
                  </a:spcBef>
                  <a:spcAft>
                    <a:spcPts val="1600"/>
                  </a:spcAft>
                  <a:defRPr sz="2800" b="1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CH" altLang="de-DE" sz="2000" b="0" dirty="0">
                    <a:solidFill>
                      <a:schemeClr val="tx1"/>
                    </a:solidFill>
                  </a:rPr>
                  <a:t>!Q</a:t>
                </a:r>
              </a:p>
            </p:txBody>
          </p:sp>
          <p:sp>
            <p:nvSpPr>
              <p:cNvPr id="52" name="Line 29"/>
              <p:cNvSpPr>
                <a:spLocks noChangeShapeType="1"/>
              </p:cNvSpPr>
              <p:nvPr/>
            </p:nvSpPr>
            <p:spPr bwMode="auto">
              <a:xfrm>
                <a:off x="2736" y="278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CH" sz="2000"/>
              </a:p>
            </p:txBody>
          </p:sp>
          <p:sp>
            <p:nvSpPr>
              <p:cNvPr id="53" name="Line 30"/>
              <p:cNvSpPr>
                <a:spLocks noChangeShapeType="1"/>
              </p:cNvSpPr>
              <p:nvPr/>
            </p:nvSpPr>
            <p:spPr bwMode="auto">
              <a:xfrm>
                <a:off x="2736" y="235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CH" sz="2000"/>
              </a:p>
            </p:txBody>
          </p:sp>
          <p:sp>
            <p:nvSpPr>
              <p:cNvPr id="54" name="Line 31"/>
              <p:cNvSpPr>
                <a:spLocks noChangeShapeType="1"/>
              </p:cNvSpPr>
              <p:nvPr/>
            </p:nvSpPr>
            <p:spPr bwMode="auto">
              <a:xfrm>
                <a:off x="2304" y="249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CH" sz="2000"/>
              </a:p>
            </p:txBody>
          </p:sp>
          <p:sp>
            <p:nvSpPr>
              <p:cNvPr id="55" name="Line 32"/>
              <p:cNvSpPr>
                <a:spLocks noChangeShapeType="1"/>
              </p:cNvSpPr>
              <p:nvPr/>
            </p:nvSpPr>
            <p:spPr bwMode="auto">
              <a:xfrm flipH="1">
                <a:off x="2304" y="2592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CH" sz="2000"/>
              </a:p>
            </p:txBody>
          </p:sp>
          <p:sp>
            <p:nvSpPr>
              <p:cNvPr id="56" name="Line 33"/>
              <p:cNvSpPr>
                <a:spLocks noChangeShapeType="1"/>
              </p:cNvSpPr>
              <p:nvPr/>
            </p:nvSpPr>
            <p:spPr bwMode="auto">
              <a:xfrm>
                <a:off x="2160" y="2592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CH" sz="2000"/>
              </a:p>
            </p:txBody>
          </p:sp>
          <p:sp>
            <p:nvSpPr>
              <p:cNvPr id="57" name="Line 34"/>
              <p:cNvSpPr>
                <a:spLocks noChangeShapeType="1"/>
              </p:cNvSpPr>
              <p:nvPr/>
            </p:nvSpPr>
            <p:spPr bwMode="auto">
              <a:xfrm>
                <a:off x="2160" y="2352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CH" sz="2000"/>
              </a:p>
            </p:txBody>
          </p:sp>
        </p:grpSp>
        <p:grpSp>
          <p:nvGrpSpPr>
            <p:cNvPr id="43" name="Group 35"/>
            <p:cNvGrpSpPr>
              <a:grpSpLocks/>
            </p:cNvGrpSpPr>
            <p:nvPr/>
          </p:nvGrpSpPr>
          <p:grpSpPr bwMode="auto">
            <a:xfrm>
              <a:off x="2892" y="2314"/>
              <a:ext cx="295" cy="635"/>
              <a:chOff x="2208" y="2112"/>
              <a:chExt cx="144" cy="576"/>
            </a:xfrm>
          </p:grpSpPr>
          <p:sp>
            <p:nvSpPr>
              <p:cNvPr id="46" name="Line 36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0" cy="5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CH" sz="2000"/>
              </a:p>
            </p:txBody>
          </p:sp>
          <p:sp>
            <p:nvSpPr>
              <p:cNvPr id="47" name="Line 37"/>
              <p:cNvSpPr>
                <a:spLocks noChangeShapeType="1"/>
              </p:cNvSpPr>
              <p:nvPr/>
            </p:nvSpPr>
            <p:spPr bwMode="auto">
              <a:xfrm flipH="1">
                <a:off x="2208" y="2112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CH" sz="2000"/>
              </a:p>
            </p:txBody>
          </p:sp>
        </p:grp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003" y="158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de-CH" sz="2000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980" y="2042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de-CH" sz="200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noProof="0" dirty="0" smtClean="0">
                <a:solidFill>
                  <a:srgbClr val="0070C0"/>
                </a:solidFill>
              </a:rPr>
              <a:t>Timing Diagram</a:t>
            </a:r>
            <a:endParaRPr lang="en-US" sz="3200" noProof="0" dirty="0">
              <a:solidFill>
                <a:srgbClr val="0070C0"/>
              </a:solidFill>
            </a:endParaRP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/>
              <a:t>flip-flop </a:t>
            </a:r>
            <a:r>
              <a:rPr lang="en-US" dirty="0" smtClean="0"/>
              <a:t>with multiplexer</a:t>
            </a:r>
            <a:endParaRPr lang="en-US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4554590" y="3780631"/>
            <a:ext cx="5321719" cy="2897814"/>
            <a:chOff x="2459396" y="3681028"/>
            <a:chExt cx="4740896" cy="27003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4600" y="3681028"/>
              <a:ext cx="4215692" cy="270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8" name="Textfeld 2047"/>
            <p:cNvSpPr txBox="1"/>
            <p:nvPr/>
          </p:nvSpPr>
          <p:spPr>
            <a:xfrm>
              <a:off x="2887769" y="5694083"/>
              <a:ext cx="324464" cy="34415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r>
                <a:rPr lang="de-CH" sz="1800" b="0" dirty="0" smtClean="0">
                  <a:solidFill>
                    <a:srgbClr val="000000"/>
                  </a:solidFill>
                </a:rPr>
                <a:t>Q</a:t>
              </a:r>
              <a:endParaRPr lang="de-CH" sz="1800" b="0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2744791" y="3833428"/>
              <a:ext cx="415847" cy="34415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r>
                <a:rPr lang="de-CH" sz="1800" b="0" dirty="0" err="1">
                  <a:solidFill>
                    <a:srgbClr val="000000"/>
                  </a:solidFill>
                </a:rPr>
                <a:t>c</a:t>
              </a:r>
              <a:r>
                <a:rPr lang="de-CH" sz="1800" b="0" dirty="0" err="1" smtClean="0">
                  <a:solidFill>
                    <a:srgbClr val="000000"/>
                  </a:solidFill>
                </a:rPr>
                <a:t>lk</a:t>
              </a:r>
              <a:endParaRPr lang="de-CH" sz="1800" b="0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2459396" y="4422594"/>
              <a:ext cx="804823" cy="34415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r>
                <a:rPr lang="de-CH" sz="1800" b="0" dirty="0" err="1">
                  <a:solidFill>
                    <a:srgbClr val="000000"/>
                  </a:solidFill>
                </a:rPr>
                <a:t>Enable</a:t>
              </a:r>
              <a:endParaRPr lang="de-CH" sz="1800" b="0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2895296" y="5031178"/>
              <a:ext cx="313017" cy="34415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100000"/>
                </a:lnSpc>
                <a:spcAft>
                  <a:spcPct val="0"/>
                </a:spcAft>
              </a:pPr>
              <a:r>
                <a:rPr lang="de-CH" sz="1800" b="0" dirty="0" smtClean="0">
                  <a:solidFill>
                    <a:srgbClr val="000000"/>
                  </a:solidFill>
                </a:rPr>
                <a:t>D</a:t>
              </a:r>
              <a:endParaRPr lang="de-CH" sz="1800" b="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558332" y="3971925"/>
              <a:ext cx="662207" cy="1838325"/>
            </a:xfrm>
            <a:custGeom>
              <a:avLst/>
              <a:gdLst>
                <a:gd name="connsiteX0" fmla="*/ 248045 w 662207"/>
                <a:gd name="connsiteY0" fmla="*/ 0 h 1838325"/>
                <a:gd name="connsiteX1" fmla="*/ 657620 w 662207"/>
                <a:gd name="connsiteY1" fmla="*/ 504825 h 1838325"/>
                <a:gd name="connsiteX2" fmla="*/ 9920 w 662207"/>
                <a:gd name="connsiteY2" fmla="*/ 1247775 h 1838325"/>
                <a:gd name="connsiteX3" fmla="*/ 248045 w 662207"/>
                <a:gd name="connsiteY3" fmla="*/ 1838325 h 1838325"/>
                <a:gd name="connsiteX4" fmla="*/ 248045 w 662207"/>
                <a:gd name="connsiteY4" fmla="*/ 1838325 h 1838325"/>
                <a:gd name="connsiteX5" fmla="*/ 248045 w 662207"/>
                <a:gd name="connsiteY5" fmla="*/ 1838325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207" h="1838325">
                  <a:moveTo>
                    <a:pt x="248045" y="0"/>
                  </a:moveTo>
                  <a:cubicBezTo>
                    <a:pt x="472676" y="148431"/>
                    <a:pt x="697307" y="296863"/>
                    <a:pt x="657620" y="504825"/>
                  </a:cubicBezTo>
                  <a:cubicBezTo>
                    <a:pt x="617933" y="712787"/>
                    <a:pt x="78182" y="1025525"/>
                    <a:pt x="9920" y="1247775"/>
                  </a:cubicBezTo>
                  <a:cubicBezTo>
                    <a:pt x="-58343" y="1470025"/>
                    <a:pt x="248045" y="1838325"/>
                    <a:pt x="248045" y="1838325"/>
                  </a:cubicBezTo>
                  <a:lnTo>
                    <a:pt x="248045" y="1838325"/>
                  </a:lnTo>
                  <a:lnTo>
                    <a:pt x="248045" y="183832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1042872" eaLnBrk="0" hangingPunct="0">
                <a:lnSpc>
                  <a:spcPct val="100000"/>
                </a:lnSpc>
                <a:spcAft>
                  <a:spcPct val="0"/>
                </a:spcAft>
              </a:pPr>
              <a:endParaRPr lang="de-CH" sz="1800" b="0">
                <a:solidFill>
                  <a:srgbClr val="000000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 bwMode="auto">
            <a:xfrm>
              <a:off x="4491976" y="3971925"/>
              <a:ext cx="662207" cy="1838325"/>
            </a:xfrm>
            <a:custGeom>
              <a:avLst/>
              <a:gdLst>
                <a:gd name="connsiteX0" fmla="*/ 248045 w 662207"/>
                <a:gd name="connsiteY0" fmla="*/ 0 h 1838325"/>
                <a:gd name="connsiteX1" fmla="*/ 657620 w 662207"/>
                <a:gd name="connsiteY1" fmla="*/ 504825 h 1838325"/>
                <a:gd name="connsiteX2" fmla="*/ 9920 w 662207"/>
                <a:gd name="connsiteY2" fmla="*/ 1247775 h 1838325"/>
                <a:gd name="connsiteX3" fmla="*/ 248045 w 662207"/>
                <a:gd name="connsiteY3" fmla="*/ 1838325 h 1838325"/>
                <a:gd name="connsiteX4" fmla="*/ 248045 w 662207"/>
                <a:gd name="connsiteY4" fmla="*/ 1838325 h 1838325"/>
                <a:gd name="connsiteX5" fmla="*/ 248045 w 662207"/>
                <a:gd name="connsiteY5" fmla="*/ 1838325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207" h="1838325">
                  <a:moveTo>
                    <a:pt x="248045" y="0"/>
                  </a:moveTo>
                  <a:cubicBezTo>
                    <a:pt x="472676" y="148431"/>
                    <a:pt x="697307" y="296863"/>
                    <a:pt x="657620" y="504825"/>
                  </a:cubicBezTo>
                  <a:cubicBezTo>
                    <a:pt x="617933" y="712787"/>
                    <a:pt x="78182" y="1025525"/>
                    <a:pt x="9920" y="1247775"/>
                  </a:cubicBezTo>
                  <a:cubicBezTo>
                    <a:pt x="-58343" y="1470025"/>
                    <a:pt x="248045" y="1838325"/>
                    <a:pt x="248045" y="1838325"/>
                  </a:cubicBezTo>
                  <a:lnTo>
                    <a:pt x="248045" y="1838325"/>
                  </a:lnTo>
                  <a:lnTo>
                    <a:pt x="248045" y="183832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1042872" eaLnBrk="0" hangingPunct="0">
                <a:lnSpc>
                  <a:spcPct val="100000"/>
                </a:lnSpc>
                <a:spcAft>
                  <a:spcPct val="0"/>
                </a:spcAft>
              </a:pPr>
              <a:endParaRPr lang="de-CH" sz="1800" b="0">
                <a:solidFill>
                  <a:srgbClr val="000000"/>
                </a:solidFill>
              </a:endParaRPr>
            </a:p>
          </p:txBody>
        </p:sp>
        <p:sp>
          <p:nvSpPr>
            <p:cNvPr id="38" name="Freihandform 37"/>
            <p:cNvSpPr/>
            <p:nvPr/>
          </p:nvSpPr>
          <p:spPr bwMode="auto">
            <a:xfrm>
              <a:off x="5411724" y="3971925"/>
              <a:ext cx="662207" cy="1838325"/>
            </a:xfrm>
            <a:custGeom>
              <a:avLst/>
              <a:gdLst>
                <a:gd name="connsiteX0" fmla="*/ 248045 w 662207"/>
                <a:gd name="connsiteY0" fmla="*/ 0 h 1838325"/>
                <a:gd name="connsiteX1" fmla="*/ 657620 w 662207"/>
                <a:gd name="connsiteY1" fmla="*/ 504825 h 1838325"/>
                <a:gd name="connsiteX2" fmla="*/ 9920 w 662207"/>
                <a:gd name="connsiteY2" fmla="*/ 1247775 h 1838325"/>
                <a:gd name="connsiteX3" fmla="*/ 248045 w 662207"/>
                <a:gd name="connsiteY3" fmla="*/ 1838325 h 1838325"/>
                <a:gd name="connsiteX4" fmla="*/ 248045 w 662207"/>
                <a:gd name="connsiteY4" fmla="*/ 1838325 h 1838325"/>
                <a:gd name="connsiteX5" fmla="*/ 248045 w 662207"/>
                <a:gd name="connsiteY5" fmla="*/ 1838325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207" h="1838325">
                  <a:moveTo>
                    <a:pt x="248045" y="0"/>
                  </a:moveTo>
                  <a:cubicBezTo>
                    <a:pt x="472676" y="148431"/>
                    <a:pt x="697307" y="296863"/>
                    <a:pt x="657620" y="504825"/>
                  </a:cubicBezTo>
                  <a:cubicBezTo>
                    <a:pt x="617933" y="712787"/>
                    <a:pt x="78182" y="1025525"/>
                    <a:pt x="9920" y="1247775"/>
                  </a:cubicBezTo>
                  <a:cubicBezTo>
                    <a:pt x="-58343" y="1470025"/>
                    <a:pt x="248045" y="1838325"/>
                    <a:pt x="248045" y="1838325"/>
                  </a:cubicBezTo>
                  <a:lnTo>
                    <a:pt x="248045" y="1838325"/>
                  </a:lnTo>
                  <a:lnTo>
                    <a:pt x="248045" y="183832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1042872" eaLnBrk="0" hangingPunct="0">
                <a:lnSpc>
                  <a:spcPct val="100000"/>
                </a:lnSpc>
                <a:spcAft>
                  <a:spcPct val="0"/>
                </a:spcAft>
              </a:pPr>
              <a:endParaRPr lang="de-CH" sz="1800" b="0">
                <a:solidFill>
                  <a:srgbClr val="000000"/>
                </a:solidFill>
              </a:endParaRPr>
            </a:p>
          </p:txBody>
        </p:sp>
        <p:sp>
          <p:nvSpPr>
            <p:cNvPr id="39" name="Freihandform 38"/>
            <p:cNvSpPr/>
            <p:nvPr/>
          </p:nvSpPr>
          <p:spPr bwMode="auto">
            <a:xfrm>
              <a:off x="6347828" y="3971925"/>
              <a:ext cx="662207" cy="1838325"/>
            </a:xfrm>
            <a:custGeom>
              <a:avLst/>
              <a:gdLst>
                <a:gd name="connsiteX0" fmla="*/ 248045 w 662207"/>
                <a:gd name="connsiteY0" fmla="*/ 0 h 1838325"/>
                <a:gd name="connsiteX1" fmla="*/ 657620 w 662207"/>
                <a:gd name="connsiteY1" fmla="*/ 504825 h 1838325"/>
                <a:gd name="connsiteX2" fmla="*/ 9920 w 662207"/>
                <a:gd name="connsiteY2" fmla="*/ 1247775 h 1838325"/>
                <a:gd name="connsiteX3" fmla="*/ 248045 w 662207"/>
                <a:gd name="connsiteY3" fmla="*/ 1838325 h 1838325"/>
                <a:gd name="connsiteX4" fmla="*/ 248045 w 662207"/>
                <a:gd name="connsiteY4" fmla="*/ 1838325 h 1838325"/>
                <a:gd name="connsiteX5" fmla="*/ 248045 w 662207"/>
                <a:gd name="connsiteY5" fmla="*/ 1838325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207" h="1838325">
                  <a:moveTo>
                    <a:pt x="248045" y="0"/>
                  </a:moveTo>
                  <a:cubicBezTo>
                    <a:pt x="472676" y="148431"/>
                    <a:pt x="697307" y="296863"/>
                    <a:pt x="657620" y="504825"/>
                  </a:cubicBezTo>
                  <a:cubicBezTo>
                    <a:pt x="617933" y="712787"/>
                    <a:pt x="78182" y="1025525"/>
                    <a:pt x="9920" y="1247775"/>
                  </a:cubicBezTo>
                  <a:cubicBezTo>
                    <a:pt x="-58343" y="1470025"/>
                    <a:pt x="248045" y="1838325"/>
                    <a:pt x="248045" y="1838325"/>
                  </a:cubicBezTo>
                  <a:lnTo>
                    <a:pt x="248045" y="1838325"/>
                  </a:lnTo>
                  <a:lnTo>
                    <a:pt x="248045" y="183832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1042872" eaLnBrk="0" hangingPunct="0">
                <a:lnSpc>
                  <a:spcPct val="100000"/>
                </a:lnSpc>
                <a:spcAft>
                  <a:spcPct val="0"/>
                </a:spcAft>
              </a:pPr>
              <a:endParaRPr lang="de-CH" sz="1800" b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378010" y="2988521"/>
            <a:ext cx="1674112" cy="41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000" b="0" dirty="0" smtClean="0">
                <a:solidFill>
                  <a:schemeClr val="tx1"/>
                </a:solidFill>
              </a:rPr>
              <a:t>D</a:t>
            </a:r>
            <a:endParaRPr lang="de-CH" altLang="de-DE" sz="2000" b="0" dirty="0">
              <a:solidFill>
                <a:schemeClr val="tx1"/>
              </a:solidFill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 flipH="1" flipV="1">
            <a:off x="2166178" y="4216236"/>
            <a:ext cx="991063" cy="77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200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551435" y="4011321"/>
            <a:ext cx="724288" cy="41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000" b="0" dirty="0" err="1" smtClean="0">
                <a:solidFill>
                  <a:schemeClr val="tx1"/>
                </a:solidFill>
              </a:rPr>
              <a:t>clk</a:t>
            </a:r>
            <a:endParaRPr lang="de-CH" altLang="de-DE" sz="2000" b="0" dirty="0">
              <a:solidFill>
                <a:schemeClr val="tx1"/>
              </a:solidFill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 flipH="1">
            <a:off x="2253814" y="2872048"/>
            <a:ext cx="2165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2000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 flipH="1" flipV="1">
            <a:off x="2832470" y="3076963"/>
            <a:ext cx="825129" cy="49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2000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2470328" y="2735439"/>
            <a:ext cx="0" cy="6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2000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2832471" y="2872048"/>
            <a:ext cx="0" cy="4085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2000"/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2470328" y="2735439"/>
            <a:ext cx="362144" cy="136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2000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 flipV="1">
            <a:off x="2470328" y="3280589"/>
            <a:ext cx="362144" cy="136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2000"/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466300" y="3060531"/>
            <a:ext cx="324763" cy="35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16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2466300" y="2700481"/>
            <a:ext cx="324763" cy="35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16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 flipH="1">
            <a:off x="1435445" y="3280589"/>
            <a:ext cx="103488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2000"/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2606087" y="3373971"/>
            <a:ext cx="0" cy="40982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2000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 flipH="1">
            <a:off x="1458159" y="3776441"/>
            <a:ext cx="1159796" cy="41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2000"/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254289" y="3511550"/>
            <a:ext cx="1491911" cy="41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000" b="0" dirty="0" err="1" smtClean="0">
                <a:solidFill>
                  <a:schemeClr val="tx1"/>
                </a:solidFill>
              </a:rPr>
              <a:t>Enable</a:t>
            </a:r>
            <a:endParaRPr lang="de-CH" altLang="de-DE" sz="2000" b="0" dirty="0">
              <a:solidFill>
                <a:schemeClr val="tx1"/>
              </a:solidFill>
            </a:endParaRPr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 flipH="1" flipV="1">
            <a:off x="1811867" y="2865967"/>
            <a:ext cx="463856" cy="60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de-CH" sz="2000"/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 flipV="1">
            <a:off x="1818210" y="2491862"/>
            <a:ext cx="0" cy="380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de-CH" sz="2000"/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>
            <a:off x="1814344" y="2491862"/>
            <a:ext cx="277729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de-CH" sz="2000"/>
          </a:p>
        </p:txBody>
      </p:sp>
      <p:sp>
        <p:nvSpPr>
          <p:cNvPr id="58" name="Text Box 66"/>
          <p:cNvSpPr txBox="1">
            <a:spLocks noChangeArrowheads="1"/>
          </p:cNvSpPr>
          <p:nvPr/>
        </p:nvSpPr>
        <p:spPr bwMode="auto">
          <a:xfrm>
            <a:off x="4842630" y="2844501"/>
            <a:ext cx="1079345" cy="41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000" b="0" dirty="0" smtClean="0">
                <a:solidFill>
                  <a:schemeClr val="tx1"/>
                </a:solidFill>
              </a:rPr>
              <a:t>Q</a:t>
            </a:r>
            <a:endParaRPr lang="de-CH" altLang="de-DE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7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sz="3200" dirty="0" smtClean="0">
                <a:solidFill>
                  <a:srgbClr val="0070C0"/>
                </a:solidFill>
              </a:rPr>
              <a:t>Timing </a:t>
            </a:r>
            <a:r>
              <a:rPr lang="de-CH" altLang="de-DE" sz="3200" dirty="0" err="1" smtClean="0">
                <a:solidFill>
                  <a:srgbClr val="0070C0"/>
                </a:solidFill>
              </a:rPr>
              <a:t>Diagram</a:t>
            </a:r>
            <a:r>
              <a:rPr lang="de-CH" altLang="de-DE" sz="3200" dirty="0" smtClean="0">
                <a:solidFill>
                  <a:srgbClr val="0070C0"/>
                </a:solidFill>
              </a:rPr>
              <a:t> of </a:t>
            </a:r>
            <a:r>
              <a:rPr lang="de-CH" altLang="de-DE" sz="3200" dirty="0" err="1" smtClean="0">
                <a:solidFill>
                  <a:srgbClr val="0070C0"/>
                </a:solidFill>
              </a:rPr>
              <a:t>the</a:t>
            </a:r>
            <a:r>
              <a:rPr lang="de-CH" altLang="de-DE" sz="3200" dirty="0" smtClean="0">
                <a:solidFill>
                  <a:srgbClr val="0070C0"/>
                </a:solidFill>
              </a:rPr>
              <a:t> D-Flip-Flop</a:t>
            </a:r>
            <a:endParaRPr lang="de-CH" sz="3200" dirty="0">
              <a:solidFill>
                <a:srgbClr val="0070C0"/>
              </a:solidFill>
            </a:endParaRPr>
          </a:p>
        </p:txBody>
      </p:sp>
      <p:sp>
        <p:nvSpPr>
          <p:cNvPr id="16386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9478963" y="7124700"/>
            <a:ext cx="1214437" cy="193675"/>
          </a:xfrm>
          <a:prstGeom prst="rect">
            <a:avLst/>
          </a:prstGeom>
          <a:noFill/>
        </p:spPr>
        <p:txBody>
          <a:bodyPr/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031B4926-EC1D-458B-A6D3-A1A273FDF96B}" type="slidenum">
              <a:rPr lang="de-DE" altLang="de-DE" sz="900" b="0" smtClean="0">
                <a:solidFill>
                  <a:schemeClr val="tx1"/>
                </a:solidFill>
              </a:rPr>
              <a:pPr eaLnBrk="1" hangingPunct="1"/>
              <a:t>41</a:t>
            </a:fld>
            <a:endParaRPr lang="de-DE" altLang="de-DE" sz="900" b="0" smtClean="0">
              <a:solidFill>
                <a:schemeClr val="tx1"/>
              </a:solidFill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7297738" y="1812925"/>
            <a:ext cx="2428875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2400">
                <a:solidFill>
                  <a:schemeClr val="tx1"/>
                </a:solidFill>
              </a:rPr>
              <a:t>IEC Symbol</a:t>
            </a:r>
            <a:br>
              <a:rPr lang="de-CH" altLang="de-DE" sz="2400">
                <a:solidFill>
                  <a:schemeClr val="tx1"/>
                </a:solidFill>
              </a:rPr>
            </a:br>
            <a:r>
              <a:rPr lang="de-CH" altLang="de-DE" sz="2400">
                <a:solidFill>
                  <a:schemeClr val="tx1"/>
                </a:solidFill>
              </a:rPr>
              <a:t>des D-Flip-Flop</a:t>
            </a:r>
          </a:p>
        </p:txBody>
      </p:sp>
      <p:sp>
        <p:nvSpPr>
          <p:cNvPr id="16388" name="Text Box 22"/>
          <p:cNvSpPr txBox="1">
            <a:spLocks noChangeArrowheads="1"/>
          </p:cNvSpPr>
          <p:nvPr/>
        </p:nvSpPr>
        <p:spPr bwMode="auto">
          <a:xfrm>
            <a:off x="161925" y="4354513"/>
            <a:ext cx="117475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700" b="0">
                <a:solidFill>
                  <a:schemeClr val="tx1"/>
                </a:solidFill>
              </a:rPr>
              <a:t>CLK</a:t>
            </a:r>
          </a:p>
        </p:txBody>
      </p:sp>
      <p:grpSp>
        <p:nvGrpSpPr>
          <p:cNvPr id="2" name="Gruppieren 1"/>
          <p:cNvGrpSpPr>
            <a:grpSpLocks/>
          </p:cNvGrpSpPr>
          <p:nvPr/>
        </p:nvGrpSpPr>
        <p:grpSpPr bwMode="auto">
          <a:xfrm>
            <a:off x="1349375" y="5675313"/>
            <a:ext cx="5319713" cy="255587"/>
            <a:chOff x="1495425" y="6298069"/>
            <a:chExt cx="5494796" cy="255131"/>
          </a:xfrm>
        </p:grpSpPr>
        <p:sp>
          <p:nvSpPr>
            <p:cNvPr id="16478" name="Line 23"/>
            <p:cNvSpPr>
              <a:spLocks noChangeShapeType="1"/>
            </p:cNvSpPr>
            <p:nvPr/>
          </p:nvSpPr>
          <p:spPr bwMode="auto">
            <a:xfrm>
              <a:off x="1495425" y="6553200"/>
              <a:ext cx="801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79" name="Line 24"/>
            <p:cNvSpPr>
              <a:spLocks noChangeShapeType="1"/>
            </p:cNvSpPr>
            <p:nvPr/>
          </p:nvSpPr>
          <p:spPr bwMode="auto">
            <a:xfrm flipV="1">
              <a:off x="2297113" y="6300788"/>
              <a:ext cx="0" cy="252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80" name="Line 25"/>
            <p:cNvSpPr>
              <a:spLocks noChangeShapeType="1"/>
            </p:cNvSpPr>
            <p:nvPr/>
          </p:nvSpPr>
          <p:spPr bwMode="auto">
            <a:xfrm>
              <a:off x="2297113" y="6300788"/>
              <a:ext cx="20178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81" name="Line 26"/>
            <p:cNvSpPr>
              <a:spLocks noChangeShapeType="1"/>
            </p:cNvSpPr>
            <p:nvPr/>
          </p:nvSpPr>
          <p:spPr bwMode="auto">
            <a:xfrm>
              <a:off x="4325711" y="6298069"/>
              <a:ext cx="0" cy="252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82" name="Line 27"/>
            <p:cNvSpPr>
              <a:spLocks noChangeShapeType="1"/>
            </p:cNvSpPr>
            <p:nvPr/>
          </p:nvSpPr>
          <p:spPr bwMode="auto">
            <a:xfrm>
              <a:off x="4320489" y="6553200"/>
              <a:ext cx="1664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83" name="Line 28"/>
            <p:cNvSpPr>
              <a:spLocks noChangeShapeType="1"/>
            </p:cNvSpPr>
            <p:nvPr/>
          </p:nvSpPr>
          <p:spPr bwMode="auto">
            <a:xfrm>
              <a:off x="5148263" y="6553200"/>
              <a:ext cx="357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84" name="Line 29"/>
            <p:cNvSpPr>
              <a:spLocks noChangeShapeType="1"/>
            </p:cNvSpPr>
            <p:nvPr/>
          </p:nvSpPr>
          <p:spPr bwMode="auto">
            <a:xfrm flipV="1">
              <a:off x="5971801" y="6300788"/>
              <a:ext cx="0" cy="252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85" name="Line 30"/>
            <p:cNvSpPr>
              <a:spLocks noChangeShapeType="1"/>
            </p:cNvSpPr>
            <p:nvPr/>
          </p:nvSpPr>
          <p:spPr bwMode="auto">
            <a:xfrm>
              <a:off x="5978995" y="6300788"/>
              <a:ext cx="1011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16390" name="Text Box 31"/>
          <p:cNvSpPr txBox="1">
            <a:spLocks noChangeArrowheads="1"/>
          </p:cNvSpPr>
          <p:nvPr/>
        </p:nvSpPr>
        <p:spPr bwMode="auto">
          <a:xfrm>
            <a:off x="446088" y="5568950"/>
            <a:ext cx="121126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700" b="0">
                <a:solidFill>
                  <a:schemeClr val="tx1"/>
                </a:solidFill>
              </a:rPr>
              <a:t>Q</a:t>
            </a:r>
            <a:r>
              <a:rPr lang="de-CH" altLang="de-DE" sz="1600" b="0">
                <a:solidFill>
                  <a:schemeClr val="tx1"/>
                </a:solidFill>
              </a:rPr>
              <a:t>(ideal)</a:t>
            </a:r>
            <a:endParaRPr lang="de-CH" altLang="de-DE" sz="2700" b="0">
              <a:solidFill>
                <a:schemeClr val="tx1"/>
              </a:solidFill>
            </a:endParaRPr>
          </a:p>
        </p:txBody>
      </p:sp>
      <p:grpSp>
        <p:nvGrpSpPr>
          <p:cNvPr id="16391" name="Group 32"/>
          <p:cNvGrpSpPr>
            <a:grpSpLocks/>
          </p:cNvGrpSpPr>
          <p:nvPr/>
        </p:nvGrpSpPr>
        <p:grpSpPr bwMode="auto">
          <a:xfrm>
            <a:off x="766763" y="4962525"/>
            <a:ext cx="6237287" cy="515938"/>
            <a:chOff x="393" y="3175"/>
            <a:chExt cx="3929" cy="325"/>
          </a:xfrm>
        </p:grpSpPr>
        <p:sp>
          <p:nvSpPr>
            <p:cNvPr id="16467" name="Line 33"/>
            <p:cNvSpPr>
              <a:spLocks noChangeShapeType="1"/>
            </p:cNvSpPr>
            <p:nvPr/>
          </p:nvSpPr>
          <p:spPr bwMode="auto">
            <a:xfrm>
              <a:off x="842" y="3440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68" name="Line 34"/>
            <p:cNvSpPr>
              <a:spLocks noChangeShapeType="1"/>
            </p:cNvSpPr>
            <p:nvPr/>
          </p:nvSpPr>
          <p:spPr bwMode="auto">
            <a:xfrm flipV="1">
              <a:off x="1067" y="3281"/>
              <a:ext cx="0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69" name="Line 35"/>
            <p:cNvSpPr>
              <a:spLocks noChangeShapeType="1"/>
            </p:cNvSpPr>
            <p:nvPr/>
          </p:nvSpPr>
          <p:spPr bwMode="auto">
            <a:xfrm>
              <a:off x="1067" y="3281"/>
              <a:ext cx="7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70" name="Line 36"/>
            <p:cNvSpPr>
              <a:spLocks noChangeShapeType="1"/>
            </p:cNvSpPr>
            <p:nvPr/>
          </p:nvSpPr>
          <p:spPr bwMode="auto">
            <a:xfrm>
              <a:off x="1853" y="3281"/>
              <a:ext cx="0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71" name="Line 37"/>
            <p:cNvSpPr>
              <a:spLocks noChangeShapeType="1"/>
            </p:cNvSpPr>
            <p:nvPr/>
          </p:nvSpPr>
          <p:spPr bwMode="auto">
            <a:xfrm>
              <a:off x="1853" y="3440"/>
              <a:ext cx="5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72" name="Line 38"/>
            <p:cNvSpPr>
              <a:spLocks noChangeShapeType="1"/>
            </p:cNvSpPr>
            <p:nvPr/>
          </p:nvSpPr>
          <p:spPr bwMode="auto">
            <a:xfrm flipV="1">
              <a:off x="2919" y="3281"/>
              <a:ext cx="0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73" name="Line 39"/>
            <p:cNvSpPr>
              <a:spLocks noChangeShapeType="1"/>
            </p:cNvSpPr>
            <p:nvPr/>
          </p:nvSpPr>
          <p:spPr bwMode="auto">
            <a:xfrm>
              <a:off x="2919" y="3281"/>
              <a:ext cx="7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74" name="Line 40"/>
            <p:cNvSpPr>
              <a:spLocks noChangeShapeType="1"/>
            </p:cNvSpPr>
            <p:nvPr/>
          </p:nvSpPr>
          <p:spPr bwMode="auto">
            <a:xfrm>
              <a:off x="3705" y="3440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75" name="Line 41"/>
            <p:cNvSpPr>
              <a:spLocks noChangeShapeType="1"/>
            </p:cNvSpPr>
            <p:nvPr/>
          </p:nvSpPr>
          <p:spPr bwMode="auto">
            <a:xfrm>
              <a:off x="2358" y="3440"/>
              <a:ext cx="5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76" name="Text Box 42"/>
            <p:cNvSpPr txBox="1">
              <a:spLocks noChangeArrowheads="1"/>
            </p:cNvSpPr>
            <p:nvPr/>
          </p:nvSpPr>
          <p:spPr bwMode="auto">
            <a:xfrm>
              <a:off x="393" y="3175"/>
              <a:ext cx="28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306" tIns="52153" rIns="104306" bIns="52153">
              <a:spAutoFit/>
            </a:bodyPr>
            <a:lstStyle>
              <a:lvl1pPr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defTabSz="1042988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defTabSz="1042988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defTabSz="1042988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defTabSz="1042988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de-CH" altLang="de-DE" sz="2700" b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477" name="Line 43"/>
            <p:cNvSpPr>
              <a:spLocks noChangeShapeType="1"/>
            </p:cNvSpPr>
            <p:nvPr/>
          </p:nvSpPr>
          <p:spPr bwMode="auto">
            <a:xfrm>
              <a:off x="3705" y="3281"/>
              <a:ext cx="0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graphicFrame>
        <p:nvGraphicFramePr>
          <p:cNvPr id="194605" name="Group 45"/>
          <p:cNvGraphicFramePr>
            <a:graphicFrameLocks noGrp="1"/>
          </p:cNvGraphicFramePr>
          <p:nvPr/>
        </p:nvGraphicFramePr>
        <p:xfrm>
          <a:off x="8020050" y="5208588"/>
          <a:ext cx="1498600" cy="1531974"/>
        </p:xfrm>
        <a:graphic>
          <a:graphicData uri="http://schemas.openxmlformats.org/drawingml/2006/table">
            <a:tbl>
              <a:tblPr/>
              <a:tblGrid>
                <a:gridCol w="69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04306" marR="104306" marT="52129" marB="521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de-CH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n+1</a:t>
                      </a:r>
                      <a:endParaRPr kumimoji="0" lang="de-CH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4306" marR="104306" marT="52129" marB="521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04306" marR="104306" marT="52129" marB="521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04306" marR="104306" marT="52129" marB="521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04306" marR="104306" marT="52129" marB="521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04306" marR="104306" marT="52129" marB="521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6406" name="Group 99"/>
          <p:cNvGrpSpPr>
            <a:grpSpLocks/>
          </p:cNvGrpSpPr>
          <p:nvPr/>
        </p:nvGrpSpPr>
        <p:grpSpPr bwMode="auto">
          <a:xfrm>
            <a:off x="2106613" y="1763713"/>
            <a:ext cx="4321175" cy="2147887"/>
            <a:chOff x="919" y="1694"/>
            <a:chExt cx="2128" cy="1058"/>
          </a:xfrm>
        </p:grpSpPr>
        <p:sp>
          <p:nvSpPr>
            <p:cNvPr id="16456" name="Text Box 20"/>
            <p:cNvSpPr txBox="1">
              <a:spLocks noChangeArrowheads="1"/>
            </p:cNvSpPr>
            <p:nvPr/>
          </p:nvSpPr>
          <p:spPr bwMode="auto">
            <a:xfrm>
              <a:off x="919" y="2062"/>
              <a:ext cx="7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306" tIns="52153" rIns="104306" bIns="52153">
              <a:spAutoFit/>
            </a:bodyPr>
            <a:lstStyle>
              <a:lvl1pPr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defTabSz="1042988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defTabSz="1042988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defTabSz="1042988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defTabSz="1042988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de-CH" altLang="de-DE" b="0">
                  <a:solidFill>
                    <a:schemeClr val="tx1"/>
                  </a:solidFill>
                </a:rPr>
                <a:t>CLK</a:t>
              </a:r>
            </a:p>
          </p:txBody>
        </p:sp>
        <p:sp>
          <p:nvSpPr>
            <p:cNvPr id="16457" name="Rectangle 60"/>
            <p:cNvSpPr>
              <a:spLocks noChangeArrowheads="1"/>
            </p:cNvSpPr>
            <p:nvPr/>
          </p:nvSpPr>
          <p:spPr bwMode="auto">
            <a:xfrm>
              <a:off x="1981" y="1694"/>
              <a:ext cx="729" cy="10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CH" altLang="de-DE"/>
            </a:p>
          </p:txBody>
        </p:sp>
        <p:sp>
          <p:nvSpPr>
            <p:cNvPr id="16458" name="Text Box 61"/>
            <p:cNvSpPr txBox="1">
              <a:spLocks noChangeArrowheads="1"/>
            </p:cNvSpPr>
            <p:nvPr/>
          </p:nvSpPr>
          <p:spPr bwMode="auto">
            <a:xfrm>
              <a:off x="2373" y="1748"/>
              <a:ext cx="279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306" tIns="52153" rIns="104306" bIns="52153">
              <a:spAutoFit/>
            </a:bodyPr>
            <a:lstStyle>
              <a:lvl1pPr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defTabSz="1042988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defTabSz="1042988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defTabSz="1042988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defTabSz="1042988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de-CH" altLang="de-DE" b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16459" name="Text Box 62"/>
            <p:cNvSpPr txBox="1">
              <a:spLocks noChangeArrowheads="1"/>
            </p:cNvSpPr>
            <p:nvPr/>
          </p:nvSpPr>
          <p:spPr bwMode="auto">
            <a:xfrm>
              <a:off x="1980" y="1748"/>
              <a:ext cx="281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306" tIns="52153" rIns="104306" bIns="52153">
              <a:spAutoFit/>
            </a:bodyPr>
            <a:lstStyle>
              <a:lvl1pPr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defTabSz="1042988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defTabSz="1042988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defTabSz="1042988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defTabSz="1042988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de-CH" altLang="de-DE" b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460" name="Text Box 63"/>
            <p:cNvSpPr txBox="1">
              <a:spLocks noChangeArrowheads="1"/>
            </p:cNvSpPr>
            <p:nvPr/>
          </p:nvSpPr>
          <p:spPr bwMode="auto">
            <a:xfrm>
              <a:off x="2206" y="2381"/>
              <a:ext cx="561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306" tIns="52153" rIns="104306" bIns="52153">
              <a:spAutoFit/>
            </a:bodyPr>
            <a:lstStyle>
              <a:lvl1pPr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defTabSz="1042988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defTabSz="1042988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defTabSz="1042988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defTabSz="1042988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defTabSz="1042988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de-CH" altLang="de-DE" b="0">
                  <a:solidFill>
                    <a:schemeClr val="tx1"/>
                  </a:solidFill>
                </a:rPr>
                <a:t>!Q</a:t>
              </a:r>
            </a:p>
          </p:txBody>
        </p:sp>
        <p:sp>
          <p:nvSpPr>
            <p:cNvPr id="16461" name="Line 64"/>
            <p:cNvSpPr>
              <a:spLocks noChangeShapeType="1"/>
            </p:cNvSpPr>
            <p:nvPr/>
          </p:nvSpPr>
          <p:spPr bwMode="auto">
            <a:xfrm>
              <a:off x="2710" y="2540"/>
              <a:ext cx="337" cy="0"/>
            </a:xfrm>
            <a:prstGeom prst="line">
              <a:avLst/>
            </a:prstGeom>
            <a:noFill/>
            <a:ln w="25400">
              <a:solidFill>
                <a:srgbClr val="00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62" name="Line 65"/>
            <p:cNvSpPr>
              <a:spLocks noChangeShapeType="1"/>
            </p:cNvSpPr>
            <p:nvPr/>
          </p:nvSpPr>
          <p:spPr bwMode="auto">
            <a:xfrm>
              <a:off x="2710" y="1906"/>
              <a:ext cx="337" cy="0"/>
            </a:xfrm>
            <a:prstGeom prst="line">
              <a:avLst/>
            </a:prstGeom>
            <a:noFill/>
            <a:ln w="25400">
              <a:solidFill>
                <a:srgbClr val="00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63" name="Line 66"/>
            <p:cNvSpPr>
              <a:spLocks noChangeShapeType="1"/>
            </p:cNvSpPr>
            <p:nvPr/>
          </p:nvSpPr>
          <p:spPr bwMode="auto">
            <a:xfrm>
              <a:off x="1981" y="2117"/>
              <a:ext cx="168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64" name="Line 67"/>
            <p:cNvSpPr>
              <a:spLocks noChangeShapeType="1"/>
            </p:cNvSpPr>
            <p:nvPr/>
          </p:nvSpPr>
          <p:spPr bwMode="auto">
            <a:xfrm flipH="1">
              <a:off x="1981" y="2223"/>
              <a:ext cx="168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65" name="Line 68"/>
            <p:cNvSpPr>
              <a:spLocks noChangeShapeType="1"/>
            </p:cNvSpPr>
            <p:nvPr/>
          </p:nvSpPr>
          <p:spPr bwMode="auto">
            <a:xfrm>
              <a:off x="1644" y="2223"/>
              <a:ext cx="337" cy="0"/>
            </a:xfrm>
            <a:prstGeom prst="line">
              <a:avLst/>
            </a:prstGeom>
            <a:noFill/>
            <a:ln w="25400">
              <a:solidFill>
                <a:srgbClr val="00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66" name="Line 69"/>
            <p:cNvSpPr>
              <a:spLocks noChangeShapeType="1"/>
            </p:cNvSpPr>
            <p:nvPr/>
          </p:nvSpPr>
          <p:spPr bwMode="auto">
            <a:xfrm>
              <a:off x="1644" y="1906"/>
              <a:ext cx="337" cy="0"/>
            </a:xfrm>
            <a:prstGeom prst="line">
              <a:avLst/>
            </a:prstGeom>
            <a:noFill/>
            <a:ln w="25400">
              <a:solidFill>
                <a:srgbClr val="00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grpSp>
        <p:nvGrpSpPr>
          <p:cNvPr id="16407" name="Group 71"/>
          <p:cNvGrpSpPr>
            <a:grpSpLocks/>
          </p:cNvGrpSpPr>
          <p:nvPr/>
        </p:nvGrpSpPr>
        <p:grpSpPr bwMode="auto">
          <a:xfrm>
            <a:off x="1241425" y="4564063"/>
            <a:ext cx="5524500" cy="250825"/>
            <a:chOff x="786" y="3599"/>
            <a:chExt cx="3480" cy="158"/>
          </a:xfrm>
        </p:grpSpPr>
        <p:sp>
          <p:nvSpPr>
            <p:cNvPr id="16433" name="Line 72"/>
            <p:cNvSpPr>
              <a:spLocks noChangeShapeType="1"/>
            </p:cNvSpPr>
            <p:nvPr/>
          </p:nvSpPr>
          <p:spPr bwMode="auto">
            <a:xfrm flipV="1">
              <a:off x="3592" y="3599"/>
              <a:ext cx="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34" name="Line 73"/>
            <p:cNvSpPr>
              <a:spLocks noChangeShapeType="1"/>
            </p:cNvSpPr>
            <p:nvPr/>
          </p:nvSpPr>
          <p:spPr bwMode="auto">
            <a:xfrm>
              <a:off x="3592" y="3599"/>
              <a:ext cx="6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35" name="Line 74"/>
            <p:cNvSpPr>
              <a:spLocks noChangeShapeType="1"/>
            </p:cNvSpPr>
            <p:nvPr/>
          </p:nvSpPr>
          <p:spPr bwMode="auto">
            <a:xfrm flipV="1">
              <a:off x="2582" y="3599"/>
              <a:ext cx="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36" name="Line 75"/>
            <p:cNvSpPr>
              <a:spLocks noChangeShapeType="1"/>
            </p:cNvSpPr>
            <p:nvPr/>
          </p:nvSpPr>
          <p:spPr bwMode="auto">
            <a:xfrm>
              <a:off x="2582" y="3599"/>
              <a:ext cx="6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37" name="Line 76"/>
            <p:cNvSpPr>
              <a:spLocks noChangeShapeType="1"/>
            </p:cNvSpPr>
            <p:nvPr/>
          </p:nvSpPr>
          <p:spPr bwMode="auto">
            <a:xfrm flipV="1">
              <a:off x="1347" y="3599"/>
              <a:ext cx="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38" name="Line 77"/>
            <p:cNvSpPr>
              <a:spLocks noChangeShapeType="1"/>
            </p:cNvSpPr>
            <p:nvPr/>
          </p:nvSpPr>
          <p:spPr bwMode="auto">
            <a:xfrm>
              <a:off x="1347" y="3599"/>
              <a:ext cx="6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39" name="Line 78"/>
            <p:cNvSpPr>
              <a:spLocks noChangeShapeType="1"/>
            </p:cNvSpPr>
            <p:nvPr/>
          </p:nvSpPr>
          <p:spPr bwMode="auto">
            <a:xfrm>
              <a:off x="2021" y="3599"/>
              <a:ext cx="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40" name="Line 79"/>
            <p:cNvSpPr>
              <a:spLocks noChangeShapeType="1"/>
            </p:cNvSpPr>
            <p:nvPr/>
          </p:nvSpPr>
          <p:spPr bwMode="auto">
            <a:xfrm>
              <a:off x="2021" y="3757"/>
              <a:ext cx="5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41" name="Line 80"/>
            <p:cNvSpPr>
              <a:spLocks noChangeShapeType="1"/>
            </p:cNvSpPr>
            <p:nvPr/>
          </p:nvSpPr>
          <p:spPr bwMode="auto">
            <a:xfrm flipH="1">
              <a:off x="786" y="3757"/>
              <a:ext cx="5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42" name="Line 81"/>
            <p:cNvSpPr>
              <a:spLocks noChangeShapeType="1"/>
            </p:cNvSpPr>
            <p:nvPr/>
          </p:nvSpPr>
          <p:spPr bwMode="auto">
            <a:xfrm flipV="1">
              <a:off x="3256" y="3599"/>
              <a:ext cx="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443" name="Line 82"/>
            <p:cNvSpPr>
              <a:spLocks noChangeShapeType="1"/>
            </p:cNvSpPr>
            <p:nvPr/>
          </p:nvSpPr>
          <p:spPr bwMode="auto">
            <a:xfrm>
              <a:off x="3256" y="375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grpSp>
          <p:nvGrpSpPr>
            <p:cNvPr id="16444" name="Group 83"/>
            <p:cNvGrpSpPr>
              <a:grpSpLocks/>
            </p:cNvGrpSpPr>
            <p:nvPr/>
          </p:nvGrpSpPr>
          <p:grpSpPr bwMode="auto">
            <a:xfrm>
              <a:off x="1179" y="3599"/>
              <a:ext cx="280" cy="158"/>
              <a:chOff x="1056" y="3408"/>
              <a:chExt cx="240" cy="144"/>
            </a:xfrm>
          </p:grpSpPr>
          <p:sp>
            <p:nvSpPr>
              <p:cNvPr id="16453" name="Line 84"/>
              <p:cNvSpPr>
                <a:spLocks noChangeShapeType="1"/>
              </p:cNvSpPr>
              <p:nvPr/>
            </p:nvSpPr>
            <p:spPr bwMode="auto">
              <a:xfrm>
                <a:off x="1056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16454" name="Line 85"/>
              <p:cNvSpPr>
                <a:spLocks noChangeShapeType="1"/>
              </p:cNvSpPr>
              <p:nvPr/>
            </p:nvSpPr>
            <p:spPr bwMode="auto">
              <a:xfrm flipV="1">
                <a:off x="1200" y="340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16455" name="Line 86"/>
              <p:cNvSpPr>
                <a:spLocks noChangeShapeType="1"/>
              </p:cNvSpPr>
              <p:nvPr/>
            </p:nvSpPr>
            <p:spPr bwMode="auto">
              <a:xfrm>
                <a:off x="1200" y="340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</p:grpSp>
        <p:grpSp>
          <p:nvGrpSpPr>
            <p:cNvPr id="16445" name="Group 87"/>
            <p:cNvGrpSpPr>
              <a:grpSpLocks/>
            </p:cNvGrpSpPr>
            <p:nvPr/>
          </p:nvGrpSpPr>
          <p:grpSpPr bwMode="auto">
            <a:xfrm>
              <a:off x="2414" y="3599"/>
              <a:ext cx="280" cy="158"/>
              <a:chOff x="1056" y="3408"/>
              <a:chExt cx="240" cy="144"/>
            </a:xfrm>
          </p:grpSpPr>
          <p:sp>
            <p:nvSpPr>
              <p:cNvPr id="16450" name="Line 88"/>
              <p:cNvSpPr>
                <a:spLocks noChangeShapeType="1"/>
              </p:cNvSpPr>
              <p:nvPr/>
            </p:nvSpPr>
            <p:spPr bwMode="auto">
              <a:xfrm>
                <a:off x="1056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16451" name="Line 89"/>
              <p:cNvSpPr>
                <a:spLocks noChangeShapeType="1"/>
              </p:cNvSpPr>
              <p:nvPr/>
            </p:nvSpPr>
            <p:spPr bwMode="auto">
              <a:xfrm flipV="1">
                <a:off x="1200" y="340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16452" name="Line 90"/>
              <p:cNvSpPr>
                <a:spLocks noChangeShapeType="1"/>
              </p:cNvSpPr>
              <p:nvPr/>
            </p:nvSpPr>
            <p:spPr bwMode="auto">
              <a:xfrm>
                <a:off x="1200" y="340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</p:grpSp>
        <p:grpSp>
          <p:nvGrpSpPr>
            <p:cNvPr id="16446" name="Group 91"/>
            <p:cNvGrpSpPr>
              <a:grpSpLocks/>
            </p:cNvGrpSpPr>
            <p:nvPr/>
          </p:nvGrpSpPr>
          <p:grpSpPr bwMode="auto">
            <a:xfrm>
              <a:off x="3424" y="3599"/>
              <a:ext cx="281" cy="158"/>
              <a:chOff x="1056" y="3408"/>
              <a:chExt cx="240" cy="144"/>
            </a:xfrm>
          </p:grpSpPr>
          <p:sp>
            <p:nvSpPr>
              <p:cNvPr id="16447" name="Line 92"/>
              <p:cNvSpPr>
                <a:spLocks noChangeShapeType="1"/>
              </p:cNvSpPr>
              <p:nvPr/>
            </p:nvSpPr>
            <p:spPr bwMode="auto">
              <a:xfrm>
                <a:off x="1056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16448" name="Line 93"/>
              <p:cNvSpPr>
                <a:spLocks noChangeShapeType="1"/>
              </p:cNvSpPr>
              <p:nvPr/>
            </p:nvSpPr>
            <p:spPr bwMode="auto">
              <a:xfrm flipV="1">
                <a:off x="1200" y="340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16449" name="Line 94"/>
              <p:cNvSpPr>
                <a:spLocks noChangeShapeType="1"/>
              </p:cNvSpPr>
              <p:nvPr/>
            </p:nvSpPr>
            <p:spPr bwMode="auto">
              <a:xfrm>
                <a:off x="1200" y="340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</p:grpSp>
      </p:grpSp>
      <p:sp>
        <p:nvSpPr>
          <p:cNvPr id="16408" name="Line 95"/>
          <p:cNvSpPr>
            <a:spLocks noChangeShapeType="1"/>
          </p:cNvSpPr>
          <p:nvPr/>
        </p:nvSpPr>
        <p:spPr bwMode="auto">
          <a:xfrm>
            <a:off x="2128838" y="4816475"/>
            <a:ext cx="0" cy="3063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de-CH"/>
          </a:p>
        </p:txBody>
      </p:sp>
      <p:sp>
        <p:nvSpPr>
          <p:cNvPr id="16409" name="Line 97"/>
          <p:cNvSpPr>
            <a:spLocks noChangeShapeType="1"/>
          </p:cNvSpPr>
          <p:nvPr/>
        </p:nvSpPr>
        <p:spPr bwMode="auto">
          <a:xfrm flipH="1">
            <a:off x="5695950" y="4813300"/>
            <a:ext cx="3175" cy="3000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de-CH"/>
          </a:p>
        </p:txBody>
      </p:sp>
      <p:sp>
        <p:nvSpPr>
          <p:cNvPr id="16410" name="Line 100"/>
          <p:cNvSpPr>
            <a:spLocks noChangeShapeType="1"/>
          </p:cNvSpPr>
          <p:nvPr/>
        </p:nvSpPr>
        <p:spPr bwMode="auto">
          <a:xfrm>
            <a:off x="1098550" y="29876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de-CH"/>
          </a:p>
        </p:txBody>
      </p:sp>
      <p:sp>
        <p:nvSpPr>
          <p:cNvPr id="16411" name="Line 101"/>
          <p:cNvSpPr>
            <a:spLocks noChangeShapeType="1"/>
          </p:cNvSpPr>
          <p:nvPr/>
        </p:nvSpPr>
        <p:spPr bwMode="auto">
          <a:xfrm flipV="1">
            <a:off x="1530350" y="2700338"/>
            <a:ext cx="144463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de-CH"/>
          </a:p>
        </p:txBody>
      </p:sp>
      <p:sp>
        <p:nvSpPr>
          <p:cNvPr id="16412" name="Line 102"/>
          <p:cNvSpPr>
            <a:spLocks noChangeShapeType="1"/>
          </p:cNvSpPr>
          <p:nvPr/>
        </p:nvSpPr>
        <p:spPr bwMode="auto">
          <a:xfrm>
            <a:off x="1674813" y="27003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de-CH"/>
          </a:p>
        </p:txBody>
      </p:sp>
      <p:sp>
        <p:nvSpPr>
          <p:cNvPr id="16413" name="Line 106"/>
          <p:cNvSpPr>
            <a:spLocks noChangeShapeType="1"/>
          </p:cNvSpPr>
          <p:nvPr/>
        </p:nvSpPr>
        <p:spPr bwMode="auto">
          <a:xfrm>
            <a:off x="4084638" y="4814888"/>
            <a:ext cx="3175" cy="5619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de-CH"/>
          </a:p>
        </p:txBody>
      </p:sp>
      <p:sp>
        <p:nvSpPr>
          <p:cNvPr id="16415" name="Text Box 2"/>
          <p:cNvSpPr txBox="1">
            <a:spLocks noChangeArrowheads="1"/>
          </p:cNvSpPr>
          <p:nvPr/>
        </p:nvSpPr>
        <p:spPr bwMode="auto">
          <a:xfrm>
            <a:off x="7677150" y="4160838"/>
            <a:ext cx="2493963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2400" b="0">
                <a:solidFill>
                  <a:schemeClr val="tx1"/>
                </a:solidFill>
              </a:rPr>
              <a:t>Wahrheitstabelle</a:t>
            </a:r>
            <a:br>
              <a:rPr lang="de-CH" altLang="de-DE" sz="2400" b="0">
                <a:solidFill>
                  <a:schemeClr val="tx1"/>
                </a:solidFill>
              </a:rPr>
            </a:br>
            <a:r>
              <a:rPr lang="de-CH" altLang="de-DE" sz="2400" b="0">
                <a:solidFill>
                  <a:schemeClr val="tx1"/>
                </a:solidFill>
              </a:rPr>
              <a:t>des D-Flip-Flop</a:t>
            </a:r>
          </a:p>
        </p:txBody>
      </p:sp>
      <p:sp>
        <p:nvSpPr>
          <p:cNvPr id="16416" name="Text Box 31"/>
          <p:cNvSpPr txBox="1">
            <a:spLocks noChangeArrowheads="1"/>
          </p:cNvSpPr>
          <p:nvPr/>
        </p:nvSpPr>
        <p:spPr bwMode="auto">
          <a:xfrm>
            <a:off x="463550" y="6286500"/>
            <a:ext cx="122396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700" b="0">
                <a:solidFill>
                  <a:schemeClr val="tx1"/>
                </a:solidFill>
              </a:rPr>
              <a:t>Q </a:t>
            </a:r>
            <a:r>
              <a:rPr lang="de-CH" altLang="de-DE" sz="1600" b="0">
                <a:solidFill>
                  <a:schemeClr val="tx1"/>
                </a:solidFill>
              </a:rPr>
              <a:t>(real)</a:t>
            </a:r>
            <a:endParaRPr lang="de-CH" altLang="de-DE" sz="2700" b="0">
              <a:solidFill>
                <a:schemeClr val="tx1"/>
              </a:solidFill>
            </a:endParaRPr>
          </a:p>
        </p:txBody>
      </p:sp>
      <p:sp>
        <p:nvSpPr>
          <p:cNvPr id="16417" name="Freeform 4"/>
          <p:cNvSpPr>
            <a:spLocks/>
          </p:cNvSpPr>
          <p:nvPr/>
        </p:nvSpPr>
        <p:spPr bwMode="auto">
          <a:xfrm>
            <a:off x="2122488" y="4233863"/>
            <a:ext cx="6350" cy="2657475"/>
          </a:xfrm>
          <a:custGeom>
            <a:avLst/>
            <a:gdLst>
              <a:gd name="T0" fmla="*/ 8956 w 5347"/>
              <a:gd name="T1" fmla="*/ 0 h 2657642"/>
              <a:gd name="T2" fmla="*/ 0 w 5347"/>
              <a:gd name="T3" fmla="*/ 2657141 h 265764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347" h="2657642">
                <a:moveTo>
                  <a:pt x="5347" y="0"/>
                </a:moveTo>
                <a:cubicBezTo>
                  <a:pt x="3565" y="885881"/>
                  <a:pt x="1782" y="1771761"/>
                  <a:pt x="0" y="2657642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de-CH"/>
          </a:p>
        </p:txBody>
      </p:sp>
      <p:sp>
        <p:nvSpPr>
          <p:cNvPr id="16418" name="Freeform 86"/>
          <p:cNvSpPr>
            <a:spLocks/>
          </p:cNvSpPr>
          <p:nvPr/>
        </p:nvSpPr>
        <p:spPr bwMode="auto">
          <a:xfrm>
            <a:off x="4079875" y="4219575"/>
            <a:ext cx="4763" cy="2657475"/>
          </a:xfrm>
          <a:custGeom>
            <a:avLst/>
            <a:gdLst>
              <a:gd name="T0" fmla="*/ 3780 w 5347"/>
              <a:gd name="T1" fmla="*/ 0 h 2657642"/>
              <a:gd name="T2" fmla="*/ 0 w 5347"/>
              <a:gd name="T3" fmla="*/ 2657141 h 265764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347" h="2657642">
                <a:moveTo>
                  <a:pt x="5347" y="0"/>
                </a:moveTo>
                <a:cubicBezTo>
                  <a:pt x="3565" y="885881"/>
                  <a:pt x="1782" y="1771761"/>
                  <a:pt x="0" y="2657642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de-CH"/>
          </a:p>
        </p:txBody>
      </p:sp>
      <p:sp>
        <p:nvSpPr>
          <p:cNvPr id="16419" name="Freeform 87"/>
          <p:cNvSpPr>
            <a:spLocks/>
          </p:cNvSpPr>
          <p:nvPr/>
        </p:nvSpPr>
        <p:spPr bwMode="auto">
          <a:xfrm>
            <a:off x="5688013" y="4240213"/>
            <a:ext cx="4762" cy="2657475"/>
          </a:xfrm>
          <a:custGeom>
            <a:avLst/>
            <a:gdLst>
              <a:gd name="T0" fmla="*/ 3777 w 5347"/>
              <a:gd name="T1" fmla="*/ 0 h 2657642"/>
              <a:gd name="T2" fmla="*/ 0 w 5347"/>
              <a:gd name="T3" fmla="*/ 2657141 h 265764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347" h="2657642">
                <a:moveTo>
                  <a:pt x="5347" y="0"/>
                </a:moveTo>
                <a:cubicBezTo>
                  <a:pt x="3565" y="885881"/>
                  <a:pt x="1782" y="1771761"/>
                  <a:pt x="0" y="2657642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de-CH"/>
          </a:p>
        </p:txBody>
      </p:sp>
      <p:grpSp>
        <p:nvGrpSpPr>
          <p:cNvPr id="3" name="Gruppieren 2"/>
          <p:cNvGrpSpPr>
            <a:grpSpLocks/>
          </p:cNvGrpSpPr>
          <p:nvPr/>
        </p:nvGrpSpPr>
        <p:grpSpPr bwMode="auto">
          <a:xfrm>
            <a:off x="1530350" y="4794250"/>
            <a:ext cx="5368925" cy="1830388"/>
            <a:chOff x="1530350" y="4794250"/>
            <a:chExt cx="5368925" cy="1830388"/>
          </a:xfrm>
        </p:grpSpPr>
        <p:grpSp>
          <p:nvGrpSpPr>
            <p:cNvPr id="16421" name="Gruppieren 1"/>
            <p:cNvGrpSpPr>
              <a:grpSpLocks/>
            </p:cNvGrpSpPr>
            <p:nvPr/>
          </p:nvGrpSpPr>
          <p:grpSpPr bwMode="auto">
            <a:xfrm>
              <a:off x="1530350" y="6370638"/>
              <a:ext cx="5368925" cy="254000"/>
              <a:chOff x="1562100" y="6300788"/>
              <a:chExt cx="5368925" cy="252723"/>
            </a:xfrm>
          </p:grpSpPr>
          <p:sp>
            <p:nvSpPr>
              <p:cNvPr id="16425" name="Line 23"/>
              <p:cNvSpPr>
                <a:spLocks noChangeShapeType="1"/>
              </p:cNvSpPr>
              <p:nvPr/>
            </p:nvSpPr>
            <p:spPr bwMode="auto">
              <a:xfrm>
                <a:off x="1562100" y="6553200"/>
                <a:ext cx="8016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16426" name="Line 24"/>
              <p:cNvSpPr>
                <a:spLocks noChangeShapeType="1"/>
              </p:cNvSpPr>
              <p:nvPr/>
            </p:nvSpPr>
            <p:spPr bwMode="auto">
              <a:xfrm flipV="1">
                <a:off x="2354030" y="6301099"/>
                <a:ext cx="0" cy="2524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16427" name="Line 25"/>
              <p:cNvSpPr>
                <a:spLocks noChangeShapeType="1"/>
              </p:cNvSpPr>
              <p:nvPr/>
            </p:nvSpPr>
            <p:spPr bwMode="auto">
              <a:xfrm>
                <a:off x="2354029" y="6300788"/>
                <a:ext cx="19925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16428" name="Line 26"/>
              <p:cNvSpPr>
                <a:spLocks noChangeShapeType="1"/>
              </p:cNvSpPr>
              <p:nvPr/>
            </p:nvSpPr>
            <p:spPr bwMode="auto">
              <a:xfrm>
                <a:off x="4346575" y="6300788"/>
                <a:ext cx="0" cy="2524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16429" name="Line 27"/>
              <p:cNvSpPr>
                <a:spLocks noChangeShapeType="1"/>
              </p:cNvSpPr>
              <p:nvPr/>
            </p:nvSpPr>
            <p:spPr bwMode="auto">
              <a:xfrm>
                <a:off x="4346575" y="6553200"/>
                <a:ext cx="16049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16430" name="Line 28"/>
              <p:cNvSpPr>
                <a:spLocks noChangeShapeType="1"/>
              </p:cNvSpPr>
              <p:nvPr/>
            </p:nvSpPr>
            <p:spPr bwMode="auto">
              <a:xfrm>
                <a:off x="5148263" y="6553200"/>
                <a:ext cx="3571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16431" name="Line 29"/>
              <p:cNvSpPr>
                <a:spLocks noChangeShapeType="1"/>
              </p:cNvSpPr>
              <p:nvPr/>
            </p:nvSpPr>
            <p:spPr bwMode="auto">
              <a:xfrm flipV="1">
                <a:off x="5951538" y="6300788"/>
                <a:ext cx="0" cy="2524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16432" name="Line 30"/>
              <p:cNvSpPr>
                <a:spLocks noChangeShapeType="1"/>
              </p:cNvSpPr>
              <p:nvPr/>
            </p:nvSpPr>
            <p:spPr bwMode="auto">
              <a:xfrm>
                <a:off x="5951538" y="6300788"/>
                <a:ext cx="9794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</p:grpSp>
        <p:sp>
          <p:nvSpPr>
            <p:cNvPr id="16422" name="Freeform 105"/>
            <p:cNvSpPr>
              <a:spLocks/>
            </p:cNvSpPr>
            <p:nvPr/>
          </p:nvSpPr>
          <p:spPr bwMode="auto">
            <a:xfrm>
              <a:off x="2144918" y="4794250"/>
              <a:ext cx="187120" cy="1492250"/>
            </a:xfrm>
            <a:custGeom>
              <a:avLst/>
              <a:gdLst>
                <a:gd name="T0" fmla="*/ 0 w 156"/>
                <a:gd name="T1" fmla="*/ 0 h 537"/>
                <a:gd name="T2" fmla="*/ 2147483647 w 156"/>
                <a:gd name="T3" fmla="*/ 2147483647 h 537"/>
                <a:gd name="T4" fmla="*/ 2147483647 w 156"/>
                <a:gd name="T5" fmla="*/ 2147483647 h 537"/>
                <a:gd name="T6" fmla="*/ 2147483647 w 156"/>
                <a:gd name="T7" fmla="*/ 2147483647 h 537"/>
                <a:gd name="T8" fmla="*/ 2147483647 w 156"/>
                <a:gd name="T9" fmla="*/ 2147483647 h 537"/>
                <a:gd name="T10" fmla="*/ 2147483647 w 156"/>
                <a:gd name="T11" fmla="*/ 2147483647 h 537"/>
                <a:gd name="T12" fmla="*/ 2147483647 w 156"/>
                <a:gd name="T13" fmla="*/ 2147483647 h 537"/>
                <a:gd name="T14" fmla="*/ 2147483647 w 156"/>
                <a:gd name="T15" fmla="*/ 2147483647 h 537"/>
                <a:gd name="T16" fmla="*/ 2147483647 w 156"/>
                <a:gd name="T17" fmla="*/ 2147483647 h 537"/>
                <a:gd name="T18" fmla="*/ 2147483647 w 156"/>
                <a:gd name="T19" fmla="*/ 2147483647 h 5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6" h="537">
                  <a:moveTo>
                    <a:pt x="0" y="0"/>
                  </a:moveTo>
                  <a:cubicBezTo>
                    <a:pt x="4" y="27"/>
                    <a:pt x="1" y="14"/>
                    <a:pt x="9" y="39"/>
                  </a:cubicBezTo>
                  <a:cubicBezTo>
                    <a:pt x="10" y="42"/>
                    <a:pt x="12" y="48"/>
                    <a:pt x="12" y="48"/>
                  </a:cubicBezTo>
                  <a:cubicBezTo>
                    <a:pt x="16" y="90"/>
                    <a:pt x="14" y="149"/>
                    <a:pt x="39" y="186"/>
                  </a:cubicBezTo>
                  <a:cubicBezTo>
                    <a:pt x="43" y="200"/>
                    <a:pt x="46" y="214"/>
                    <a:pt x="51" y="228"/>
                  </a:cubicBezTo>
                  <a:cubicBezTo>
                    <a:pt x="52" y="268"/>
                    <a:pt x="52" y="306"/>
                    <a:pt x="60" y="345"/>
                  </a:cubicBezTo>
                  <a:cubicBezTo>
                    <a:pt x="66" y="374"/>
                    <a:pt x="85" y="397"/>
                    <a:pt x="90" y="426"/>
                  </a:cubicBezTo>
                  <a:cubicBezTo>
                    <a:pt x="95" y="457"/>
                    <a:pt x="102" y="492"/>
                    <a:pt x="129" y="510"/>
                  </a:cubicBezTo>
                  <a:cubicBezTo>
                    <a:pt x="131" y="517"/>
                    <a:pt x="132" y="522"/>
                    <a:pt x="138" y="528"/>
                  </a:cubicBezTo>
                  <a:cubicBezTo>
                    <a:pt x="143" y="533"/>
                    <a:pt x="156" y="537"/>
                    <a:pt x="156" y="537"/>
                  </a:cubicBezTo>
                </a:path>
              </a:pathLst>
            </a:custGeom>
            <a:noFill/>
            <a:ln w="9525" cap="flat" cmpd="sng">
              <a:solidFill>
                <a:srgbClr val="008000"/>
              </a:solidFill>
              <a:prstDash val="solid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de-CH"/>
            </a:p>
          </p:txBody>
        </p:sp>
        <p:sp>
          <p:nvSpPr>
            <p:cNvPr id="16423" name="Freeform 105"/>
            <p:cNvSpPr>
              <a:spLocks/>
            </p:cNvSpPr>
            <p:nvPr/>
          </p:nvSpPr>
          <p:spPr bwMode="auto">
            <a:xfrm>
              <a:off x="4092576" y="4824771"/>
              <a:ext cx="187120" cy="1492250"/>
            </a:xfrm>
            <a:custGeom>
              <a:avLst/>
              <a:gdLst>
                <a:gd name="T0" fmla="*/ 0 w 156"/>
                <a:gd name="T1" fmla="*/ 0 h 537"/>
                <a:gd name="T2" fmla="*/ 2147483647 w 156"/>
                <a:gd name="T3" fmla="*/ 2147483647 h 537"/>
                <a:gd name="T4" fmla="*/ 2147483647 w 156"/>
                <a:gd name="T5" fmla="*/ 2147483647 h 537"/>
                <a:gd name="T6" fmla="*/ 2147483647 w 156"/>
                <a:gd name="T7" fmla="*/ 2147483647 h 537"/>
                <a:gd name="T8" fmla="*/ 2147483647 w 156"/>
                <a:gd name="T9" fmla="*/ 2147483647 h 537"/>
                <a:gd name="T10" fmla="*/ 2147483647 w 156"/>
                <a:gd name="T11" fmla="*/ 2147483647 h 537"/>
                <a:gd name="T12" fmla="*/ 2147483647 w 156"/>
                <a:gd name="T13" fmla="*/ 2147483647 h 537"/>
                <a:gd name="T14" fmla="*/ 2147483647 w 156"/>
                <a:gd name="T15" fmla="*/ 2147483647 h 537"/>
                <a:gd name="T16" fmla="*/ 2147483647 w 156"/>
                <a:gd name="T17" fmla="*/ 2147483647 h 537"/>
                <a:gd name="T18" fmla="*/ 2147483647 w 156"/>
                <a:gd name="T19" fmla="*/ 2147483647 h 5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6" h="537">
                  <a:moveTo>
                    <a:pt x="0" y="0"/>
                  </a:moveTo>
                  <a:cubicBezTo>
                    <a:pt x="4" y="27"/>
                    <a:pt x="1" y="14"/>
                    <a:pt x="9" y="39"/>
                  </a:cubicBezTo>
                  <a:cubicBezTo>
                    <a:pt x="10" y="42"/>
                    <a:pt x="12" y="48"/>
                    <a:pt x="12" y="48"/>
                  </a:cubicBezTo>
                  <a:cubicBezTo>
                    <a:pt x="16" y="90"/>
                    <a:pt x="14" y="149"/>
                    <a:pt x="39" y="186"/>
                  </a:cubicBezTo>
                  <a:cubicBezTo>
                    <a:pt x="43" y="200"/>
                    <a:pt x="46" y="214"/>
                    <a:pt x="51" y="228"/>
                  </a:cubicBezTo>
                  <a:cubicBezTo>
                    <a:pt x="52" y="268"/>
                    <a:pt x="52" y="306"/>
                    <a:pt x="60" y="345"/>
                  </a:cubicBezTo>
                  <a:cubicBezTo>
                    <a:pt x="66" y="374"/>
                    <a:pt x="85" y="397"/>
                    <a:pt x="90" y="426"/>
                  </a:cubicBezTo>
                  <a:cubicBezTo>
                    <a:pt x="95" y="457"/>
                    <a:pt x="102" y="492"/>
                    <a:pt x="129" y="510"/>
                  </a:cubicBezTo>
                  <a:cubicBezTo>
                    <a:pt x="131" y="517"/>
                    <a:pt x="132" y="522"/>
                    <a:pt x="138" y="528"/>
                  </a:cubicBezTo>
                  <a:cubicBezTo>
                    <a:pt x="143" y="533"/>
                    <a:pt x="156" y="537"/>
                    <a:pt x="156" y="537"/>
                  </a:cubicBezTo>
                </a:path>
              </a:pathLst>
            </a:custGeom>
            <a:noFill/>
            <a:ln w="9525" cap="flat" cmpd="sng">
              <a:solidFill>
                <a:srgbClr val="008000"/>
              </a:solidFill>
              <a:prstDash val="solid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de-CH"/>
            </a:p>
          </p:txBody>
        </p:sp>
        <p:sp>
          <p:nvSpPr>
            <p:cNvPr id="16424" name="Freeform 105"/>
            <p:cNvSpPr>
              <a:spLocks/>
            </p:cNvSpPr>
            <p:nvPr/>
          </p:nvSpPr>
          <p:spPr bwMode="auto">
            <a:xfrm>
              <a:off x="5699125" y="4851810"/>
              <a:ext cx="187120" cy="1492250"/>
            </a:xfrm>
            <a:custGeom>
              <a:avLst/>
              <a:gdLst>
                <a:gd name="T0" fmla="*/ 0 w 156"/>
                <a:gd name="T1" fmla="*/ 0 h 537"/>
                <a:gd name="T2" fmla="*/ 2147483647 w 156"/>
                <a:gd name="T3" fmla="*/ 2147483647 h 537"/>
                <a:gd name="T4" fmla="*/ 2147483647 w 156"/>
                <a:gd name="T5" fmla="*/ 2147483647 h 537"/>
                <a:gd name="T6" fmla="*/ 2147483647 w 156"/>
                <a:gd name="T7" fmla="*/ 2147483647 h 537"/>
                <a:gd name="T8" fmla="*/ 2147483647 w 156"/>
                <a:gd name="T9" fmla="*/ 2147483647 h 537"/>
                <a:gd name="T10" fmla="*/ 2147483647 w 156"/>
                <a:gd name="T11" fmla="*/ 2147483647 h 537"/>
                <a:gd name="T12" fmla="*/ 2147483647 w 156"/>
                <a:gd name="T13" fmla="*/ 2147483647 h 537"/>
                <a:gd name="T14" fmla="*/ 2147483647 w 156"/>
                <a:gd name="T15" fmla="*/ 2147483647 h 537"/>
                <a:gd name="T16" fmla="*/ 2147483647 w 156"/>
                <a:gd name="T17" fmla="*/ 2147483647 h 537"/>
                <a:gd name="T18" fmla="*/ 2147483647 w 156"/>
                <a:gd name="T19" fmla="*/ 2147483647 h 5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6" h="537">
                  <a:moveTo>
                    <a:pt x="0" y="0"/>
                  </a:moveTo>
                  <a:cubicBezTo>
                    <a:pt x="4" y="27"/>
                    <a:pt x="1" y="14"/>
                    <a:pt x="9" y="39"/>
                  </a:cubicBezTo>
                  <a:cubicBezTo>
                    <a:pt x="10" y="42"/>
                    <a:pt x="12" y="48"/>
                    <a:pt x="12" y="48"/>
                  </a:cubicBezTo>
                  <a:cubicBezTo>
                    <a:pt x="16" y="90"/>
                    <a:pt x="14" y="149"/>
                    <a:pt x="39" y="186"/>
                  </a:cubicBezTo>
                  <a:cubicBezTo>
                    <a:pt x="43" y="200"/>
                    <a:pt x="46" y="214"/>
                    <a:pt x="51" y="228"/>
                  </a:cubicBezTo>
                  <a:cubicBezTo>
                    <a:pt x="52" y="268"/>
                    <a:pt x="52" y="306"/>
                    <a:pt x="60" y="345"/>
                  </a:cubicBezTo>
                  <a:cubicBezTo>
                    <a:pt x="66" y="374"/>
                    <a:pt x="85" y="397"/>
                    <a:pt x="90" y="426"/>
                  </a:cubicBezTo>
                  <a:cubicBezTo>
                    <a:pt x="95" y="457"/>
                    <a:pt x="102" y="492"/>
                    <a:pt x="129" y="510"/>
                  </a:cubicBezTo>
                  <a:cubicBezTo>
                    <a:pt x="131" y="517"/>
                    <a:pt x="132" y="522"/>
                    <a:pt x="138" y="528"/>
                  </a:cubicBezTo>
                  <a:cubicBezTo>
                    <a:pt x="143" y="533"/>
                    <a:pt x="156" y="537"/>
                    <a:pt x="156" y="537"/>
                  </a:cubicBezTo>
                </a:path>
              </a:pathLst>
            </a:custGeom>
            <a:noFill/>
            <a:ln w="9525" cap="flat" cmpd="sng">
              <a:solidFill>
                <a:srgbClr val="008000"/>
              </a:solidFill>
              <a:prstDash val="solid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08544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Timing Diagram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Exercise</a:t>
            </a:r>
          </a:p>
          <a:p>
            <a:pPr lvl="1"/>
            <a:r>
              <a:rPr lang="en-US" smtClean="0"/>
              <a:t>Complete the timing</a:t>
            </a:r>
            <a:br>
              <a:rPr lang="en-US" smtClean="0"/>
            </a:br>
            <a:r>
              <a:rPr lang="en-US" smtClean="0"/>
              <a:t>diagram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29" y="4094132"/>
            <a:ext cx="8505145" cy="316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/>
        </p:nvSpPr>
        <p:spPr bwMode="auto">
          <a:xfrm>
            <a:off x="2820419" y="5487564"/>
            <a:ext cx="6694644" cy="130997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med"/>
          </a:ln>
          <a:effectLst/>
          <a:extLst/>
        </p:spPr>
        <p:txBody>
          <a:bodyPr vert="horz" wrap="none" lIns="104287" tIns="52144" rIns="104287" bIns="52144" numCol="1" rtlCol="0" anchor="ctr" anchorCtr="0" compatLnSpc="1">
            <a:prstTxWarp prst="textNoShape">
              <a:avLst/>
            </a:prstTxWarp>
          </a:bodyPr>
          <a:lstStyle/>
          <a:p>
            <a:pPr defTabSz="1042872" eaLnBrk="0" hangingPunct="0">
              <a:lnSpc>
                <a:spcPct val="100000"/>
              </a:lnSpc>
              <a:spcAft>
                <a:spcPct val="0"/>
              </a:spcAft>
            </a:pPr>
            <a:endParaRPr lang="de-CH" sz="1800" b="0">
              <a:solidFill>
                <a:srgbClr val="000000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925709" y="5680071"/>
            <a:ext cx="336837" cy="8428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med"/>
          </a:ln>
          <a:effectLst/>
          <a:extLst/>
        </p:spPr>
        <p:txBody>
          <a:bodyPr vert="horz" wrap="none" lIns="104287" tIns="52144" rIns="104287" bIns="52144" numCol="1" rtlCol="0" anchor="ctr" anchorCtr="0" compatLnSpc="1">
            <a:prstTxWarp prst="textNoShape">
              <a:avLst/>
            </a:prstTxWarp>
          </a:bodyPr>
          <a:lstStyle/>
          <a:p>
            <a:pPr defTabSz="1042872" eaLnBrk="0" hangingPunct="0">
              <a:lnSpc>
                <a:spcPct val="100000"/>
              </a:lnSpc>
              <a:spcAft>
                <a:spcPct val="0"/>
              </a:spcAft>
            </a:pPr>
            <a:endParaRPr lang="de-CH" sz="1800" b="0">
              <a:solidFill>
                <a:srgbClr val="000000"/>
              </a:solidFill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863" y="1610479"/>
            <a:ext cx="4822900" cy="2235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56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</a:t>
            </a:r>
            <a:endParaRPr lang="en-US" noProof="0" dirty="0"/>
          </a:p>
        </p:txBody>
      </p:sp>
      <p:sp>
        <p:nvSpPr>
          <p:cNvPr id="13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Exercise </a:t>
            </a:r>
            <a:r>
              <a:rPr lang="en-US" smtClean="0">
                <a:sym typeface="Wingdings" pitchFamily="2" charset="2"/>
              </a:rPr>
              <a:t> solution</a:t>
            </a:r>
            <a:endParaRPr lang="en-US" smtClean="0"/>
          </a:p>
          <a:p>
            <a:pPr lvl="1"/>
            <a:r>
              <a:rPr lang="en-US" smtClean="0"/>
              <a:t>Complete the timing</a:t>
            </a:r>
            <a:br>
              <a:rPr lang="en-US" smtClean="0"/>
            </a:br>
            <a:r>
              <a:rPr lang="en-US" smtClean="0"/>
              <a:t>diagram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29" y="4094132"/>
            <a:ext cx="8505145" cy="316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hteck 10"/>
          <p:cNvSpPr/>
          <p:nvPr/>
        </p:nvSpPr>
        <p:spPr bwMode="auto">
          <a:xfrm>
            <a:off x="925709" y="5680071"/>
            <a:ext cx="336837" cy="8428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med"/>
          </a:ln>
          <a:effectLst/>
          <a:extLst/>
        </p:spPr>
        <p:txBody>
          <a:bodyPr vert="horz" wrap="none" lIns="104287" tIns="52144" rIns="104287" bIns="52144" numCol="1" rtlCol="0" anchor="ctr" anchorCtr="0" compatLnSpc="1">
            <a:prstTxWarp prst="textNoShape">
              <a:avLst/>
            </a:prstTxWarp>
          </a:bodyPr>
          <a:lstStyle/>
          <a:p>
            <a:pPr defTabSz="1042872" eaLnBrk="0" hangingPunct="0">
              <a:lnSpc>
                <a:spcPct val="100000"/>
              </a:lnSpc>
              <a:spcAft>
                <a:spcPct val="0"/>
              </a:spcAft>
            </a:pPr>
            <a:endParaRPr lang="de-CH" sz="1800" b="0">
              <a:solidFill>
                <a:srgbClr val="000000"/>
              </a:solidFill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210" y="1597349"/>
            <a:ext cx="4822900" cy="2235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uppieren 8"/>
          <p:cNvGrpSpPr/>
          <p:nvPr/>
        </p:nvGrpSpPr>
        <p:grpSpPr>
          <a:xfrm>
            <a:off x="-68904" y="0"/>
            <a:ext cx="1120927" cy="922514"/>
            <a:chOff x="-58920" y="0"/>
            <a:chExt cx="958512" cy="836712"/>
          </a:xfrm>
        </p:grpSpPr>
        <p:sp>
          <p:nvSpPr>
            <p:cNvPr id="10" name="Gleichschenkliges Dreieck 9"/>
            <p:cNvSpPr/>
            <p:nvPr/>
          </p:nvSpPr>
          <p:spPr bwMode="auto">
            <a:xfrm flipV="1">
              <a:off x="0" y="0"/>
              <a:ext cx="899592" cy="836712"/>
            </a:xfrm>
            <a:prstGeom prst="triangle">
              <a:avLst>
                <a:gd name="adj" fmla="val 0"/>
              </a:avLst>
            </a:prstGeom>
            <a:solidFill>
              <a:srgbClr val="C0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1042872" eaLnBrk="0" hangingPunct="0">
                <a:lnSpc>
                  <a:spcPct val="100000"/>
                </a:lnSpc>
                <a:spcAft>
                  <a:spcPct val="0"/>
                </a:spcAft>
              </a:pPr>
              <a:endParaRPr lang="en-US" sz="1800" b="0" dirty="0">
                <a:solidFill>
                  <a:srgbClr val="000000"/>
                </a:solidFill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 rot="19045741">
              <a:off x="-58920" y="193429"/>
              <a:ext cx="870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Aft>
                  <a:spcPct val="0"/>
                </a:spcAft>
              </a:pPr>
              <a:r>
                <a:rPr lang="en-US" sz="1400" b="0" dirty="0">
                  <a:solidFill>
                    <a:srgbClr val="000000"/>
                  </a:solidFill>
                </a:rPr>
                <a:t>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607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70C0"/>
                </a:solidFill>
              </a:rPr>
              <a:t>Edge </a:t>
            </a:r>
            <a:r>
              <a:rPr lang="de-CH" dirty="0" err="1" smtClean="0">
                <a:solidFill>
                  <a:srgbClr val="0070C0"/>
                </a:solidFill>
              </a:rPr>
              <a:t>Detector</a:t>
            </a:r>
            <a:endParaRPr lang="de-CH" dirty="0">
              <a:solidFill>
                <a:srgbClr val="0070C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80" y="1328306"/>
            <a:ext cx="6177459" cy="2439132"/>
          </a:xfrm>
          <a:prstGeom prst="rect">
            <a:avLst/>
          </a:prstGeom>
        </p:spPr>
      </p:pic>
      <p:sp>
        <p:nvSpPr>
          <p:cNvPr id="16" name="Line 33"/>
          <p:cNvSpPr>
            <a:spLocks noChangeShapeType="1"/>
          </p:cNvSpPr>
          <p:nvPr/>
        </p:nvSpPr>
        <p:spPr bwMode="auto">
          <a:xfrm flipV="1">
            <a:off x="2462888" y="4928867"/>
            <a:ext cx="1962151" cy="141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7" name="Line 34"/>
          <p:cNvSpPr>
            <a:spLocks noChangeShapeType="1"/>
          </p:cNvSpPr>
          <p:nvPr/>
        </p:nvSpPr>
        <p:spPr bwMode="auto">
          <a:xfrm flipV="1">
            <a:off x="4436151" y="4676455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8" name="Line 35"/>
          <p:cNvSpPr>
            <a:spLocks noChangeShapeType="1"/>
          </p:cNvSpPr>
          <p:nvPr/>
        </p:nvSpPr>
        <p:spPr bwMode="auto">
          <a:xfrm>
            <a:off x="4436151" y="4676455"/>
            <a:ext cx="427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2" name="Line 76"/>
          <p:cNvSpPr>
            <a:spLocks noChangeShapeType="1"/>
          </p:cNvSpPr>
          <p:nvPr/>
        </p:nvSpPr>
        <p:spPr bwMode="auto">
          <a:xfrm flipV="1">
            <a:off x="3355063" y="414308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3" name="Line 77"/>
          <p:cNvSpPr>
            <a:spLocks noChangeShapeType="1"/>
          </p:cNvSpPr>
          <p:nvPr/>
        </p:nvSpPr>
        <p:spPr bwMode="auto">
          <a:xfrm>
            <a:off x="3355063" y="4143080"/>
            <a:ext cx="1069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4" name="Line 78"/>
          <p:cNvSpPr>
            <a:spLocks noChangeShapeType="1"/>
          </p:cNvSpPr>
          <p:nvPr/>
        </p:nvSpPr>
        <p:spPr bwMode="auto">
          <a:xfrm>
            <a:off x="4425038" y="414308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5" name="Line 79"/>
          <p:cNvSpPr>
            <a:spLocks noChangeShapeType="1"/>
          </p:cNvSpPr>
          <p:nvPr/>
        </p:nvSpPr>
        <p:spPr bwMode="auto">
          <a:xfrm>
            <a:off x="5506126" y="4143080"/>
            <a:ext cx="1069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6" name="Line 80"/>
          <p:cNvSpPr>
            <a:spLocks noChangeShapeType="1"/>
          </p:cNvSpPr>
          <p:nvPr/>
        </p:nvSpPr>
        <p:spPr bwMode="auto">
          <a:xfrm flipH="1">
            <a:off x="2464475" y="4393905"/>
            <a:ext cx="890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grpSp>
        <p:nvGrpSpPr>
          <p:cNvPr id="39" name="Group 83"/>
          <p:cNvGrpSpPr>
            <a:grpSpLocks/>
          </p:cNvGrpSpPr>
          <p:nvPr/>
        </p:nvGrpSpPr>
        <p:grpSpPr bwMode="auto">
          <a:xfrm>
            <a:off x="3088363" y="4143080"/>
            <a:ext cx="444500" cy="250825"/>
            <a:chOff x="1056" y="3408"/>
            <a:chExt cx="240" cy="144"/>
          </a:xfrm>
        </p:grpSpPr>
        <p:sp>
          <p:nvSpPr>
            <p:cNvPr id="48" name="Line 84"/>
            <p:cNvSpPr>
              <a:spLocks noChangeShapeType="1"/>
            </p:cNvSpPr>
            <p:nvPr/>
          </p:nvSpPr>
          <p:spPr bwMode="auto">
            <a:xfrm>
              <a:off x="1056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9" name="Line 85"/>
            <p:cNvSpPr>
              <a:spLocks noChangeShapeType="1"/>
            </p:cNvSpPr>
            <p:nvPr/>
          </p:nvSpPr>
          <p:spPr bwMode="auto">
            <a:xfrm flipV="1">
              <a:off x="1200" y="34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0" name="Line 86"/>
            <p:cNvSpPr>
              <a:spLocks noChangeShapeType="1"/>
            </p:cNvSpPr>
            <p:nvPr/>
          </p:nvSpPr>
          <p:spPr bwMode="auto">
            <a:xfrm>
              <a:off x="1200" y="34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cxnSp>
        <p:nvCxnSpPr>
          <p:cNvPr id="72" name="Gerader Verbinder 71"/>
          <p:cNvCxnSpPr/>
          <p:nvPr/>
        </p:nvCxnSpPr>
        <p:spPr bwMode="auto">
          <a:xfrm>
            <a:off x="2514850" y="5364851"/>
            <a:ext cx="579231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 Box 42"/>
          <p:cNvSpPr txBox="1">
            <a:spLocks noChangeArrowheads="1"/>
          </p:cNvSpPr>
          <p:nvPr/>
        </p:nvSpPr>
        <p:spPr bwMode="auto">
          <a:xfrm>
            <a:off x="823001" y="3963991"/>
            <a:ext cx="1639887" cy="308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</a:pPr>
            <a:r>
              <a:rPr lang="de-CH" altLang="de-DE" sz="2200" b="0" dirty="0" err="1">
                <a:solidFill>
                  <a:schemeClr val="tx1"/>
                </a:solidFill>
              </a:rPr>
              <a:t>c</a:t>
            </a:r>
            <a:r>
              <a:rPr lang="de-CH" altLang="de-DE" sz="2200" b="0" dirty="0" err="1" smtClean="0">
                <a:solidFill>
                  <a:schemeClr val="tx1"/>
                </a:solidFill>
              </a:rPr>
              <a:t>lk</a:t>
            </a:r>
            <a:endParaRPr lang="de-CH" altLang="de-DE" sz="2200" b="0" dirty="0" smtClean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</a:pPr>
            <a:r>
              <a:rPr lang="de-CH" altLang="de-DE" sz="2200" b="0" dirty="0" err="1" smtClean="0">
                <a:solidFill>
                  <a:schemeClr val="tx1"/>
                </a:solidFill>
              </a:rPr>
              <a:t>data_in</a:t>
            </a:r>
            <a:endParaRPr lang="de-CH" altLang="de-DE" sz="2200" b="0" dirty="0" smtClean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</a:pPr>
            <a:r>
              <a:rPr lang="de-CH" altLang="de-DE" sz="2200" b="0" dirty="0">
                <a:solidFill>
                  <a:schemeClr val="tx1"/>
                </a:solidFill>
              </a:rPr>
              <a:t>q</a:t>
            </a:r>
            <a:r>
              <a:rPr lang="de-CH" altLang="de-DE" sz="2200" b="0" dirty="0" smtClean="0">
                <a:solidFill>
                  <a:schemeClr val="tx1"/>
                </a:solidFill>
              </a:rPr>
              <a:t>1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</a:pPr>
            <a:r>
              <a:rPr lang="de-CH" altLang="de-DE" sz="2200" b="0" dirty="0">
                <a:solidFill>
                  <a:schemeClr val="tx1"/>
                </a:solidFill>
              </a:rPr>
              <a:t>q</a:t>
            </a:r>
            <a:r>
              <a:rPr lang="de-CH" altLang="de-DE" sz="2200" b="0" dirty="0" smtClean="0">
                <a:solidFill>
                  <a:schemeClr val="tx1"/>
                </a:solidFill>
              </a:rPr>
              <a:t>2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</a:pPr>
            <a:r>
              <a:rPr lang="de-CH" altLang="de-DE" sz="2200" b="0" dirty="0" err="1">
                <a:solidFill>
                  <a:schemeClr val="tx1"/>
                </a:solidFill>
              </a:rPr>
              <a:t>r</a:t>
            </a:r>
            <a:r>
              <a:rPr lang="de-CH" altLang="de-DE" sz="2200" b="0" dirty="0" err="1" smtClean="0">
                <a:solidFill>
                  <a:schemeClr val="tx1"/>
                </a:solidFill>
              </a:rPr>
              <a:t>ise</a:t>
            </a:r>
            <a:endParaRPr lang="de-CH" altLang="de-DE" sz="2200" b="0" dirty="0" smtClean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</a:pPr>
            <a:r>
              <a:rPr lang="de-CH" altLang="de-DE" sz="2200" b="0" dirty="0" smtClean="0">
                <a:solidFill>
                  <a:schemeClr val="tx1"/>
                </a:solidFill>
              </a:rPr>
              <a:t>fall</a:t>
            </a:r>
          </a:p>
        </p:txBody>
      </p:sp>
      <p:sp>
        <p:nvSpPr>
          <p:cNvPr id="75" name="Line 34"/>
          <p:cNvSpPr>
            <a:spLocks noChangeShapeType="1"/>
          </p:cNvSpPr>
          <p:nvPr/>
        </p:nvSpPr>
        <p:spPr bwMode="auto">
          <a:xfrm flipV="1">
            <a:off x="5506126" y="4143080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76" name="Line 79"/>
          <p:cNvSpPr>
            <a:spLocks noChangeShapeType="1"/>
          </p:cNvSpPr>
          <p:nvPr/>
        </p:nvSpPr>
        <p:spPr bwMode="auto">
          <a:xfrm>
            <a:off x="4436151" y="4393905"/>
            <a:ext cx="1069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77" name="Line 78"/>
          <p:cNvSpPr>
            <a:spLocks noChangeShapeType="1"/>
          </p:cNvSpPr>
          <p:nvPr/>
        </p:nvSpPr>
        <p:spPr bwMode="auto">
          <a:xfrm>
            <a:off x="6564988" y="414308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78" name="Line 34"/>
          <p:cNvSpPr>
            <a:spLocks noChangeShapeType="1"/>
          </p:cNvSpPr>
          <p:nvPr/>
        </p:nvSpPr>
        <p:spPr bwMode="auto">
          <a:xfrm flipV="1">
            <a:off x="7646076" y="4143080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79" name="Line 79"/>
          <p:cNvSpPr>
            <a:spLocks noChangeShapeType="1"/>
          </p:cNvSpPr>
          <p:nvPr/>
        </p:nvSpPr>
        <p:spPr bwMode="auto">
          <a:xfrm>
            <a:off x="6576101" y="4393905"/>
            <a:ext cx="1069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80" name="Line 79"/>
          <p:cNvSpPr>
            <a:spLocks noChangeShapeType="1"/>
          </p:cNvSpPr>
          <p:nvPr/>
        </p:nvSpPr>
        <p:spPr bwMode="auto">
          <a:xfrm>
            <a:off x="7646076" y="4136741"/>
            <a:ext cx="1069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2514850" y="5828807"/>
            <a:ext cx="579231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Gerader Verbinder 81"/>
          <p:cNvCxnSpPr/>
          <p:nvPr/>
        </p:nvCxnSpPr>
        <p:spPr bwMode="auto">
          <a:xfrm>
            <a:off x="2514850" y="6324663"/>
            <a:ext cx="579231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Gerader Verbinder 82"/>
          <p:cNvCxnSpPr/>
          <p:nvPr/>
        </p:nvCxnSpPr>
        <p:spPr bwMode="auto">
          <a:xfrm>
            <a:off x="2514850" y="6815202"/>
            <a:ext cx="579231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4294450" y="1939143"/>
            <a:ext cx="766481" cy="47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400" b="0" dirty="0">
                <a:solidFill>
                  <a:schemeClr val="tx1"/>
                </a:solidFill>
              </a:rPr>
              <a:t>q</a:t>
            </a:r>
            <a:r>
              <a:rPr lang="de-CH" altLang="de-DE" sz="2400" b="0" dirty="0" smtClean="0">
                <a:solidFill>
                  <a:schemeClr val="tx1"/>
                </a:solidFill>
              </a:rPr>
              <a:t>1</a:t>
            </a:r>
            <a:endParaRPr lang="de-CH" altLang="de-DE" sz="2400" b="0" dirty="0">
              <a:solidFill>
                <a:schemeClr val="tx1"/>
              </a:solidFill>
            </a:endParaRPr>
          </a:p>
        </p:txBody>
      </p: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5927650" y="2480300"/>
            <a:ext cx="558209" cy="47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400" b="0" dirty="0">
                <a:solidFill>
                  <a:schemeClr val="tx1"/>
                </a:solidFill>
              </a:rPr>
              <a:t>q</a:t>
            </a:r>
            <a:r>
              <a:rPr lang="de-CH" altLang="de-DE" sz="2400" b="0" dirty="0" smtClean="0">
                <a:solidFill>
                  <a:schemeClr val="tx1"/>
                </a:solidFill>
              </a:rPr>
              <a:t>2</a:t>
            </a:r>
            <a:endParaRPr lang="de-CH" altLang="de-DE" sz="2400" b="0" dirty="0">
              <a:solidFill>
                <a:schemeClr val="tx1"/>
              </a:solidFill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2462888" y="5162107"/>
            <a:ext cx="6253163" cy="324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2462887" y="5669063"/>
            <a:ext cx="6253163" cy="324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2462886" y="6612993"/>
            <a:ext cx="6253163" cy="324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40" name="Rechteck 39"/>
          <p:cNvSpPr/>
          <p:nvPr/>
        </p:nvSpPr>
        <p:spPr bwMode="auto">
          <a:xfrm>
            <a:off x="2462885" y="6143686"/>
            <a:ext cx="6253163" cy="324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7478308" y="1338263"/>
            <a:ext cx="828859" cy="477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400" b="0" dirty="0" err="1" smtClean="0">
                <a:solidFill>
                  <a:schemeClr val="tx1"/>
                </a:solidFill>
              </a:rPr>
              <a:t>rise</a:t>
            </a:r>
            <a:endParaRPr lang="de-CH" altLang="de-DE" sz="2400" b="0" dirty="0">
              <a:solidFill>
                <a:schemeClr val="tx1"/>
              </a:solidFill>
            </a:endParaRPr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7550964" y="2176471"/>
            <a:ext cx="828859" cy="477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400" b="0" dirty="0" smtClean="0">
                <a:solidFill>
                  <a:schemeClr val="tx1"/>
                </a:solidFill>
              </a:rPr>
              <a:t>fall</a:t>
            </a:r>
            <a:endParaRPr lang="de-CH" altLang="de-DE" sz="2400" b="0" dirty="0">
              <a:solidFill>
                <a:schemeClr val="tx1"/>
              </a:solidFill>
            </a:endParaRP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2094615" y="2255656"/>
            <a:ext cx="1229584" cy="474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400" b="0" dirty="0" err="1">
                <a:solidFill>
                  <a:schemeClr val="tx1"/>
                </a:solidFill>
              </a:rPr>
              <a:t>d</a:t>
            </a:r>
            <a:r>
              <a:rPr lang="de-CH" altLang="de-DE" sz="2400" b="0" dirty="0" err="1" smtClean="0">
                <a:solidFill>
                  <a:schemeClr val="tx1"/>
                </a:solidFill>
              </a:rPr>
              <a:t>ata_in</a:t>
            </a:r>
            <a:endParaRPr lang="de-CH" altLang="de-DE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3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802005" y="1480747"/>
            <a:ext cx="8732943" cy="535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663" tIns="53385" rIns="102663" bIns="533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LIBRARY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 err="1">
                <a:latin typeface="Courier New" pitchFamily="49" charset="0"/>
              </a:rPr>
              <a:t>ieee</a:t>
            </a:r>
            <a:r>
              <a:rPr lang="de-CH" altLang="de-DE" sz="1800" dirty="0">
                <a:latin typeface="Courier New" pitchFamily="49" charset="0"/>
              </a:rPr>
              <a:t>;</a:t>
            </a:r>
            <a:br>
              <a:rPr lang="de-CH" altLang="de-DE" sz="1800" dirty="0">
                <a:latin typeface="Courier New" pitchFamily="49" charset="0"/>
              </a:rPr>
            </a:b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USE</a:t>
            </a:r>
            <a:r>
              <a:rPr lang="de-CH" altLang="de-DE" sz="1800" dirty="0">
                <a:latin typeface="Courier New" pitchFamily="49" charset="0"/>
              </a:rPr>
              <a:t> ieee.std_logic_1164.all;</a:t>
            </a:r>
            <a:br>
              <a:rPr lang="de-CH" altLang="de-DE" sz="1800" dirty="0">
                <a:latin typeface="Courier New" pitchFamily="49" charset="0"/>
              </a:rPr>
            </a:br>
            <a:r>
              <a:rPr lang="de-CH" altLang="de-DE" sz="1800" dirty="0">
                <a:latin typeface="Courier New" pitchFamily="49" charset="0"/>
              </a:rPr>
              <a:t/>
            </a:r>
            <a:br>
              <a:rPr lang="de-CH" altLang="de-DE" sz="1800" dirty="0">
                <a:latin typeface="Courier New" pitchFamily="49" charset="0"/>
              </a:rPr>
            </a:b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ENTITY</a:t>
            </a:r>
            <a:r>
              <a:rPr lang="de-CH" altLang="de-DE" sz="1800" dirty="0" smtClean="0">
                <a:latin typeface="Courier New" pitchFamily="49" charset="0"/>
              </a:rPr>
              <a:t> </a:t>
            </a:r>
            <a:r>
              <a:rPr lang="de-CH" altLang="de-DE" sz="1800" dirty="0" err="1">
                <a:latin typeface="Courier New" pitchFamily="49" charset="0"/>
              </a:rPr>
              <a:t>dff_logic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IS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PORT</a:t>
            </a:r>
            <a:r>
              <a:rPr lang="de-CH" altLang="de-DE" sz="1800" dirty="0">
                <a:latin typeface="Courier New" pitchFamily="49" charset="0"/>
              </a:rPr>
              <a:t>(</a:t>
            </a:r>
            <a:r>
              <a:rPr lang="de-CH" altLang="de-DE" sz="1800" dirty="0" err="1" smtClean="0">
                <a:latin typeface="Courier New" pitchFamily="49" charset="0"/>
              </a:rPr>
              <a:t>clk</a:t>
            </a:r>
            <a:r>
              <a:rPr lang="de-CH" altLang="de-DE" sz="1800" dirty="0">
                <a:latin typeface="Courier New" pitchFamily="49" charset="0"/>
              </a:rPr>
              <a:t>	</a:t>
            </a:r>
            <a:r>
              <a:rPr lang="de-CH" altLang="de-DE" sz="1800" dirty="0" smtClean="0">
                <a:latin typeface="Courier New" pitchFamily="49" charset="0"/>
              </a:rPr>
              <a:t>: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IN</a:t>
            </a:r>
            <a:r>
              <a:rPr lang="de-CH" altLang="de-DE" sz="1800" dirty="0">
                <a:latin typeface="Courier New" pitchFamily="49" charset="0"/>
              </a:rPr>
              <a:t>    </a:t>
            </a:r>
            <a:r>
              <a:rPr lang="de-CH" altLang="de-DE" sz="1800" dirty="0" err="1">
                <a:latin typeface="Courier New" pitchFamily="49" charset="0"/>
              </a:rPr>
              <a:t>std_logic</a:t>
            </a:r>
            <a:r>
              <a:rPr lang="de-CH" altLang="de-DE" sz="1800" dirty="0">
                <a:latin typeface="Courier New" pitchFamily="49" charset="0"/>
              </a:rPr>
              <a:t>;</a:t>
            </a:r>
            <a:br>
              <a:rPr lang="de-CH" altLang="de-DE" sz="1800" dirty="0">
                <a:latin typeface="Courier New" pitchFamily="49" charset="0"/>
              </a:rPr>
            </a:br>
            <a:r>
              <a:rPr lang="de-CH" altLang="de-DE" sz="1800" dirty="0">
                <a:latin typeface="Courier New" pitchFamily="49" charset="0"/>
              </a:rPr>
              <a:t>	d   </a:t>
            </a:r>
            <a:r>
              <a:rPr lang="de-CH" altLang="de-DE" sz="1800" dirty="0" smtClean="0">
                <a:latin typeface="Courier New" pitchFamily="49" charset="0"/>
              </a:rPr>
              <a:t>	: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IN</a:t>
            </a:r>
            <a:r>
              <a:rPr lang="de-CH" altLang="de-DE" sz="1800" dirty="0">
                <a:latin typeface="Courier New" pitchFamily="49" charset="0"/>
              </a:rPr>
              <a:t>    </a:t>
            </a:r>
            <a:r>
              <a:rPr lang="de-CH" altLang="de-DE" sz="1800" dirty="0" err="1">
                <a:latin typeface="Courier New" pitchFamily="49" charset="0"/>
              </a:rPr>
              <a:t>std_logic</a:t>
            </a:r>
            <a:r>
              <a:rPr lang="de-CH" altLang="de-DE" sz="1800" dirty="0">
                <a:latin typeface="Courier New" pitchFamily="49" charset="0"/>
              </a:rPr>
              <a:t>;</a:t>
            </a:r>
            <a:br>
              <a:rPr lang="de-CH" altLang="de-DE" sz="1800" dirty="0">
                <a:latin typeface="Courier New" pitchFamily="49" charset="0"/>
              </a:rPr>
            </a:br>
            <a:r>
              <a:rPr lang="de-CH" altLang="de-DE" sz="1800" dirty="0">
                <a:latin typeface="Courier New" pitchFamily="49" charset="0"/>
              </a:rPr>
              <a:t>	</a:t>
            </a:r>
            <a:r>
              <a:rPr lang="de-CH" altLang="de-DE" sz="1800" dirty="0" err="1">
                <a:latin typeface="Courier New" pitchFamily="49" charset="0"/>
              </a:rPr>
              <a:t>q</a:t>
            </a:r>
            <a:r>
              <a:rPr lang="de-CH" altLang="de-DE" sz="1800" dirty="0">
                <a:latin typeface="Courier New" pitchFamily="49" charset="0"/>
              </a:rPr>
              <a:t>   </a:t>
            </a:r>
            <a:r>
              <a:rPr lang="de-CH" altLang="de-DE" sz="1800" dirty="0" smtClean="0">
                <a:latin typeface="Courier New" pitchFamily="49" charset="0"/>
              </a:rPr>
              <a:t>	: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OUT</a:t>
            </a:r>
            <a:r>
              <a:rPr lang="de-CH" altLang="de-DE" sz="1800" dirty="0">
                <a:latin typeface="Courier New" pitchFamily="49" charset="0"/>
              </a:rPr>
              <a:t>   </a:t>
            </a:r>
            <a:r>
              <a:rPr lang="de-CH" altLang="de-DE" sz="1800" dirty="0" err="1">
                <a:latin typeface="Courier New" pitchFamily="49" charset="0"/>
              </a:rPr>
              <a:t>std_logic</a:t>
            </a:r>
            <a:r>
              <a:rPr lang="de-CH" altLang="de-DE" sz="1800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END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 err="1">
                <a:latin typeface="Courier New" pitchFamily="49" charset="0"/>
              </a:rPr>
              <a:t>dff_logic</a:t>
            </a:r>
            <a:r>
              <a:rPr lang="de-CH" altLang="de-DE" sz="18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de-CH" altLang="de-DE" sz="1800" dirty="0">
              <a:latin typeface="Courier New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ARCHITECTURE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 err="1">
                <a:latin typeface="Courier New" pitchFamily="49" charset="0"/>
              </a:rPr>
              <a:t>rtl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OF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 err="1">
                <a:latin typeface="Courier New" pitchFamily="49" charset="0"/>
              </a:rPr>
              <a:t>dff_logic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IS</a:t>
            </a:r>
            <a:r>
              <a:rPr lang="de-CH" altLang="de-DE" sz="1800" dirty="0">
                <a:latin typeface="Courier New" pitchFamily="49" charset="0"/>
              </a:rPr>
              <a:t/>
            </a:r>
            <a:br>
              <a:rPr lang="de-CH" altLang="de-DE" sz="1800" dirty="0">
                <a:latin typeface="Courier New" pitchFamily="49" charset="0"/>
              </a:rPr>
            </a:b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BEGIN</a:t>
            </a:r>
            <a:r>
              <a:rPr lang="de-CH" altLang="de-DE" sz="1800" dirty="0">
                <a:latin typeface="Courier New" pitchFamily="49" charset="0"/>
              </a:rPr>
              <a:t/>
            </a:r>
            <a:br>
              <a:rPr lang="de-CH" altLang="de-DE" sz="1800" dirty="0">
                <a:latin typeface="Courier New" pitchFamily="49" charset="0"/>
              </a:rPr>
            </a:br>
            <a:r>
              <a:rPr lang="de-CH" altLang="de-DE" sz="1800" dirty="0">
                <a:latin typeface="Courier New" pitchFamily="49" charset="0"/>
              </a:rPr>
              <a:t>	</a:t>
            </a:r>
            <a:r>
              <a:rPr lang="de-CH" altLang="de-DE" sz="1800" dirty="0" err="1" smtClean="0">
                <a:latin typeface="Courier New" pitchFamily="49" charset="0"/>
              </a:rPr>
              <a:t>dff</a:t>
            </a:r>
            <a:r>
              <a:rPr lang="de-CH" altLang="de-DE" sz="1800" dirty="0" smtClean="0">
                <a:latin typeface="Courier New" pitchFamily="49" charset="0"/>
              </a:rPr>
              <a:t> </a:t>
            </a:r>
            <a:r>
              <a:rPr lang="de-CH" altLang="de-DE" sz="1800" dirty="0">
                <a:latin typeface="Courier New" pitchFamily="49" charset="0"/>
              </a:rPr>
              <a:t>: PROCESS(</a:t>
            </a:r>
            <a:r>
              <a:rPr lang="de-CH" altLang="de-DE" sz="1800" dirty="0" err="1">
                <a:latin typeface="Courier New" pitchFamily="49" charset="0"/>
              </a:rPr>
              <a:t>clk</a:t>
            </a:r>
            <a:r>
              <a:rPr lang="de-CH" altLang="de-DE" sz="1800" dirty="0">
                <a:latin typeface="Courier New" pitchFamily="49" charset="0"/>
              </a:rPr>
              <a:t>)</a:t>
            </a:r>
            <a:br>
              <a:rPr lang="de-CH" altLang="de-DE" sz="1800" dirty="0">
                <a:latin typeface="Courier New" pitchFamily="49" charset="0"/>
              </a:rPr>
            </a:br>
            <a:r>
              <a:rPr lang="de-CH" altLang="de-DE" sz="1800" dirty="0">
                <a:latin typeface="Courier New" pitchFamily="49" charset="0"/>
              </a:rPr>
              <a:t>	</a:t>
            </a: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BEGIN</a:t>
            </a:r>
            <a:r>
              <a:rPr lang="de-CH" altLang="de-DE" sz="1800" dirty="0">
                <a:latin typeface="Courier New" pitchFamily="49" charset="0"/>
              </a:rPr>
              <a:t/>
            </a:r>
            <a:br>
              <a:rPr lang="de-CH" altLang="de-DE" sz="1800" dirty="0">
                <a:latin typeface="Courier New" pitchFamily="49" charset="0"/>
              </a:rPr>
            </a:br>
            <a:r>
              <a:rPr lang="de-CH" altLang="de-DE" sz="1800" dirty="0">
                <a:latin typeface="Courier New" pitchFamily="49" charset="0"/>
              </a:rPr>
              <a:t>		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 err="1">
                <a:solidFill>
                  <a:srgbClr val="CE003C"/>
                </a:solidFill>
                <a:latin typeface="Courier New" pitchFamily="49" charset="0"/>
              </a:rPr>
              <a:t>rising_edge</a:t>
            </a:r>
            <a:r>
              <a:rPr lang="de-CH" altLang="de-DE" sz="1800" dirty="0">
                <a:latin typeface="Courier New" pitchFamily="49" charset="0"/>
              </a:rPr>
              <a:t>(</a:t>
            </a:r>
            <a:r>
              <a:rPr lang="de-CH" altLang="de-DE" sz="1800" dirty="0" err="1">
                <a:latin typeface="Courier New" pitchFamily="49" charset="0"/>
              </a:rPr>
              <a:t>clk</a:t>
            </a:r>
            <a:r>
              <a:rPr lang="de-CH" altLang="de-DE" sz="1800" dirty="0">
                <a:latin typeface="Courier New" pitchFamily="49" charset="0"/>
              </a:rPr>
              <a:t>)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THEN</a:t>
            </a:r>
            <a:r>
              <a:rPr lang="de-CH" altLang="de-DE" sz="1800" dirty="0">
                <a:latin typeface="Courier New" pitchFamily="49" charset="0"/>
              </a:rPr>
              <a:t/>
            </a:r>
            <a:br>
              <a:rPr lang="de-CH" altLang="de-DE" sz="1800" dirty="0">
                <a:latin typeface="Courier New" pitchFamily="49" charset="0"/>
              </a:rPr>
            </a:br>
            <a:r>
              <a:rPr lang="de-CH" altLang="de-DE" sz="1800" dirty="0">
                <a:latin typeface="Courier New" pitchFamily="49" charset="0"/>
              </a:rPr>
              <a:t>			</a:t>
            </a:r>
            <a:r>
              <a:rPr lang="de-CH" altLang="de-DE" sz="1800" dirty="0" err="1" smtClean="0">
                <a:latin typeface="Courier New" pitchFamily="49" charset="0"/>
              </a:rPr>
              <a:t>q</a:t>
            </a:r>
            <a:r>
              <a:rPr lang="de-CH" altLang="de-DE" sz="1800" dirty="0" smtClean="0">
                <a:latin typeface="Courier New" pitchFamily="49" charset="0"/>
              </a:rPr>
              <a:t> </a:t>
            </a:r>
            <a:r>
              <a:rPr lang="de-CH" altLang="de-DE" sz="1800" dirty="0">
                <a:latin typeface="Courier New" pitchFamily="49" charset="0"/>
              </a:rPr>
              <a:t>&lt;= d;			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CH" altLang="de-DE" sz="1800" dirty="0">
                <a:latin typeface="Courier New" pitchFamily="49" charset="0"/>
              </a:rPr>
              <a:t>		</a:t>
            </a: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END</a:t>
            </a:r>
            <a:r>
              <a:rPr lang="de-CH" altLang="de-DE" sz="1800" dirty="0" smtClean="0">
                <a:latin typeface="Courier New" pitchFamily="49" charset="0"/>
              </a:rPr>
              <a:t>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de-CH" altLang="de-DE" sz="1800" dirty="0">
                <a:latin typeface="Courier New" pitchFamily="49" charset="0"/>
              </a:rPr>
              <a:t>;</a:t>
            </a:r>
            <a:br>
              <a:rPr lang="de-CH" altLang="de-DE" sz="1800" dirty="0">
                <a:latin typeface="Courier New" pitchFamily="49" charset="0"/>
              </a:rPr>
            </a:br>
            <a:r>
              <a:rPr lang="de-CH" altLang="de-DE" sz="1800" dirty="0">
                <a:latin typeface="Courier New" pitchFamily="49" charset="0"/>
              </a:rPr>
              <a:t>	</a:t>
            </a: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END</a:t>
            </a:r>
            <a:r>
              <a:rPr lang="de-CH" altLang="de-DE" sz="1800" dirty="0" smtClean="0">
                <a:latin typeface="Courier New" pitchFamily="49" charset="0"/>
              </a:rPr>
              <a:t>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PROCESS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 err="1">
                <a:latin typeface="Courier New" pitchFamily="49" charset="0"/>
              </a:rPr>
              <a:t>dff</a:t>
            </a:r>
            <a:r>
              <a:rPr lang="de-CH" altLang="de-DE" sz="1800" dirty="0">
                <a:latin typeface="Courier New" pitchFamily="49" charset="0"/>
              </a:rPr>
              <a:t>;</a:t>
            </a:r>
            <a:br>
              <a:rPr lang="de-CH" altLang="de-DE" sz="1800" dirty="0">
                <a:latin typeface="Courier New" pitchFamily="49" charset="0"/>
              </a:rPr>
            </a:b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END</a:t>
            </a:r>
            <a:r>
              <a:rPr lang="de-CH" altLang="de-DE" sz="1800" dirty="0" smtClean="0">
                <a:latin typeface="Courier New" pitchFamily="49" charset="0"/>
              </a:rPr>
              <a:t> </a:t>
            </a:r>
            <a:r>
              <a:rPr lang="de-CH" altLang="de-DE" sz="1800" dirty="0" err="1">
                <a:latin typeface="Courier New" pitchFamily="49" charset="0"/>
              </a:rPr>
              <a:t>rtl</a:t>
            </a:r>
            <a:r>
              <a:rPr lang="de-CH" altLang="de-DE" sz="1800" dirty="0">
                <a:latin typeface="Courier New" pitchFamily="49" charset="0"/>
              </a:rPr>
              <a:t>;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5942575" y="4455706"/>
            <a:ext cx="4622001" cy="51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663" tIns="53385" rIns="102663" bIns="533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CH" altLang="de-DE" sz="1600" dirty="0" err="1" smtClean="0">
                <a:solidFill>
                  <a:srgbClr val="008000"/>
                </a:solidFill>
              </a:rPr>
              <a:t>Process</a:t>
            </a:r>
            <a:r>
              <a:rPr lang="de-CH" altLang="de-DE" sz="1600" dirty="0" smtClean="0">
                <a:solidFill>
                  <a:srgbClr val="008000"/>
                </a:solidFill>
              </a:rPr>
              <a:t> </a:t>
            </a:r>
            <a:r>
              <a:rPr lang="de-CH" altLang="de-DE" sz="1600" dirty="0" err="1" smtClean="0">
                <a:solidFill>
                  <a:srgbClr val="008000"/>
                </a:solidFill>
              </a:rPr>
              <a:t>is</a:t>
            </a:r>
            <a:r>
              <a:rPr lang="de-CH" altLang="de-DE" sz="1600" dirty="0" smtClean="0">
                <a:solidFill>
                  <a:srgbClr val="008000"/>
                </a:solidFill>
              </a:rPr>
              <a:t> </a:t>
            </a:r>
            <a:r>
              <a:rPr lang="de-CH" altLang="de-DE" sz="1600" dirty="0" err="1" smtClean="0">
                <a:solidFill>
                  <a:srgbClr val="008000"/>
                </a:solidFill>
              </a:rPr>
              <a:t>only</a:t>
            </a:r>
            <a:r>
              <a:rPr lang="de-CH" altLang="de-DE" sz="1600" dirty="0" smtClean="0">
                <a:solidFill>
                  <a:srgbClr val="008000"/>
                </a:solidFill>
              </a:rPr>
              <a:t> </a:t>
            </a:r>
            <a:r>
              <a:rPr lang="de-CH" altLang="de-DE" sz="1600" dirty="0" err="1" smtClean="0">
                <a:solidFill>
                  <a:srgbClr val="008000"/>
                </a:solidFill>
              </a:rPr>
              <a:t>activated</a:t>
            </a:r>
            <a:r>
              <a:rPr lang="de-CH" altLang="de-DE" sz="1600" dirty="0" smtClean="0">
                <a:solidFill>
                  <a:srgbClr val="008000"/>
                </a:solidFill>
              </a:rPr>
              <a:t> </a:t>
            </a:r>
            <a:r>
              <a:rPr lang="de-CH" altLang="de-DE" sz="1600" dirty="0" err="1" smtClean="0">
                <a:solidFill>
                  <a:srgbClr val="008000"/>
                </a:solidFill>
              </a:rPr>
              <a:t>when</a:t>
            </a:r>
            <a:r>
              <a:rPr lang="de-CH" altLang="de-DE" sz="1600" dirty="0" smtClean="0">
                <a:solidFill>
                  <a:srgbClr val="008000"/>
                </a:solidFill>
              </a:rPr>
              <a:t> </a:t>
            </a:r>
            <a:r>
              <a:rPr lang="de-CH" altLang="de-DE" sz="1600" dirty="0" err="1" smtClean="0">
                <a:solidFill>
                  <a:srgbClr val="008000"/>
                </a:solidFill>
              </a:rPr>
              <a:t>clk</a:t>
            </a:r>
            <a:r>
              <a:rPr lang="de-CH" altLang="de-DE" sz="1600" dirty="0" smtClean="0">
                <a:solidFill>
                  <a:srgbClr val="008000"/>
                </a:solidFill>
              </a:rPr>
              <a:t> </a:t>
            </a:r>
            <a:r>
              <a:rPr lang="de-CH" altLang="de-DE" sz="1600" dirty="0" err="1" smtClean="0">
                <a:solidFill>
                  <a:srgbClr val="008000"/>
                </a:solidFill>
              </a:rPr>
              <a:t>changes</a:t>
            </a:r>
            <a:endParaRPr lang="de-CH" altLang="de-DE" sz="1600" dirty="0">
              <a:solidFill>
                <a:srgbClr val="008000"/>
              </a:solidFill>
            </a:endParaRPr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 flipH="1">
            <a:off x="4851644" y="4783540"/>
            <a:ext cx="1221609" cy="358254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 lIns="102663" tIns="53385" rIns="102663" bIns="53385">
            <a:spAutoFit/>
          </a:bodyPr>
          <a:lstStyle/>
          <a:p>
            <a:endParaRPr lang="de-CH"/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6882521" y="5402112"/>
            <a:ext cx="2571761" cy="51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663" tIns="53385" rIns="102663" bIns="533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CH" altLang="de-DE" sz="1600" dirty="0" err="1" smtClean="0">
                <a:solidFill>
                  <a:srgbClr val="008000"/>
                </a:solidFill>
              </a:rPr>
              <a:t>Only</a:t>
            </a:r>
            <a:r>
              <a:rPr lang="de-CH" altLang="de-DE" sz="1600" dirty="0" smtClean="0">
                <a:solidFill>
                  <a:srgbClr val="008000"/>
                </a:solidFill>
              </a:rPr>
              <a:t> </a:t>
            </a:r>
            <a:r>
              <a:rPr lang="de-CH" altLang="de-DE" sz="1600" dirty="0" err="1" smtClean="0">
                <a:solidFill>
                  <a:srgbClr val="008000"/>
                </a:solidFill>
              </a:rPr>
              <a:t>true</a:t>
            </a:r>
            <a:r>
              <a:rPr lang="de-CH" altLang="de-DE" sz="1600" dirty="0" smtClean="0">
                <a:solidFill>
                  <a:srgbClr val="008000"/>
                </a:solidFill>
              </a:rPr>
              <a:t> </a:t>
            </a:r>
            <a:r>
              <a:rPr lang="de-CH" altLang="de-DE" sz="1600" dirty="0" err="1" smtClean="0">
                <a:solidFill>
                  <a:srgbClr val="008000"/>
                </a:solidFill>
              </a:rPr>
              <a:t>when</a:t>
            </a:r>
            <a:r>
              <a:rPr lang="de-CH" altLang="de-DE" sz="1600" dirty="0" smtClean="0">
                <a:solidFill>
                  <a:srgbClr val="008000"/>
                </a:solidFill>
              </a:rPr>
              <a:t> </a:t>
            </a:r>
            <a:r>
              <a:rPr lang="de-CH" altLang="de-DE" sz="1600" dirty="0" err="1" smtClean="0">
                <a:solidFill>
                  <a:srgbClr val="008000"/>
                </a:solidFill>
              </a:rPr>
              <a:t>clk</a:t>
            </a:r>
            <a:r>
              <a:rPr lang="de-CH" altLang="de-DE" sz="1600" dirty="0" smtClean="0">
                <a:solidFill>
                  <a:srgbClr val="008000"/>
                </a:solidFill>
              </a:rPr>
              <a:t> </a:t>
            </a:r>
            <a:r>
              <a:rPr lang="de-CH" altLang="de-DE" sz="1600" dirty="0" err="1" smtClean="0">
                <a:solidFill>
                  <a:srgbClr val="008000"/>
                </a:solidFill>
              </a:rPr>
              <a:t>rises</a:t>
            </a:r>
            <a:endParaRPr lang="de-CH" altLang="de-DE" sz="1600" dirty="0">
              <a:solidFill>
                <a:srgbClr val="008000"/>
              </a:solidFill>
            </a:endParaRPr>
          </a:p>
        </p:txBody>
      </p:sp>
      <p:sp>
        <p:nvSpPr>
          <p:cNvPr id="6150" name="Oval 8"/>
          <p:cNvSpPr>
            <a:spLocks noChangeArrowheads="1"/>
          </p:cNvSpPr>
          <p:nvPr/>
        </p:nvSpPr>
        <p:spPr bwMode="auto">
          <a:xfrm>
            <a:off x="3051445" y="5265796"/>
            <a:ext cx="2385265" cy="37343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2663" tIns="53385" rIns="102663" bIns="5338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CH" altLang="de-DE"/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 flipH="1" flipV="1">
            <a:off x="5436710" y="5625835"/>
            <a:ext cx="1450827" cy="9906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 lIns="102663" tIns="53385" rIns="102663" bIns="53385">
            <a:spAutoFit/>
          </a:bodyPr>
          <a:lstStyle/>
          <a:p>
            <a:endParaRPr lang="de-CH"/>
          </a:p>
        </p:txBody>
      </p:sp>
      <p:sp>
        <p:nvSpPr>
          <p:cNvPr id="6156" name="Rectang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 smtClean="0"/>
              <a:t>VHDL </a:t>
            </a:r>
            <a:r>
              <a:rPr lang="de-CH" altLang="de-DE" dirty="0" smtClean="0"/>
              <a:t>Description of a D-FF</a:t>
            </a:r>
            <a:endParaRPr lang="en-US" altLang="de-DE" dirty="0" smtClean="0"/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5850770" y="6083114"/>
            <a:ext cx="4106563" cy="136200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102663" tIns="53385" rIns="102663" bIns="53385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defRPr/>
            </a:pPr>
            <a:r>
              <a:rPr lang="de-CH" sz="1600" dirty="0" smtClean="0">
                <a:solidFill>
                  <a:srgbClr val="008000"/>
                </a:solidFill>
              </a:rPr>
              <a:t>This </a:t>
            </a:r>
            <a:r>
              <a:rPr lang="de-CH" sz="1600" dirty="0" err="1" smtClean="0">
                <a:solidFill>
                  <a:srgbClr val="008000"/>
                </a:solidFill>
              </a:rPr>
              <a:t>syntax</a:t>
            </a:r>
            <a:r>
              <a:rPr lang="de-CH" sz="1600" dirty="0" smtClean="0">
                <a:solidFill>
                  <a:srgbClr val="008000"/>
                </a:solidFill>
              </a:rPr>
              <a:t> </a:t>
            </a:r>
            <a:r>
              <a:rPr lang="de-CH" sz="1600" dirty="0" err="1" smtClean="0">
                <a:solidFill>
                  <a:srgbClr val="008000"/>
                </a:solidFill>
              </a:rPr>
              <a:t>below</a:t>
            </a:r>
            <a:r>
              <a:rPr lang="de-CH" sz="1600" dirty="0" smtClean="0">
                <a:solidFill>
                  <a:srgbClr val="008000"/>
                </a:solidFill>
              </a:rPr>
              <a:t> </a:t>
            </a:r>
            <a:endParaRPr lang="de-CH" sz="1600" dirty="0">
              <a:solidFill>
                <a:srgbClr val="008000"/>
              </a:solidFill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defRPr/>
            </a:pPr>
            <a:r>
              <a:rPr lang="de-CH" sz="1600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de-CH" sz="1600" dirty="0">
                <a:latin typeface="Courier New" pitchFamily="49" charset="0"/>
              </a:rPr>
              <a:t> </a:t>
            </a:r>
            <a:r>
              <a:rPr lang="de-CH" sz="1600" dirty="0" err="1">
                <a:latin typeface="Courier New" pitchFamily="49" charset="0"/>
              </a:rPr>
              <a:t>rising_edge</a:t>
            </a:r>
            <a:r>
              <a:rPr lang="de-CH" sz="1600" dirty="0">
                <a:latin typeface="Courier New" pitchFamily="49" charset="0"/>
              </a:rPr>
              <a:t>(</a:t>
            </a:r>
            <a:r>
              <a:rPr lang="de-CH" sz="1600" dirty="0" err="1">
                <a:latin typeface="Courier New" pitchFamily="49" charset="0"/>
              </a:rPr>
              <a:t>clk</a:t>
            </a:r>
            <a:r>
              <a:rPr lang="de-CH" sz="1600" dirty="0">
                <a:latin typeface="Courier New" pitchFamily="49" charset="0"/>
              </a:rPr>
              <a:t>) </a:t>
            </a:r>
            <a:r>
              <a:rPr lang="de-CH" sz="1600" dirty="0">
                <a:solidFill>
                  <a:schemeClr val="accent2"/>
                </a:solidFill>
                <a:latin typeface="Courier New" pitchFamily="49" charset="0"/>
              </a:rPr>
              <a:t>THEN</a:t>
            </a:r>
            <a:endParaRPr lang="de-CH" sz="1600" dirty="0">
              <a:solidFill>
                <a:srgbClr val="008000"/>
              </a:solidFill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defRPr/>
            </a:pPr>
            <a:r>
              <a:rPr lang="de-CH" sz="1600" dirty="0">
                <a:solidFill>
                  <a:srgbClr val="008000"/>
                </a:solidFill>
              </a:rPr>
              <a:t> </a:t>
            </a:r>
            <a:r>
              <a:rPr lang="de-CH" sz="1600" dirty="0" err="1" smtClean="0">
                <a:solidFill>
                  <a:srgbClr val="008000"/>
                </a:solidFill>
              </a:rPr>
              <a:t>is</a:t>
            </a:r>
            <a:r>
              <a:rPr lang="de-CH" sz="1600" dirty="0" smtClean="0">
                <a:solidFill>
                  <a:srgbClr val="008000"/>
                </a:solidFill>
              </a:rPr>
              <a:t> </a:t>
            </a:r>
            <a:r>
              <a:rPr lang="de-CH" sz="1600" dirty="0" err="1" smtClean="0">
                <a:solidFill>
                  <a:srgbClr val="008000"/>
                </a:solidFill>
              </a:rPr>
              <a:t>equivalent</a:t>
            </a:r>
            <a:r>
              <a:rPr lang="de-CH" sz="1600" dirty="0" smtClean="0">
                <a:solidFill>
                  <a:srgbClr val="008000"/>
                </a:solidFill>
              </a:rPr>
              <a:t> </a:t>
            </a:r>
            <a:r>
              <a:rPr lang="de-CH" sz="1600" dirty="0" err="1" smtClean="0">
                <a:solidFill>
                  <a:srgbClr val="008000"/>
                </a:solidFill>
              </a:rPr>
              <a:t>to</a:t>
            </a:r>
            <a:r>
              <a:rPr lang="de-CH" sz="1600" dirty="0" smtClean="0">
                <a:solidFill>
                  <a:srgbClr val="008000"/>
                </a:solidFill>
              </a:rPr>
              <a:t> (</a:t>
            </a:r>
            <a:r>
              <a:rPr lang="de-CH" sz="1600" dirty="0" err="1" smtClean="0">
                <a:solidFill>
                  <a:srgbClr val="008000"/>
                </a:solidFill>
              </a:rPr>
              <a:t>old</a:t>
            </a:r>
            <a:r>
              <a:rPr lang="de-CH" sz="1600" dirty="0" smtClean="0">
                <a:solidFill>
                  <a:srgbClr val="008000"/>
                </a:solidFill>
              </a:rPr>
              <a:t> style)</a:t>
            </a:r>
            <a:endParaRPr lang="de-CH" sz="1600" dirty="0">
              <a:solidFill>
                <a:srgbClr val="008000"/>
              </a:solidFill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defRPr/>
            </a:pPr>
            <a:r>
              <a:rPr lang="de-CH" sz="1600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de-CH" sz="1600" dirty="0">
                <a:latin typeface="Courier New" pitchFamily="49" charset="0"/>
              </a:rPr>
              <a:t> </a:t>
            </a:r>
            <a:r>
              <a:rPr lang="de-CH" sz="1600" dirty="0" err="1" smtClean="0">
                <a:latin typeface="Courier New" pitchFamily="49" charset="0"/>
              </a:rPr>
              <a:t>clk'event</a:t>
            </a:r>
            <a:r>
              <a:rPr lang="de-CH" sz="1600" dirty="0" smtClean="0">
                <a:latin typeface="Courier New" pitchFamily="49" charset="0"/>
              </a:rPr>
              <a:t> </a:t>
            </a:r>
            <a:r>
              <a:rPr lang="de-CH" sz="1600" dirty="0">
                <a:latin typeface="Courier New" pitchFamily="49" charset="0"/>
              </a:rPr>
              <a:t>AND </a:t>
            </a:r>
            <a:r>
              <a:rPr lang="de-CH" sz="1600" dirty="0" err="1">
                <a:latin typeface="Courier New" pitchFamily="49" charset="0"/>
              </a:rPr>
              <a:t>clk</a:t>
            </a:r>
            <a:r>
              <a:rPr lang="de-CH" sz="1600" dirty="0">
                <a:latin typeface="Courier New" pitchFamily="49" charset="0"/>
              </a:rPr>
              <a:t> = </a:t>
            </a:r>
            <a:r>
              <a:rPr lang="de-CH" sz="1600" dirty="0" smtClean="0">
                <a:latin typeface="Courier New" pitchFamily="49" charset="0"/>
              </a:rPr>
              <a:t>'1' </a:t>
            </a:r>
            <a:r>
              <a:rPr lang="de-CH" sz="1600" dirty="0">
                <a:solidFill>
                  <a:schemeClr val="accent2"/>
                </a:solidFill>
                <a:latin typeface="Courier New" pitchFamily="49" charset="0"/>
              </a:rPr>
              <a:t>THEN</a:t>
            </a:r>
            <a:endParaRPr lang="de-CH" sz="1600" dirty="0">
              <a:solidFill>
                <a:srgbClr val="008000"/>
              </a:solidFill>
            </a:endParaRPr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940" y="1394842"/>
            <a:ext cx="3168440" cy="263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802005" y="1781798"/>
            <a:ext cx="8732943" cy="5452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663" tIns="53385" rIns="102663" bIns="533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</a:pP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LIBRARY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 err="1">
                <a:latin typeface="Courier New" pitchFamily="49" charset="0"/>
              </a:rPr>
              <a:t>ieee</a:t>
            </a:r>
            <a:r>
              <a:rPr lang="de-CH" altLang="de-DE" sz="1800" dirty="0">
                <a:latin typeface="Courier New" pitchFamily="49" charset="0"/>
              </a:rPr>
              <a:t>;</a:t>
            </a:r>
            <a:br>
              <a:rPr lang="de-CH" altLang="de-DE" sz="1800" dirty="0">
                <a:latin typeface="Courier New" pitchFamily="49" charset="0"/>
              </a:rPr>
            </a:b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USE</a:t>
            </a:r>
            <a:r>
              <a:rPr lang="de-CH" altLang="de-DE" sz="1800" dirty="0">
                <a:latin typeface="Courier New" pitchFamily="49" charset="0"/>
              </a:rPr>
              <a:t> ieee.std_logic_1164.all;</a:t>
            </a:r>
            <a:br>
              <a:rPr lang="de-CH" altLang="de-DE" sz="1800" dirty="0">
                <a:latin typeface="Courier New" pitchFamily="49" charset="0"/>
              </a:rPr>
            </a:br>
            <a:r>
              <a:rPr lang="de-CH" altLang="de-DE" sz="1800" dirty="0">
                <a:latin typeface="Courier New" pitchFamily="49" charset="0"/>
              </a:rPr>
              <a:t/>
            </a:r>
            <a:br>
              <a:rPr lang="de-CH" altLang="de-DE" sz="1800" dirty="0">
                <a:latin typeface="Courier New" pitchFamily="49" charset="0"/>
              </a:rPr>
            </a:b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ENTITY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 err="1">
                <a:latin typeface="Courier New" pitchFamily="49" charset="0"/>
              </a:rPr>
              <a:t>dff_logic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IS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</a:pPr>
            <a:r>
              <a:rPr lang="de-CH" altLang="de-DE" sz="1800" dirty="0">
                <a:latin typeface="Courier New" pitchFamily="49" charset="0"/>
              </a:rPr>
              <a:t> 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PORT</a:t>
            </a:r>
            <a:r>
              <a:rPr lang="de-CH" altLang="de-DE" sz="1800" dirty="0">
                <a:latin typeface="Courier New" pitchFamily="49" charset="0"/>
              </a:rPr>
              <a:t>(</a:t>
            </a:r>
            <a:r>
              <a:rPr lang="de-CH" altLang="de-DE" sz="1800" dirty="0" err="1">
                <a:latin typeface="Courier New" pitchFamily="49" charset="0"/>
              </a:rPr>
              <a:t>clk</a:t>
            </a:r>
            <a:r>
              <a:rPr lang="de-CH" altLang="de-DE" sz="1800" dirty="0">
                <a:latin typeface="Courier New" pitchFamily="49" charset="0"/>
              </a:rPr>
              <a:t>	: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IN</a:t>
            </a:r>
            <a:r>
              <a:rPr lang="de-CH" altLang="de-DE" sz="1800" dirty="0">
                <a:latin typeface="Courier New" pitchFamily="49" charset="0"/>
              </a:rPr>
              <a:t>    </a:t>
            </a:r>
            <a:r>
              <a:rPr lang="de-CH" altLang="de-DE" sz="1800" dirty="0" err="1">
                <a:latin typeface="Courier New" pitchFamily="49" charset="0"/>
              </a:rPr>
              <a:t>std_logic</a:t>
            </a:r>
            <a:r>
              <a:rPr lang="de-CH" altLang="de-DE" sz="1800" dirty="0">
                <a:latin typeface="Courier New" pitchFamily="49" charset="0"/>
              </a:rPr>
              <a:t>;</a:t>
            </a:r>
            <a:br>
              <a:rPr lang="de-CH" altLang="de-DE" sz="1800" dirty="0">
                <a:latin typeface="Courier New" pitchFamily="49" charset="0"/>
              </a:rPr>
            </a:br>
            <a:r>
              <a:rPr lang="de-CH" altLang="de-DE" sz="1800" dirty="0">
                <a:latin typeface="Courier New" pitchFamily="49" charset="0"/>
              </a:rPr>
              <a:t>	d      :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IN</a:t>
            </a:r>
            <a:r>
              <a:rPr lang="de-CH" altLang="de-DE" sz="1800" dirty="0">
                <a:latin typeface="Courier New" pitchFamily="49" charset="0"/>
              </a:rPr>
              <a:t>    </a:t>
            </a:r>
            <a:r>
              <a:rPr lang="de-CH" altLang="de-DE" sz="1800" dirty="0" err="1">
                <a:latin typeface="Courier New" pitchFamily="49" charset="0"/>
              </a:rPr>
              <a:t>std_logic_vector</a:t>
            </a:r>
            <a:r>
              <a:rPr lang="de-CH" altLang="de-DE" sz="1800" dirty="0">
                <a:latin typeface="Courier New" pitchFamily="49" charset="0"/>
              </a:rPr>
              <a:t>(7 </a:t>
            </a:r>
            <a:r>
              <a:rPr lang="de-CH" altLang="de-DE" sz="1800" dirty="0" err="1">
                <a:latin typeface="Courier New" pitchFamily="49" charset="0"/>
              </a:rPr>
              <a:t>downto</a:t>
            </a:r>
            <a:r>
              <a:rPr lang="de-CH" altLang="de-DE" sz="1800" dirty="0">
                <a:latin typeface="Courier New" pitchFamily="49" charset="0"/>
              </a:rPr>
              <a:t> 0);</a:t>
            </a:r>
            <a:br>
              <a:rPr lang="de-CH" altLang="de-DE" sz="1800" dirty="0">
                <a:latin typeface="Courier New" pitchFamily="49" charset="0"/>
              </a:rPr>
            </a:br>
            <a:r>
              <a:rPr lang="de-CH" altLang="de-DE" sz="1800" dirty="0">
                <a:latin typeface="Courier New" pitchFamily="49" charset="0"/>
              </a:rPr>
              <a:t>	q      :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OUT</a:t>
            </a:r>
            <a:r>
              <a:rPr lang="de-CH" altLang="de-DE" sz="1800" dirty="0">
                <a:latin typeface="Courier New" pitchFamily="49" charset="0"/>
              </a:rPr>
              <a:t>   </a:t>
            </a:r>
            <a:r>
              <a:rPr lang="de-CH" altLang="de-DE" sz="1800" dirty="0" err="1" smtClean="0">
                <a:latin typeface="Courier New" pitchFamily="49" charset="0"/>
              </a:rPr>
              <a:t>std_logic_vector</a:t>
            </a:r>
            <a:r>
              <a:rPr lang="de-CH" altLang="de-DE" sz="1800" dirty="0" smtClean="0">
                <a:latin typeface="Courier New" pitchFamily="49" charset="0"/>
              </a:rPr>
              <a:t>(7 </a:t>
            </a:r>
            <a:r>
              <a:rPr lang="de-CH" altLang="de-DE" sz="1800" dirty="0" err="1">
                <a:latin typeface="Courier New" pitchFamily="49" charset="0"/>
              </a:rPr>
              <a:t>downto</a:t>
            </a:r>
            <a:r>
              <a:rPr lang="de-CH" altLang="de-DE" sz="1800" dirty="0">
                <a:latin typeface="Courier New" pitchFamily="49" charset="0"/>
              </a:rPr>
              <a:t> 0);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</a:pP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END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 err="1">
                <a:latin typeface="Courier New" pitchFamily="49" charset="0"/>
              </a:rPr>
              <a:t>dff_logic</a:t>
            </a:r>
            <a:r>
              <a:rPr lang="de-CH" altLang="de-DE" sz="18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</a:pPr>
            <a:endParaRPr lang="de-CH" altLang="de-DE" sz="1800" dirty="0">
              <a:latin typeface="Courier New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</a:pP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ARCHITECTURE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 err="1">
                <a:latin typeface="Courier New" pitchFamily="49" charset="0"/>
              </a:rPr>
              <a:t>rtl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OF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 err="1">
                <a:latin typeface="Courier New" pitchFamily="49" charset="0"/>
              </a:rPr>
              <a:t>dff_logic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IS</a:t>
            </a:r>
            <a:r>
              <a:rPr lang="de-CH" altLang="de-DE" sz="1800" dirty="0">
                <a:latin typeface="Courier New" pitchFamily="49" charset="0"/>
              </a:rPr>
              <a:t/>
            </a:r>
            <a:br>
              <a:rPr lang="de-CH" altLang="de-DE" sz="1800" dirty="0">
                <a:latin typeface="Courier New" pitchFamily="49" charset="0"/>
              </a:rPr>
            </a:b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BEGIN</a:t>
            </a:r>
            <a:r>
              <a:rPr lang="de-CH" altLang="de-DE" sz="1800" dirty="0">
                <a:latin typeface="Courier New" pitchFamily="49" charset="0"/>
              </a:rPr>
              <a:t/>
            </a:r>
            <a:br>
              <a:rPr lang="de-CH" altLang="de-DE" sz="1800" dirty="0">
                <a:latin typeface="Courier New" pitchFamily="49" charset="0"/>
              </a:rPr>
            </a:br>
            <a:r>
              <a:rPr lang="de-CH" altLang="de-DE" sz="1800" dirty="0">
                <a:latin typeface="Courier New" pitchFamily="49" charset="0"/>
              </a:rPr>
              <a:t>	</a:t>
            </a:r>
            <a:r>
              <a:rPr lang="de-CH" altLang="de-DE" sz="1800" dirty="0" err="1" smtClean="0">
                <a:latin typeface="Courier New" pitchFamily="49" charset="0"/>
              </a:rPr>
              <a:t>dff</a:t>
            </a:r>
            <a:r>
              <a:rPr lang="de-CH" altLang="de-DE" sz="1800" dirty="0" smtClean="0">
                <a:latin typeface="Courier New" pitchFamily="49" charset="0"/>
              </a:rPr>
              <a:t> </a:t>
            </a:r>
            <a:r>
              <a:rPr lang="de-CH" altLang="de-DE" sz="1800" dirty="0">
                <a:latin typeface="Courier New" pitchFamily="49" charset="0"/>
              </a:rPr>
              <a:t>: PROCESS(</a:t>
            </a:r>
            <a:r>
              <a:rPr lang="de-CH" altLang="de-DE" sz="1800" dirty="0" err="1">
                <a:latin typeface="Courier New" pitchFamily="49" charset="0"/>
              </a:rPr>
              <a:t>clk</a:t>
            </a:r>
            <a:r>
              <a:rPr lang="de-CH" altLang="de-DE" sz="1800" dirty="0">
                <a:latin typeface="Courier New" pitchFamily="49" charset="0"/>
              </a:rPr>
              <a:t>)</a:t>
            </a:r>
            <a:br>
              <a:rPr lang="de-CH" altLang="de-DE" sz="1800" dirty="0">
                <a:latin typeface="Courier New" pitchFamily="49" charset="0"/>
              </a:rPr>
            </a:br>
            <a:r>
              <a:rPr lang="de-CH" altLang="de-DE" sz="1800" dirty="0">
                <a:latin typeface="Courier New" pitchFamily="49" charset="0"/>
              </a:rPr>
              <a:t>	</a:t>
            </a: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BEGIN</a:t>
            </a:r>
            <a:r>
              <a:rPr lang="de-CH" altLang="de-DE" sz="1800" dirty="0">
                <a:latin typeface="Courier New" pitchFamily="49" charset="0"/>
              </a:rPr>
              <a:t/>
            </a:r>
            <a:br>
              <a:rPr lang="de-CH" altLang="de-DE" sz="1800" dirty="0">
                <a:latin typeface="Courier New" pitchFamily="49" charset="0"/>
              </a:rPr>
            </a:br>
            <a:r>
              <a:rPr lang="de-CH" altLang="de-DE" sz="1800" dirty="0">
                <a:latin typeface="Courier New" pitchFamily="49" charset="0"/>
              </a:rPr>
              <a:t>		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 err="1">
                <a:solidFill>
                  <a:srgbClr val="CE003C"/>
                </a:solidFill>
                <a:latin typeface="Courier New" pitchFamily="49" charset="0"/>
              </a:rPr>
              <a:t>rising_edge</a:t>
            </a:r>
            <a:r>
              <a:rPr lang="de-CH" altLang="de-DE" sz="1800" dirty="0">
                <a:latin typeface="Courier New" pitchFamily="49" charset="0"/>
              </a:rPr>
              <a:t>(</a:t>
            </a:r>
            <a:r>
              <a:rPr lang="de-CH" altLang="de-DE" sz="1800" dirty="0" err="1">
                <a:latin typeface="Courier New" pitchFamily="49" charset="0"/>
              </a:rPr>
              <a:t>clk</a:t>
            </a:r>
            <a:r>
              <a:rPr lang="de-CH" altLang="de-DE" sz="1800" dirty="0">
                <a:latin typeface="Courier New" pitchFamily="49" charset="0"/>
              </a:rPr>
              <a:t>)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THEN</a:t>
            </a:r>
            <a:r>
              <a:rPr lang="de-CH" altLang="de-DE" sz="1800" dirty="0">
                <a:latin typeface="Courier New" pitchFamily="49" charset="0"/>
              </a:rPr>
              <a:t/>
            </a:r>
            <a:br>
              <a:rPr lang="de-CH" altLang="de-DE" sz="1800" dirty="0">
                <a:latin typeface="Courier New" pitchFamily="49" charset="0"/>
              </a:rPr>
            </a:br>
            <a:r>
              <a:rPr lang="de-CH" altLang="de-DE" sz="1800" dirty="0">
                <a:latin typeface="Courier New" pitchFamily="49" charset="0"/>
              </a:rPr>
              <a:t>			q &lt;= d;</a:t>
            </a:r>
            <a:br>
              <a:rPr lang="de-CH" altLang="de-DE" sz="1800" dirty="0">
                <a:latin typeface="Courier New" pitchFamily="49" charset="0"/>
              </a:rPr>
            </a:br>
            <a:r>
              <a:rPr lang="de-CH" altLang="de-DE" sz="1800" dirty="0">
                <a:latin typeface="Courier New" pitchFamily="49" charset="0"/>
              </a:rPr>
              <a:t>		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END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de-CH" altLang="de-DE" sz="1800" dirty="0">
                <a:latin typeface="Courier New" pitchFamily="49" charset="0"/>
              </a:rPr>
              <a:t>;</a:t>
            </a:r>
            <a:br>
              <a:rPr lang="de-CH" altLang="de-DE" sz="1800" dirty="0">
                <a:latin typeface="Courier New" pitchFamily="49" charset="0"/>
              </a:rPr>
            </a:br>
            <a:r>
              <a:rPr lang="de-CH" altLang="de-DE" sz="1800" dirty="0">
                <a:latin typeface="Courier New" pitchFamily="49" charset="0"/>
              </a:rPr>
              <a:t>	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END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PROCESS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 err="1">
                <a:latin typeface="Courier New" pitchFamily="49" charset="0"/>
              </a:rPr>
              <a:t>dff</a:t>
            </a:r>
            <a:r>
              <a:rPr lang="de-CH" altLang="de-DE" sz="1800" dirty="0">
                <a:latin typeface="Courier New" pitchFamily="49" charset="0"/>
              </a:rPr>
              <a:t>;</a:t>
            </a:r>
            <a:br>
              <a:rPr lang="de-CH" altLang="de-DE" sz="1800" dirty="0">
                <a:latin typeface="Courier New" pitchFamily="49" charset="0"/>
              </a:rPr>
            </a:b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END</a:t>
            </a:r>
            <a:r>
              <a:rPr lang="de-CH" altLang="de-DE" sz="1800" dirty="0" smtClean="0">
                <a:latin typeface="Courier New" pitchFamily="49" charset="0"/>
              </a:rPr>
              <a:t> </a:t>
            </a:r>
            <a:r>
              <a:rPr lang="de-CH" altLang="de-DE" sz="1800" dirty="0" err="1">
                <a:latin typeface="Courier New" pitchFamily="49" charset="0"/>
              </a:rPr>
              <a:t>rtl</a:t>
            </a:r>
            <a:r>
              <a:rPr lang="de-CH" altLang="de-DE" sz="1800" dirty="0">
                <a:latin typeface="Courier New" pitchFamily="49" charset="0"/>
              </a:rPr>
              <a:t>;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 err="1" smtClean="0"/>
              <a:t>What</a:t>
            </a:r>
            <a:r>
              <a:rPr lang="de-CH" altLang="de-DE" dirty="0" smtClean="0"/>
              <a:t> </a:t>
            </a:r>
            <a:r>
              <a:rPr lang="de-CH" altLang="de-DE" dirty="0" err="1" smtClean="0"/>
              <a:t>is</a:t>
            </a:r>
            <a:r>
              <a:rPr lang="de-CH" altLang="de-DE" dirty="0" smtClean="0"/>
              <a:t> different </a:t>
            </a:r>
            <a:r>
              <a:rPr lang="de-CH" altLang="de-DE" dirty="0" err="1" smtClean="0"/>
              <a:t>here</a:t>
            </a:r>
            <a:r>
              <a:rPr lang="de-CH" altLang="de-DE" dirty="0" smtClean="0"/>
              <a:t>?</a:t>
            </a:r>
            <a:endParaRPr lang="en-US" altLang="de-DE" dirty="0"/>
          </a:p>
        </p:txBody>
      </p:sp>
      <p:sp>
        <p:nvSpPr>
          <p:cNvPr id="110597" name="Oval 5"/>
          <p:cNvSpPr>
            <a:spLocks noChangeArrowheads="1"/>
          </p:cNvSpPr>
          <p:nvPr/>
        </p:nvSpPr>
        <p:spPr bwMode="auto">
          <a:xfrm>
            <a:off x="5121675" y="2882732"/>
            <a:ext cx="3536619" cy="1349475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313776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555834" y="1920071"/>
            <a:ext cx="1158452" cy="16802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CH" altLang="de-DE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179616" y="2004085"/>
            <a:ext cx="445558" cy="52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CH" altLang="de-DE" sz="2700"/>
              <a:t>Q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555834" y="2004085"/>
            <a:ext cx="445558" cy="52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CH" altLang="de-DE" sz="2700"/>
              <a:t>D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5714286" y="2256127"/>
            <a:ext cx="534670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de-CH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4555834" y="2592184"/>
            <a:ext cx="267335" cy="1680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de-CH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H="1">
            <a:off x="4555834" y="2760212"/>
            <a:ext cx="267335" cy="1680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de-CH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4199387" y="2760212"/>
            <a:ext cx="356447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de-CH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4021164" y="2256127"/>
            <a:ext cx="534670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de-CH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595377" y="5784717"/>
            <a:ext cx="1247563" cy="52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CH" altLang="de-DE" sz="2700"/>
              <a:t>CLK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555834" y="5196618"/>
            <a:ext cx="1158452" cy="16802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CH" altLang="de-DE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5179616" y="5280633"/>
            <a:ext cx="445558" cy="52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CH" altLang="de-DE" sz="2700"/>
              <a:t>Q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4555834" y="5280633"/>
            <a:ext cx="445558" cy="52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CH" altLang="de-DE" sz="2700"/>
              <a:t>D</a:t>
            </a:r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5714286" y="5532675"/>
            <a:ext cx="534670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de-CH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4555834" y="5868731"/>
            <a:ext cx="267335" cy="1680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de-CH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 flipH="1">
            <a:off x="4555834" y="6036759"/>
            <a:ext cx="267335" cy="1680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de-CH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3664717" y="6036759"/>
            <a:ext cx="891117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de-CH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4021164" y="5532675"/>
            <a:ext cx="534670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de-CH"/>
          </a:p>
        </p:txBody>
      </p:sp>
      <p:sp>
        <p:nvSpPr>
          <p:cNvPr id="8212" name="Text Box 23"/>
          <p:cNvSpPr txBox="1">
            <a:spLocks noChangeArrowheads="1"/>
          </p:cNvSpPr>
          <p:nvPr/>
        </p:nvSpPr>
        <p:spPr bwMode="auto">
          <a:xfrm>
            <a:off x="6437061" y="2088099"/>
            <a:ext cx="668996" cy="49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663" tIns="53385" rIns="102663" bIns="533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CH" altLang="de-DE" sz="1800"/>
              <a:t>Q(7)</a:t>
            </a:r>
          </a:p>
        </p:txBody>
      </p:sp>
      <p:sp>
        <p:nvSpPr>
          <p:cNvPr id="8213" name="Text Box 24"/>
          <p:cNvSpPr txBox="1">
            <a:spLocks noChangeArrowheads="1"/>
          </p:cNvSpPr>
          <p:nvPr/>
        </p:nvSpPr>
        <p:spPr bwMode="auto">
          <a:xfrm>
            <a:off x="2879019" y="5280633"/>
            <a:ext cx="656147" cy="49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663" tIns="53385" rIns="102663" bIns="533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CH" altLang="de-DE" sz="1800"/>
              <a:t>D(0)</a:t>
            </a:r>
          </a:p>
        </p:txBody>
      </p:sp>
      <p:sp>
        <p:nvSpPr>
          <p:cNvPr id="8214" name="Text Box 25"/>
          <p:cNvSpPr txBox="1">
            <a:spLocks noChangeArrowheads="1"/>
          </p:cNvSpPr>
          <p:nvPr/>
        </p:nvSpPr>
        <p:spPr bwMode="auto">
          <a:xfrm>
            <a:off x="2789907" y="2004085"/>
            <a:ext cx="656147" cy="49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663" tIns="53385" rIns="102663" bIns="533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CH" altLang="de-DE" sz="1800"/>
              <a:t>D(7)</a:t>
            </a:r>
          </a:p>
        </p:txBody>
      </p:sp>
      <p:sp>
        <p:nvSpPr>
          <p:cNvPr id="8215" name="Text Box 26"/>
          <p:cNvSpPr txBox="1">
            <a:spLocks noChangeArrowheads="1"/>
          </p:cNvSpPr>
          <p:nvPr/>
        </p:nvSpPr>
        <p:spPr bwMode="auto">
          <a:xfrm>
            <a:off x="6437061" y="5364647"/>
            <a:ext cx="668996" cy="49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663" tIns="53385" rIns="102663" bIns="533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CH" altLang="de-DE" sz="1800"/>
              <a:t>Q(0)</a:t>
            </a:r>
          </a:p>
        </p:txBody>
      </p:sp>
      <p:sp>
        <p:nvSpPr>
          <p:cNvPr id="8216" name="Line 27"/>
          <p:cNvSpPr>
            <a:spLocks noChangeShapeType="1"/>
          </p:cNvSpPr>
          <p:nvPr/>
        </p:nvSpPr>
        <p:spPr bwMode="auto">
          <a:xfrm>
            <a:off x="4199387" y="2760212"/>
            <a:ext cx="0" cy="327654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2663" tIns="53385" rIns="102663" bIns="53385">
            <a:spAutoFit/>
          </a:bodyPr>
          <a:lstStyle/>
          <a:p>
            <a:endParaRPr lang="de-CH"/>
          </a:p>
        </p:txBody>
      </p:sp>
      <p:sp>
        <p:nvSpPr>
          <p:cNvPr id="8217" name="Line 28"/>
          <p:cNvSpPr>
            <a:spLocks noChangeShapeType="1"/>
          </p:cNvSpPr>
          <p:nvPr/>
        </p:nvSpPr>
        <p:spPr bwMode="auto">
          <a:xfrm>
            <a:off x="4199387" y="3852394"/>
            <a:ext cx="35644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2663" tIns="53385" rIns="102663" bIns="53385">
            <a:spAutoFit/>
          </a:bodyPr>
          <a:lstStyle/>
          <a:p>
            <a:endParaRPr lang="de-CH"/>
          </a:p>
        </p:txBody>
      </p:sp>
      <p:sp>
        <p:nvSpPr>
          <p:cNvPr id="8218" name="Line 29"/>
          <p:cNvSpPr>
            <a:spLocks noChangeShapeType="1"/>
          </p:cNvSpPr>
          <p:nvPr/>
        </p:nvSpPr>
        <p:spPr bwMode="auto">
          <a:xfrm>
            <a:off x="4199387" y="4776548"/>
            <a:ext cx="35644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2663" tIns="53385" rIns="102663" bIns="53385">
            <a:spAutoFit/>
          </a:bodyPr>
          <a:lstStyle/>
          <a:p>
            <a:endParaRPr lang="de-CH"/>
          </a:p>
        </p:txBody>
      </p:sp>
      <p:grpSp>
        <p:nvGrpSpPr>
          <p:cNvPr id="31" name="Group 19"/>
          <p:cNvGrpSpPr>
            <a:grpSpLocks/>
          </p:cNvGrpSpPr>
          <p:nvPr/>
        </p:nvGrpSpPr>
        <p:grpSpPr bwMode="auto">
          <a:xfrm>
            <a:off x="4761635" y="4050661"/>
            <a:ext cx="76200" cy="381000"/>
            <a:chOff x="1104" y="2160"/>
            <a:chExt cx="48" cy="240"/>
          </a:xfrm>
        </p:grpSpPr>
        <p:sp>
          <p:nvSpPr>
            <p:cNvPr id="32" name="Oval 20"/>
            <p:cNvSpPr>
              <a:spLocks noChangeArrowheads="1"/>
            </p:cNvSpPr>
            <p:nvPr/>
          </p:nvSpPr>
          <p:spPr bwMode="auto">
            <a:xfrm>
              <a:off x="1104" y="216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CH" altLang="de-DE"/>
            </a:p>
          </p:txBody>
        </p:sp>
        <p:sp>
          <p:nvSpPr>
            <p:cNvPr id="33" name="Oval 21"/>
            <p:cNvSpPr>
              <a:spLocks noChangeArrowheads="1"/>
            </p:cNvSpPr>
            <p:nvPr/>
          </p:nvSpPr>
          <p:spPr bwMode="auto">
            <a:xfrm>
              <a:off x="1104" y="225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CH" altLang="de-DE"/>
            </a:p>
          </p:txBody>
        </p:sp>
        <p:sp>
          <p:nvSpPr>
            <p:cNvPr id="34" name="Oval 22"/>
            <p:cNvSpPr>
              <a:spLocks noChangeArrowheads="1"/>
            </p:cNvSpPr>
            <p:nvPr/>
          </p:nvSpPr>
          <p:spPr bwMode="auto">
            <a:xfrm>
              <a:off x="1104" y="235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CH" alt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sz="3200" dirty="0" smtClean="0">
                <a:solidFill>
                  <a:srgbClr val="0070C0"/>
                </a:solidFill>
                <a:cs typeface="Arial" charset="0"/>
              </a:rPr>
              <a:t>Register </a:t>
            </a:r>
            <a:r>
              <a:rPr lang="de-CH" altLang="de-DE" sz="3200" dirty="0" err="1" smtClean="0">
                <a:solidFill>
                  <a:srgbClr val="0070C0"/>
                </a:solidFill>
                <a:cs typeface="Arial" charset="0"/>
              </a:rPr>
              <a:t>with</a:t>
            </a:r>
            <a:r>
              <a:rPr lang="de-CH" altLang="de-DE" sz="3200" dirty="0" smtClean="0">
                <a:solidFill>
                  <a:srgbClr val="0070C0"/>
                </a:solidFill>
                <a:cs typeface="Arial" charset="0"/>
              </a:rPr>
              <a:t> 8 </a:t>
            </a:r>
            <a:r>
              <a:rPr lang="de-CH" altLang="de-DE" sz="3200" dirty="0" err="1" smtClean="0">
                <a:solidFill>
                  <a:srgbClr val="0070C0"/>
                </a:solidFill>
                <a:cs typeface="Arial" charset="0"/>
              </a:rPr>
              <a:t>bits</a:t>
            </a:r>
            <a:endParaRPr lang="en-US" sz="3200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76571" y="549274"/>
            <a:ext cx="8717303" cy="709613"/>
          </a:xfrm>
        </p:spPr>
        <p:txBody>
          <a:bodyPr/>
          <a:lstStyle/>
          <a:p>
            <a:pPr eaLnBrk="1" hangingPunct="1"/>
            <a:r>
              <a:rPr lang="de-CH" altLang="de-DE" sz="3200" dirty="0" smtClean="0">
                <a:solidFill>
                  <a:srgbClr val="0070C0"/>
                </a:solidFill>
              </a:rPr>
              <a:t>Flip Flops </a:t>
            </a:r>
            <a:r>
              <a:rPr lang="de-CH" altLang="de-DE" sz="3200" dirty="0" err="1" smtClean="0">
                <a:solidFill>
                  <a:srgbClr val="0070C0"/>
                </a:solidFill>
              </a:rPr>
              <a:t>with</a:t>
            </a:r>
            <a:r>
              <a:rPr lang="de-CH" altLang="de-DE" sz="3200" dirty="0" smtClean="0">
                <a:solidFill>
                  <a:srgbClr val="0070C0"/>
                </a:solidFill>
              </a:rPr>
              <a:t> </a:t>
            </a:r>
            <a:r>
              <a:rPr lang="de-CH" altLang="de-DE" sz="3200" dirty="0" err="1">
                <a:solidFill>
                  <a:srgbClr val="0070C0"/>
                </a:solidFill>
              </a:rPr>
              <a:t>A</a:t>
            </a:r>
            <a:r>
              <a:rPr lang="de-CH" altLang="de-DE" sz="3200" dirty="0" err="1" smtClean="0">
                <a:solidFill>
                  <a:srgbClr val="0070C0"/>
                </a:solidFill>
              </a:rPr>
              <a:t>synchronous</a:t>
            </a:r>
            <a:r>
              <a:rPr lang="de-CH" altLang="de-DE" sz="3200" dirty="0" smtClean="0">
                <a:solidFill>
                  <a:srgbClr val="0070C0"/>
                </a:solidFill>
              </a:rPr>
              <a:t> Set </a:t>
            </a:r>
            <a:r>
              <a:rPr lang="de-CH" altLang="de-DE" sz="3200" dirty="0" err="1">
                <a:solidFill>
                  <a:srgbClr val="0070C0"/>
                </a:solidFill>
              </a:rPr>
              <a:t>a</a:t>
            </a:r>
            <a:r>
              <a:rPr lang="de-CH" altLang="de-DE" sz="3200" dirty="0" err="1" smtClean="0">
                <a:solidFill>
                  <a:srgbClr val="0070C0"/>
                </a:solidFill>
              </a:rPr>
              <a:t>nd</a:t>
            </a:r>
            <a:r>
              <a:rPr lang="de-CH" altLang="de-DE" sz="3200" dirty="0" smtClean="0">
                <a:solidFill>
                  <a:srgbClr val="0070C0"/>
                </a:solidFill>
              </a:rPr>
              <a:t> </a:t>
            </a:r>
            <a:r>
              <a:rPr lang="de-CH" altLang="de-DE" sz="3200" dirty="0" err="1" smtClean="0">
                <a:solidFill>
                  <a:srgbClr val="0070C0"/>
                </a:solidFill>
              </a:rPr>
              <a:t>Reset</a:t>
            </a:r>
            <a:endParaRPr lang="de-CH" altLang="de-DE" sz="3200" dirty="0" smtClean="0">
              <a:solidFill>
                <a:srgbClr val="0070C0"/>
              </a:solidFill>
            </a:endParaRPr>
          </a:p>
        </p:txBody>
      </p:sp>
      <p:sp>
        <p:nvSpPr>
          <p:cNvPr id="18434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9478963" y="7124700"/>
            <a:ext cx="1214437" cy="193675"/>
          </a:xfrm>
          <a:prstGeom prst="rect">
            <a:avLst/>
          </a:prstGeom>
          <a:noFill/>
        </p:spPr>
        <p:txBody>
          <a:bodyPr/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26E7CC22-B3C0-4CFC-A7D8-DCAC362ABA0C}" type="slidenum">
              <a:rPr lang="de-DE" altLang="de-DE" sz="900" b="0" smtClean="0">
                <a:solidFill>
                  <a:schemeClr val="tx1"/>
                </a:solidFill>
              </a:rPr>
              <a:pPr eaLnBrk="1" hangingPunct="1"/>
              <a:t>48</a:t>
            </a:fld>
            <a:endParaRPr lang="de-DE" altLang="de-DE" sz="900" b="0" smtClean="0">
              <a:solidFill>
                <a:schemeClr val="tx1"/>
              </a:solidFill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276725" y="2016125"/>
            <a:ext cx="1782763" cy="2689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endParaRPr lang="de-CH" altLang="de-DE"/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3832225" y="2520950"/>
            <a:ext cx="44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6059488" y="2520950"/>
            <a:ext cx="446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5524500" y="2268538"/>
            <a:ext cx="4460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700" b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545013" y="2016125"/>
            <a:ext cx="12477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700" b="0">
                <a:solidFill>
                  <a:schemeClr val="tx1"/>
                </a:solidFill>
              </a:rPr>
              <a:t>SET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4554538" y="4116388"/>
            <a:ext cx="12033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700" b="0">
                <a:solidFill>
                  <a:schemeClr val="tx1"/>
                </a:solidFill>
              </a:rPr>
              <a:t>RST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5346700" y="3948113"/>
            <a:ext cx="89058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700" b="0">
                <a:solidFill>
                  <a:schemeClr val="tx1"/>
                </a:solidFill>
              </a:rPr>
              <a:t>!Q</a:t>
            </a:r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3297238" y="2520950"/>
            <a:ext cx="979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6059488" y="4200525"/>
            <a:ext cx="981075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>
            <a:off x="6059488" y="4200525"/>
            <a:ext cx="446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6059488" y="2520950"/>
            <a:ext cx="981075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4276725" y="3108325"/>
            <a:ext cx="446088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3297238" y="3360738"/>
            <a:ext cx="979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V="1">
            <a:off x="4276725" y="3360738"/>
            <a:ext cx="446088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5006975" y="1763713"/>
            <a:ext cx="268288" cy="2524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endParaRPr lang="de-CH" altLang="de-DE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4989513" y="4705350"/>
            <a:ext cx="268287" cy="250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endParaRPr lang="de-CH" altLang="de-DE"/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5130800" y="4954588"/>
            <a:ext cx="0" cy="420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 flipV="1">
            <a:off x="5168900" y="1344613"/>
            <a:ext cx="0" cy="41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4098925" y="2268538"/>
            <a:ext cx="8905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700" b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2460272" y="5713413"/>
            <a:ext cx="5423615" cy="135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2700" b="0" dirty="0" err="1" smtClean="0">
                <a:solidFill>
                  <a:schemeClr val="tx1"/>
                </a:solidFill>
              </a:rPr>
              <a:t>Addionally</a:t>
            </a:r>
            <a:r>
              <a:rPr lang="de-CH" altLang="de-DE" sz="27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700" b="0" dirty="0" err="1" smtClean="0">
                <a:solidFill>
                  <a:schemeClr val="tx1"/>
                </a:solidFill>
              </a:rPr>
              <a:t>to</a:t>
            </a:r>
            <a:r>
              <a:rPr lang="de-CH" altLang="de-DE" sz="27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700" b="0" dirty="0" err="1" smtClean="0">
                <a:solidFill>
                  <a:schemeClr val="tx1"/>
                </a:solidFill>
              </a:rPr>
              <a:t>the</a:t>
            </a:r>
            <a:r>
              <a:rPr lang="de-CH" altLang="de-DE" sz="27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700" b="0" dirty="0" err="1" smtClean="0">
                <a:solidFill>
                  <a:schemeClr val="tx1"/>
                </a:solidFill>
              </a:rPr>
              <a:t>data</a:t>
            </a:r>
            <a:r>
              <a:rPr lang="de-CH" altLang="de-DE" sz="27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700" b="0" dirty="0" err="1" smtClean="0">
                <a:solidFill>
                  <a:schemeClr val="tx1"/>
                </a:solidFill>
              </a:rPr>
              <a:t>input</a:t>
            </a:r>
            <a:r>
              <a:rPr lang="de-CH" altLang="de-DE" sz="2700" b="0" dirty="0" smtClean="0">
                <a:solidFill>
                  <a:schemeClr val="tx1"/>
                </a:solidFill>
              </a:rPr>
              <a:t>, </a:t>
            </a:r>
            <a:br>
              <a:rPr lang="de-CH" altLang="de-DE" sz="2700" b="0" dirty="0" smtClean="0">
                <a:solidFill>
                  <a:schemeClr val="tx1"/>
                </a:solidFill>
              </a:rPr>
            </a:br>
            <a:r>
              <a:rPr lang="de-CH" altLang="de-DE" sz="2700" b="0" dirty="0" err="1" smtClean="0">
                <a:solidFill>
                  <a:schemeClr val="tx1"/>
                </a:solidFill>
              </a:rPr>
              <a:t>the</a:t>
            </a:r>
            <a:r>
              <a:rPr lang="de-CH" altLang="de-DE" sz="2700" b="0" dirty="0" smtClean="0">
                <a:solidFill>
                  <a:schemeClr val="tx1"/>
                </a:solidFill>
              </a:rPr>
              <a:t> D-FF </a:t>
            </a:r>
            <a:r>
              <a:rPr lang="de-CH" altLang="de-DE" sz="2700" b="0" dirty="0" err="1" smtClean="0">
                <a:solidFill>
                  <a:schemeClr val="tx1"/>
                </a:solidFill>
              </a:rPr>
              <a:t>can</a:t>
            </a:r>
            <a:r>
              <a:rPr lang="de-CH" altLang="de-DE" sz="27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700" b="0" dirty="0" err="1" smtClean="0">
                <a:solidFill>
                  <a:schemeClr val="tx1"/>
                </a:solidFill>
              </a:rPr>
              <a:t>have</a:t>
            </a:r>
            <a:r>
              <a:rPr lang="de-CH" altLang="de-DE" sz="27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700" b="0" dirty="0" err="1" smtClean="0">
                <a:solidFill>
                  <a:schemeClr val="tx1"/>
                </a:solidFill>
              </a:rPr>
              <a:t>asynchronous</a:t>
            </a:r>
            <a:r>
              <a:rPr lang="de-CH" altLang="de-DE" sz="2700" b="0" dirty="0" smtClean="0">
                <a:solidFill>
                  <a:schemeClr val="tx1"/>
                </a:solidFill>
              </a:rPr>
              <a:t> </a:t>
            </a:r>
          </a:p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2700" b="0" dirty="0" err="1" smtClean="0">
                <a:solidFill>
                  <a:schemeClr val="tx1"/>
                </a:solidFill>
              </a:rPr>
              <a:t>set</a:t>
            </a:r>
            <a:r>
              <a:rPr lang="de-CH" altLang="de-DE" sz="27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700" b="0" dirty="0" err="1" smtClean="0">
                <a:solidFill>
                  <a:schemeClr val="tx1"/>
                </a:solidFill>
              </a:rPr>
              <a:t>and</a:t>
            </a:r>
            <a:r>
              <a:rPr lang="de-CH" altLang="de-DE" sz="27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700" b="0" dirty="0" err="1" smtClean="0">
                <a:solidFill>
                  <a:schemeClr val="tx1"/>
                </a:solidFill>
              </a:rPr>
              <a:t>reset</a:t>
            </a:r>
            <a:r>
              <a:rPr lang="de-CH" altLang="de-DE" sz="27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700" b="0" dirty="0" err="1" smtClean="0">
                <a:solidFill>
                  <a:schemeClr val="tx1"/>
                </a:solidFill>
              </a:rPr>
              <a:t>inputs</a:t>
            </a:r>
            <a:endParaRPr lang="de-CH" altLang="de-DE" sz="27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87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712893" y="1512253"/>
            <a:ext cx="9178502" cy="525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663" tIns="53385" rIns="102663" bIns="533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LIBRARY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 err="1">
                <a:latin typeface="Courier New" pitchFamily="49" charset="0"/>
              </a:rPr>
              <a:t>ieee</a:t>
            </a:r>
            <a:r>
              <a:rPr lang="de-CH" altLang="de-DE" sz="18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USE</a:t>
            </a:r>
            <a:r>
              <a:rPr lang="de-CH" altLang="de-DE" sz="1800" dirty="0">
                <a:latin typeface="Courier New" pitchFamily="49" charset="0"/>
              </a:rPr>
              <a:t> ieee.std_logic_1164.all;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endParaRPr lang="de-CH" altLang="de-DE" sz="18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ENTITY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 err="1">
                <a:latin typeface="Courier New" pitchFamily="49" charset="0"/>
              </a:rPr>
              <a:t>dff_arst</a:t>
            </a:r>
            <a:r>
              <a:rPr lang="de-CH" altLang="de-DE" sz="1800" dirty="0">
                <a:latin typeface="Courier New" pitchFamily="49" charset="0"/>
              </a:rPr>
              <a:t> IS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>
                <a:latin typeface="Courier New" pitchFamily="49" charset="0"/>
              </a:rPr>
              <a:t> 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PORT</a:t>
            </a:r>
            <a:r>
              <a:rPr lang="de-CH" altLang="de-DE" sz="1800" dirty="0">
                <a:latin typeface="Courier New" pitchFamily="49" charset="0"/>
              </a:rPr>
              <a:t>(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>
                <a:latin typeface="Courier New" pitchFamily="49" charset="0"/>
              </a:rPr>
              <a:t>    	</a:t>
            </a:r>
            <a:r>
              <a:rPr lang="de-CH" altLang="de-DE" sz="1800" dirty="0" err="1">
                <a:latin typeface="Courier New" pitchFamily="49" charset="0"/>
              </a:rPr>
              <a:t>clk</a:t>
            </a:r>
            <a:r>
              <a:rPr lang="de-CH" altLang="de-DE" sz="1800" dirty="0">
                <a:latin typeface="Courier New" pitchFamily="49" charset="0"/>
              </a:rPr>
              <a:t>, d, </a:t>
            </a:r>
            <a:r>
              <a:rPr lang="de-CH" altLang="de-DE" sz="1800" dirty="0" err="1" smtClean="0">
                <a:latin typeface="Courier New" pitchFamily="49" charset="0"/>
              </a:rPr>
              <a:t>reset_n</a:t>
            </a:r>
            <a:r>
              <a:rPr lang="de-CH" altLang="de-DE" sz="1800" dirty="0">
                <a:latin typeface="Courier New" pitchFamily="49" charset="0"/>
              </a:rPr>
              <a:t>	: IN    </a:t>
            </a:r>
            <a:r>
              <a:rPr lang="de-CH" altLang="de-DE" sz="1800" dirty="0" err="1">
                <a:latin typeface="Courier New" pitchFamily="49" charset="0"/>
              </a:rPr>
              <a:t>std_logic</a:t>
            </a:r>
            <a:r>
              <a:rPr lang="de-CH" altLang="de-DE" sz="1800" dirty="0">
                <a:latin typeface="Courier New" pitchFamily="49" charset="0"/>
              </a:rPr>
              <a:t>;</a:t>
            </a:r>
            <a:br>
              <a:rPr lang="de-CH" altLang="de-DE" sz="1800" dirty="0">
                <a:latin typeface="Courier New" pitchFamily="49" charset="0"/>
              </a:rPr>
            </a:br>
            <a:r>
              <a:rPr lang="de-CH" altLang="de-DE" sz="1800" dirty="0">
                <a:latin typeface="Courier New" pitchFamily="49" charset="0"/>
              </a:rPr>
              <a:t>	q        		: OUT   </a:t>
            </a:r>
            <a:r>
              <a:rPr lang="de-CH" altLang="de-DE" sz="1800" dirty="0" err="1">
                <a:latin typeface="Courier New" pitchFamily="49" charset="0"/>
              </a:rPr>
              <a:t>std_logic</a:t>
            </a:r>
            <a:endParaRPr lang="de-CH" altLang="de-DE" sz="18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>
                <a:latin typeface="Courier New" pitchFamily="49" charset="0"/>
              </a:rPr>
              <a:t>    	);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END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 err="1">
                <a:latin typeface="Courier New" pitchFamily="49" charset="0"/>
              </a:rPr>
              <a:t>dff_arst</a:t>
            </a:r>
            <a:r>
              <a:rPr lang="de-CH" altLang="de-DE" sz="18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endParaRPr lang="de-CH" altLang="de-DE" sz="18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ARCHITECTURE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 err="1">
                <a:latin typeface="Courier New" pitchFamily="49" charset="0"/>
              </a:rPr>
              <a:t>rtl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OF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 err="1">
                <a:latin typeface="Courier New" pitchFamily="49" charset="0"/>
              </a:rPr>
              <a:t>dff_arst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IS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>
                <a:latin typeface="Courier New" pitchFamily="49" charset="0"/>
              </a:rPr>
              <a:t>  </a:t>
            </a:r>
            <a:r>
              <a:rPr lang="de-CH" altLang="de-DE" sz="1800" dirty="0" err="1">
                <a:latin typeface="Courier New" pitchFamily="49" charset="0"/>
              </a:rPr>
              <a:t>dff</a:t>
            </a:r>
            <a:r>
              <a:rPr lang="de-CH" altLang="de-DE" sz="1800" dirty="0">
                <a:latin typeface="Courier New" pitchFamily="49" charset="0"/>
              </a:rPr>
              <a:t> :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PROCESS</a:t>
            </a:r>
            <a:r>
              <a:rPr lang="de-CH" altLang="de-DE" sz="1800" dirty="0">
                <a:latin typeface="Courier New" pitchFamily="49" charset="0"/>
              </a:rPr>
              <a:t>(</a:t>
            </a:r>
            <a:r>
              <a:rPr lang="de-CH" altLang="de-DE" sz="1800" dirty="0" err="1">
                <a:latin typeface="Courier New" pitchFamily="49" charset="0"/>
              </a:rPr>
              <a:t>clk</a:t>
            </a:r>
            <a:r>
              <a:rPr lang="de-CH" altLang="de-DE" sz="1800" dirty="0">
                <a:latin typeface="Courier New" pitchFamily="49" charset="0"/>
              </a:rPr>
              <a:t>, </a:t>
            </a:r>
            <a:r>
              <a:rPr lang="de-CH" altLang="de-DE" sz="1800" dirty="0" err="1">
                <a:latin typeface="Courier New" pitchFamily="49" charset="0"/>
              </a:rPr>
              <a:t>reset</a:t>
            </a:r>
            <a:r>
              <a:rPr lang="de-CH" altLang="de-DE" sz="1800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>
                <a:latin typeface="Courier New" pitchFamily="49" charset="0"/>
              </a:rPr>
              <a:t> 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>
                <a:latin typeface="Courier New" pitchFamily="49" charset="0"/>
              </a:rPr>
              <a:t>  	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 err="1" smtClean="0">
                <a:latin typeface="Courier New" pitchFamily="49" charset="0"/>
              </a:rPr>
              <a:t>reset_n</a:t>
            </a:r>
            <a:r>
              <a:rPr lang="de-CH" altLang="de-DE" sz="1800" dirty="0" smtClean="0">
                <a:latin typeface="Courier New" pitchFamily="49" charset="0"/>
              </a:rPr>
              <a:t> </a:t>
            </a:r>
            <a:r>
              <a:rPr lang="de-CH" altLang="de-DE" sz="1800" dirty="0">
                <a:latin typeface="Courier New" pitchFamily="49" charset="0"/>
              </a:rPr>
              <a:t>= </a:t>
            </a:r>
            <a:r>
              <a:rPr lang="de-CH" altLang="de-DE" sz="1800" dirty="0" smtClean="0">
                <a:latin typeface="Courier New" pitchFamily="49" charset="0"/>
              </a:rPr>
              <a:t>'0'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THEN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>
                <a:latin typeface="Courier New" pitchFamily="49" charset="0"/>
              </a:rPr>
              <a:t>		q &lt;= </a:t>
            </a:r>
            <a:r>
              <a:rPr lang="de-CH" altLang="de-DE" sz="1800" dirty="0" smtClean="0">
                <a:latin typeface="Courier New" pitchFamily="49" charset="0"/>
              </a:rPr>
              <a:t>'0';</a:t>
            </a:r>
            <a:endParaRPr lang="de-CH" altLang="de-DE" sz="18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>
                <a:latin typeface="Courier New" pitchFamily="49" charset="0"/>
              </a:rPr>
              <a:t>    	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ELSIF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 err="1">
                <a:solidFill>
                  <a:srgbClr val="CE003C"/>
                </a:solidFill>
                <a:latin typeface="Courier New" pitchFamily="49" charset="0"/>
              </a:rPr>
              <a:t>rising_edge</a:t>
            </a:r>
            <a:r>
              <a:rPr lang="de-CH" altLang="de-DE" sz="1800" dirty="0">
                <a:latin typeface="Courier New" pitchFamily="49" charset="0"/>
              </a:rPr>
              <a:t>(</a:t>
            </a:r>
            <a:r>
              <a:rPr lang="de-CH" altLang="de-DE" sz="1800" dirty="0" err="1">
                <a:latin typeface="Courier New" pitchFamily="49" charset="0"/>
              </a:rPr>
              <a:t>clk</a:t>
            </a:r>
            <a:r>
              <a:rPr lang="de-CH" altLang="de-DE" sz="1800" dirty="0">
                <a:latin typeface="Courier New" pitchFamily="49" charset="0"/>
              </a:rPr>
              <a:t>)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THEN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>
                <a:latin typeface="Courier New" pitchFamily="49" charset="0"/>
              </a:rPr>
              <a:t>      		q &lt;= d;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>
                <a:latin typeface="Courier New" pitchFamily="49" charset="0"/>
              </a:rPr>
              <a:t>    	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END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de-CH" altLang="de-DE" sz="18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  END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PROCESS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 err="1">
                <a:latin typeface="Courier New" pitchFamily="49" charset="0"/>
              </a:rPr>
              <a:t>dff</a:t>
            </a:r>
            <a:r>
              <a:rPr lang="de-CH" altLang="de-DE" sz="18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>
                <a:solidFill>
                  <a:schemeClr val="accent2"/>
                </a:solidFill>
                <a:latin typeface="Courier New" pitchFamily="49" charset="0"/>
              </a:rPr>
              <a:t>END</a:t>
            </a:r>
            <a:r>
              <a:rPr lang="de-CH" altLang="de-DE" sz="1800" dirty="0">
                <a:latin typeface="Courier New" pitchFamily="49" charset="0"/>
              </a:rPr>
              <a:t> </a:t>
            </a:r>
            <a:r>
              <a:rPr lang="de-CH" altLang="de-DE" sz="1800" dirty="0" err="1">
                <a:latin typeface="Courier New" pitchFamily="49" charset="0"/>
              </a:rPr>
              <a:t>rtl</a:t>
            </a:r>
            <a:r>
              <a:rPr lang="de-CH" altLang="de-DE" sz="1800" dirty="0">
                <a:latin typeface="Courier New" pitchFamily="49" charset="0"/>
              </a:rPr>
              <a:t>;</a:t>
            </a:r>
          </a:p>
        </p:txBody>
      </p:sp>
      <p:sp>
        <p:nvSpPr>
          <p:cNvPr id="9224" name="Text Box 5"/>
          <p:cNvSpPr txBox="1">
            <a:spLocks noChangeArrowheads="1"/>
          </p:cNvSpPr>
          <p:nvPr/>
        </p:nvSpPr>
        <p:spPr bwMode="auto">
          <a:xfrm>
            <a:off x="6921875" y="3555606"/>
            <a:ext cx="3451884" cy="91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CH" altLang="de-DE" sz="1800" dirty="0" err="1">
                <a:solidFill>
                  <a:srgbClr val="008000"/>
                </a:solidFill>
              </a:rPr>
              <a:t>Reset</a:t>
            </a:r>
            <a:r>
              <a:rPr lang="de-CH" altLang="de-DE" sz="1800" dirty="0">
                <a:solidFill>
                  <a:srgbClr val="008000"/>
                </a:solidFill>
              </a:rPr>
              <a:t> </a:t>
            </a:r>
            <a:r>
              <a:rPr lang="de-CH" altLang="de-DE" sz="1800" dirty="0" err="1" smtClean="0">
                <a:solidFill>
                  <a:srgbClr val="008000"/>
                </a:solidFill>
              </a:rPr>
              <a:t>first</a:t>
            </a:r>
            <a:r>
              <a:rPr lang="de-CH" altLang="de-DE" sz="1800" dirty="0" smtClean="0">
                <a:solidFill>
                  <a:srgbClr val="008000"/>
                </a:solidFill>
              </a:rPr>
              <a:t> in </a:t>
            </a:r>
            <a:r>
              <a:rPr lang="de-CH" altLang="de-DE" sz="1800" dirty="0" err="1" smtClean="0">
                <a:solidFill>
                  <a:srgbClr val="008000"/>
                </a:solidFill>
              </a:rPr>
              <a:t>if</a:t>
            </a:r>
            <a:r>
              <a:rPr lang="de-CH" altLang="de-DE" sz="1800" dirty="0" smtClean="0">
                <a:solidFill>
                  <a:srgbClr val="008000"/>
                </a:solidFill>
              </a:rPr>
              <a:t> </a:t>
            </a:r>
            <a:r>
              <a:rPr lang="de-CH" altLang="de-DE" sz="1800" dirty="0" err="1">
                <a:solidFill>
                  <a:srgbClr val="008000"/>
                </a:solidFill>
              </a:rPr>
              <a:t>statement</a:t>
            </a:r>
            <a:r>
              <a:rPr lang="de-CH" altLang="de-DE" sz="1800" dirty="0">
                <a:solidFill>
                  <a:srgbClr val="008000"/>
                </a:solidFill>
              </a:rPr>
              <a:t/>
            </a:r>
            <a:br>
              <a:rPr lang="de-CH" altLang="de-DE" sz="1800" dirty="0">
                <a:solidFill>
                  <a:srgbClr val="008000"/>
                </a:solidFill>
              </a:rPr>
            </a:br>
            <a:r>
              <a:rPr lang="de-CH" altLang="de-DE" sz="1800" dirty="0" err="1" smtClean="0">
                <a:solidFill>
                  <a:srgbClr val="008000"/>
                </a:solidFill>
              </a:rPr>
              <a:t>which</a:t>
            </a:r>
            <a:r>
              <a:rPr lang="de-CH" altLang="de-DE" sz="1800" dirty="0" smtClean="0">
                <a:solidFill>
                  <a:srgbClr val="008000"/>
                </a:solidFill>
              </a:rPr>
              <a:t> </a:t>
            </a:r>
            <a:r>
              <a:rPr lang="de-CH" altLang="de-DE" sz="1800" dirty="0" err="1" smtClean="0">
                <a:solidFill>
                  <a:srgbClr val="008000"/>
                </a:solidFill>
              </a:rPr>
              <a:t>means</a:t>
            </a:r>
            <a:r>
              <a:rPr lang="de-CH" altLang="de-DE" sz="1800" dirty="0" smtClean="0">
                <a:solidFill>
                  <a:srgbClr val="008000"/>
                </a:solidFill>
              </a:rPr>
              <a:t> </a:t>
            </a:r>
            <a:r>
              <a:rPr lang="de-CH" altLang="de-DE" sz="1800" dirty="0" err="1" smtClean="0">
                <a:solidFill>
                  <a:srgbClr val="008000"/>
                </a:solidFill>
              </a:rPr>
              <a:t>highest</a:t>
            </a:r>
            <a:r>
              <a:rPr lang="de-CH" altLang="de-DE" sz="1800" dirty="0" smtClean="0">
                <a:solidFill>
                  <a:srgbClr val="008000"/>
                </a:solidFill>
              </a:rPr>
              <a:t> </a:t>
            </a:r>
            <a:r>
              <a:rPr lang="de-CH" altLang="de-DE" sz="1800" dirty="0" err="1" smtClean="0">
                <a:solidFill>
                  <a:srgbClr val="008000"/>
                </a:solidFill>
              </a:rPr>
              <a:t>priority</a:t>
            </a:r>
            <a:endParaRPr lang="de-CH" altLang="de-DE" sz="1800" dirty="0">
              <a:solidFill>
                <a:srgbClr val="008000"/>
              </a:solidFill>
            </a:endParaRPr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6929450" y="3015546"/>
            <a:ext cx="3307316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CH" altLang="de-DE" sz="2300" dirty="0" err="1" smtClean="0">
                <a:solidFill>
                  <a:srgbClr val="FF3300"/>
                </a:solidFill>
                <a:ea typeface="Arial" charset="0"/>
                <a:cs typeface="Arial" charset="0"/>
              </a:rPr>
              <a:t>Asynchronous</a:t>
            </a:r>
            <a:r>
              <a:rPr lang="de-CH" altLang="de-DE" sz="2300" dirty="0" smtClean="0">
                <a:solidFill>
                  <a:srgbClr val="FF3300"/>
                </a:solidFill>
                <a:ea typeface="Arial" charset="0"/>
                <a:cs typeface="Arial" charset="0"/>
              </a:rPr>
              <a:t> </a:t>
            </a:r>
            <a:r>
              <a:rPr lang="de-CH" altLang="de-DE" sz="2300" dirty="0" err="1">
                <a:solidFill>
                  <a:srgbClr val="FF3300"/>
                </a:solidFill>
                <a:ea typeface="Arial" charset="0"/>
                <a:cs typeface="Arial" charset="0"/>
              </a:rPr>
              <a:t>Reset</a:t>
            </a:r>
            <a:r>
              <a:rPr lang="de-CH" altLang="de-DE" sz="2300" dirty="0">
                <a:solidFill>
                  <a:srgbClr val="FF3300"/>
                </a:solidFill>
                <a:ea typeface="Arial" charset="0"/>
                <a:cs typeface="Arial" charset="0"/>
              </a:rPr>
              <a:t> !</a:t>
            </a:r>
            <a:endParaRPr lang="en-US" altLang="de-DE" sz="2300" dirty="0">
              <a:solidFill>
                <a:srgbClr val="FF3300"/>
              </a:solidFill>
              <a:ea typeface="Arial" charset="0"/>
              <a:cs typeface="Arial" charset="0"/>
            </a:endParaRPr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 flipH="1">
            <a:off x="4041554" y="3555605"/>
            <a:ext cx="2950447" cy="139515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825" y="4680731"/>
            <a:ext cx="3803755" cy="252028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Asynchronous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74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680" y="304801"/>
            <a:ext cx="7972879" cy="974086"/>
          </a:xfrm>
        </p:spPr>
        <p:txBody>
          <a:bodyPr/>
          <a:lstStyle/>
          <a:p>
            <a:r>
              <a:rPr lang="de-CH" sz="2400" dirty="0" err="1" smtClean="0">
                <a:solidFill>
                  <a:srgbClr val="0070C0"/>
                </a:solidFill>
              </a:rPr>
              <a:t>Why</a:t>
            </a:r>
            <a:r>
              <a:rPr lang="de-CH" sz="2400" dirty="0" smtClean="0">
                <a:solidFill>
                  <a:srgbClr val="0070C0"/>
                </a:solidFill>
              </a:rPr>
              <a:t> do </a:t>
            </a:r>
            <a:r>
              <a:rPr lang="de-CH" sz="2400" dirty="0" err="1" smtClean="0">
                <a:solidFill>
                  <a:srgbClr val="0070C0"/>
                </a:solidFill>
              </a:rPr>
              <a:t>we</a:t>
            </a:r>
            <a:r>
              <a:rPr lang="de-CH" sz="2400" dirty="0" smtClean="0">
                <a:solidFill>
                  <a:srgbClr val="0070C0"/>
                </a:solidFill>
              </a:rPr>
              <a:t> </a:t>
            </a:r>
            <a:r>
              <a:rPr lang="de-CH" sz="2400" dirty="0" err="1" smtClean="0">
                <a:solidFill>
                  <a:srgbClr val="0070C0"/>
                </a:solidFill>
              </a:rPr>
              <a:t>need</a:t>
            </a:r>
            <a:r>
              <a:rPr lang="de-CH" sz="2400" dirty="0" smtClean="0">
                <a:solidFill>
                  <a:srgbClr val="0070C0"/>
                </a:solidFill>
              </a:rPr>
              <a:t> a HW-Description-Language?</a:t>
            </a:r>
            <a:br>
              <a:rPr lang="de-CH" sz="2400" dirty="0" smtClean="0">
                <a:solidFill>
                  <a:srgbClr val="0070C0"/>
                </a:solidFill>
              </a:rPr>
            </a:br>
            <a:r>
              <a:rPr lang="de-CH" sz="2000" b="0" dirty="0" smtClean="0">
                <a:solidFill>
                  <a:srgbClr val="0070C0"/>
                </a:solidFill>
              </a:rPr>
              <a:t>Growth of </a:t>
            </a:r>
            <a:r>
              <a:rPr lang="de-CH" sz="2000" b="0" dirty="0" err="1" smtClean="0">
                <a:solidFill>
                  <a:srgbClr val="0070C0"/>
                </a:solidFill>
              </a:rPr>
              <a:t>number</a:t>
            </a:r>
            <a:r>
              <a:rPr lang="de-CH" sz="2000" b="0" dirty="0" smtClean="0">
                <a:solidFill>
                  <a:srgbClr val="0070C0"/>
                </a:solidFill>
              </a:rPr>
              <a:t> of </a:t>
            </a:r>
            <a:r>
              <a:rPr lang="de-CH" sz="2000" b="0" dirty="0" err="1" smtClean="0">
                <a:solidFill>
                  <a:srgbClr val="0070C0"/>
                </a:solidFill>
              </a:rPr>
              <a:t>transistor</a:t>
            </a:r>
            <a:r>
              <a:rPr lang="de-CH" sz="2000" b="0" dirty="0" smtClean="0">
                <a:solidFill>
                  <a:srgbClr val="0070C0"/>
                </a:solidFill>
              </a:rPr>
              <a:t> pro IC</a:t>
            </a:r>
            <a:endParaRPr lang="en-US" sz="2000" b="0" dirty="0">
              <a:solidFill>
                <a:srgbClr val="0070C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6194-9973-4949-853E-5F6238814B31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98" y="1200970"/>
            <a:ext cx="764949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346" y="2834058"/>
            <a:ext cx="2360506" cy="35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765" y="4136457"/>
            <a:ext cx="4542772" cy="2614504"/>
          </a:xfrm>
          <a:prstGeom prst="rect">
            <a:avLst/>
          </a:prstGeom>
        </p:spPr>
      </p:pic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712893" y="1512253"/>
            <a:ext cx="9178502" cy="575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663" tIns="53385" rIns="102663" bIns="533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LIBRARY</a:t>
            </a:r>
            <a:r>
              <a:rPr lang="de-CH" altLang="de-DE" sz="1800" dirty="0" smtClean="0">
                <a:latin typeface="Courier New" pitchFamily="49" charset="0"/>
              </a:rPr>
              <a:t> </a:t>
            </a:r>
            <a:r>
              <a:rPr lang="de-CH" altLang="de-DE" sz="1800" dirty="0" err="1" smtClean="0">
                <a:latin typeface="Courier New" pitchFamily="49" charset="0"/>
              </a:rPr>
              <a:t>ieee</a:t>
            </a:r>
            <a:r>
              <a:rPr lang="de-CH" altLang="de-DE" sz="18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USE</a:t>
            </a:r>
            <a:r>
              <a:rPr lang="de-CH" altLang="de-DE" sz="1800" dirty="0" smtClean="0">
                <a:latin typeface="Courier New" pitchFamily="49" charset="0"/>
              </a:rPr>
              <a:t> ieee.std_logic_1164.all;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endParaRPr lang="de-CH" altLang="de-DE" sz="18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ENTITY</a:t>
            </a:r>
            <a:r>
              <a:rPr lang="de-CH" altLang="de-DE" sz="1800" dirty="0" smtClean="0">
                <a:latin typeface="Courier New" pitchFamily="49" charset="0"/>
              </a:rPr>
              <a:t> </a:t>
            </a:r>
            <a:r>
              <a:rPr lang="de-CH" altLang="de-DE" sz="1800" dirty="0" err="1" smtClean="0">
                <a:latin typeface="Courier New" pitchFamily="49" charset="0"/>
              </a:rPr>
              <a:t>dff_arst</a:t>
            </a:r>
            <a:r>
              <a:rPr lang="de-CH" altLang="de-DE" sz="1800" dirty="0" smtClean="0">
                <a:latin typeface="Courier New" pitchFamily="49" charset="0"/>
              </a:rPr>
              <a:t> IS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 smtClean="0">
                <a:latin typeface="Courier New" pitchFamily="49" charset="0"/>
              </a:rPr>
              <a:t>  </a:t>
            </a: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PORT</a:t>
            </a:r>
            <a:r>
              <a:rPr lang="de-CH" altLang="de-DE" sz="1800" dirty="0" smtClean="0">
                <a:latin typeface="Courier New" pitchFamily="49" charset="0"/>
              </a:rPr>
              <a:t>(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 smtClean="0">
                <a:latin typeface="Courier New" pitchFamily="49" charset="0"/>
              </a:rPr>
              <a:t>    	</a:t>
            </a:r>
            <a:r>
              <a:rPr lang="de-CH" altLang="de-DE" sz="1800" dirty="0" err="1" smtClean="0">
                <a:latin typeface="Courier New" pitchFamily="49" charset="0"/>
              </a:rPr>
              <a:t>clk</a:t>
            </a:r>
            <a:r>
              <a:rPr lang="de-CH" altLang="de-DE" sz="1800" dirty="0" smtClean="0">
                <a:latin typeface="Courier New" pitchFamily="49" charset="0"/>
              </a:rPr>
              <a:t>, d, </a:t>
            </a:r>
            <a:r>
              <a:rPr lang="de-CH" altLang="de-DE" sz="1800" dirty="0" err="1" smtClean="0">
                <a:latin typeface="Courier New" pitchFamily="49" charset="0"/>
              </a:rPr>
              <a:t>reset</a:t>
            </a:r>
            <a:r>
              <a:rPr lang="de-CH" altLang="de-DE" sz="1800" dirty="0" smtClean="0">
                <a:latin typeface="Courier New" pitchFamily="49" charset="0"/>
              </a:rPr>
              <a:t>		: IN    </a:t>
            </a:r>
            <a:r>
              <a:rPr lang="de-CH" altLang="de-DE" sz="1800" dirty="0" err="1" smtClean="0">
                <a:latin typeface="Courier New" pitchFamily="49" charset="0"/>
              </a:rPr>
              <a:t>std_logic</a:t>
            </a:r>
            <a:r>
              <a:rPr lang="de-CH" altLang="de-DE" sz="1800" dirty="0" smtClean="0">
                <a:latin typeface="Courier New" pitchFamily="49" charset="0"/>
              </a:rPr>
              <a:t>;</a:t>
            </a:r>
            <a:br>
              <a:rPr lang="de-CH" altLang="de-DE" sz="1800" dirty="0" smtClean="0">
                <a:latin typeface="Courier New" pitchFamily="49" charset="0"/>
              </a:rPr>
            </a:br>
            <a:r>
              <a:rPr lang="de-CH" altLang="de-DE" sz="1800" dirty="0" smtClean="0">
                <a:latin typeface="Courier New" pitchFamily="49" charset="0"/>
              </a:rPr>
              <a:t>	</a:t>
            </a:r>
            <a:r>
              <a:rPr lang="de-CH" altLang="de-DE" sz="1800" dirty="0" err="1" smtClean="0">
                <a:latin typeface="Courier New" pitchFamily="49" charset="0"/>
              </a:rPr>
              <a:t>q</a:t>
            </a:r>
            <a:r>
              <a:rPr lang="de-CH" altLang="de-DE" sz="1800" dirty="0" smtClean="0">
                <a:latin typeface="Courier New" pitchFamily="49" charset="0"/>
              </a:rPr>
              <a:t>        		: OUT   </a:t>
            </a:r>
            <a:r>
              <a:rPr lang="de-CH" altLang="de-DE" sz="1800" dirty="0" err="1" smtClean="0">
                <a:latin typeface="Courier New" pitchFamily="49" charset="0"/>
              </a:rPr>
              <a:t>std_logic</a:t>
            </a:r>
            <a:endParaRPr lang="de-CH" altLang="de-DE" sz="18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 smtClean="0">
                <a:latin typeface="Courier New" pitchFamily="49" charset="0"/>
              </a:rPr>
              <a:t>    	);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END</a:t>
            </a:r>
            <a:r>
              <a:rPr lang="de-CH" altLang="de-DE" sz="1800" dirty="0" smtClean="0">
                <a:latin typeface="Courier New" pitchFamily="49" charset="0"/>
              </a:rPr>
              <a:t> </a:t>
            </a:r>
            <a:r>
              <a:rPr lang="de-CH" altLang="de-DE" sz="1800" dirty="0" err="1" smtClean="0">
                <a:latin typeface="Courier New" pitchFamily="49" charset="0"/>
              </a:rPr>
              <a:t>dff_arst</a:t>
            </a:r>
            <a:r>
              <a:rPr lang="de-CH" altLang="de-DE" sz="18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endParaRPr lang="de-CH" altLang="de-DE" sz="18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ARCHITECTURE</a:t>
            </a:r>
            <a:r>
              <a:rPr lang="de-CH" altLang="de-DE" sz="1800" dirty="0" smtClean="0">
                <a:latin typeface="Courier New" pitchFamily="49" charset="0"/>
              </a:rPr>
              <a:t> </a:t>
            </a:r>
            <a:r>
              <a:rPr lang="de-CH" altLang="de-DE" sz="1800" dirty="0" err="1" smtClean="0">
                <a:latin typeface="Courier New" pitchFamily="49" charset="0"/>
              </a:rPr>
              <a:t>rtl</a:t>
            </a:r>
            <a:r>
              <a:rPr lang="de-CH" altLang="de-DE" sz="1800" dirty="0" smtClean="0">
                <a:latin typeface="Courier New" pitchFamily="49" charset="0"/>
              </a:rPr>
              <a:t> </a:t>
            </a: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OF</a:t>
            </a:r>
            <a:r>
              <a:rPr lang="de-CH" altLang="de-DE" sz="1800" dirty="0" smtClean="0">
                <a:latin typeface="Courier New" pitchFamily="49" charset="0"/>
              </a:rPr>
              <a:t> </a:t>
            </a:r>
            <a:r>
              <a:rPr lang="de-CH" altLang="de-DE" sz="1800" dirty="0" err="1" smtClean="0">
                <a:latin typeface="Courier New" pitchFamily="49" charset="0"/>
              </a:rPr>
              <a:t>dff_arst</a:t>
            </a:r>
            <a:r>
              <a:rPr lang="de-CH" altLang="de-DE" sz="1800" dirty="0" smtClean="0">
                <a:latin typeface="Courier New" pitchFamily="49" charset="0"/>
              </a:rPr>
              <a:t> </a:t>
            </a: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IS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 smtClean="0">
                <a:latin typeface="Courier New" pitchFamily="49" charset="0"/>
              </a:rPr>
              <a:t>  </a:t>
            </a:r>
            <a:r>
              <a:rPr lang="de-CH" altLang="de-DE" sz="1800" dirty="0" err="1" smtClean="0">
                <a:latin typeface="Courier New" pitchFamily="49" charset="0"/>
              </a:rPr>
              <a:t>dff</a:t>
            </a:r>
            <a:r>
              <a:rPr lang="de-CH" altLang="de-DE" sz="1800" dirty="0" smtClean="0">
                <a:latin typeface="Courier New" pitchFamily="49" charset="0"/>
              </a:rPr>
              <a:t> : </a:t>
            </a: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PROCESS</a:t>
            </a:r>
            <a:r>
              <a:rPr lang="de-CH" altLang="de-DE" sz="1800" dirty="0" smtClean="0">
                <a:latin typeface="Courier New" pitchFamily="49" charset="0"/>
              </a:rPr>
              <a:t>(</a:t>
            </a:r>
            <a:r>
              <a:rPr lang="de-CH" altLang="de-DE" sz="1800" dirty="0" err="1" smtClean="0">
                <a:latin typeface="Courier New" pitchFamily="49" charset="0"/>
              </a:rPr>
              <a:t>clk</a:t>
            </a:r>
            <a:r>
              <a:rPr lang="de-CH" altLang="de-DE" sz="1800" dirty="0" smtClean="0">
                <a:latin typeface="Courier New" pitchFamily="49" charset="0"/>
              </a:rPr>
              <a:t>, </a:t>
            </a:r>
            <a:r>
              <a:rPr lang="de-CH" altLang="de-DE" sz="1800" dirty="0" err="1" smtClean="0">
                <a:latin typeface="Courier New" pitchFamily="49" charset="0"/>
              </a:rPr>
              <a:t>reset</a:t>
            </a:r>
            <a:r>
              <a:rPr lang="de-CH" altLang="de-DE" sz="1800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 smtClean="0">
                <a:latin typeface="Courier New" pitchFamily="49" charset="0"/>
              </a:rPr>
              <a:t>  </a:t>
            </a: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	IF</a:t>
            </a:r>
            <a:r>
              <a:rPr lang="de-CH" altLang="de-DE" sz="1800" dirty="0" smtClean="0">
                <a:latin typeface="Courier New" pitchFamily="49" charset="0"/>
              </a:rPr>
              <a:t> </a:t>
            </a:r>
            <a:r>
              <a:rPr lang="de-CH" altLang="de-DE" sz="1800" dirty="0" err="1" smtClean="0">
                <a:solidFill>
                  <a:srgbClr val="CE003C"/>
                </a:solidFill>
                <a:latin typeface="Courier New" pitchFamily="49" charset="0"/>
              </a:rPr>
              <a:t>rising_edge</a:t>
            </a:r>
            <a:r>
              <a:rPr lang="de-CH" altLang="de-DE" sz="1800" dirty="0" smtClean="0">
                <a:latin typeface="Courier New" pitchFamily="49" charset="0"/>
              </a:rPr>
              <a:t>(</a:t>
            </a:r>
            <a:r>
              <a:rPr lang="de-CH" altLang="de-DE" sz="1800" dirty="0" err="1" smtClean="0">
                <a:latin typeface="Courier New" pitchFamily="49" charset="0"/>
              </a:rPr>
              <a:t>clk</a:t>
            </a:r>
            <a:r>
              <a:rPr lang="de-CH" altLang="de-DE" sz="1800" dirty="0" smtClean="0">
                <a:latin typeface="Courier New" pitchFamily="49" charset="0"/>
              </a:rPr>
              <a:t>) </a:t>
            </a: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THEN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 smtClean="0">
                <a:latin typeface="Courier New" pitchFamily="49" charset="0"/>
              </a:rPr>
              <a:t>  		</a:t>
            </a: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de-CH" altLang="de-DE" sz="1800" dirty="0" smtClean="0">
                <a:latin typeface="Courier New" pitchFamily="49" charset="0"/>
              </a:rPr>
              <a:t> </a:t>
            </a:r>
            <a:r>
              <a:rPr lang="de-CH" altLang="de-DE" sz="1800" dirty="0" err="1" smtClean="0">
                <a:latin typeface="Courier New" pitchFamily="49" charset="0"/>
              </a:rPr>
              <a:t>reset_n</a:t>
            </a:r>
            <a:r>
              <a:rPr lang="de-CH" altLang="de-DE" sz="1800" dirty="0" smtClean="0">
                <a:latin typeface="Courier New" pitchFamily="49" charset="0"/>
              </a:rPr>
              <a:t> = '0' </a:t>
            </a: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THEN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 smtClean="0">
                <a:latin typeface="Courier New" pitchFamily="49" charset="0"/>
              </a:rPr>
              <a:t>			q &lt;= '0';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 smtClean="0">
                <a:latin typeface="Courier New" pitchFamily="49" charset="0"/>
              </a:rPr>
              <a:t>    		</a:t>
            </a: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ELSE</a:t>
            </a:r>
            <a:r>
              <a:rPr lang="de-CH" altLang="de-DE" sz="1800" dirty="0" smtClean="0">
                <a:latin typeface="Courier New" pitchFamily="49" charset="0"/>
              </a:rPr>
              <a:t> </a:t>
            </a:r>
            <a:endParaRPr lang="de-CH" altLang="de-DE" sz="180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 smtClean="0">
                <a:latin typeface="Courier New" pitchFamily="49" charset="0"/>
              </a:rPr>
              <a:t>      			</a:t>
            </a:r>
            <a:r>
              <a:rPr lang="de-CH" altLang="de-DE" sz="1800" dirty="0" err="1" smtClean="0">
                <a:latin typeface="Courier New" pitchFamily="49" charset="0"/>
              </a:rPr>
              <a:t>q</a:t>
            </a:r>
            <a:r>
              <a:rPr lang="de-CH" altLang="de-DE" sz="1800" dirty="0" smtClean="0">
                <a:latin typeface="Courier New" pitchFamily="49" charset="0"/>
              </a:rPr>
              <a:t> &lt;= d;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 smtClean="0">
                <a:latin typeface="Courier New" pitchFamily="49" charset="0"/>
              </a:rPr>
              <a:t>		</a:t>
            </a: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END</a:t>
            </a:r>
            <a:r>
              <a:rPr lang="de-CH" altLang="de-DE" sz="1800" dirty="0" smtClean="0">
                <a:latin typeface="Courier New" pitchFamily="49" charset="0"/>
              </a:rPr>
              <a:t> </a:t>
            </a: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de-CH" altLang="de-DE" sz="18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 smtClean="0">
                <a:latin typeface="Courier New" pitchFamily="49" charset="0"/>
              </a:rPr>
              <a:t>    	</a:t>
            </a: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END</a:t>
            </a:r>
            <a:r>
              <a:rPr lang="de-CH" altLang="de-DE" sz="1800" dirty="0" smtClean="0">
                <a:latin typeface="Courier New" pitchFamily="49" charset="0"/>
              </a:rPr>
              <a:t> </a:t>
            </a: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de-CH" altLang="de-DE" sz="18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  END</a:t>
            </a:r>
            <a:r>
              <a:rPr lang="de-CH" altLang="de-DE" sz="1800" dirty="0" smtClean="0">
                <a:latin typeface="Courier New" pitchFamily="49" charset="0"/>
              </a:rPr>
              <a:t> </a:t>
            </a: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PROCESS</a:t>
            </a:r>
            <a:r>
              <a:rPr lang="de-CH" altLang="de-DE" sz="1800" dirty="0" smtClean="0">
                <a:latin typeface="Courier New" pitchFamily="49" charset="0"/>
              </a:rPr>
              <a:t> </a:t>
            </a:r>
            <a:r>
              <a:rPr lang="de-CH" altLang="de-DE" sz="1800" dirty="0" err="1" smtClean="0">
                <a:latin typeface="Courier New" pitchFamily="49" charset="0"/>
              </a:rPr>
              <a:t>dff</a:t>
            </a:r>
            <a:r>
              <a:rPr lang="de-CH" altLang="de-DE" sz="18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de-CH" altLang="de-DE" sz="1800" dirty="0" smtClean="0">
                <a:solidFill>
                  <a:schemeClr val="accent2"/>
                </a:solidFill>
                <a:latin typeface="Courier New" pitchFamily="49" charset="0"/>
              </a:rPr>
              <a:t>END</a:t>
            </a:r>
            <a:r>
              <a:rPr lang="de-CH" altLang="de-DE" sz="1800" dirty="0" smtClean="0">
                <a:latin typeface="Courier New" pitchFamily="49" charset="0"/>
              </a:rPr>
              <a:t> </a:t>
            </a:r>
            <a:r>
              <a:rPr lang="de-CH" altLang="de-DE" sz="1800" dirty="0" err="1" smtClean="0">
                <a:latin typeface="Courier New" pitchFamily="49" charset="0"/>
              </a:rPr>
              <a:t>rtl</a:t>
            </a:r>
            <a:r>
              <a:rPr lang="de-CH" altLang="de-DE" sz="1800" dirty="0" smtClean="0">
                <a:latin typeface="Courier New" pitchFamily="49" charset="0"/>
              </a:rPr>
              <a:t>;</a:t>
            </a:r>
            <a:endParaRPr lang="de-CH" altLang="de-DE" sz="1800" dirty="0">
              <a:latin typeface="Courier New" pitchFamily="49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041474" y="3155487"/>
            <a:ext cx="2948243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CH" altLang="de-DE" sz="2300" dirty="0" err="1" smtClean="0">
                <a:solidFill>
                  <a:srgbClr val="FF3300"/>
                </a:solidFill>
                <a:ea typeface="Arial" charset="0"/>
                <a:cs typeface="Arial" charset="0"/>
              </a:rPr>
              <a:t>Synchronous</a:t>
            </a:r>
            <a:r>
              <a:rPr lang="de-CH" altLang="de-DE" sz="2300" dirty="0" smtClean="0">
                <a:solidFill>
                  <a:srgbClr val="FF3300"/>
                </a:solidFill>
                <a:ea typeface="Arial" charset="0"/>
                <a:cs typeface="Arial" charset="0"/>
              </a:rPr>
              <a:t> </a:t>
            </a:r>
            <a:r>
              <a:rPr lang="de-CH" altLang="de-DE" sz="2300" dirty="0" err="1" smtClean="0">
                <a:solidFill>
                  <a:srgbClr val="FF3300"/>
                </a:solidFill>
                <a:ea typeface="Arial" charset="0"/>
                <a:cs typeface="Arial" charset="0"/>
              </a:rPr>
              <a:t>Reset</a:t>
            </a:r>
            <a:endParaRPr lang="en-US" altLang="de-DE" sz="2300" dirty="0">
              <a:solidFill>
                <a:srgbClr val="FF3300"/>
              </a:solidFill>
              <a:ea typeface="Arial" charset="0"/>
              <a:cs typeface="Arial" charset="0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4041554" y="3555605"/>
            <a:ext cx="2950447" cy="139515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Synchronous</a:t>
            </a:r>
            <a:r>
              <a:rPr lang="de-DE" dirty="0" smtClean="0"/>
              <a:t> </a:t>
            </a:r>
            <a:r>
              <a:rPr lang="de-DE" dirty="0" err="1"/>
              <a:t>Reset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466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34"/>
          <p:cNvSpPr>
            <a:spLocks noChangeArrowheads="1"/>
          </p:cNvSpPr>
          <p:nvPr/>
        </p:nvSpPr>
        <p:spPr bwMode="auto">
          <a:xfrm>
            <a:off x="3093445" y="3060551"/>
            <a:ext cx="7381416" cy="37789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102663" tIns="53385" rIns="102663" bIns="53385">
            <a:spAutoFit/>
          </a:bodyPr>
          <a:lstStyle/>
          <a:p>
            <a:pPr>
              <a:spcBef>
                <a:spcPts val="200"/>
              </a:spcBef>
              <a:spcAft>
                <a:spcPts val="500"/>
              </a:spcAft>
              <a:defRPr/>
            </a:pPr>
            <a:r>
              <a:rPr lang="de-CH" sz="1800" dirty="0">
                <a:latin typeface="Courier New" pitchFamily="49" charset="0"/>
              </a:rPr>
              <a:t/>
            </a:r>
            <a:br>
              <a:rPr lang="de-CH" sz="1800" dirty="0">
                <a:latin typeface="Courier New" pitchFamily="49" charset="0"/>
              </a:rPr>
            </a:br>
            <a:r>
              <a:rPr lang="de-CH" sz="1800" dirty="0">
                <a:latin typeface="Courier New" pitchFamily="49" charset="0"/>
              </a:rPr>
              <a:t>		</a:t>
            </a:r>
            <a:br>
              <a:rPr lang="de-CH" sz="1800" dirty="0">
                <a:latin typeface="Courier New" pitchFamily="49" charset="0"/>
              </a:rPr>
            </a:br>
            <a:r>
              <a:rPr lang="de-CH" sz="1800" dirty="0">
                <a:latin typeface="Courier New" pitchFamily="49" charset="0"/>
              </a:rPr>
              <a:t>		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de-CH" sz="1800" dirty="0">
                <a:latin typeface="Courier New" pitchFamily="49" charset="0"/>
              </a:rPr>
              <a:t> </a:t>
            </a:r>
            <a:r>
              <a:rPr lang="de-CH" sz="1800" dirty="0" err="1">
                <a:solidFill>
                  <a:srgbClr val="CE003C"/>
                </a:solidFill>
                <a:latin typeface="Courier New" pitchFamily="49" charset="0"/>
              </a:rPr>
              <a:t>rising_edge</a:t>
            </a:r>
            <a:r>
              <a:rPr lang="de-CH" sz="1800" dirty="0">
                <a:latin typeface="Courier New" pitchFamily="49" charset="0"/>
              </a:rPr>
              <a:t>(</a:t>
            </a:r>
            <a:r>
              <a:rPr lang="de-CH" sz="1800" dirty="0" err="1">
                <a:latin typeface="Courier New" pitchFamily="49" charset="0"/>
              </a:rPr>
              <a:t>clk</a:t>
            </a:r>
            <a:r>
              <a:rPr lang="de-CH" sz="1800" dirty="0">
                <a:latin typeface="Courier New" pitchFamily="49" charset="0"/>
              </a:rPr>
              <a:t>) 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</a:rPr>
              <a:t>THEN</a:t>
            </a:r>
            <a:r>
              <a:rPr lang="de-CH" sz="1800" dirty="0">
                <a:latin typeface="Courier New" pitchFamily="49" charset="0"/>
              </a:rPr>
              <a:t/>
            </a:r>
            <a:br>
              <a:rPr lang="de-CH" sz="1800" dirty="0">
                <a:latin typeface="Courier New" pitchFamily="49" charset="0"/>
              </a:rPr>
            </a:br>
            <a:r>
              <a:rPr lang="de-CH" sz="1800" dirty="0">
                <a:latin typeface="Courier New" pitchFamily="49" charset="0"/>
              </a:rPr>
              <a:t>			</a:t>
            </a:r>
            <a:r>
              <a:rPr lang="it-IT" sz="1800" dirty="0">
                <a:latin typeface="Courier New" pitchFamily="49" charset="0"/>
              </a:rPr>
              <a:t>q(0) &lt;= </a:t>
            </a:r>
            <a:r>
              <a:rPr lang="it-IT" sz="1800" dirty="0" err="1">
                <a:latin typeface="Courier New" pitchFamily="49" charset="0"/>
              </a:rPr>
              <a:t>data_in</a:t>
            </a:r>
            <a:r>
              <a:rPr lang="it-IT" sz="1800" dirty="0">
                <a:latin typeface="Courier New" pitchFamily="49" charset="0"/>
              </a:rPr>
              <a:t>;</a:t>
            </a:r>
            <a:br>
              <a:rPr lang="it-IT" sz="1800" dirty="0">
                <a:latin typeface="Courier New" pitchFamily="49" charset="0"/>
              </a:rPr>
            </a:br>
            <a:r>
              <a:rPr lang="it-IT" sz="1800" dirty="0">
                <a:latin typeface="Courier New" pitchFamily="49" charset="0"/>
              </a:rPr>
              <a:t>			q(1) &lt;= q(0);</a:t>
            </a:r>
            <a:br>
              <a:rPr lang="it-IT" sz="1800" dirty="0">
                <a:latin typeface="Courier New" pitchFamily="49" charset="0"/>
              </a:rPr>
            </a:br>
            <a:r>
              <a:rPr lang="it-IT" sz="1800" dirty="0">
                <a:latin typeface="Courier New" pitchFamily="49" charset="0"/>
              </a:rPr>
              <a:t>			q(2) &lt;= q(1);</a:t>
            </a:r>
            <a:br>
              <a:rPr lang="it-IT" sz="1800" dirty="0">
                <a:latin typeface="Courier New" pitchFamily="49" charset="0"/>
              </a:rPr>
            </a:br>
            <a:r>
              <a:rPr lang="de-CH" sz="1800" dirty="0">
                <a:latin typeface="Courier New" pitchFamily="49" charset="0"/>
              </a:rPr>
              <a:t>		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</a:rPr>
              <a:t>END</a:t>
            </a:r>
            <a:r>
              <a:rPr lang="de-CH" sz="1800" dirty="0">
                <a:latin typeface="Courier New" pitchFamily="49" charset="0"/>
              </a:rPr>
              <a:t> 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de-CH" sz="1800" dirty="0">
                <a:latin typeface="Courier New" pitchFamily="49" charset="0"/>
              </a:rPr>
              <a:t>;</a:t>
            </a:r>
            <a:br>
              <a:rPr lang="de-CH" sz="1800" dirty="0">
                <a:latin typeface="Courier New" pitchFamily="49" charset="0"/>
              </a:rPr>
            </a:br>
            <a:r>
              <a:rPr lang="de-CH" sz="1800" dirty="0">
                <a:latin typeface="Courier New" pitchFamily="49" charset="0"/>
              </a:rPr>
              <a:t>	</a:t>
            </a:r>
            <a:br>
              <a:rPr lang="de-CH" sz="1800" dirty="0">
                <a:latin typeface="Courier New" pitchFamily="49" charset="0"/>
              </a:rPr>
            </a:br>
            <a:endParaRPr lang="de-CH" sz="1800" dirty="0">
              <a:latin typeface="Courier New" pitchFamily="49" charset="0"/>
            </a:endParaRPr>
          </a:p>
        </p:txBody>
      </p:sp>
      <p:sp>
        <p:nvSpPr>
          <p:cNvPr id="78" name="Text Box 36"/>
          <p:cNvSpPr txBox="1">
            <a:spLocks noChangeArrowheads="1"/>
          </p:cNvSpPr>
          <p:nvPr/>
        </p:nvSpPr>
        <p:spPr bwMode="auto">
          <a:xfrm>
            <a:off x="293772" y="3820589"/>
            <a:ext cx="3679569" cy="214635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de-CH" altLang="de-DE" sz="2300" dirty="0" err="1" smtClean="0"/>
              <a:t>Rule</a:t>
            </a:r>
            <a:r>
              <a:rPr lang="de-CH" altLang="de-DE" sz="2300" dirty="0" smtClean="0"/>
              <a:t> of Thumb</a:t>
            </a:r>
            <a:r>
              <a:rPr lang="de-CH" altLang="de-DE" sz="2300" dirty="0" smtClean="0"/>
              <a:t>:</a:t>
            </a:r>
            <a:endParaRPr lang="de-CH" altLang="de-DE" sz="2300" dirty="0"/>
          </a:p>
          <a:p>
            <a:pPr eaLnBrk="1" hangingPunct="1">
              <a:spcAft>
                <a:spcPts val="0"/>
              </a:spcAft>
            </a:pPr>
            <a:r>
              <a:rPr lang="de-CH" altLang="de-DE" sz="2000" b="0" dirty="0" err="1"/>
              <a:t>e</a:t>
            </a:r>
            <a:r>
              <a:rPr lang="de-CH" altLang="de-DE" sz="2000" b="0" dirty="0" err="1" smtClean="0"/>
              <a:t>very</a:t>
            </a:r>
            <a:r>
              <a:rPr lang="de-CH" altLang="de-DE" sz="2000" b="0" dirty="0" smtClean="0"/>
              <a:t> </a:t>
            </a:r>
            <a:r>
              <a:rPr lang="de-CH" altLang="de-DE" sz="2000" b="0" dirty="0" err="1" smtClean="0"/>
              <a:t>signal</a:t>
            </a:r>
            <a:r>
              <a:rPr lang="de-CH" altLang="de-DE" sz="2000" b="0" dirty="0" smtClean="0"/>
              <a:t> </a:t>
            </a:r>
            <a:r>
              <a:rPr lang="de-CH" altLang="de-DE" sz="2000" b="0" dirty="0" err="1" smtClean="0"/>
              <a:t>assigned</a:t>
            </a:r>
            <a:r>
              <a:rPr lang="de-CH" altLang="de-DE" sz="2000" b="0" dirty="0" smtClean="0"/>
              <a:t> after a  </a:t>
            </a:r>
          </a:p>
          <a:p>
            <a:pPr eaLnBrk="1" hangingPunct="1">
              <a:spcAft>
                <a:spcPts val="0"/>
              </a:spcAft>
            </a:pPr>
            <a:r>
              <a:rPr lang="de-CH" altLang="de-DE" sz="2000" dirty="0" err="1" smtClean="0"/>
              <a:t>rising_edge</a:t>
            </a:r>
            <a:r>
              <a:rPr lang="de-CH" altLang="de-DE" sz="2000" dirty="0" smtClean="0"/>
              <a:t> </a:t>
            </a:r>
            <a:r>
              <a:rPr lang="de-CH" altLang="de-DE" sz="2000" dirty="0"/>
              <a:t>(</a:t>
            </a:r>
            <a:r>
              <a:rPr lang="de-CH" altLang="de-DE" sz="2000" dirty="0" err="1"/>
              <a:t>clk</a:t>
            </a:r>
            <a:r>
              <a:rPr lang="de-CH" altLang="de-DE" sz="2000" dirty="0"/>
              <a:t>) </a:t>
            </a:r>
            <a:r>
              <a:rPr lang="de-CH" altLang="de-DE" sz="2000" b="0" dirty="0"/>
              <a:t/>
            </a:r>
            <a:br>
              <a:rPr lang="de-CH" altLang="de-DE" sz="2000" b="0" dirty="0"/>
            </a:br>
            <a:r>
              <a:rPr lang="de-CH" altLang="de-DE" sz="2000" b="0" dirty="0" err="1" smtClean="0"/>
              <a:t>statement</a:t>
            </a:r>
            <a:r>
              <a:rPr lang="de-CH" altLang="de-DE" sz="2000" b="0" dirty="0" smtClean="0"/>
              <a:t> </a:t>
            </a:r>
            <a:r>
              <a:rPr lang="de-CH" altLang="de-DE" sz="2000" b="0" dirty="0" err="1" smtClean="0"/>
              <a:t>is</a:t>
            </a:r>
            <a:r>
              <a:rPr lang="de-CH" altLang="de-DE" sz="2000" b="0" dirty="0" smtClean="0"/>
              <a:t> </a:t>
            </a:r>
            <a:r>
              <a:rPr lang="de-CH" altLang="de-DE" sz="2000" b="0" dirty="0" err="1" smtClean="0"/>
              <a:t>synthesized</a:t>
            </a:r>
            <a:r>
              <a:rPr lang="de-CH" altLang="de-DE" sz="2000" b="0" dirty="0" smtClean="0"/>
              <a:t> </a:t>
            </a:r>
            <a:r>
              <a:rPr lang="de-CH" altLang="de-DE" sz="2000" b="0" dirty="0" err="1" smtClean="0"/>
              <a:t>as</a:t>
            </a:r>
            <a:r>
              <a:rPr lang="de-CH" altLang="de-DE" sz="2000" b="0" dirty="0" smtClean="0"/>
              <a:t>  </a:t>
            </a:r>
            <a:r>
              <a:rPr lang="de-CH" altLang="de-DE" sz="2000" b="0" dirty="0" err="1" smtClean="0"/>
              <a:t>flip-flop</a:t>
            </a:r>
            <a:endParaRPr lang="de-CH" altLang="de-DE" sz="2000" b="0" dirty="0"/>
          </a:p>
        </p:txBody>
      </p:sp>
      <p:sp>
        <p:nvSpPr>
          <p:cNvPr id="79" name="Line 37"/>
          <p:cNvSpPr>
            <a:spLocks noChangeShapeType="1"/>
          </p:cNvSpPr>
          <p:nvPr/>
        </p:nvSpPr>
        <p:spPr bwMode="auto">
          <a:xfrm>
            <a:off x="3861536" y="4950760"/>
            <a:ext cx="1980220" cy="9001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de-CH"/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 flipV="1">
            <a:off x="3861535" y="4680731"/>
            <a:ext cx="2025225" cy="13501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de-CH"/>
          </a:p>
        </p:txBody>
      </p:sp>
      <p:sp>
        <p:nvSpPr>
          <p:cNvPr id="81" name="Line 37"/>
          <p:cNvSpPr>
            <a:spLocks noChangeShapeType="1"/>
          </p:cNvSpPr>
          <p:nvPr/>
        </p:nvSpPr>
        <p:spPr bwMode="auto">
          <a:xfrm>
            <a:off x="3861535" y="5085775"/>
            <a:ext cx="1980220" cy="31503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 lIns="102663" tIns="53385" rIns="102663" bIns="53385">
            <a:spAutoFit/>
          </a:bodyPr>
          <a:lstStyle/>
          <a:p>
            <a:endParaRPr lang="de-CH"/>
          </a:p>
        </p:txBody>
      </p:sp>
      <p:grpSp>
        <p:nvGrpSpPr>
          <p:cNvPr id="82" name="Gruppierung 81"/>
          <p:cNvGrpSpPr/>
          <p:nvPr/>
        </p:nvGrpSpPr>
        <p:grpSpPr>
          <a:xfrm>
            <a:off x="801195" y="1440371"/>
            <a:ext cx="8931157" cy="1882758"/>
            <a:chOff x="1476270" y="1485376"/>
            <a:chExt cx="8931157" cy="1882758"/>
          </a:xfrm>
        </p:grpSpPr>
        <p:sp>
          <p:nvSpPr>
            <p:cNvPr id="83" name="Rectangle 24"/>
            <p:cNvSpPr>
              <a:spLocks noChangeArrowheads="1"/>
            </p:cNvSpPr>
            <p:nvPr/>
          </p:nvSpPr>
          <p:spPr bwMode="auto">
            <a:xfrm>
              <a:off x="7943639" y="1895095"/>
              <a:ext cx="429767" cy="500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4306" tIns="52153" rIns="104306" bIns="52153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CH" altLang="de-DE" sz="1800" b="0"/>
            </a:p>
          </p:txBody>
        </p:sp>
        <p:sp>
          <p:nvSpPr>
            <p:cNvPr id="84" name="Line 26"/>
            <p:cNvSpPr>
              <a:spLocks noChangeShapeType="1"/>
            </p:cNvSpPr>
            <p:nvPr/>
          </p:nvSpPr>
          <p:spPr bwMode="auto">
            <a:xfrm>
              <a:off x="4391312" y="2012156"/>
              <a:ext cx="35523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sp>
          <p:nvSpPr>
            <p:cNvPr id="85" name="Rectangle 39"/>
            <p:cNvSpPr>
              <a:spLocks noChangeArrowheads="1"/>
            </p:cNvSpPr>
            <p:nvPr/>
          </p:nvSpPr>
          <p:spPr bwMode="auto">
            <a:xfrm>
              <a:off x="3257416" y="2400342"/>
              <a:ext cx="698028" cy="8103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4306" tIns="52153" rIns="104306" bIns="52153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CH" altLang="de-DE" sz="1800" b="0"/>
            </a:p>
          </p:txBody>
        </p:sp>
        <p:sp>
          <p:nvSpPr>
            <p:cNvPr id="86" name="Text Box 40"/>
            <p:cNvSpPr txBox="1">
              <a:spLocks noChangeArrowheads="1"/>
            </p:cNvSpPr>
            <p:nvPr/>
          </p:nvSpPr>
          <p:spPr bwMode="auto">
            <a:xfrm>
              <a:off x="3633804" y="2450667"/>
              <a:ext cx="268262" cy="49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4306" tIns="52153" rIns="104306" bIns="5215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CH" altLang="de-DE" sz="1800" b="0"/>
                <a:t>Q</a:t>
              </a:r>
            </a:p>
          </p:txBody>
        </p:sp>
        <p:sp>
          <p:nvSpPr>
            <p:cNvPr id="87" name="Text Box 41"/>
            <p:cNvSpPr txBox="1">
              <a:spLocks noChangeArrowheads="1"/>
            </p:cNvSpPr>
            <p:nvPr/>
          </p:nvSpPr>
          <p:spPr bwMode="auto">
            <a:xfrm>
              <a:off x="3257416" y="2450667"/>
              <a:ext cx="266894" cy="49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4306" tIns="52153" rIns="104306" bIns="5215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CH" altLang="de-DE" sz="1800" b="0"/>
                <a:t>D</a:t>
              </a:r>
            </a:p>
          </p:txBody>
        </p:sp>
        <p:sp>
          <p:nvSpPr>
            <p:cNvPr id="88" name="Line 42"/>
            <p:cNvSpPr>
              <a:spLocks noChangeShapeType="1"/>
            </p:cNvSpPr>
            <p:nvPr/>
          </p:nvSpPr>
          <p:spPr bwMode="auto">
            <a:xfrm>
              <a:off x="3955445" y="2602933"/>
              <a:ext cx="323009" cy="0"/>
            </a:xfrm>
            <a:prstGeom prst="line">
              <a:avLst/>
            </a:prstGeom>
            <a:noFill/>
            <a:ln w="254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sp>
          <p:nvSpPr>
            <p:cNvPr id="89" name="Line 43"/>
            <p:cNvSpPr>
              <a:spLocks noChangeShapeType="1"/>
            </p:cNvSpPr>
            <p:nvPr/>
          </p:nvSpPr>
          <p:spPr bwMode="auto">
            <a:xfrm>
              <a:off x="3257416" y="2805524"/>
              <a:ext cx="161505" cy="101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sp>
          <p:nvSpPr>
            <p:cNvPr id="90" name="Line 44"/>
            <p:cNvSpPr>
              <a:spLocks noChangeShapeType="1"/>
            </p:cNvSpPr>
            <p:nvPr/>
          </p:nvSpPr>
          <p:spPr bwMode="auto">
            <a:xfrm flipH="1">
              <a:off x="3257416" y="2907465"/>
              <a:ext cx="161505" cy="10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sp>
          <p:nvSpPr>
            <p:cNvPr id="91" name="Line 45"/>
            <p:cNvSpPr>
              <a:spLocks noChangeShapeType="1"/>
            </p:cNvSpPr>
            <p:nvPr/>
          </p:nvSpPr>
          <p:spPr bwMode="auto">
            <a:xfrm>
              <a:off x="2620979" y="2602933"/>
              <a:ext cx="6364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sp>
          <p:nvSpPr>
            <p:cNvPr id="92" name="Rectangle 46"/>
            <p:cNvSpPr>
              <a:spLocks noChangeArrowheads="1"/>
            </p:cNvSpPr>
            <p:nvPr/>
          </p:nvSpPr>
          <p:spPr bwMode="auto">
            <a:xfrm>
              <a:off x="4814978" y="2400342"/>
              <a:ext cx="699398" cy="8103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4306" tIns="52153" rIns="104306" bIns="52153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CH" altLang="de-DE" sz="1800" b="0"/>
            </a:p>
          </p:txBody>
        </p:sp>
        <p:sp>
          <p:nvSpPr>
            <p:cNvPr id="93" name="Text Box 47"/>
            <p:cNvSpPr txBox="1">
              <a:spLocks noChangeArrowheads="1"/>
            </p:cNvSpPr>
            <p:nvPr/>
          </p:nvSpPr>
          <p:spPr bwMode="auto">
            <a:xfrm>
              <a:off x="5189997" y="2450667"/>
              <a:ext cx="269631" cy="49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4306" tIns="52153" rIns="104306" bIns="5215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CH" altLang="de-DE" sz="1800" b="0"/>
                <a:t>Q</a:t>
              </a:r>
            </a:p>
          </p:txBody>
        </p:sp>
        <p:sp>
          <p:nvSpPr>
            <p:cNvPr id="94" name="Text Box 48"/>
            <p:cNvSpPr txBox="1">
              <a:spLocks noChangeArrowheads="1"/>
            </p:cNvSpPr>
            <p:nvPr/>
          </p:nvSpPr>
          <p:spPr bwMode="auto">
            <a:xfrm>
              <a:off x="4814978" y="2450667"/>
              <a:ext cx="269631" cy="49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4306" tIns="52153" rIns="104306" bIns="5215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CH" altLang="de-DE" sz="1800" b="0"/>
                <a:t>D</a:t>
              </a:r>
            </a:p>
          </p:txBody>
        </p:sp>
        <p:sp>
          <p:nvSpPr>
            <p:cNvPr id="95" name="Line 49"/>
            <p:cNvSpPr>
              <a:spLocks noChangeShapeType="1"/>
            </p:cNvSpPr>
            <p:nvPr/>
          </p:nvSpPr>
          <p:spPr bwMode="auto">
            <a:xfrm>
              <a:off x="5514376" y="2602933"/>
              <a:ext cx="2682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sp>
          <p:nvSpPr>
            <p:cNvPr id="96" name="Line 50"/>
            <p:cNvSpPr>
              <a:spLocks noChangeShapeType="1"/>
            </p:cNvSpPr>
            <p:nvPr/>
          </p:nvSpPr>
          <p:spPr bwMode="auto">
            <a:xfrm>
              <a:off x="4814978" y="2805524"/>
              <a:ext cx="161505" cy="101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sp>
          <p:nvSpPr>
            <p:cNvPr id="97" name="Line 51"/>
            <p:cNvSpPr>
              <a:spLocks noChangeShapeType="1"/>
            </p:cNvSpPr>
            <p:nvPr/>
          </p:nvSpPr>
          <p:spPr bwMode="auto">
            <a:xfrm flipH="1">
              <a:off x="4814978" y="2907465"/>
              <a:ext cx="161505" cy="10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sp>
          <p:nvSpPr>
            <p:cNvPr id="98" name="Line 52"/>
            <p:cNvSpPr>
              <a:spLocks noChangeShapeType="1"/>
            </p:cNvSpPr>
            <p:nvPr/>
          </p:nvSpPr>
          <p:spPr bwMode="auto">
            <a:xfrm>
              <a:off x="4493338" y="2907464"/>
              <a:ext cx="3216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sp>
          <p:nvSpPr>
            <p:cNvPr id="99" name="Line 53"/>
            <p:cNvSpPr>
              <a:spLocks noChangeShapeType="1"/>
            </p:cNvSpPr>
            <p:nvPr/>
          </p:nvSpPr>
          <p:spPr bwMode="auto">
            <a:xfrm>
              <a:off x="3955444" y="2602933"/>
              <a:ext cx="8595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sp>
          <p:nvSpPr>
            <p:cNvPr id="100" name="Line 55"/>
            <p:cNvSpPr>
              <a:spLocks noChangeShapeType="1"/>
            </p:cNvSpPr>
            <p:nvPr/>
          </p:nvSpPr>
          <p:spPr bwMode="auto">
            <a:xfrm>
              <a:off x="4493338" y="2907464"/>
              <a:ext cx="0" cy="4555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2663" tIns="53385" rIns="102663" bIns="53385">
              <a:spAutoFit/>
            </a:bodyPr>
            <a:lstStyle/>
            <a:p>
              <a:endParaRPr lang="de-CH" sz="1800" b="0"/>
            </a:p>
          </p:txBody>
        </p:sp>
        <p:sp>
          <p:nvSpPr>
            <p:cNvPr id="101" name="Line 56"/>
            <p:cNvSpPr>
              <a:spLocks noChangeShapeType="1"/>
            </p:cNvSpPr>
            <p:nvPr/>
          </p:nvSpPr>
          <p:spPr bwMode="auto">
            <a:xfrm>
              <a:off x="2934407" y="2907464"/>
              <a:ext cx="0" cy="4555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2663" tIns="53385" rIns="102663" bIns="53385">
              <a:spAutoFit/>
            </a:bodyPr>
            <a:lstStyle/>
            <a:p>
              <a:endParaRPr lang="de-CH" sz="1800" b="0"/>
            </a:p>
          </p:txBody>
        </p:sp>
        <p:sp>
          <p:nvSpPr>
            <p:cNvPr id="102" name="Text Box 57"/>
            <p:cNvSpPr txBox="1">
              <a:spLocks noChangeArrowheads="1"/>
            </p:cNvSpPr>
            <p:nvPr/>
          </p:nvSpPr>
          <p:spPr bwMode="auto">
            <a:xfrm>
              <a:off x="3879632" y="2538938"/>
              <a:ext cx="644651" cy="49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4306" tIns="52153" rIns="104306" bIns="5215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CH" altLang="de-DE" sz="1800" b="0" dirty="0"/>
                <a:t>q(0)</a:t>
              </a:r>
            </a:p>
          </p:txBody>
        </p:sp>
        <p:sp>
          <p:nvSpPr>
            <p:cNvPr id="103" name="Line 72"/>
            <p:cNvSpPr>
              <a:spLocks noChangeShapeType="1"/>
            </p:cNvSpPr>
            <p:nvPr/>
          </p:nvSpPr>
          <p:spPr bwMode="auto">
            <a:xfrm>
              <a:off x="2612766" y="2907464"/>
              <a:ext cx="6446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sp>
          <p:nvSpPr>
            <p:cNvPr id="104" name="Line 73"/>
            <p:cNvSpPr>
              <a:spLocks noChangeShapeType="1"/>
            </p:cNvSpPr>
            <p:nvPr/>
          </p:nvSpPr>
          <p:spPr bwMode="auto">
            <a:xfrm flipH="1">
              <a:off x="2620979" y="1820877"/>
              <a:ext cx="25703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sp>
          <p:nvSpPr>
            <p:cNvPr id="105" name="Text Box 76"/>
            <p:cNvSpPr txBox="1">
              <a:spLocks noChangeArrowheads="1"/>
            </p:cNvSpPr>
            <p:nvPr/>
          </p:nvSpPr>
          <p:spPr bwMode="auto">
            <a:xfrm>
              <a:off x="1701295" y="1485376"/>
              <a:ext cx="996465" cy="49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4306" tIns="52153" rIns="104306" bIns="5215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CH" altLang="de-DE" sz="1800" b="0" dirty="0" err="1"/>
                <a:t>init_n</a:t>
              </a:r>
              <a:endParaRPr lang="de-CH" altLang="de-DE" sz="1800" b="0" dirty="0"/>
            </a:p>
          </p:txBody>
        </p:sp>
        <p:grpSp>
          <p:nvGrpSpPr>
            <p:cNvPr id="106" name="Gruppieren 114"/>
            <p:cNvGrpSpPr>
              <a:grpSpLocks/>
            </p:cNvGrpSpPr>
            <p:nvPr/>
          </p:nvGrpSpPr>
          <p:grpSpPr bwMode="auto">
            <a:xfrm>
              <a:off x="6515272" y="2359049"/>
              <a:ext cx="698028" cy="810364"/>
              <a:chOff x="6956425" y="2563291"/>
              <a:chExt cx="810148" cy="996867"/>
            </a:xfrm>
          </p:grpSpPr>
          <p:sp>
            <p:nvSpPr>
              <p:cNvPr id="152" name="Rectangle 46"/>
              <p:cNvSpPr>
                <a:spLocks noChangeArrowheads="1"/>
              </p:cNvSpPr>
              <p:nvPr/>
            </p:nvSpPr>
            <p:spPr bwMode="auto">
              <a:xfrm>
                <a:off x="6956425" y="2563291"/>
                <a:ext cx="810148" cy="9968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CH" altLang="de-DE" sz="1800" b="0"/>
              </a:p>
            </p:txBody>
          </p:sp>
          <p:sp>
            <p:nvSpPr>
              <p:cNvPr id="153" name="Text Box 47"/>
              <p:cNvSpPr txBox="1">
                <a:spLocks noChangeArrowheads="1"/>
              </p:cNvSpPr>
              <p:nvPr/>
            </p:nvSpPr>
            <p:spPr bwMode="auto">
              <a:xfrm>
                <a:off x="7391360" y="2624296"/>
                <a:ext cx="312894" cy="5910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de-CH" altLang="de-DE" sz="1800" b="0"/>
                  <a:t>Q</a:t>
                </a:r>
              </a:p>
            </p:txBody>
          </p:sp>
          <p:sp>
            <p:nvSpPr>
              <p:cNvPr id="154" name="Text Box 48"/>
              <p:cNvSpPr txBox="1">
                <a:spLocks noChangeArrowheads="1"/>
              </p:cNvSpPr>
              <p:nvPr/>
            </p:nvSpPr>
            <p:spPr bwMode="auto">
              <a:xfrm>
                <a:off x="6956425" y="2624296"/>
                <a:ext cx="311595" cy="5910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de-CH" altLang="de-DE" sz="1800" b="0"/>
                  <a:t>D</a:t>
                </a:r>
              </a:p>
            </p:txBody>
          </p:sp>
          <p:sp>
            <p:nvSpPr>
              <p:cNvPr id="155" name="Line 50"/>
              <p:cNvSpPr>
                <a:spLocks noChangeShapeType="1"/>
              </p:cNvSpPr>
              <p:nvPr/>
            </p:nvSpPr>
            <p:spPr bwMode="auto">
              <a:xfrm>
                <a:off x="6956425" y="3189462"/>
                <a:ext cx="186957" cy="124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CH" sz="1800" b="0"/>
              </a:p>
            </p:txBody>
          </p:sp>
          <p:sp>
            <p:nvSpPr>
              <p:cNvPr id="156" name="Line 51"/>
              <p:cNvSpPr>
                <a:spLocks noChangeShapeType="1"/>
              </p:cNvSpPr>
              <p:nvPr/>
            </p:nvSpPr>
            <p:spPr bwMode="auto">
              <a:xfrm flipH="1">
                <a:off x="6956425" y="3314070"/>
                <a:ext cx="186957" cy="124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CH" sz="1800" b="0"/>
              </a:p>
            </p:txBody>
          </p:sp>
        </p:grpSp>
        <p:sp>
          <p:nvSpPr>
            <p:cNvPr id="107" name="Text Box 25"/>
            <p:cNvSpPr txBox="1">
              <a:spLocks noChangeArrowheads="1"/>
            </p:cNvSpPr>
            <p:nvPr/>
          </p:nvSpPr>
          <p:spPr bwMode="auto">
            <a:xfrm>
              <a:off x="7943639" y="1895095"/>
              <a:ext cx="483146" cy="493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4306" tIns="52153" rIns="104306" bIns="5215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CH" altLang="de-DE" sz="1800" b="0" dirty="0"/>
                <a:t>&amp;</a:t>
              </a:r>
            </a:p>
          </p:txBody>
        </p:sp>
        <p:sp>
          <p:nvSpPr>
            <p:cNvPr id="108" name="Text Box 28"/>
            <p:cNvSpPr txBox="1">
              <a:spLocks noChangeArrowheads="1"/>
            </p:cNvSpPr>
            <p:nvPr/>
          </p:nvSpPr>
          <p:spPr bwMode="auto">
            <a:xfrm>
              <a:off x="1476270" y="2252051"/>
              <a:ext cx="1341488" cy="49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4306" tIns="52153" rIns="104306" bIns="5215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CH" altLang="de-DE" sz="1800" b="0" dirty="0" err="1"/>
                <a:t>data_in</a:t>
              </a:r>
              <a:endParaRPr lang="de-CH" altLang="de-DE" sz="1800" b="0" dirty="0"/>
            </a:p>
          </p:txBody>
        </p:sp>
        <p:sp>
          <p:nvSpPr>
            <p:cNvPr id="109" name="Rectangle 39"/>
            <p:cNvSpPr>
              <a:spLocks noChangeArrowheads="1"/>
            </p:cNvSpPr>
            <p:nvPr/>
          </p:nvSpPr>
          <p:spPr bwMode="auto">
            <a:xfrm>
              <a:off x="3257416" y="2400342"/>
              <a:ext cx="698028" cy="8103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4306" tIns="52153" rIns="104306" bIns="52153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CH" altLang="de-DE" sz="1800" b="0"/>
            </a:p>
          </p:txBody>
        </p:sp>
        <p:sp>
          <p:nvSpPr>
            <p:cNvPr id="110" name="Text Box 40"/>
            <p:cNvSpPr txBox="1">
              <a:spLocks noChangeArrowheads="1"/>
            </p:cNvSpPr>
            <p:nvPr/>
          </p:nvSpPr>
          <p:spPr bwMode="auto">
            <a:xfrm>
              <a:off x="3633804" y="2450667"/>
              <a:ext cx="268262" cy="49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4306" tIns="52153" rIns="104306" bIns="5215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CH" altLang="de-DE" sz="1800" b="0"/>
                <a:t>Q</a:t>
              </a:r>
            </a:p>
          </p:txBody>
        </p:sp>
        <p:sp>
          <p:nvSpPr>
            <p:cNvPr id="111" name="Text Box 41"/>
            <p:cNvSpPr txBox="1">
              <a:spLocks noChangeArrowheads="1"/>
            </p:cNvSpPr>
            <p:nvPr/>
          </p:nvSpPr>
          <p:spPr bwMode="auto">
            <a:xfrm>
              <a:off x="3257416" y="2450667"/>
              <a:ext cx="266894" cy="49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4306" tIns="52153" rIns="104306" bIns="5215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CH" altLang="de-DE" sz="1800" b="0"/>
                <a:t>D</a:t>
              </a:r>
            </a:p>
          </p:txBody>
        </p:sp>
        <p:sp>
          <p:nvSpPr>
            <p:cNvPr id="112" name="Line 42"/>
            <p:cNvSpPr>
              <a:spLocks noChangeShapeType="1"/>
            </p:cNvSpPr>
            <p:nvPr/>
          </p:nvSpPr>
          <p:spPr bwMode="auto">
            <a:xfrm>
              <a:off x="3955445" y="2602933"/>
              <a:ext cx="323009" cy="0"/>
            </a:xfrm>
            <a:prstGeom prst="line">
              <a:avLst/>
            </a:prstGeom>
            <a:noFill/>
            <a:ln w="254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sp>
          <p:nvSpPr>
            <p:cNvPr id="113" name="Line 43"/>
            <p:cNvSpPr>
              <a:spLocks noChangeShapeType="1"/>
            </p:cNvSpPr>
            <p:nvPr/>
          </p:nvSpPr>
          <p:spPr bwMode="auto">
            <a:xfrm>
              <a:off x="3257416" y="2805524"/>
              <a:ext cx="161505" cy="101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sp>
          <p:nvSpPr>
            <p:cNvPr id="114" name="Line 44"/>
            <p:cNvSpPr>
              <a:spLocks noChangeShapeType="1"/>
            </p:cNvSpPr>
            <p:nvPr/>
          </p:nvSpPr>
          <p:spPr bwMode="auto">
            <a:xfrm flipH="1">
              <a:off x="3257416" y="2907465"/>
              <a:ext cx="161505" cy="10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sp>
          <p:nvSpPr>
            <p:cNvPr id="115" name="Line 45"/>
            <p:cNvSpPr>
              <a:spLocks noChangeShapeType="1"/>
            </p:cNvSpPr>
            <p:nvPr/>
          </p:nvSpPr>
          <p:spPr bwMode="auto">
            <a:xfrm>
              <a:off x="2620979" y="2602933"/>
              <a:ext cx="6364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sp>
          <p:nvSpPr>
            <p:cNvPr id="116" name="Rectangle 46"/>
            <p:cNvSpPr>
              <a:spLocks noChangeArrowheads="1"/>
            </p:cNvSpPr>
            <p:nvPr/>
          </p:nvSpPr>
          <p:spPr bwMode="auto">
            <a:xfrm>
              <a:off x="4814978" y="2400342"/>
              <a:ext cx="699398" cy="8103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4306" tIns="52153" rIns="104306" bIns="52153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CH" altLang="de-DE" sz="1800" b="0"/>
            </a:p>
          </p:txBody>
        </p:sp>
        <p:sp>
          <p:nvSpPr>
            <p:cNvPr id="117" name="Text Box 47"/>
            <p:cNvSpPr txBox="1">
              <a:spLocks noChangeArrowheads="1"/>
            </p:cNvSpPr>
            <p:nvPr/>
          </p:nvSpPr>
          <p:spPr bwMode="auto">
            <a:xfrm>
              <a:off x="5189997" y="2450667"/>
              <a:ext cx="269631" cy="49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4306" tIns="52153" rIns="104306" bIns="5215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CH" altLang="de-DE" sz="1800" b="0"/>
                <a:t>Q</a:t>
              </a:r>
            </a:p>
          </p:txBody>
        </p:sp>
        <p:sp>
          <p:nvSpPr>
            <p:cNvPr id="118" name="Text Box 48"/>
            <p:cNvSpPr txBox="1">
              <a:spLocks noChangeArrowheads="1"/>
            </p:cNvSpPr>
            <p:nvPr/>
          </p:nvSpPr>
          <p:spPr bwMode="auto">
            <a:xfrm>
              <a:off x="4814978" y="2450667"/>
              <a:ext cx="269631" cy="49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4306" tIns="52153" rIns="104306" bIns="5215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CH" altLang="de-DE" sz="1800" b="0"/>
                <a:t>D</a:t>
              </a:r>
            </a:p>
          </p:txBody>
        </p:sp>
        <p:sp>
          <p:nvSpPr>
            <p:cNvPr id="119" name="Line 49"/>
            <p:cNvSpPr>
              <a:spLocks noChangeShapeType="1"/>
            </p:cNvSpPr>
            <p:nvPr/>
          </p:nvSpPr>
          <p:spPr bwMode="auto">
            <a:xfrm>
              <a:off x="5514375" y="2602933"/>
              <a:ext cx="1000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sp>
          <p:nvSpPr>
            <p:cNvPr id="120" name="Line 50"/>
            <p:cNvSpPr>
              <a:spLocks noChangeShapeType="1"/>
            </p:cNvSpPr>
            <p:nvPr/>
          </p:nvSpPr>
          <p:spPr bwMode="auto">
            <a:xfrm>
              <a:off x="4814978" y="2805524"/>
              <a:ext cx="161505" cy="101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sp>
          <p:nvSpPr>
            <p:cNvPr id="121" name="Line 51"/>
            <p:cNvSpPr>
              <a:spLocks noChangeShapeType="1"/>
            </p:cNvSpPr>
            <p:nvPr/>
          </p:nvSpPr>
          <p:spPr bwMode="auto">
            <a:xfrm flipH="1">
              <a:off x="4814978" y="2907465"/>
              <a:ext cx="161505" cy="10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sp>
          <p:nvSpPr>
            <p:cNvPr id="122" name="Line 52"/>
            <p:cNvSpPr>
              <a:spLocks noChangeShapeType="1"/>
            </p:cNvSpPr>
            <p:nvPr/>
          </p:nvSpPr>
          <p:spPr bwMode="auto">
            <a:xfrm>
              <a:off x="4493338" y="2907464"/>
              <a:ext cx="3216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sp>
          <p:nvSpPr>
            <p:cNvPr id="123" name="Line 53"/>
            <p:cNvSpPr>
              <a:spLocks noChangeShapeType="1"/>
            </p:cNvSpPr>
            <p:nvPr/>
          </p:nvSpPr>
          <p:spPr bwMode="auto">
            <a:xfrm>
              <a:off x="3955444" y="2602933"/>
              <a:ext cx="8595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sp>
          <p:nvSpPr>
            <p:cNvPr id="124" name="Line 54"/>
            <p:cNvSpPr>
              <a:spLocks noChangeShapeType="1"/>
            </p:cNvSpPr>
            <p:nvPr/>
          </p:nvSpPr>
          <p:spPr bwMode="auto">
            <a:xfrm>
              <a:off x="2934407" y="3362972"/>
              <a:ext cx="3266106" cy="51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sp>
          <p:nvSpPr>
            <p:cNvPr id="125" name="Line 55"/>
            <p:cNvSpPr>
              <a:spLocks noChangeShapeType="1"/>
            </p:cNvSpPr>
            <p:nvPr/>
          </p:nvSpPr>
          <p:spPr bwMode="auto">
            <a:xfrm>
              <a:off x="4493338" y="2907464"/>
              <a:ext cx="0" cy="4555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2663" tIns="53385" rIns="102663" bIns="53385">
              <a:spAutoFit/>
            </a:bodyPr>
            <a:lstStyle/>
            <a:p>
              <a:endParaRPr lang="de-CH" sz="1800" b="0"/>
            </a:p>
          </p:txBody>
        </p:sp>
        <p:sp>
          <p:nvSpPr>
            <p:cNvPr id="126" name="Line 56"/>
            <p:cNvSpPr>
              <a:spLocks noChangeShapeType="1"/>
            </p:cNvSpPr>
            <p:nvPr/>
          </p:nvSpPr>
          <p:spPr bwMode="auto">
            <a:xfrm>
              <a:off x="2934407" y="2907464"/>
              <a:ext cx="0" cy="4555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2663" tIns="53385" rIns="102663" bIns="53385">
              <a:spAutoFit/>
            </a:bodyPr>
            <a:lstStyle/>
            <a:p>
              <a:endParaRPr lang="de-CH" sz="1800" b="0"/>
            </a:p>
          </p:txBody>
        </p:sp>
        <p:sp>
          <p:nvSpPr>
            <p:cNvPr id="127" name="Text Box 58"/>
            <p:cNvSpPr txBox="1">
              <a:spLocks noChangeArrowheads="1"/>
            </p:cNvSpPr>
            <p:nvPr/>
          </p:nvSpPr>
          <p:spPr bwMode="auto">
            <a:xfrm>
              <a:off x="5489551" y="2573396"/>
              <a:ext cx="647387" cy="49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4306" tIns="52153" rIns="104306" bIns="5215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CH" altLang="de-DE" sz="1800" b="0" dirty="0"/>
                <a:t>q(1)</a:t>
              </a:r>
            </a:p>
          </p:txBody>
        </p:sp>
        <p:sp>
          <p:nvSpPr>
            <p:cNvPr id="128" name="Line 60"/>
            <p:cNvSpPr>
              <a:spLocks noChangeShapeType="1"/>
            </p:cNvSpPr>
            <p:nvPr/>
          </p:nvSpPr>
          <p:spPr bwMode="auto">
            <a:xfrm flipV="1">
              <a:off x="7219402" y="2590029"/>
              <a:ext cx="354489" cy="7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square" lIns="102663" tIns="53385" rIns="102663" bIns="53385">
              <a:spAutoFit/>
            </a:bodyPr>
            <a:lstStyle/>
            <a:p>
              <a:endParaRPr lang="de-CH" sz="1800" b="0"/>
            </a:p>
          </p:txBody>
        </p:sp>
        <p:sp>
          <p:nvSpPr>
            <p:cNvPr id="129" name="Line 72"/>
            <p:cNvSpPr>
              <a:spLocks noChangeShapeType="1"/>
            </p:cNvSpPr>
            <p:nvPr/>
          </p:nvSpPr>
          <p:spPr bwMode="auto">
            <a:xfrm>
              <a:off x="2612766" y="2907464"/>
              <a:ext cx="6446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sp>
          <p:nvSpPr>
            <p:cNvPr id="130" name="Line 73"/>
            <p:cNvSpPr>
              <a:spLocks noChangeShapeType="1"/>
            </p:cNvSpPr>
            <p:nvPr/>
          </p:nvSpPr>
          <p:spPr bwMode="auto">
            <a:xfrm flipH="1">
              <a:off x="2620979" y="1820877"/>
              <a:ext cx="423852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sp>
          <p:nvSpPr>
            <p:cNvPr id="131" name="Line 74"/>
            <p:cNvSpPr>
              <a:spLocks noChangeShapeType="1"/>
            </p:cNvSpPr>
            <p:nvPr/>
          </p:nvSpPr>
          <p:spPr bwMode="auto">
            <a:xfrm>
              <a:off x="3593043" y="1820878"/>
              <a:ext cx="0" cy="46680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sp>
          <p:nvSpPr>
            <p:cNvPr id="132" name="Line 75"/>
            <p:cNvSpPr>
              <a:spLocks noChangeShapeType="1"/>
            </p:cNvSpPr>
            <p:nvPr/>
          </p:nvSpPr>
          <p:spPr bwMode="auto">
            <a:xfrm>
              <a:off x="5164676" y="1817409"/>
              <a:ext cx="0" cy="47027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sp>
          <p:nvSpPr>
            <p:cNvPr id="133" name="Text Box 77"/>
            <p:cNvSpPr txBox="1">
              <a:spLocks noChangeArrowheads="1"/>
            </p:cNvSpPr>
            <p:nvPr/>
          </p:nvSpPr>
          <p:spPr bwMode="auto">
            <a:xfrm>
              <a:off x="1746300" y="2655506"/>
              <a:ext cx="644651" cy="49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4306" tIns="52153" rIns="104306" bIns="5215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CH" altLang="de-DE" sz="1800" b="0" dirty="0" err="1"/>
                <a:t>clk</a:t>
              </a:r>
              <a:endParaRPr lang="de-CH" altLang="de-DE" sz="1800" b="0" dirty="0"/>
            </a:p>
          </p:txBody>
        </p:sp>
        <p:sp>
          <p:nvSpPr>
            <p:cNvPr id="134" name="Line 75"/>
            <p:cNvSpPr>
              <a:spLocks noChangeShapeType="1"/>
            </p:cNvSpPr>
            <p:nvPr/>
          </p:nvSpPr>
          <p:spPr bwMode="auto">
            <a:xfrm flipH="1">
              <a:off x="6859502" y="1820878"/>
              <a:ext cx="0" cy="4151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104306" tIns="52153" rIns="104306" bIns="52153"/>
            <a:lstStyle/>
            <a:p>
              <a:endParaRPr lang="de-CH" sz="1800" b="0"/>
            </a:p>
          </p:txBody>
        </p:sp>
        <p:cxnSp>
          <p:nvCxnSpPr>
            <p:cNvPr id="135" name="Gerade Verbindung 134"/>
            <p:cNvCxnSpPr/>
            <p:nvPr/>
          </p:nvCxnSpPr>
          <p:spPr>
            <a:xfrm flipH="1" flipV="1">
              <a:off x="6200513" y="2969365"/>
              <a:ext cx="314759" cy="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 Verbindung 135"/>
            <p:cNvCxnSpPr/>
            <p:nvPr/>
          </p:nvCxnSpPr>
          <p:spPr>
            <a:xfrm>
              <a:off x="6200513" y="2969365"/>
              <a:ext cx="0" cy="398769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 Box 58"/>
            <p:cNvSpPr txBox="1">
              <a:spLocks noChangeArrowheads="1"/>
            </p:cNvSpPr>
            <p:nvPr/>
          </p:nvSpPr>
          <p:spPr bwMode="auto">
            <a:xfrm>
              <a:off x="7193835" y="2538938"/>
              <a:ext cx="647387" cy="49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4306" tIns="52153" rIns="104306" bIns="5215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CH" altLang="de-DE" sz="1800" b="0" dirty="0"/>
                <a:t>q(2)</a:t>
              </a:r>
            </a:p>
          </p:txBody>
        </p:sp>
        <p:cxnSp>
          <p:nvCxnSpPr>
            <p:cNvPr id="138" name="Gerade Verbindung 137"/>
            <p:cNvCxnSpPr/>
            <p:nvPr/>
          </p:nvCxnSpPr>
          <p:spPr>
            <a:xfrm>
              <a:off x="6039003" y="2132917"/>
              <a:ext cx="0" cy="47001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138"/>
            <p:cNvCxnSpPr>
              <a:stCxn id="84" idx="0"/>
            </p:cNvCxnSpPr>
            <p:nvPr/>
          </p:nvCxnSpPr>
          <p:spPr>
            <a:xfrm>
              <a:off x="4391312" y="2012157"/>
              <a:ext cx="1" cy="582720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Ellipse 23"/>
            <p:cNvSpPr/>
            <p:nvPr/>
          </p:nvSpPr>
          <p:spPr>
            <a:xfrm>
              <a:off x="7844889" y="2086920"/>
              <a:ext cx="97575" cy="91993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rtlCol="0" anchor="ctr"/>
            <a:lstStyle/>
            <a:p>
              <a:pPr algn="ctr"/>
              <a:endParaRPr lang="de-CH" sz="1800" b="0"/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>
              <a:off x="8373406" y="2119037"/>
              <a:ext cx="4345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square" lIns="102663" tIns="53385" rIns="102663" bIns="53385">
              <a:spAutoFit/>
            </a:bodyPr>
            <a:lstStyle/>
            <a:p>
              <a:endParaRPr lang="de-CH" sz="1800" b="0"/>
            </a:p>
          </p:txBody>
        </p:sp>
        <p:sp>
          <p:nvSpPr>
            <p:cNvPr id="142" name="Ellipse 175"/>
            <p:cNvSpPr/>
            <p:nvPr/>
          </p:nvSpPr>
          <p:spPr>
            <a:xfrm>
              <a:off x="6793763" y="2236014"/>
              <a:ext cx="131477" cy="1239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rtlCol="0" anchor="ctr"/>
            <a:lstStyle/>
            <a:p>
              <a:pPr algn="ctr"/>
              <a:endParaRPr lang="de-CH" sz="1800" b="0"/>
            </a:p>
          </p:txBody>
        </p:sp>
        <p:sp>
          <p:nvSpPr>
            <p:cNvPr id="143" name="Ellipse 176"/>
            <p:cNvSpPr/>
            <p:nvPr/>
          </p:nvSpPr>
          <p:spPr>
            <a:xfrm>
              <a:off x="5115539" y="2287681"/>
              <a:ext cx="114283" cy="1077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rtlCol="0" anchor="ctr"/>
            <a:lstStyle/>
            <a:p>
              <a:pPr algn="ctr"/>
              <a:endParaRPr lang="de-CH" sz="1800" b="0"/>
            </a:p>
          </p:txBody>
        </p:sp>
        <p:sp>
          <p:nvSpPr>
            <p:cNvPr id="144" name="Ellipse 177"/>
            <p:cNvSpPr/>
            <p:nvPr/>
          </p:nvSpPr>
          <p:spPr>
            <a:xfrm>
              <a:off x="3541964" y="2297059"/>
              <a:ext cx="113161" cy="1066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rtlCol="0" anchor="ctr"/>
            <a:lstStyle/>
            <a:p>
              <a:pPr algn="ctr"/>
              <a:endParaRPr lang="de-CH" sz="1800" b="0"/>
            </a:p>
          </p:txBody>
        </p:sp>
        <p:cxnSp>
          <p:nvCxnSpPr>
            <p:cNvPr id="145" name="Gerade Verbindung 144"/>
            <p:cNvCxnSpPr>
              <a:stCxn id="140" idx="2"/>
            </p:cNvCxnSpPr>
            <p:nvPr/>
          </p:nvCxnSpPr>
          <p:spPr>
            <a:xfrm flipH="1">
              <a:off x="6039004" y="2132917"/>
              <a:ext cx="18058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 Box 28"/>
            <p:cNvSpPr txBox="1">
              <a:spLocks noChangeArrowheads="1"/>
            </p:cNvSpPr>
            <p:nvPr/>
          </p:nvSpPr>
          <p:spPr bwMode="auto">
            <a:xfrm>
              <a:off x="8812085" y="1845416"/>
              <a:ext cx="1595342" cy="49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4306" tIns="52153" rIns="104306" bIns="5215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CH" altLang="de-DE" sz="1800" b="0" dirty="0" err="1" smtClean="0"/>
                <a:t>pattern_out</a:t>
              </a:r>
              <a:endParaRPr lang="de-CH" altLang="de-DE" sz="1800" b="0" dirty="0"/>
            </a:p>
          </p:txBody>
        </p:sp>
        <p:cxnSp>
          <p:nvCxnSpPr>
            <p:cNvPr id="147" name="Gerade Verbindung 146"/>
            <p:cNvCxnSpPr/>
            <p:nvPr/>
          </p:nvCxnSpPr>
          <p:spPr>
            <a:xfrm flipH="1" flipV="1">
              <a:off x="7573892" y="2287681"/>
              <a:ext cx="1" cy="3041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 Verbindung 147"/>
            <p:cNvCxnSpPr/>
            <p:nvPr/>
          </p:nvCxnSpPr>
          <p:spPr>
            <a:xfrm>
              <a:off x="7573892" y="2287681"/>
              <a:ext cx="3685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feld 148"/>
            <p:cNvSpPr txBox="1"/>
            <p:nvPr/>
          </p:nvSpPr>
          <p:spPr>
            <a:xfrm>
              <a:off x="6734926" y="2297260"/>
              <a:ext cx="326065" cy="493465"/>
            </a:xfrm>
            <a:prstGeom prst="rect">
              <a:avLst/>
            </a:prstGeom>
            <a:noFill/>
          </p:spPr>
          <p:txBody>
            <a:bodyPr wrap="none" lIns="104306" tIns="52153" rIns="104306" bIns="52153" rtlCol="0">
              <a:spAutoFit/>
            </a:bodyPr>
            <a:lstStyle/>
            <a:p>
              <a:r>
                <a:rPr lang="de-CH" sz="1800" b="0" dirty="0" smtClean="0"/>
                <a:t>s</a:t>
              </a:r>
              <a:endParaRPr lang="de-CH" sz="1800" b="0" dirty="0"/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5020944" y="2355791"/>
              <a:ext cx="326065" cy="493465"/>
            </a:xfrm>
            <a:prstGeom prst="rect">
              <a:avLst/>
            </a:prstGeom>
            <a:noFill/>
          </p:spPr>
          <p:txBody>
            <a:bodyPr wrap="none" lIns="104306" tIns="52153" rIns="104306" bIns="52153" rtlCol="0">
              <a:spAutoFit/>
            </a:bodyPr>
            <a:lstStyle/>
            <a:p>
              <a:r>
                <a:rPr lang="de-CH" sz="1800" b="0" dirty="0" smtClean="0"/>
                <a:t>s</a:t>
              </a:r>
              <a:endParaRPr lang="de-CH" sz="1800" b="0" dirty="0"/>
            </a:p>
          </p:txBody>
        </p:sp>
        <p:sp>
          <p:nvSpPr>
            <p:cNvPr id="151" name="Textfeld 150"/>
            <p:cNvSpPr txBox="1"/>
            <p:nvPr/>
          </p:nvSpPr>
          <p:spPr>
            <a:xfrm>
              <a:off x="3468878" y="2355791"/>
              <a:ext cx="326065" cy="493465"/>
            </a:xfrm>
            <a:prstGeom prst="rect">
              <a:avLst/>
            </a:prstGeom>
            <a:noFill/>
          </p:spPr>
          <p:txBody>
            <a:bodyPr wrap="none" lIns="104306" tIns="52153" rIns="104306" bIns="52153" rtlCol="0">
              <a:spAutoFit/>
            </a:bodyPr>
            <a:lstStyle/>
            <a:p>
              <a:r>
                <a:rPr lang="de-CH" sz="1800" b="0" dirty="0" smtClean="0"/>
                <a:t>s</a:t>
              </a:r>
              <a:endParaRPr lang="de-CH" sz="1800" b="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z="3200" dirty="0" smtClean="0"/>
              <a:t>Synthesis </a:t>
            </a:r>
            <a:r>
              <a:rPr lang="en-US" altLang="de-DE" sz="3200" dirty="0" err="1" smtClean="0"/>
              <a:t>Behaviour</a:t>
            </a:r>
            <a:r>
              <a:rPr lang="en-US" altLang="de-DE" sz="3200" dirty="0" smtClean="0"/>
              <a:t> of “</a:t>
            </a:r>
            <a:r>
              <a:rPr lang="en-US" altLang="de-DE" sz="3200" dirty="0" err="1"/>
              <a:t>rising_edge</a:t>
            </a:r>
            <a:r>
              <a:rPr lang="en-US" altLang="de-DE" sz="3200" dirty="0" smtClean="0"/>
              <a:t>”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6863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liennummernplatzhalt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7944AB28-932F-4E8E-81C8-6FB830175992}" type="slidenum">
              <a:rPr lang="de-DE" altLang="de-DE" sz="900" b="0" smtClean="0">
                <a:solidFill>
                  <a:schemeClr val="tx1"/>
                </a:solidFill>
              </a:rPr>
              <a:pPr eaLnBrk="1" hangingPunct="1"/>
              <a:t>52</a:t>
            </a:fld>
            <a:endParaRPr lang="de-DE" altLang="de-DE" sz="900" b="0" smtClean="0">
              <a:solidFill>
                <a:schemeClr val="tx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42323"/>
            <a:ext cx="9090025" cy="923925"/>
          </a:xfrm>
        </p:spPr>
        <p:txBody>
          <a:bodyPr/>
          <a:lstStyle/>
          <a:p>
            <a:pPr eaLnBrk="1" hangingPunct="1"/>
            <a:r>
              <a:rPr lang="de-CH" altLang="de-DE" sz="3200" dirty="0" smtClean="0">
                <a:solidFill>
                  <a:srgbClr val="0064BA"/>
                </a:solidFill>
              </a:rPr>
              <a:t>Notation </a:t>
            </a:r>
            <a:r>
              <a:rPr lang="de-CH" altLang="de-DE" sz="3200" dirty="0" err="1" smtClean="0">
                <a:solidFill>
                  <a:srgbClr val="0064BA"/>
                </a:solidFill>
              </a:rPr>
              <a:t>and</a:t>
            </a:r>
            <a:r>
              <a:rPr lang="de-CH" altLang="de-DE" sz="3200" dirty="0" smtClean="0">
                <a:solidFill>
                  <a:srgbClr val="0064BA"/>
                </a:solidFill>
              </a:rPr>
              <a:t> </a:t>
            </a:r>
            <a:r>
              <a:rPr lang="de-CH" altLang="de-DE" sz="3200" dirty="0" err="1" smtClean="0">
                <a:solidFill>
                  <a:srgbClr val="0064BA"/>
                </a:solidFill>
              </a:rPr>
              <a:t>Definitions</a:t>
            </a:r>
            <a:r>
              <a:rPr lang="de-CH" altLang="de-DE" sz="3200" dirty="0" smtClean="0">
                <a:solidFill>
                  <a:srgbClr val="0064BA"/>
                </a:solidFill>
              </a:rPr>
              <a:t> </a:t>
            </a:r>
            <a:r>
              <a:rPr lang="de-CH" altLang="de-DE" sz="3200" dirty="0" err="1" smtClean="0">
                <a:solidFill>
                  <a:srgbClr val="0064BA"/>
                </a:solidFill>
              </a:rPr>
              <a:t>for</a:t>
            </a:r>
            <a:r>
              <a:rPr lang="de-CH" altLang="de-DE" sz="3200" dirty="0" smtClean="0">
                <a:solidFill>
                  <a:srgbClr val="0064BA"/>
                </a:solidFill>
              </a:rPr>
              <a:t> </a:t>
            </a:r>
            <a:br>
              <a:rPr lang="de-CH" altLang="de-DE" sz="3200" dirty="0" smtClean="0">
                <a:solidFill>
                  <a:srgbClr val="0064BA"/>
                </a:solidFill>
              </a:rPr>
            </a:br>
            <a:r>
              <a:rPr lang="de-CH" altLang="de-DE" sz="3200" dirty="0" smtClean="0">
                <a:solidFill>
                  <a:srgbClr val="0064BA"/>
                </a:solidFill>
              </a:rPr>
              <a:t>Timing </a:t>
            </a:r>
            <a:r>
              <a:rPr lang="de-CH" altLang="de-DE" sz="3200" dirty="0" err="1" smtClean="0">
                <a:solidFill>
                  <a:srgbClr val="0064BA"/>
                </a:solidFill>
              </a:rPr>
              <a:t>Diagrams</a:t>
            </a:r>
            <a:r>
              <a:rPr lang="de-CH" altLang="de-DE" sz="3200" dirty="0" smtClean="0">
                <a:solidFill>
                  <a:srgbClr val="0064BA"/>
                </a:solidFill>
              </a:rPr>
              <a:t> </a:t>
            </a:r>
            <a:r>
              <a:rPr lang="de-CH" altLang="de-DE" sz="3200" dirty="0" err="1" smtClean="0">
                <a:solidFill>
                  <a:srgbClr val="0064BA"/>
                </a:solidFill>
              </a:rPr>
              <a:t>and</a:t>
            </a:r>
            <a:r>
              <a:rPr lang="de-CH" altLang="de-DE" sz="3200" dirty="0" smtClean="0">
                <a:solidFill>
                  <a:srgbClr val="0064BA"/>
                </a:solidFill>
              </a:rPr>
              <a:t> RTL </a:t>
            </a:r>
            <a:r>
              <a:rPr lang="de-CH" altLang="de-DE" sz="3200" dirty="0" err="1" smtClean="0">
                <a:solidFill>
                  <a:srgbClr val="0064BA"/>
                </a:solidFill>
              </a:rPr>
              <a:t>Diagrams</a:t>
            </a:r>
            <a:endParaRPr lang="de-CH" altLang="de-DE" sz="3200" dirty="0" smtClean="0">
              <a:solidFill>
                <a:srgbClr val="0064BA"/>
              </a:solidFill>
            </a:endParaRPr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3746500" y="2508250"/>
            <a:ext cx="143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3746500" y="2270125"/>
            <a:ext cx="143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>
            <a:off x="3746500" y="2747963"/>
            <a:ext cx="143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103" name="Line 6"/>
          <p:cNvSpPr>
            <a:spLocks noChangeShapeType="1"/>
          </p:cNvSpPr>
          <p:nvPr/>
        </p:nvSpPr>
        <p:spPr bwMode="auto">
          <a:xfrm>
            <a:off x="3746500" y="2986088"/>
            <a:ext cx="143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>
            <a:off x="6356350" y="2589213"/>
            <a:ext cx="1431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 flipH="1">
            <a:off x="6778625" y="2428875"/>
            <a:ext cx="252413" cy="319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6778625" y="1952625"/>
            <a:ext cx="36353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2100" b="0">
                <a:solidFill>
                  <a:schemeClr val="tx1"/>
                </a:solidFill>
              </a:rPr>
              <a:t>4</a:t>
            </a:r>
            <a:endParaRPr lang="de-DE" altLang="de-DE" sz="2100" b="0">
              <a:solidFill>
                <a:schemeClr val="tx1"/>
              </a:solidFill>
            </a:endParaRPr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466725" y="2189745"/>
            <a:ext cx="2946400" cy="75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100" b="0" dirty="0" smtClean="0">
                <a:solidFill>
                  <a:schemeClr val="tx1"/>
                </a:solidFill>
              </a:rPr>
              <a:t>Group of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signals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(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bus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) </a:t>
            </a:r>
            <a:br>
              <a:rPr lang="de-CH" altLang="de-DE" sz="2100" b="0" dirty="0" smtClean="0">
                <a:solidFill>
                  <a:schemeClr val="tx1"/>
                </a:solidFill>
              </a:rPr>
            </a:br>
            <a:r>
              <a:rPr lang="de-CH" altLang="de-DE" sz="2100" b="0" dirty="0" err="1" smtClean="0">
                <a:solidFill>
                  <a:schemeClr val="tx1"/>
                </a:solidFill>
              </a:rPr>
              <a:t>with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4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bits</a:t>
            </a:r>
            <a:endParaRPr lang="de-CH" altLang="de-DE" sz="2100" b="0" dirty="0">
              <a:solidFill>
                <a:schemeClr val="tx1"/>
              </a:solidFill>
            </a:endParaRPr>
          </a:p>
        </p:txBody>
      </p:sp>
      <p:sp>
        <p:nvSpPr>
          <p:cNvPr id="4108" name="AutoShape 11"/>
          <p:cNvSpPr>
            <a:spLocks noChangeArrowheads="1"/>
          </p:cNvSpPr>
          <p:nvPr/>
        </p:nvSpPr>
        <p:spPr bwMode="auto">
          <a:xfrm>
            <a:off x="5511800" y="2428875"/>
            <a:ext cx="504825" cy="398463"/>
          </a:xfrm>
          <a:prstGeom prst="rightArrow">
            <a:avLst>
              <a:gd name="adj1" fmla="val 50000"/>
              <a:gd name="adj2" fmla="val 3167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endParaRPr lang="de-CH" altLang="de-DE"/>
          </a:p>
        </p:txBody>
      </p:sp>
      <p:grpSp>
        <p:nvGrpSpPr>
          <p:cNvPr id="4109" name="Group 12"/>
          <p:cNvGrpSpPr>
            <a:grpSpLocks/>
          </p:cNvGrpSpPr>
          <p:nvPr/>
        </p:nvGrpSpPr>
        <p:grpSpPr bwMode="auto">
          <a:xfrm>
            <a:off x="6862763" y="3622675"/>
            <a:ext cx="423862" cy="635000"/>
            <a:chOff x="2289" y="2931"/>
            <a:chExt cx="228" cy="363"/>
          </a:xfrm>
        </p:grpSpPr>
        <p:sp>
          <p:nvSpPr>
            <p:cNvPr id="4147" name="Rectangle 13"/>
            <p:cNvSpPr>
              <a:spLocks noChangeArrowheads="1"/>
            </p:cNvSpPr>
            <p:nvPr/>
          </p:nvSpPr>
          <p:spPr bwMode="auto">
            <a:xfrm>
              <a:off x="2290" y="2931"/>
              <a:ext cx="227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CH" altLang="de-DE"/>
            </a:p>
          </p:txBody>
        </p:sp>
        <p:sp>
          <p:nvSpPr>
            <p:cNvPr id="4148" name="Line 14"/>
            <p:cNvSpPr>
              <a:spLocks noChangeShapeType="1"/>
            </p:cNvSpPr>
            <p:nvPr/>
          </p:nvSpPr>
          <p:spPr bwMode="auto">
            <a:xfrm>
              <a:off x="2289" y="3067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149" name="Line 15"/>
            <p:cNvSpPr>
              <a:spLocks noChangeShapeType="1"/>
            </p:cNvSpPr>
            <p:nvPr/>
          </p:nvSpPr>
          <p:spPr bwMode="auto">
            <a:xfrm flipH="1">
              <a:off x="2290" y="3113"/>
              <a:ext cx="4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grpSp>
        <p:nvGrpSpPr>
          <p:cNvPr id="4110" name="Group 16"/>
          <p:cNvGrpSpPr>
            <a:grpSpLocks/>
          </p:cNvGrpSpPr>
          <p:nvPr/>
        </p:nvGrpSpPr>
        <p:grpSpPr bwMode="auto">
          <a:xfrm>
            <a:off x="6780213" y="3702050"/>
            <a:ext cx="422275" cy="635000"/>
            <a:chOff x="2289" y="2931"/>
            <a:chExt cx="228" cy="363"/>
          </a:xfrm>
        </p:grpSpPr>
        <p:sp>
          <p:nvSpPr>
            <p:cNvPr id="4144" name="Rectangle 17"/>
            <p:cNvSpPr>
              <a:spLocks noChangeArrowheads="1"/>
            </p:cNvSpPr>
            <p:nvPr/>
          </p:nvSpPr>
          <p:spPr bwMode="auto">
            <a:xfrm>
              <a:off x="2290" y="2931"/>
              <a:ext cx="227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CH" altLang="de-DE"/>
            </a:p>
          </p:txBody>
        </p:sp>
        <p:sp>
          <p:nvSpPr>
            <p:cNvPr id="4145" name="Line 18"/>
            <p:cNvSpPr>
              <a:spLocks noChangeShapeType="1"/>
            </p:cNvSpPr>
            <p:nvPr/>
          </p:nvSpPr>
          <p:spPr bwMode="auto">
            <a:xfrm>
              <a:off x="2289" y="3067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146" name="Line 19"/>
            <p:cNvSpPr>
              <a:spLocks noChangeShapeType="1"/>
            </p:cNvSpPr>
            <p:nvPr/>
          </p:nvSpPr>
          <p:spPr bwMode="auto">
            <a:xfrm flipH="1">
              <a:off x="2290" y="3113"/>
              <a:ext cx="4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grpSp>
        <p:nvGrpSpPr>
          <p:cNvPr id="4111" name="Group 20"/>
          <p:cNvGrpSpPr>
            <a:grpSpLocks/>
          </p:cNvGrpSpPr>
          <p:nvPr/>
        </p:nvGrpSpPr>
        <p:grpSpPr bwMode="auto">
          <a:xfrm>
            <a:off x="6696075" y="3783013"/>
            <a:ext cx="423863" cy="635000"/>
            <a:chOff x="2289" y="2931"/>
            <a:chExt cx="228" cy="363"/>
          </a:xfrm>
        </p:grpSpPr>
        <p:sp>
          <p:nvSpPr>
            <p:cNvPr id="4141" name="Rectangle 21"/>
            <p:cNvSpPr>
              <a:spLocks noChangeArrowheads="1"/>
            </p:cNvSpPr>
            <p:nvPr/>
          </p:nvSpPr>
          <p:spPr bwMode="auto">
            <a:xfrm>
              <a:off x="2290" y="2931"/>
              <a:ext cx="227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CH" altLang="de-DE"/>
            </a:p>
          </p:txBody>
        </p:sp>
        <p:sp>
          <p:nvSpPr>
            <p:cNvPr id="4142" name="Line 22"/>
            <p:cNvSpPr>
              <a:spLocks noChangeShapeType="1"/>
            </p:cNvSpPr>
            <p:nvPr/>
          </p:nvSpPr>
          <p:spPr bwMode="auto">
            <a:xfrm>
              <a:off x="2289" y="3067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143" name="Line 23"/>
            <p:cNvSpPr>
              <a:spLocks noChangeShapeType="1"/>
            </p:cNvSpPr>
            <p:nvPr/>
          </p:nvSpPr>
          <p:spPr bwMode="auto">
            <a:xfrm flipH="1">
              <a:off x="2290" y="3113"/>
              <a:ext cx="4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grpSp>
        <p:nvGrpSpPr>
          <p:cNvPr id="4112" name="Group 24"/>
          <p:cNvGrpSpPr>
            <a:grpSpLocks/>
          </p:cNvGrpSpPr>
          <p:nvPr/>
        </p:nvGrpSpPr>
        <p:grpSpPr bwMode="auto">
          <a:xfrm>
            <a:off x="6608763" y="3860800"/>
            <a:ext cx="423862" cy="635000"/>
            <a:chOff x="2289" y="2931"/>
            <a:chExt cx="228" cy="363"/>
          </a:xfrm>
        </p:grpSpPr>
        <p:sp>
          <p:nvSpPr>
            <p:cNvPr id="4138" name="Rectangle 25"/>
            <p:cNvSpPr>
              <a:spLocks noChangeArrowheads="1"/>
            </p:cNvSpPr>
            <p:nvPr/>
          </p:nvSpPr>
          <p:spPr bwMode="auto">
            <a:xfrm>
              <a:off x="2290" y="2931"/>
              <a:ext cx="227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CH" altLang="de-DE"/>
            </a:p>
          </p:txBody>
        </p:sp>
        <p:sp>
          <p:nvSpPr>
            <p:cNvPr id="4139" name="Line 26"/>
            <p:cNvSpPr>
              <a:spLocks noChangeShapeType="1"/>
            </p:cNvSpPr>
            <p:nvPr/>
          </p:nvSpPr>
          <p:spPr bwMode="auto">
            <a:xfrm>
              <a:off x="2289" y="3067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140" name="Line 27"/>
            <p:cNvSpPr>
              <a:spLocks noChangeShapeType="1"/>
            </p:cNvSpPr>
            <p:nvPr/>
          </p:nvSpPr>
          <p:spPr bwMode="auto">
            <a:xfrm flipH="1">
              <a:off x="2290" y="3113"/>
              <a:ext cx="4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4113" name="AutoShape 28"/>
          <p:cNvSpPr>
            <a:spLocks noChangeArrowheads="1"/>
          </p:cNvSpPr>
          <p:nvPr/>
        </p:nvSpPr>
        <p:spPr bwMode="auto">
          <a:xfrm>
            <a:off x="5599113" y="3940175"/>
            <a:ext cx="504825" cy="396875"/>
          </a:xfrm>
          <a:prstGeom prst="rightArrow">
            <a:avLst>
              <a:gd name="adj1" fmla="val 50000"/>
              <a:gd name="adj2" fmla="val 318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endParaRPr lang="de-CH" altLang="de-DE"/>
          </a:p>
        </p:txBody>
      </p:sp>
      <p:grpSp>
        <p:nvGrpSpPr>
          <p:cNvPr id="4114" name="Group 29"/>
          <p:cNvGrpSpPr>
            <a:grpSpLocks/>
          </p:cNvGrpSpPr>
          <p:nvPr/>
        </p:nvGrpSpPr>
        <p:grpSpPr bwMode="auto">
          <a:xfrm>
            <a:off x="3662363" y="3543300"/>
            <a:ext cx="423862" cy="635000"/>
            <a:chOff x="2289" y="2931"/>
            <a:chExt cx="228" cy="363"/>
          </a:xfrm>
        </p:grpSpPr>
        <p:sp>
          <p:nvSpPr>
            <p:cNvPr id="4135" name="Rectangle 30"/>
            <p:cNvSpPr>
              <a:spLocks noChangeArrowheads="1"/>
            </p:cNvSpPr>
            <p:nvPr/>
          </p:nvSpPr>
          <p:spPr bwMode="auto">
            <a:xfrm>
              <a:off x="2290" y="2931"/>
              <a:ext cx="227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CH" altLang="de-DE"/>
            </a:p>
          </p:txBody>
        </p:sp>
        <p:sp>
          <p:nvSpPr>
            <p:cNvPr id="4136" name="Line 31"/>
            <p:cNvSpPr>
              <a:spLocks noChangeShapeType="1"/>
            </p:cNvSpPr>
            <p:nvPr/>
          </p:nvSpPr>
          <p:spPr bwMode="auto">
            <a:xfrm>
              <a:off x="2289" y="3067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137" name="Line 32"/>
            <p:cNvSpPr>
              <a:spLocks noChangeShapeType="1"/>
            </p:cNvSpPr>
            <p:nvPr/>
          </p:nvSpPr>
          <p:spPr bwMode="auto">
            <a:xfrm flipH="1">
              <a:off x="2290" y="3113"/>
              <a:ext cx="4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grpSp>
        <p:nvGrpSpPr>
          <p:cNvPr id="4115" name="Group 33"/>
          <p:cNvGrpSpPr>
            <a:grpSpLocks/>
          </p:cNvGrpSpPr>
          <p:nvPr/>
        </p:nvGrpSpPr>
        <p:grpSpPr bwMode="auto">
          <a:xfrm>
            <a:off x="4419600" y="3543300"/>
            <a:ext cx="423863" cy="635000"/>
            <a:chOff x="2289" y="2931"/>
            <a:chExt cx="228" cy="363"/>
          </a:xfrm>
        </p:grpSpPr>
        <p:sp>
          <p:nvSpPr>
            <p:cNvPr id="4132" name="Rectangle 34"/>
            <p:cNvSpPr>
              <a:spLocks noChangeArrowheads="1"/>
            </p:cNvSpPr>
            <p:nvPr/>
          </p:nvSpPr>
          <p:spPr bwMode="auto">
            <a:xfrm>
              <a:off x="2290" y="2931"/>
              <a:ext cx="227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CH" altLang="de-DE"/>
            </a:p>
          </p:txBody>
        </p:sp>
        <p:sp>
          <p:nvSpPr>
            <p:cNvPr id="4133" name="Line 35"/>
            <p:cNvSpPr>
              <a:spLocks noChangeShapeType="1"/>
            </p:cNvSpPr>
            <p:nvPr/>
          </p:nvSpPr>
          <p:spPr bwMode="auto">
            <a:xfrm>
              <a:off x="2289" y="3067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134" name="Line 36"/>
            <p:cNvSpPr>
              <a:spLocks noChangeShapeType="1"/>
            </p:cNvSpPr>
            <p:nvPr/>
          </p:nvSpPr>
          <p:spPr bwMode="auto">
            <a:xfrm flipH="1">
              <a:off x="2290" y="3113"/>
              <a:ext cx="4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grpSp>
        <p:nvGrpSpPr>
          <p:cNvPr id="4116" name="Group 37"/>
          <p:cNvGrpSpPr>
            <a:grpSpLocks/>
          </p:cNvGrpSpPr>
          <p:nvPr/>
        </p:nvGrpSpPr>
        <p:grpSpPr bwMode="auto">
          <a:xfrm>
            <a:off x="3662363" y="4337050"/>
            <a:ext cx="423862" cy="635000"/>
            <a:chOff x="2289" y="2931"/>
            <a:chExt cx="228" cy="363"/>
          </a:xfrm>
        </p:grpSpPr>
        <p:sp>
          <p:nvSpPr>
            <p:cNvPr id="4129" name="Rectangle 38"/>
            <p:cNvSpPr>
              <a:spLocks noChangeArrowheads="1"/>
            </p:cNvSpPr>
            <p:nvPr/>
          </p:nvSpPr>
          <p:spPr bwMode="auto">
            <a:xfrm>
              <a:off x="2290" y="2931"/>
              <a:ext cx="227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CH" altLang="de-DE"/>
            </a:p>
          </p:txBody>
        </p:sp>
        <p:sp>
          <p:nvSpPr>
            <p:cNvPr id="4130" name="Line 39"/>
            <p:cNvSpPr>
              <a:spLocks noChangeShapeType="1"/>
            </p:cNvSpPr>
            <p:nvPr/>
          </p:nvSpPr>
          <p:spPr bwMode="auto">
            <a:xfrm>
              <a:off x="2289" y="3067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131" name="Line 40"/>
            <p:cNvSpPr>
              <a:spLocks noChangeShapeType="1"/>
            </p:cNvSpPr>
            <p:nvPr/>
          </p:nvSpPr>
          <p:spPr bwMode="auto">
            <a:xfrm flipH="1">
              <a:off x="2290" y="3113"/>
              <a:ext cx="4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grpSp>
        <p:nvGrpSpPr>
          <p:cNvPr id="4117" name="Group 41"/>
          <p:cNvGrpSpPr>
            <a:grpSpLocks/>
          </p:cNvGrpSpPr>
          <p:nvPr/>
        </p:nvGrpSpPr>
        <p:grpSpPr bwMode="auto">
          <a:xfrm>
            <a:off x="4419600" y="4337050"/>
            <a:ext cx="423863" cy="635000"/>
            <a:chOff x="2289" y="2931"/>
            <a:chExt cx="228" cy="363"/>
          </a:xfrm>
        </p:grpSpPr>
        <p:sp>
          <p:nvSpPr>
            <p:cNvPr id="4126" name="Rectangle 42"/>
            <p:cNvSpPr>
              <a:spLocks noChangeArrowheads="1"/>
            </p:cNvSpPr>
            <p:nvPr/>
          </p:nvSpPr>
          <p:spPr bwMode="auto">
            <a:xfrm>
              <a:off x="2290" y="2931"/>
              <a:ext cx="227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CH" altLang="de-DE"/>
            </a:p>
          </p:txBody>
        </p:sp>
        <p:sp>
          <p:nvSpPr>
            <p:cNvPr id="4127" name="Line 43"/>
            <p:cNvSpPr>
              <a:spLocks noChangeShapeType="1"/>
            </p:cNvSpPr>
            <p:nvPr/>
          </p:nvSpPr>
          <p:spPr bwMode="auto">
            <a:xfrm>
              <a:off x="2289" y="3067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128" name="Line 44"/>
            <p:cNvSpPr>
              <a:spLocks noChangeShapeType="1"/>
            </p:cNvSpPr>
            <p:nvPr/>
          </p:nvSpPr>
          <p:spPr bwMode="auto">
            <a:xfrm flipH="1">
              <a:off x="2290" y="3113"/>
              <a:ext cx="4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4118" name="Text Box 45"/>
          <p:cNvSpPr txBox="1">
            <a:spLocks noChangeArrowheads="1"/>
          </p:cNvSpPr>
          <p:nvPr/>
        </p:nvSpPr>
        <p:spPr bwMode="auto">
          <a:xfrm>
            <a:off x="445413" y="3619370"/>
            <a:ext cx="2778125" cy="75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100" b="0" dirty="0" smtClean="0">
                <a:solidFill>
                  <a:schemeClr val="tx1"/>
                </a:solidFill>
              </a:rPr>
              <a:t>Group of </a:t>
            </a:r>
            <a:br>
              <a:rPr lang="de-CH" altLang="de-DE" sz="2100" b="0" dirty="0" smtClean="0">
                <a:solidFill>
                  <a:schemeClr val="tx1"/>
                </a:solidFill>
              </a:rPr>
            </a:br>
            <a:r>
              <a:rPr lang="de-CH" altLang="de-DE" sz="21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100" b="0" dirty="0">
                <a:solidFill>
                  <a:schemeClr val="tx1"/>
                </a:solidFill>
              </a:rPr>
              <a:t>4 Flip-Flops</a:t>
            </a:r>
          </a:p>
        </p:txBody>
      </p:sp>
      <p:sp>
        <p:nvSpPr>
          <p:cNvPr id="4119" name="Freeform 46"/>
          <p:cNvSpPr>
            <a:spLocks/>
          </p:cNvSpPr>
          <p:nvPr/>
        </p:nvSpPr>
        <p:spPr bwMode="auto">
          <a:xfrm>
            <a:off x="5178425" y="5368925"/>
            <a:ext cx="617538" cy="773113"/>
          </a:xfrm>
          <a:custGeom>
            <a:avLst/>
            <a:gdLst>
              <a:gd name="T0" fmla="*/ 2147483647 w 333"/>
              <a:gd name="T1" fmla="*/ 2147483647 h 442"/>
              <a:gd name="T2" fmla="*/ 2147483647 w 333"/>
              <a:gd name="T3" fmla="*/ 2147483647 h 442"/>
              <a:gd name="T4" fmla="*/ 2147483647 w 333"/>
              <a:gd name="T5" fmla="*/ 2147483647 h 442"/>
              <a:gd name="T6" fmla="*/ 2147483647 w 333"/>
              <a:gd name="T7" fmla="*/ 2147483647 h 442"/>
              <a:gd name="T8" fmla="*/ 2147483647 w 333"/>
              <a:gd name="T9" fmla="*/ 2147483647 h 442"/>
              <a:gd name="T10" fmla="*/ 2147483647 w 333"/>
              <a:gd name="T11" fmla="*/ 2147483647 h 442"/>
              <a:gd name="T12" fmla="*/ 2147483647 w 333"/>
              <a:gd name="T13" fmla="*/ 2147483647 h 442"/>
              <a:gd name="T14" fmla="*/ 2147483647 w 333"/>
              <a:gd name="T15" fmla="*/ 2147483647 h 442"/>
              <a:gd name="T16" fmla="*/ 2147483647 w 333"/>
              <a:gd name="T17" fmla="*/ 2147483647 h 442"/>
              <a:gd name="T18" fmla="*/ 2147483647 w 333"/>
              <a:gd name="T19" fmla="*/ 2147483647 h 442"/>
              <a:gd name="T20" fmla="*/ 2147483647 w 333"/>
              <a:gd name="T21" fmla="*/ 2147483647 h 442"/>
              <a:gd name="T22" fmla="*/ 2147483647 w 333"/>
              <a:gd name="T23" fmla="*/ 2147483647 h 442"/>
              <a:gd name="T24" fmla="*/ 2147483647 w 333"/>
              <a:gd name="T25" fmla="*/ 2147483647 h 442"/>
              <a:gd name="T26" fmla="*/ 2147483647 w 333"/>
              <a:gd name="T27" fmla="*/ 2147483647 h 442"/>
              <a:gd name="T28" fmla="*/ 2147483647 w 333"/>
              <a:gd name="T29" fmla="*/ 2147483647 h 442"/>
              <a:gd name="T30" fmla="*/ 2147483647 w 333"/>
              <a:gd name="T31" fmla="*/ 2147483647 h 442"/>
              <a:gd name="T32" fmla="*/ 2147483647 w 333"/>
              <a:gd name="T33" fmla="*/ 2147483647 h 442"/>
              <a:gd name="T34" fmla="*/ 2147483647 w 333"/>
              <a:gd name="T35" fmla="*/ 2147483647 h 44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3"/>
              <a:gd name="T55" fmla="*/ 0 h 442"/>
              <a:gd name="T56" fmla="*/ 333 w 333"/>
              <a:gd name="T57" fmla="*/ 442 h 44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3" h="442">
                <a:moveTo>
                  <a:pt x="68" y="242"/>
                </a:moveTo>
                <a:cubicBezTo>
                  <a:pt x="52" y="231"/>
                  <a:pt x="36" y="221"/>
                  <a:pt x="20" y="210"/>
                </a:cubicBezTo>
                <a:cubicBezTo>
                  <a:pt x="6" y="201"/>
                  <a:pt x="4" y="162"/>
                  <a:pt x="4" y="162"/>
                </a:cubicBezTo>
                <a:cubicBezTo>
                  <a:pt x="14" y="84"/>
                  <a:pt x="11" y="86"/>
                  <a:pt x="84" y="74"/>
                </a:cubicBezTo>
                <a:cubicBezTo>
                  <a:pt x="103" y="17"/>
                  <a:pt x="91" y="40"/>
                  <a:pt x="116" y="2"/>
                </a:cubicBezTo>
                <a:cubicBezTo>
                  <a:pt x="153" y="5"/>
                  <a:pt x="192" y="0"/>
                  <a:pt x="228" y="10"/>
                </a:cubicBezTo>
                <a:cubicBezTo>
                  <a:pt x="236" y="12"/>
                  <a:pt x="229" y="29"/>
                  <a:pt x="236" y="34"/>
                </a:cubicBezTo>
                <a:cubicBezTo>
                  <a:pt x="250" y="44"/>
                  <a:pt x="284" y="50"/>
                  <a:pt x="284" y="50"/>
                </a:cubicBezTo>
                <a:cubicBezTo>
                  <a:pt x="298" y="93"/>
                  <a:pt x="292" y="146"/>
                  <a:pt x="308" y="186"/>
                </a:cubicBezTo>
                <a:cubicBezTo>
                  <a:pt x="312" y="195"/>
                  <a:pt x="324" y="197"/>
                  <a:pt x="332" y="202"/>
                </a:cubicBezTo>
                <a:cubicBezTo>
                  <a:pt x="329" y="255"/>
                  <a:pt x="333" y="309"/>
                  <a:pt x="324" y="362"/>
                </a:cubicBezTo>
                <a:cubicBezTo>
                  <a:pt x="321" y="380"/>
                  <a:pt x="235" y="421"/>
                  <a:pt x="228" y="426"/>
                </a:cubicBezTo>
                <a:cubicBezTo>
                  <a:pt x="220" y="431"/>
                  <a:pt x="204" y="442"/>
                  <a:pt x="204" y="442"/>
                </a:cubicBezTo>
                <a:cubicBezTo>
                  <a:pt x="120" y="434"/>
                  <a:pt x="117" y="437"/>
                  <a:pt x="52" y="394"/>
                </a:cubicBezTo>
                <a:cubicBezTo>
                  <a:pt x="36" y="383"/>
                  <a:pt x="4" y="362"/>
                  <a:pt x="4" y="362"/>
                </a:cubicBezTo>
                <a:cubicBezTo>
                  <a:pt x="15" y="330"/>
                  <a:pt x="36" y="322"/>
                  <a:pt x="60" y="298"/>
                </a:cubicBezTo>
                <a:cubicBezTo>
                  <a:pt x="57" y="287"/>
                  <a:pt x="57" y="276"/>
                  <a:pt x="52" y="266"/>
                </a:cubicBezTo>
                <a:cubicBezTo>
                  <a:pt x="33" y="233"/>
                  <a:pt x="0" y="242"/>
                  <a:pt x="68" y="242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120" name="Text Box 47"/>
          <p:cNvSpPr txBox="1">
            <a:spLocks noChangeArrowheads="1"/>
          </p:cNvSpPr>
          <p:nvPr/>
        </p:nvSpPr>
        <p:spPr bwMode="auto">
          <a:xfrm>
            <a:off x="461963" y="5289550"/>
            <a:ext cx="3200400" cy="1074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100" b="0" dirty="0" err="1" smtClean="0">
                <a:solidFill>
                  <a:schemeClr val="tx1"/>
                </a:solidFill>
              </a:rPr>
              <a:t>Combinational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Logic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(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without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memory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/FFs)</a:t>
            </a:r>
            <a:br>
              <a:rPr lang="de-CH" altLang="de-DE" sz="2100" b="0" dirty="0" smtClean="0">
                <a:solidFill>
                  <a:schemeClr val="tx1"/>
                </a:solidFill>
              </a:rPr>
            </a:br>
            <a:r>
              <a:rPr lang="de-CH" altLang="de-DE" sz="2100" b="0" dirty="0" smtClean="0">
                <a:solidFill>
                  <a:schemeClr val="tx1"/>
                </a:solidFill>
              </a:rPr>
              <a:t>(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represented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as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a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cloud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)</a:t>
            </a:r>
            <a:endParaRPr lang="de-CH" altLang="de-DE" sz="2100" b="0" dirty="0">
              <a:solidFill>
                <a:schemeClr val="tx1"/>
              </a:solidFill>
            </a:endParaRPr>
          </a:p>
        </p:txBody>
      </p:sp>
      <p:sp>
        <p:nvSpPr>
          <p:cNvPr id="4121" name="Line 48"/>
          <p:cNvSpPr>
            <a:spLocks noChangeShapeType="1"/>
          </p:cNvSpPr>
          <p:nvPr/>
        </p:nvSpPr>
        <p:spPr bwMode="auto">
          <a:xfrm flipH="1">
            <a:off x="4419600" y="5527675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122" name="Line 49"/>
          <p:cNvSpPr>
            <a:spLocks noChangeShapeType="1"/>
          </p:cNvSpPr>
          <p:nvPr/>
        </p:nvSpPr>
        <p:spPr bwMode="auto">
          <a:xfrm flipH="1">
            <a:off x="4419600" y="5765800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123" name="Line 50"/>
          <p:cNvSpPr>
            <a:spLocks noChangeShapeType="1"/>
          </p:cNvSpPr>
          <p:nvPr/>
        </p:nvSpPr>
        <p:spPr bwMode="auto">
          <a:xfrm>
            <a:off x="5683250" y="5527675"/>
            <a:ext cx="109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124" name="Line 51"/>
          <p:cNvSpPr>
            <a:spLocks noChangeShapeType="1"/>
          </p:cNvSpPr>
          <p:nvPr/>
        </p:nvSpPr>
        <p:spPr bwMode="auto">
          <a:xfrm>
            <a:off x="5767388" y="5686425"/>
            <a:ext cx="109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125" name="Line 52"/>
          <p:cNvSpPr>
            <a:spLocks noChangeShapeType="1"/>
          </p:cNvSpPr>
          <p:nvPr/>
        </p:nvSpPr>
        <p:spPr bwMode="auto">
          <a:xfrm>
            <a:off x="5767388" y="5843588"/>
            <a:ext cx="109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972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nummernplatzhalt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D2155941-AC08-429C-A579-21DEA3CA8F45}" type="slidenum">
              <a:rPr lang="de-DE" altLang="de-DE" sz="900" b="0" smtClean="0">
                <a:solidFill>
                  <a:schemeClr val="tx1"/>
                </a:solidFill>
              </a:rPr>
              <a:pPr eaLnBrk="1" hangingPunct="1"/>
              <a:t>53</a:t>
            </a:fld>
            <a:endParaRPr lang="de-DE" altLang="de-DE" sz="900" b="0" smtClean="0">
              <a:solidFill>
                <a:schemeClr val="tx1"/>
              </a:solidFill>
            </a:endParaRPr>
          </a:p>
        </p:txBody>
      </p:sp>
      <p:sp>
        <p:nvSpPr>
          <p:cNvPr id="5123" name="Rectangle 2" descr="Diagonal weit nach oben"/>
          <p:cNvSpPr>
            <a:spLocks noChangeArrowheads="1"/>
          </p:cNvSpPr>
          <p:nvPr/>
        </p:nvSpPr>
        <p:spPr bwMode="auto">
          <a:xfrm>
            <a:off x="6026150" y="5114925"/>
            <a:ext cx="1514475" cy="47466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endParaRPr lang="de-CH" altLang="de-DE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969963" y="452438"/>
            <a:ext cx="9090025" cy="923925"/>
          </a:xfrm>
        </p:spPr>
        <p:txBody>
          <a:bodyPr/>
          <a:lstStyle/>
          <a:p>
            <a:pPr eaLnBrk="1" hangingPunct="1"/>
            <a:r>
              <a:rPr lang="de-CH" altLang="de-DE" sz="3200" dirty="0" smtClean="0">
                <a:solidFill>
                  <a:srgbClr val="0070C0"/>
                </a:solidFill>
              </a:rPr>
              <a:t>Timing </a:t>
            </a:r>
            <a:r>
              <a:rPr lang="de-CH" altLang="de-DE" sz="3200" dirty="0" err="1" smtClean="0">
                <a:solidFill>
                  <a:srgbClr val="0070C0"/>
                </a:solidFill>
              </a:rPr>
              <a:t>Diagrams</a:t>
            </a:r>
            <a:r>
              <a:rPr lang="de-CH" altLang="de-DE" sz="3200" dirty="0" smtClean="0">
                <a:solidFill>
                  <a:srgbClr val="0070C0"/>
                </a:solidFill>
              </a:rPr>
              <a:t>: </a:t>
            </a:r>
            <a:r>
              <a:rPr lang="de-CH" altLang="de-DE" sz="3200" dirty="0">
                <a:solidFill>
                  <a:srgbClr val="0070C0"/>
                </a:solidFill>
              </a:rPr>
              <a:t>N</a:t>
            </a:r>
            <a:r>
              <a:rPr lang="de-CH" altLang="de-DE" sz="3200" dirty="0" smtClean="0">
                <a:solidFill>
                  <a:srgbClr val="0070C0"/>
                </a:solidFill>
              </a:rPr>
              <a:t>otation</a:t>
            </a:r>
            <a:endParaRPr lang="de-CH" altLang="de-DE" sz="3200" dirty="0" smtClean="0">
              <a:solidFill>
                <a:srgbClr val="0070C0"/>
              </a:solidFill>
            </a:endParaRPr>
          </a:p>
        </p:txBody>
      </p:sp>
      <p:sp>
        <p:nvSpPr>
          <p:cNvPr id="5125" name="Line 4"/>
          <p:cNvSpPr>
            <a:spLocks noChangeShapeType="1"/>
          </p:cNvSpPr>
          <p:nvPr/>
        </p:nvSpPr>
        <p:spPr bwMode="auto">
          <a:xfrm>
            <a:off x="4678363" y="2176463"/>
            <a:ext cx="971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 flipV="1">
            <a:off x="5649913" y="1701800"/>
            <a:ext cx="252412" cy="474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127" name="Line 6"/>
          <p:cNvSpPr>
            <a:spLocks noChangeShapeType="1"/>
          </p:cNvSpPr>
          <p:nvPr/>
        </p:nvSpPr>
        <p:spPr bwMode="auto">
          <a:xfrm flipV="1">
            <a:off x="5899150" y="1701800"/>
            <a:ext cx="8842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846138" y="1479550"/>
            <a:ext cx="3046412" cy="75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100" b="0" dirty="0">
                <a:solidFill>
                  <a:schemeClr val="tx1"/>
                </a:solidFill>
              </a:rPr>
              <a:t>Signal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changing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from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logical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„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0"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to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 </a:t>
            </a:r>
            <a:r>
              <a:rPr lang="de-CH" altLang="de-DE" sz="2100" b="0" dirty="0">
                <a:solidFill>
                  <a:schemeClr val="tx1"/>
                </a:solidFill>
              </a:rPr>
              <a:t>„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1"</a:t>
            </a:r>
            <a:endParaRPr lang="de-CH" altLang="de-DE" sz="2100" b="0" dirty="0">
              <a:solidFill>
                <a:schemeClr val="tx1"/>
              </a:solidFill>
            </a:endParaRPr>
          </a:p>
        </p:txBody>
      </p:sp>
      <p:grpSp>
        <p:nvGrpSpPr>
          <p:cNvPr id="5129" name="Group 8"/>
          <p:cNvGrpSpPr>
            <a:grpSpLocks/>
          </p:cNvGrpSpPr>
          <p:nvPr/>
        </p:nvGrpSpPr>
        <p:grpSpPr bwMode="auto">
          <a:xfrm>
            <a:off x="5435600" y="4002088"/>
            <a:ext cx="252413" cy="476250"/>
            <a:chOff x="3969" y="2296"/>
            <a:chExt cx="136" cy="272"/>
          </a:xfrm>
        </p:grpSpPr>
        <p:sp>
          <p:nvSpPr>
            <p:cNvPr id="5174" name="Line 9"/>
            <p:cNvSpPr>
              <a:spLocks noChangeShapeType="1"/>
            </p:cNvSpPr>
            <p:nvPr/>
          </p:nvSpPr>
          <p:spPr bwMode="auto">
            <a:xfrm flipV="1">
              <a:off x="3969" y="2296"/>
              <a:ext cx="136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175" name="Line 10"/>
            <p:cNvSpPr>
              <a:spLocks noChangeShapeType="1"/>
            </p:cNvSpPr>
            <p:nvPr/>
          </p:nvSpPr>
          <p:spPr bwMode="auto">
            <a:xfrm flipH="1" flipV="1">
              <a:off x="3969" y="2296"/>
              <a:ext cx="136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5130" name="Line 11"/>
          <p:cNvSpPr>
            <a:spLocks noChangeShapeType="1"/>
          </p:cNvSpPr>
          <p:nvPr/>
        </p:nvSpPr>
        <p:spPr bwMode="auto">
          <a:xfrm flipV="1">
            <a:off x="6124673" y="3128963"/>
            <a:ext cx="1181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 flipV="1">
            <a:off x="5916711" y="2652713"/>
            <a:ext cx="252412" cy="476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 flipV="1">
            <a:off x="4695923" y="2652713"/>
            <a:ext cx="1247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133" name="Text Box 14"/>
          <p:cNvSpPr txBox="1">
            <a:spLocks noChangeArrowheads="1"/>
          </p:cNvSpPr>
          <p:nvPr/>
        </p:nvSpPr>
        <p:spPr bwMode="auto">
          <a:xfrm>
            <a:off x="914401" y="2509502"/>
            <a:ext cx="3046412" cy="75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100" b="0" dirty="0">
                <a:solidFill>
                  <a:schemeClr val="tx1"/>
                </a:solidFill>
              </a:rPr>
              <a:t>Signal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changing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from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logical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„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1"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to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„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0"</a:t>
            </a:r>
            <a:endParaRPr lang="de-CH" altLang="de-DE" sz="2100" b="0" dirty="0">
              <a:solidFill>
                <a:schemeClr val="tx1"/>
              </a:solidFill>
            </a:endParaRPr>
          </a:p>
        </p:txBody>
      </p:sp>
      <p:sp>
        <p:nvSpPr>
          <p:cNvPr id="5134" name="Text Box 15"/>
          <p:cNvSpPr txBox="1">
            <a:spLocks noChangeArrowheads="1"/>
          </p:cNvSpPr>
          <p:nvPr/>
        </p:nvSpPr>
        <p:spPr bwMode="auto">
          <a:xfrm>
            <a:off x="7148513" y="4002088"/>
            <a:ext cx="642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2100" b="0">
                <a:solidFill>
                  <a:schemeClr val="tx1"/>
                </a:solidFill>
              </a:rPr>
              <a:t>0x7</a:t>
            </a:r>
            <a:endParaRPr lang="de-DE" altLang="de-DE" sz="2100" b="0">
              <a:solidFill>
                <a:schemeClr val="tx1"/>
              </a:solidFill>
            </a:endParaRPr>
          </a:p>
        </p:txBody>
      </p:sp>
      <p:sp>
        <p:nvSpPr>
          <p:cNvPr id="5135" name="Text Box 16"/>
          <p:cNvSpPr txBox="1">
            <a:spLocks noChangeArrowheads="1"/>
          </p:cNvSpPr>
          <p:nvPr/>
        </p:nvSpPr>
        <p:spPr bwMode="auto">
          <a:xfrm>
            <a:off x="836613" y="3667794"/>
            <a:ext cx="3851275" cy="1074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100" b="0" dirty="0" smtClean="0">
                <a:solidFill>
                  <a:schemeClr val="tx1"/>
                </a:solidFill>
              </a:rPr>
              <a:t>Group of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signals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</a:t>
            </a:r>
            <a:br>
              <a:rPr lang="de-CH" altLang="de-DE" sz="2100" b="0" dirty="0" smtClean="0">
                <a:solidFill>
                  <a:schemeClr val="tx1"/>
                </a:solidFill>
              </a:rPr>
            </a:br>
            <a:r>
              <a:rPr lang="de-CH" altLang="de-DE" sz="2100" b="0" dirty="0" smtClean="0">
                <a:solidFill>
                  <a:schemeClr val="tx1"/>
                </a:solidFill>
              </a:rPr>
              <a:t>(=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bus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or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vector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) </a:t>
            </a:r>
            <a:br>
              <a:rPr lang="de-CH" altLang="de-DE" sz="2100" b="0" dirty="0" smtClean="0">
                <a:solidFill>
                  <a:schemeClr val="tx1"/>
                </a:solidFill>
              </a:rPr>
            </a:br>
            <a:r>
              <a:rPr lang="de-CH" altLang="de-DE" sz="2100" b="0" dirty="0" err="1" smtClean="0">
                <a:solidFill>
                  <a:schemeClr val="tx1"/>
                </a:solidFill>
              </a:rPr>
              <a:t>changing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value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in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hexa</a:t>
            </a:r>
            <a:endParaRPr lang="de-CH" altLang="de-DE" sz="2100" b="0" dirty="0">
              <a:solidFill>
                <a:schemeClr val="tx1"/>
              </a:solidFill>
            </a:endParaRPr>
          </a:p>
        </p:txBody>
      </p:sp>
      <p:grpSp>
        <p:nvGrpSpPr>
          <p:cNvPr id="5136" name="Group 17"/>
          <p:cNvGrpSpPr>
            <a:grpSpLocks/>
          </p:cNvGrpSpPr>
          <p:nvPr/>
        </p:nvGrpSpPr>
        <p:grpSpPr bwMode="auto">
          <a:xfrm>
            <a:off x="6699250" y="4002088"/>
            <a:ext cx="252413" cy="476250"/>
            <a:chOff x="3969" y="2296"/>
            <a:chExt cx="136" cy="272"/>
          </a:xfrm>
        </p:grpSpPr>
        <p:sp>
          <p:nvSpPr>
            <p:cNvPr id="5172" name="Line 18"/>
            <p:cNvSpPr>
              <a:spLocks noChangeShapeType="1"/>
            </p:cNvSpPr>
            <p:nvPr/>
          </p:nvSpPr>
          <p:spPr bwMode="auto">
            <a:xfrm flipV="1">
              <a:off x="3969" y="2296"/>
              <a:ext cx="136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173" name="Line 19"/>
            <p:cNvSpPr>
              <a:spLocks noChangeShapeType="1"/>
            </p:cNvSpPr>
            <p:nvPr/>
          </p:nvSpPr>
          <p:spPr bwMode="auto">
            <a:xfrm flipH="1" flipV="1">
              <a:off x="3969" y="2296"/>
              <a:ext cx="136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grpSp>
        <p:nvGrpSpPr>
          <p:cNvPr id="5137" name="Group 20"/>
          <p:cNvGrpSpPr>
            <a:grpSpLocks/>
          </p:cNvGrpSpPr>
          <p:nvPr/>
        </p:nvGrpSpPr>
        <p:grpSpPr bwMode="auto">
          <a:xfrm>
            <a:off x="7962900" y="4002088"/>
            <a:ext cx="252413" cy="476250"/>
            <a:chOff x="3969" y="2296"/>
            <a:chExt cx="136" cy="272"/>
          </a:xfrm>
        </p:grpSpPr>
        <p:sp>
          <p:nvSpPr>
            <p:cNvPr id="5170" name="Line 21"/>
            <p:cNvSpPr>
              <a:spLocks noChangeShapeType="1"/>
            </p:cNvSpPr>
            <p:nvPr/>
          </p:nvSpPr>
          <p:spPr bwMode="auto">
            <a:xfrm flipV="1">
              <a:off x="3969" y="2296"/>
              <a:ext cx="136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171" name="Line 22"/>
            <p:cNvSpPr>
              <a:spLocks noChangeShapeType="1"/>
            </p:cNvSpPr>
            <p:nvPr/>
          </p:nvSpPr>
          <p:spPr bwMode="auto">
            <a:xfrm flipH="1" flipV="1">
              <a:off x="3969" y="2296"/>
              <a:ext cx="136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5138" name="Text Box 23"/>
          <p:cNvSpPr txBox="1">
            <a:spLocks noChangeArrowheads="1"/>
          </p:cNvSpPr>
          <p:nvPr/>
        </p:nvSpPr>
        <p:spPr bwMode="auto">
          <a:xfrm>
            <a:off x="5800725" y="4002088"/>
            <a:ext cx="6429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2100" b="0">
                <a:solidFill>
                  <a:schemeClr val="tx1"/>
                </a:solidFill>
              </a:rPr>
              <a:t>0x4</a:t>
            </a:r>
            <a:endParaRPr lang="de-DE" altLang="de-DE" sz="2100" b="0">
              <a:solidFill>
                <a:schemeClr val="tx1"/>
              </a:solidFill>
            </a:endParaRPr>
          </a:p>
        </p:txBody>
      </p:sp>
      <p:sp>
        <p:nvSpPr>
          <p:cNvPr id="5139" name="Text Box 24"/>
          <p:cNvSpPr txBox="1">
            <a:spLocks noChangeArrowheads="1"/>
          </p:cNvSpPr>
          <p:nvPr/>
        </p:nvSpPr>
        <p:spPr bwMode="auto">
          <a:xfrm>
            <a:off x="8748713" y="4002088"/>
            <a:ext cx="642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2100" b="0">
                <a:solidFill>
                  <a:schemeClr val="tx1"/>
                </a:solidFill>
              </a:rPr>
              <a:t>0x9</a:t>
            </a:r>
            <a:endParaRPr lang="de-DE" altLang="de-DE" sz="2100" b="0">
              <a:solidFill>
                <a:schemeClr val="tx1"/>
              </a:solidFill>
            </a:endParaRPr>
          </a:p>
        </p:txBody>
      </p:sp>
      <p:sp>
        <p:nvSpPr>
          <p:cNvPr id="5140" name="Line 25"/>
          <p:cNvSpPr>
            <a:spLocks noChangeShapeType="1"/>
          </p:cNvSpPr>
          <p:nvPr/>
        </p:nvSpPr>
        <p:spPr bwMode="auto">
          <a:xfrm>
            <a:off x="5688013" y="4002088"/>
            <a:ext cx="1011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141" name="Line 26"/>
          <p:cNvSpPr>
            <a:spLocks noChangeShapeType="1"/>
          </p:cNvSpPr>
          <p:nvPr/>
        </p:nvSpPr>
        <p:spPr bwMode="auto">
          <a:xfrm>
            <a:off x="6951663" y="4002088"/>
            <a:ext cx="1011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142" name="Line 27"/>
          <p:cNvSpPr>
            <a:spLocks noChangeShapeType="1"/>
          </p:cNvSpPr>
          <p:nvPr/>
        </p:nvSpPr>
        <p:spPr bwMode="auto">
          <a:xfrm>
            <a:off x="8215313" y="4002088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143" name="Line 28"/>
          <p:cNvSpPr>
            <a:spLocks noChangeShapeType="1"/>
          </p:cNvSpPr>
          <p:nvPr/>
        </p:nvSpPr>
        <p:spPr bwMode="auto">
          <a:xfrm>
            <a:off x="8215313" y="4478338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144" name="Line 29"/>
          <p:cNvSpPr>
            <a:spLocks noChangeShapeType="1"/>
          </p:cNvSpPr>
          <p:nvPr/>
        </p:nvSpPr>
        <p:spPr bwMode="auto">
          <a:xfrm>
            <a:off x="6951663" y="4478338"/>
            <a:ext cx="1011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145" name="Line 30"/>
          <p:cNvSpPr>
            <a:spLocks noChangeShapeType="1"/>
          </p:cNvSpPr>
          <p:nvPr/>
        </p:nvSpPr>
        <p:spPr bwMode="auto">
          <a:xfrm>
            <a:off x="5688013" y="4478338"/>
            <a:ext cx="1011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146" name="Line 31"/>
          <p:cNvSpPr>
            <a:spLocks noChangeShapeType="1"/>
          </p:cNvSpPr>
          <p:nvPr/>
        </p:nvSpPr>
        <p:spPr bwMode="auto">
          <a:xfrm>
            <a:off x="4425950" y="4478338"/>
            <a:ext cx="1011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147" name="Line 32"/>
          <p:cNvSpPr>
            <a:spLocks noChangeShapeType="1"/>
          </p:cNvSpPr>
          <p:nvPr/>
        </p:nvSpPr>
        <p:spPr bwMode="auto">
          <a:xfrm>
            <a:off x="4425950" y="4002088"/>
            <a:ext cx="1011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148" name="Text Box 33"/>
          <p:cNvSpPr txBox="1">
            <a:spLocks noChangeArrowheads="1"/>
          </p:cNvSpPr>
          <p:nvPr/>
        </p:nvSpPr>
        <p:spPr bwMode="auto">
          <a:xfrm>
            <a:off x="4622800" y="4002088"/>
            <a:ext cx="6429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2100" b="0">
                <a:solidFill>
                  <a:schemeClr val="tx1"/>
                </a:solidFill>
              </a:rPr>
              <a:t>0x3</a:t>
            </a:r>
            <a:endParaRPr lang="de-DE" altLang="de-DE" sz="2100" b="0">
              <a:solidFill>
                <a:schemeClr val="tx1"/>
              </a:solidFill>
            </a:endParaRPr>
          </a:p>
        </p:txBody>
      </p:sp>
      <p:grpSp>
        <p:nvGrpSpPr>
          <p:cNvPr id="5149" name="Group 34"/>
          <p:cNvGrpSpPr>
            <a:grpSpLocks/>
          </p:cNvGrpSpPr>
          <p:nvPr/>
        </p:nvGrpSpPr>
        <p:grpSpPr bwMode="auto">
          <a:xfrm>
            <a:off x="7540625" y="5114925"/>
            <a:ext cx="252413" cy="474663"/>
            <a:chOff x="3969" y="2296"/>
            <a:chExt cx="136" cy="272"/>
          </a:xfrm>
        </p:grpSpPr>
        <p:sp>
          <p:nvSpPr>
            <p:cNvPr id="5168" name="Line 35"/>
            <p:cNvSpPr>
              <a:spLocks noChangeShapeType="1"/>
            </p:cNvSpPr>
            <p:nvPr/>
          </p:nvSpPr>
          <p:spPr bwMode="auto">
            <a:xfrm flipV="1">
              <a:off x="3969" y="2296"/>
              <a:ext cx="136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169" name="Line 36"/>
            <p:cNvSpPr>
              <a:spLocks noChangeShapeType="1"/>
            </p:cNvSpPr>
            <p:nvPr/>
          </p:nvSpPr>
          <p:spPr bwMode="auto">
            <a:xfrm flipH="1" flipV="1">
              <a:off x="3969" y="2296"/>
              <a:ext cx="136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5150" name="Text Box 37"/>
          <p:cNvSpPr txBox="1">
            <a:spLocks noChangeArrowheads="1"/>
          </p:cNvSpPr>
          <p:nvPr/>
        </p:nvSpPr>
        <p:spPr bwMode="auto">
          <a:xfrm>
            <a:off x="8328025" y="5114925"/>
            <a:ext cx="6429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2100" b="0">
                <a:solidFill>
                  <a:schemeClr val="tx1"/>
                </a:solidFill>
              </a:rPr>
              <a:t>0x4</a:t>
            </a:r>
            <a:endParaRPr lang="de-DE" altLang="de-DE" sz="2100" b="0">
              <a:solidFill>
                <a:schemeClr val="tx1"/>
              </a:solidFill>
            </a:endParaRPr>
          </a:p>
        </p:txBody>
      </p:sp>
      <p:sp>
        <p:nvSpPr>
          <p:cNvPr id="5151" name="Line 38"/>
          <p:cNvSpPr>
            <a:spLocks noChangeShapeType="1"/>
          </p:cNvSpPr>
          <p:nvPr/>
        </p:nvSpPr>
        <p:spPr bwMode="auto">
          <a:xfrm>
            <a:off x="7793038" y="5114925"/>
            <a:ext cx="1684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152" name="Line 39"/>
          <p:cNvSpPr>
            <a:spLocks noChangeShapeType="1"/>
          </p:cNvSpPr>
          <p:nvPr/>
        </p:nvSpPr>
        <p:spPr bwMode="auto">
          <a:xfrm>
            <a:off x="7793038" y="5589588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153" name="Line 40"/>
          <p:cNvSpPr>
            <a:spLocks noChangeShapeType="1"/>
          </p:cNvSpPr>
          <p:nvPr/>
        </p:nvSpPr>
        <p:spPr bwMode="auto">
          <a:xfrm>
            <a:off x="6026150" y="5589588"/>
            <a:ext cx="1516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154" name="Line 41"/>
          <p:cNvSpPr>
            <a:spLocks noChangeShapeType="1"/>
          </p:cNvSpPr>
          <p:nvPr/>
        </p:nvSpPr>
        <p:spPr bwMode="auto">
          <a:xfrm>
            <a:off x="6026150" y="5114925"/>
            <a:ext cx="1516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155" name="Text Box 42"/>
          <p:cNvSpPr txBox="1">
            <a:spLocks noChangeArrowheads="1"/>
          </p:cNvSpPr>
          <p:nvPr/>
        </p:nvSpPr>
        <p:spPr bwMode="auto">
          <a:xfrm>
            <a:off x="846138" y="4970463"/>
            <a:ext cx="4337050" cy="75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100" b="0" dirty="0" err="1" smtClean="0">
                <a:solidFill>
                  <a:schemeClr val="tx1"/>
                </a:solidFill>
              </a:rPr>
              <a:t>Vector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changing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from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unknown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to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a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defined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value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</a:t>
            </a:r>
            <a:endParaRPr lang="de-CH" altLang="de-DE" sz="2100" b="0" dirty="0">
              <a:solidFill>
                <a:schemeClr val="tx1"/>
              </a:solidFill>
            </a:endParaRPr>
          </a:p>
        </p:txBody>
      </p:sp>
      <p:sp>
        <p:nvSpPr>
          <p:cNvPr id="5156" name="Rectangle 43" descr="Diagonal weit nach oben"/>
          <p:cNvSpPr>
            <a:spLocks noChangeArrowheads="1"/>
          </p:cNvSpPr>
          <p:nvPr/>
        </p:nvSpPr>
        <p:spPr bwMode="auto">
          <a:xfrm>
            <a:off x="7793038" y="6146800"/>
            <a:ext cx="1514475" cy="47625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endParaRPr lang="de-CH" altLang="de-DE"/>
          </a:p>
        </p:txBody>
      </p:sp>
      <p:grpSp>
        <p:nvGrpSpPr>
          <p:cNvPr id="5157" name="Group 44"/>
          <p:cNvGrpSpPr>
            <a:grpSpLocks/>
          </p:cNvGrpSpPr>
          <p:nvPr/>
        </p:nvGrpSpPr>
        <p:grpSpPr bwMode="auto">
          <a:xfrm>
            <a:off x="7540625" y="6146800"/>
            <a:ext cx="252413" cy="476250"/>
            <a:chOff x="3969" y="2296"/>
            <a:chExt cx="136" cy="272"/>
          </a:xfrm>
        </p:grpSpPr>
        <p:sp>
          <p:nvSpPr>
            <p:cNvPr id="5166" name="Line 45"/>
            <p:cNvSpPr>
              <a:spLocks noChangeShapeType="1"/>
            </p:cNvSpPr>
            <p:nvPr/>
          </p:nvSpPr>
          <p:spPr bwMode="auto">
            <a:xfrm flipV="1">
              <a:off x="3969" y="2296"/>
              <a:ext cx="136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167" name="Line 46"/>
            <p:cNvSpPr>
              <a:spLocks noChangeShapeType="1"/>
            </p:cNvSpPr>
            <p:nvPr/>
          </p:nvSpPr>
          <p:spPr bwMode="auto">
            <a:xfrm flipH="1" flipV="1">
              <a:off x="3969" y="2296"/>
              <a:ext cx="136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5158" name="Text Box 47"/>
          <p:cNvSpPr txBox="1">
            <a:spLocks noChangeArrowheads="1"/>
          </p:cNvSpPr>
          <p:nvPr/>
        </p:nvSpPr>
        <p:spPr bwMode="auto">
          <a:xfrm>
            <a:off x="6391275" y="6146800"/>
            <a:ext cx="6429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2100" b="0">
                <a:solidFill>
                  <a:schemeClr val="tx1"/>
                </a:solidFill>
              </a:rPr>
              <a:t>0x3</a:t>
            </a:r>
            <a:endParaRPr lang="de-DE" altLang="de-DE" sz="2100" b="0">
              <a:solidFill>
                <a:schemeClr val="tx1"/>
              </a:solidFill>
            </a:endParaRPr>
          </a:p>
        </p:txBody>
      </p:sp>
      <p:sp>
        <p:nvSpPr>
          <p:cNvPr id="5159" name="Line 48"/>
          <p:cNvSpPr>
            <a:spLocks noChangeShapeType="1"/>
          </p:cNvSpPr>
          <p:nvPr/>
        </p:nvSpPr>
        <p:spPr bwMode="auto">
          <a:xfrm>
            <a:off x="7793038" y="6146800"/>
            <a:ext cx="1684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160" name="Line 49"/>
          <p:cNvSpPr>
            <a:spLocks noChangeShapeType="1"/>
          </p:cNvSpPr>
          <p:nvPr/>
        </p:nvSpPr>
        <p:spPr bwMode="auto">
          <a:xfrm>
            <a:off x="7793038" y="662305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161" name="Line 50"/>
          <p:cNvSpPr>
            <a:spLocks noChangeShapeType="1"/>
          </p:cNvSpPr>
          <p:nvPr/>
        </p:nvSpPr>
        <p:spPr bwMode="auto">
          <a:xfrm>
            <a:off x="6026150" y="6623050"/>
            <a:ext cx="1516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162" name="Line 51"/>
          <p:cNvSpPr>
            <a:spLocks noChangeShapeType="1"/>
          </p:cNvSpPr>
          <p:nvPr/>
        </p:nvSpPr>
        <p:spPr bwMode="auto">
          <a:xfrm>
            <a:off x="6026150" y="6146800"/>
            <a:ext cx="1516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163" name="Text Box 52"/>
          <p:cNvSpPr txBox="1">
            <a:spLocks noChangeArrowheads="1"/>
          </p:cNvSpPr>
          <p:nvPr/>
        </p:nvSpPr>
        <p:spPr bwMode="auto">
          <a:xfrm>
            <a:off x="846138" y="6081713"/>
            <a:ext cx="4752975" cy="75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100" b="0" dirty="0" err="1" smtClean="0">
                <a:solidFill>
                  <a:schemeClr val="tx1"/>
                </a:solidFill>
              </a:rPr>
              <a:t>Vector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changing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from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defined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to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unknown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value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</a:t>
            </a:r>
            <a:endParaRPr lang="de-CH" altLang="de-DE" sz="2100" b="0" dirty="0">
              <a:solidFill>
                <a:schemeClr val="tx1"/>
              </a:solidFill>
            </a:endParaRPr>
          </a:p>
        </p:txBody>
      </p:sp>
      <p:sp>
        <p:nvSpPr>
          <p:cNvPr id="5164" name="Line 53"/>
          <p:cNvSpPr>
            <a:spLocks noChangeShapeType="1"/>
          </p:cNvSpPr>
          <p:nvPr/>
        </p:nvSpPr>
        <p:spPr bwMode="auto">
          <a:xfrm>
            <a:off x="4884738" y="2409825"/>
            <a:ext cx="139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 anchor="b"/>
          <a:lstStyle/>
          <a:p>
            <a:endParaRPr lang="de-CH"/>
          </a:p>
        </p:txBody>
      </p:sp>
      <p:sp>
        <p:nvSpPr>
          <p:cNvPr id="5165" name="Text Box 54"/>
          <p:cNvSpPr txBox="1">
            <a:spLocks noChangeArrowheads="1"/>
          </p:cNvSpPr>
          <p:nvPr/>
        </p:nvSpPr>
        <p:spPr bwMode="auto">
          <a:xfrm>
            <a:off x="6399213" y="2165350"/>
            <a:ext cx="56356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de-DE" sz="2000" b="0"/>
              <a:t>Zeit t</a:t>
            </a:r>
          </a:p>
        </p:txBody>
      </p:sp>
    </p:spTree>
    <p:extLst>
      <p:ext uri="{BB962C8B-B14F-4D97-AF65-F5344CB8AC3E}">
        <p14:creationId xmlns:p14="http://schemas.microsoft.com/office/powerpoint/2010/main" val="25894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02005" y="2520421"/>
            <a:ext cx="9089390" cy="17642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endParaRPr lang="de-CH" dirty="0" smtClean="0">
              <a:latin typeface="Arial" charset="0"/>
            </a:endParaRPr>
          </a:p>
          <a:p>
            <a:pPr eaLnBrk="1" hangingPunct="1"/>
            <a:r>
              <a:rPr lang="de-CH" dirty="0" smtClean="0">
                <a:latin typeface="Arial" charset="0"/>
              </a:rPr>
              <a:t>Counters</a:t>
            </a:r>
          </a:p>
          <a:p>
            <a:pPr eaLnBrk="1" hangingPunct="1"/>
            <a:endParaRPr lang="de-CH" dirty="0">
              <a:latin typeface="Arial" charset="0"/>
            </a:endParaRPr>
          </a:p>
          <a:p>
            <a:pPr eaLnBrk="1" hangingPunct="1"/>
            <a:r>
              <a:rPr lang="de-CH" sz="2400" b="0" dirty="0" smtClean="0">
                <a:latin typeface="Arial" charset="0"/>
              </a:rPr>
              <a:t>Basic RTL block</a:t>
            </a:r>
            <a:endParaRPr lang="de-CH" sz="2400" b="0" dirty="0" smtClean="0">
              <a:latin typeface="Arial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6194-9973-4949-853E-5F6238814B31}" type="slidenum">
              <a:rPr lang="de-DE" smtClean="0"/>
              <a:pPr>
                <a:defRPr/>
              </a:pPr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ung 2"/>
          <p:cNvGrpSpPr/>
          <p:nvPr/>
        </p:nvGrpSpPr>
        <p:grpSpPr>
          <a:xfrm>
            <a:off x="1098228" y="2844527"/>
            <a:ext cx="9028732" cy="2932700"/>
            <a:chOff x="1574552" y="2864155"/>
            <a:chExt cx="7518797" cy="1900818"/>
          </a:xfrm>
        </p:grpSpPr>
        <p:sp>
          <p:nvSpPr>
            <p:cNvPr id="4" name="Rectangle 3"/>
            <p:cNvSpPr/>
            <p:nvPr/>
          </p:nvSpPr>
          <p:spPr>
            <a:xfrm>
              <a:off x="1574552" y="2864155"/>
              <a:ext cx="7518797" cy="1900818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5" name="Text Box 65"/>
            <p:cNvSpPr txBox="1">
              <a:spLocks noChangeArrowheads="1"/>
            </p:cNvSpPr>
            <p:nvPr/>
          </p:nvSpPr>
          <p:spPr bwMode="auto">
            <a:xfrm>
              <a:off x="1695746" y="4048080"/>
              <a:ext cx="967094" cy="6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342"/>
                </a:spcAft>
                <a:defRPr/>
              </a:pPr>
              <a:r>
                <a:rPr lang="de-CH" sz="1400" b="0" kern="0" dirty="0">
                  <a:solidFill>
                    <a:sysClr val="windowText" lastClr="000000"/>
                  </a:solidFill>
                  <a:latin typeface="Arial"/>
                  <a:ea typeface="Times New Roman"/>
                  <a:cs typeface="Times New Roman"/>
                </a:rPr>
                <a:t>clock</a:t>
              </a:r>
            </a:p>
            <a:p>
              <a:pPr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342"/>
                </a:spcAft>
                <a:defRPr/>
              </a:pPr>
              <a:r>
                <a:rPr lang="de-CH" sz="1400" b="0" kern="0" dirty="0">
                  <a:solidFill>
                    <a:sysClr val="windowText" lastClr="000000"/>
                  </a:solidFill>
                  <a:latin typeface="Arial"/>
                  <a:ea typeface="Times New Roman"/>
                  <a:cs typeface="Times New Roman"/>
                </a:rPr>
                <a:t>reset_n</a:t>
              </a:r>
            </a:p>
          </p:txBody>
        </p:sp>
        <p:sp>
          <p:nvSpPr>
            <p:cNvPr id="23" name="Text Box 68"/>
            <p:cNvSpPr txBox="1">
              <a:spLocks noChangeArrowheads="1"/>
            </p:cNvSpPr>
            <p:nvPr/>
          </p:nvSpPr>
          <p:spPr bwMode="auto">
            <a:xfrm>
              <a:off x="5006378" y="3418290"/>
              <a:ext cx="629645" cy="6536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342"/>
                </a:spcAft>
                <a:defRPr/>
              </a:pPr>
              <a:r>
                <a:rPr lang="de-CH" sz="1400" b="0" kern="0">
                  <a:solidFill>
                    <a:sysClr val="windowText" lastClr="000000"/>
                  </a:solidFill>
                  <a:latin typeface="Arial"/>
                  <a:ea typeface="Times New Roman"/>
                  <a:cs typeface="Times New Roman"/>
                </a:rPr>
                <a:t> </a:t>
              </a:r>
            </a:p>
            <a:p>
              <a:pPr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342"/>
                </a:spcAft>
                <a:defRPr/>
              </a:pPr>
              <a:r>
                <a:rPr lang="de-CH" sz="1400" b="0" kern="0">
                  <a:solidFill>
                    <a:sysClr val="windowText" lastClr="000000"/>
                  </a:solidFill>
                  <a:latin typeface="Arial"/>
                  <a:ea typeface="Times New Roman"/>
                  <a:cs typeface="Times New Roman"/>
                </a:rPr>
                <a:t> </a:t>
              </a:r>
            </a:p>
            <a:p>
              <a:pPr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342"/>
                </a:spcAft>
                <a:defRPr/>
              </a:pPr>
              <a:r>
                <a:rPr lang="de-CH" sz="1400" b="0" kern="0">
                  <a:solidFill>
                    <a:sysClr val="windowText" lastClr="000000"/>
                  </a:solidFill>
                  <a:latin typeface="Arial"/>
                  <a:ea typeface="Times New Roman"/>
                  <a:cs typeface="Times New Roman"/>
                </a:rPr>
                <a:t>   </a:t>
              </a:r>
              <a:r>
                <a:rPr lang="de-CH" sz="1400" b="0" kern="0">
                  <a:solidFill>
                    <a:srgbClr val="FF0000"/>
                  </a:solidFill>
                  <a:latin typeface="Arial"/>
                  <a:ea typeface="Times New Roman"/>
                  <a:cs typeface="Times New Roman"/>
                </a:rPr>
                <a:t> </a:t>
              </a:r>
              <a:r>
                <a:rPr lang="de-CH" sz="1400" b="0" kern="0">
                  <a:solidFill>
                    <a:sysClr val="windowText" lastClr="000000"/>
                  </a:solidFill>
                  <a:latin typeface="Arial"/>
                  <a:ea typeface="Times New Roman"/>
                  <a:cs typeface="Times New Roman"/>
                </a:rPr>
                <a:t>S</a:t>
              </a: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999750" y="3834965"/>
              <a:ext cx="79534" cy="164524"/>
            </a:xfrm>
            <a:custGeom>
              <a:avLst/>
              <a:gdLst>
                <a:gd name="T0" fmla="*/ 0 w 150"/>
                <a:gd name="T1" fmla="*/ 0 h 300"/>
                <a:gd name="T2" fmla="*/ 150 w 150"/>
                <a:gd name="T3" fmla="*/ 150 h 300"/>
                <a:gd name="T4" fmla="*/ 0 w 150"/>
                <a:gd name="T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300">
                  <a:moveTo>
                    <a:pt x="0" y="0"/>
                  </a:moveTo>
                  <a:lnTo>
                    <a:pt x="150" y="150"/>
                  </a:lnTo>
                  <a:lnTo>
                    <a:pt x="0" y="3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de-CH" sz="14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 Box 70"/>
            <p:cNvSpPr txBox="1">
              <a:spLocks noChangeArrowheads="1"/>
            </p:cNvSpPr>
            <p:nvPr/>
          </p:nvSpPr>
          <p:spPr bwMode="auto">
            <a:xfrm>
              <a:off x="4938206" y="3401301"/>
              <a:ext cx="801969" cy="32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342"/>
                </a:spcAft>
                <a:defRPr/>
              </a:pPr>
              <a:r>
                <a:rPr lang="de-CH" sz="1400" b="0" kern="0">
                  <a:solidFill>
                    <a:sysClr val="windowText" lastClr="000000"/>
                  </a:solidFill>
                  <a:latin typeface="Arial"/>
                  <a:ea typeface="Times New Roman"/>
                  <a:cs typeface="Times New Roman"/>
                </a:rPr>
                <a:t>D      Q</a:t>
              </a: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 flipV="1">
              <a:off x="2422596" y="4371706"/>
              <a:ext cx="502768" cy="48220"/>
            </a:xfrm>
            <a:custGeom>
              <a:avLst/>
              <a:gdLst>
                <a:gd name="T0" fmla="*/ 0 w 1620"/>
                <a:gd name="T1" fmla="*/ 0 h 1"/>
                <a:gd name="T2" fmla="*/ 1620 w 162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20" h="1">
                  <a:moveTo>
                    <a:pt x="0" y="0"/>
                  </a:moveTo>
                  <a:cubicBezTo>
                    <a:pt x="675" y="0"/>
                    <a:pt x="1350" y="0"/>
                    <a:pt x="162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de-CH" sz="14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 Box 74"/>
            <p:cNvSpPr txBox="1">
              <a:spLocks noChangeArrowheads="1"/>
            </p:cNvSpPr>
            <p:nvPr/>
          </p:nvSpPr>
          <p:spPr bwMode="auto">
            <a:xfrm>
              <a:off x="4904109" y="3481236"/>
              <a:ext cx="631131" cy="654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342"/>
                </a:spcAft>
                <a:defRPr/>
              </a:pPr>
              <a:r>
                <a:rPr lang="de-CH" sz="1400" b="0" kern="0">
                  <a:solidFill>
                    <a:sysClr val="windowText" lastClr="000000"/>
                  </a:solidFill>
                  <a:latin typeface="Arial"/>
                  <a:ea typeface="Times New Roman"/>
                  <a:cs typeface="Times New Roman"/>
                </a:rPr>
                <a:t> </a:t>
              </a:r>
            </a:p>
            <a:p>
              <a:pPr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342"/>
                </a:spcAft>
                <a:defRPr/>
              </a:pPr>
              <a:r>
                <a:rPr lang="de-CH" sz="1400" b="0" kern="0">
                  <a:solidFill>
                    <a:sysClr val="windowText" lastClr="000000"/>
                  </a:solidFill>
                  <a:latin typeface="Arial"/>
                  <a:ea typeface="Times New Roman"/>
                  <a:cs typeface="Times New Roman"/>
                </a:rPr>
                <a:t> </a:t>
              </a:r>
            </a:p>
            <a:p>
              <a:pPr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342"/>
                </a:spcAft>
                <a:defRPr/>
              </a:pPr>
              <a:r>
                <a:rPr lang="de-CH" sz="1400" b="0" kern="0">
                  <a:solidFill>
                    <a:sysClr val="windowText" lastClr="000000"/>
                  </a:solidFill>
                  <a:latin typeface="Arial"/>
                  <a:ea typeface="Times New Roman"/>
                  <a:cs typeface="Times New Roman"/>
                </a:rPr>
                <a:t>   R</a:t>
              </a: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897465" y="3898466"/>
              <a:ext cx="79722" cy="164743"/>
            </a:xfrm>
            <a:custGeom>
              <a:avLst/>
              <a:gdLst>
                <a:gd name="T0" fmla="*/ 0 w 150"/>
                <a:gd name="T1" fmla="*/ 0 h 300"/>
                <a:gd name="T2" fmla="*/ 150 w 150"/>
                <a:gd name="T3" fmla="*/ 150 h 300"/>
                <a:gd name="T4" fmla="*/ 0 w 150"/>
                <a:gd name="T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300">
                  <a:moveTo>
                    <a:pt x="0" y="0"/>
                  </a:moveTo>
                  <a:lnTo>
                    <a:pt x="150" y="150"/>
                  </a:lnTo>
                  <a:lnTo>
                    <a:pt x="0" y="3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de-CH" sz="14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Text Box 76"/>
            <p:cNvSpPr txBox="1">
              <a:spLocks noChangeArrowheads="1"/>
            </p:cNvSpPr>
            <p:nvPr/>
          </p:nvSpPr>
          <p:spPr bwMode="auto">
            <a:xfrm>
              <a:off x="4835776" y="3464225"/>
              <a:ext cx="803861" cy="32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342"/>
                </a:spcAft>
                <a:defRPr/>
              </a:pPr>
              <a:r>
                <a:rPr lang="de-CH" sz="1400" b="0" kern="0">
                  <a:solidFill>
                    <a:sysClr val="windowText" lastClr="000000"/>
                  </a:solidFill>
                  <a:latin typeface="Arial"/>
                  <a:ea typeface="Times New Roman"/>
                  <a:cs typeface="Times New Roman"/>
                </a:rPr>
                <a:t>D      Q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172437" y="4139091"/>
              <a:ext cx="86892" cy="79790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de-CH" sz="1400" b="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1" name="Cloud 10"/>
            <p:cNvSpPr/>
            <p:nvPr/>
          </p:nvSpPr>
          <p:spPr>
            <a:xfrm>
              <a:off x="2820420" y="3235710"/>
              <a:ext cx="907826" cy="662755"/>
            </a:xfrm>
            <a:prstGeom prst="cloud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de-CH" sz="1400" b="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2" name="Cloud 11"/>
            <p:cNvSpPr/>
            <p:nvPr/>
          </p:nvSpPr>
          <p:spPr>
            <a:xfrm>
              <a:off x="6407720" y="3236154"/>
              <a:ext cx="907454" cy="662311"/>
            </a:xfrm>
            <a:prstGeom prst="cloud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342"/>
                </a:spcAft>
                <a:defRPr/>
              </a:pPr>
              <a:r>
                <a:rPr lang="de-CH" sz="1400" b="0" kern="0">
                  <a:solidFill>
                    <a:sysClr val="window" lastClr="FFFFFF"/>
                  </a:solidFill>
                  <a:latin typeface="Arial"/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13" name="Text Box 65"/>
            <p:cNvSpPr txBox="1">
              <a:spLocks noChangeArrowheads="1"/>
            </p:cNvSpPr>
            <p:nvPr/>
          </p:nvSpPr>
          <p:spPr bwMode="auto">
            <a:xfrm>
              <a:off x="8204461" y="4040944"/>
              <a:ext cx="858045" cy="324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CH" sz="1400" b="0" kern="0" dirty="0" err="1">
                  <a:solidFill>
                    <a:sysClr val="windowText" lastClr="000000"/>
                  </a:solidFill>
                  <a:latin typeface="Arial"/>
                  <a:ea typeface="Times New Roman"/>
                </a:rPr>
                <a:t>c</a:t>
              </a:r>
              <a:r>
                <a:rPr lang="de-CH" sz="1400" b="0" kern="0" dirty="0" err="1" smtClean="0">
                  <a:solidFill>
                    <a:sysClr val="windowText" lastClr="000000"/>
                  </a:solidFill>
                  <a:latin typeface="Arial"/>
                  <a:ea typeface="Times New Roman"/>
                </a:rPr>
                <a:t>nt_out</a:t>
              </a:r>
              <a:endParaRPr lang="de-CH" sz="1400" b="0" kern="0" dirty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flipH="1" flipV="1">
              <a:off x="7835734" y="4017000"/>
              <a:ext cx="502738" cy="46208"/>
            </a:xfrm>
            <a:custGeom>
              <a:avLst/>
              <a:gdLst>
                <a:gd name="T0" fmla="*/ 0 w 1620"/>
                <a:gd name="T1" fmla="*/ 0 h 1"/>
                <a:gd name="T2" fmla="*/ 1620 w 162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20" h="1">
                  <a:moveTo>
                    <a:pt x="0" y="0"/>
                  </a:moveTo>
                  <a:cubicBezTo>
                    <a:pt x="675" y="0"/>
                    <a:pt x="1350" y="0"/>
                    <a:pt x="162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342"/>
                </a:spcAft>
                <a:defRPr/>
              </a:pPr>
              <a:r>
                <a:rPr lang="de-CH" sz="1400" b="0" kern="0">
                  <a:solidFill>
                    <a:sysClr val="windowText" lastClr="000000"/>
                  </a:solidFill>
                  <a:latin typeface="Arial"/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15" name="Freihandform 5"/>
            <p:cNvSpPr/>
            <p:nvPr/>
          </p:nvSpPr>
          <p:spPr>
            <a:xfrm>
              <a:off x="2422597" y="4218882"/>
              <a:ext cx="2798076" cy="199719"/>
            </a:xfrm>
            <a:custGeom>
              <a:avLst/>
              <a:gdLst>
                <a:gd name="connsiteX0" fmla="*/ 0 w 1969787"/>
                <a:gd name="connsiteY0" fmla="*/ 185297 h 185297"/>
                <a:gd name="connsiteX1" fmla="*/ 1965759 w 1969787"/>
                <a:gd name="connsiteY1" fmla="*/ 181269 h 185297"/>
                <a:gd name="connsiteX2" fmla="*/ 1969787 w 1969787"/>
                <a:gd name="connsiteY2" fmla="*/ 0 h 18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9787" h="185297">
                  <a:moveTo>
                    <a:pt x="0" y="185297"/>
                  </a:moveTo>
                  <a:lnTo>
                    <a:pt x="1965759" y="181269"/>
                  </a:lnTo>
                  <a:cubicBezTo>
                    <a:pt x="1967102" y="120846"/>
                    <a:pt x="1968444" y="60423"/>
                    <a:pt x="1969787" y="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de-CH" sz="1400" b="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" name="Freihandform 7"/>
            <p:cNvSpPr/>
            <p:nvPr/>
          </p:nvSpPr>
          <p:spPr>
            <a:xfrm>
              <a:off x="5536292" y="3596965"/>
              <a:ext cx="904464" cy="0"/>
            </a:xfrm>
            <a:custGeom>
              <a:avLst/>
              <a:gdLst>
                <a:gd name="connsiteX0" fmla="*/ 0 w 773413"/>
                <a:gd name="connsiteY0" fmla="*/ 0 h 0"/>
                <a:gd name="connsiteX1" fmla="*/ 773413 w 77341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3413">
                  <a:moveTo>
                    <a:pt x="0" y="0"/>
                  </a:moveTo>
                  <a:lnTo>
                    <a:pt x="773413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de-CH" sz="1400" b="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8" name="Freihandform 2"/>
            <p:cNvSpPr/>
            <p:nvPr/>
          </p:nvSpPr>
          <p:spPr>
            <a:xfrm>
              <a:off x="7321432" y="3572633"/>
              <a:ext cx="514302" cy="499283"/>
            </a:xfrm>
            <a:custGeom>
              <a:avLst/>
              <a:gdLst>
                <a:gd name="connsiteX0" fmla="*/ 0 w 439783"/>
                <a:gd name="connsiteY0" fmla="*/ 0 h 452845"/>
                <a:gd name="connsiteX1" fmla="*/ 269966 w 439783"/>
                <a:gd name="connsiteY1" fmla="*/ 13062 h 452845"/>
                <a:gd name="connsiteX2" fmla="*/ 265612 w 439783"/>
                <a:gd name="connsiteY2" fmla="*/ 452845 h 452845"/>
                <a:gd name="connsiteX3" fmla="*/ 439783 w 439783"/>
                <a:gd name="connsiteY3" fmla="*/ 448491 h 45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83" h="452845">
                  <a:moveTo>
                    <a:pt x="0" y="0"/>
                  </a:moveTo>
                  <a:lnTo>
                    <a:pt x="269966" y="13062"/>
                  </a:lnTo>
                  <a:cubicBezTo>
                    <a:pt x="268515" y="159656"/>
                    <a:pt x="267063" y="306251"/>
                    <a:pt x="265612" y="452845"/>
                  </a:cubicBezTo>
                  <a:lnTo>
                    <a:pt x="439783" y="448491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de-CH" sz="1400" b="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" name="Freihandform 10"/>
            <p:cNvSpPr/>
            <p:nvPr/>
          </p:nvSpPr>
          <p:spPr>
            <a:xfrm>
              <a:off x="2422597" y="3060987"/>
              <a:ext cx="3571894" cy="537690"/>
            </a:xfrm>
            <a:custGeom>
              <a:avLst/>
              <a:gdLst>
                <a:gd name="connsiteX0" fmla="*/ 2704011 w 2704011"/>
                <a:gd name="connsiteY0" fmla="*/ 487680 h 487680"/>
                <a:gd name="connsiteX1" fmla="*/ 2695303 w 2704011"/>
                <a:gd name="connsiteY1" fmla="*/ 0 h 487680"/>
                <a:gd name="connsiteX2" fmla="*/ 0 w 2704011"/>
                <a:gd name="connsiteY2" fmla="*/ 8709 h 487680"/>
                <a:gd name="connsiteX3" fmla="*/ 4354 w 2704011"/>
                <a:gd name="connsiteY3" fmla="*/ 474617 h 487680"/>
                <a:gd name="connsiteX4" fmla="*/ 370114 w 2704011"/>
                <a:gd name="connsiteY4" fmla="*/ 470263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4011" h="487680">
                  <a:moveTo>
                    <a:pt x="2704011" y="487680"/>
                  </a:moveTo>
                  <a:lnTo>
                    <a:pt x="2695303" y="0"/>
                  </a:lnTo>
                  <a:lnTo>
                    <a:pt x="0" y="8709"/>
                  </a:lnTo>
                  <a:cubicBezTo>
                    <a:pt x="1451" y="164012"/>
                    <a:pt x="2903" y="319314"/>
                    <a:pt x="4354" y="474617"/>
                  </a:cubicBezTo>
                  <a:lnTo>
                    <a:pt x="370114" y="470263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headEnd type="oval"/>
              <a:tailEnd type="arrow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de-CH" sz="1400" b="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2400972" y="3996399"/>
              <a:ext cx="2501852" cy="228265"/>
            </a:xfrm>
            <a:custGeom>
              <a:avLst/>
              <a:gdLst>
                <a:gd name="connsiteX0" fmla="*/ 0 w 2139351"/>
                <a:gd name="connsiteY0" fmla="*/ 201283 h 207034"/>
                <a:gd name="connsiteX1" fmla="*/ 1834551 w 2139351"/>
                <a:gd name="connsiteY1" fmla="*/ 207034 h 207034"/>
                <a:gd name="connsiteX2" fmla="*/ 1834551 w 2139351"/>
                <a:gd name="connsiteY2" fmla="*/ 0 h 207034"/>
                <a:gd name="connsiteX3" fmla="*/ 2139351 w 2139351"/>
                <a:gd name="connsiteY3" fmla="*/ 0 h 20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9351" h="207034">
                  <a:moveTo>
                    <a:pt x="0" y="201283"/>
                  </a:moveTo>
                  <a:lnTo>
                    <a:pt x="1834551" y="207034"/>
                  </a:lnTo>
                  <a:lnTo>
                    <a:pt x="1834551" y="0"/>
                  </a:lnTo>
                  <a:lnTo>
                    <a:pt x="2139351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rtlCol="0" anchor="ctr"/>
            <a:lstStyle/>
            <a:p>
              <a:pPr algn="ctr"/>
              <a:endParaRPr lang="de-CH" sz="14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5118036" y="2950188"/>
              <a:ext cx="174860" cy="196561"/>
            </a:xfrm>
            <a:custGeom>
              <a:avLst/>
              <a:gdLst>
                <a:gd name="connsiteX0" fmla="*/ 149524 w 149524"/>
                <a:gd name="connsiteY0" fmla="*/ 0 h 178279"/>
                <a:gd name="connsiteX1" fmla="*/ 0 w 149524"/>
                <a:gd name="connsiteY1" fmla="*/ 178279 h 178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524" h="178279">
                  <a:moveTo>
                    <a:pt x="149524" y="0"/>
                  </a:moveTo>
                  <a:lnTo>
                    <a:pt x="0" y="17827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rtlCol="0" anchor="ctr"/>
            <a:lstStyle/>
            <a:p>
              <a:pPr algn="ctr"/>
              <a:endParaRPr lang="de-CH" sz="1400"/>
            </a:p>
          </p:txBody>
        </p:sp>
        <p:sp>
          <p:nvSpPr>
            <p:cNvPr id="31" name="Text Box 65"/>
            <p:cNvSpPr txBox="1">
              <a:spLocks noChangeArrowheads="1"/>
            </p:cNvSpPr>
            <p:nvPr/>
          </p:nvSpPr>
          <p:spPr bwMode="auto">
            <a:xfrm>
              <a:off x="5105438" y="3024401"/>
              <a:ext cx="252628" cy="25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04306" tIns="52153" rIns="104306" bIns="52153" anchor="t" anchorCtr="0" upright="1">
              <a:noAutofit/>
            </a:bodyPr>
            <a:lstStyle/>
            <a:p>
              <a:pPr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CH" sz="1400" b="0" kern="0" dirty="0">
                  <a:solidFill>
                    <a:sysClr val="windowText" lastClr="000000"/>
                  </a:solidFill>
                  <a:latin typeface="Arial"/>
                  <a:ea typeface="Times New Roman"/>
                </a:rPr>
                <a:t>n</a:t>
              </a:r>
              <a:endParaRPr lang="de-CH" sz="1400" b="0" kern="0" dirty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4573288" y="3466990"/>
              <a:ext cx="174860" cy="196561"/>
            </a:xfrm>
            <a:custGeom>
              <a:avLst/>
              <a:gdLst>
                <a:gd name="connsiteX0" fmla="*/ 149524 w 149524"/>
                <a:gd name="connsiteY0" fmla="*/ 0 h 178279"/>
                <a:gd name="connsiteX1" fmla="*/ 0 w 149524"/>
                <a:gd name="connsiteY1" fmla="*/ 178279 h 178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524" h="178279">
                  <a:moveTo>
                    <a:pt x="149524" y="0"/>
                  </a:moveTo>
                  <a:lnTo>
                    <a:pt x="0" y="17827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rtlCol="0" anchor="ctr"/>
            <a:lstStyle/>
            <a:p>
              <a:pPr algn="ctr"/>
              <a:endParaRPr lang="de-CH" sz="1400"/>
            </a:p>
          </p:txBody>
        </p:sp>
        <p:sp>
          <p:nvSpPr>
            <p:cNvPr id="33" name="Text Box 65"/>
            <p:cNvSpPr txBox="1">
              <a:spLocks noChangeArrowheads="1"/>
            </p:cNvSpPr>
            <p:nvPr/>
          </p:nvSpPr>
          <p:spPr bwMode="auto">
            <a:xfrm>
              <a:off x="4572056" y="3527934"/>
              <a:ext cx="252628" cy="25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04306" tIns="52153" rIns="104306" bIns="52153" anchor="t" anchorCtr="0" upright="1">
              <a:noAutofit/>
            </a:bodyPr>
            <a:lstStyle/>
            <a:p>
              <a:pPr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CH" sz="1400" b="0" kern="0" dirty="0">
                  <a:solidFill>
                    <a:sysClr val="windowText" lastClr="000000"/>
                  </a:solidFill>
                  <a:latin typeface="Arial"/>
                  <a:ea typeface="Times New Roman"/>
                </a:rPr>
                <a:t>n</a:t>
              </a:r>
              <a:endParaRPr lang="de-CH" sz="1400" b="0" kern="0" dirty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5683286" y="3564984"/>
              <a:ext cx="622409" cy="324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04306" tIns="52153" rIns="104306" bIns="52153" anchor="t" anchorCtr="0" upright="1">
              <a:noAutofit/>
            </a:bodyPr>
            <a:lstStyle/>
            <a:p>
              <a:pPr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CH" sz="1400" kern="0" dirty="0">
                  <a:solidFill>
                    <a:sysClr val="windowText" lastClr="000000"/>
                  </a:solidFill>
                  <a:latin typeface="Arial"/>
                  <a:ea typeface="Times New Roman"/>
                </a:rPr>
                <a:t>count</a:t>
              </a:r>
              <a:endParaRPr lang="de-CH" sz="1400" kern="0" dirty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35" name="Text Box 65"/>
            <p:cNvSpPr txBox="1">
              <a:spLocks noChangeArrowheads="1"/>
            </p:cNvSpPr>
            <p:nvPr/>
          </p:nvSpPr>
          <p:spPr bwMode="auto">
            <a:xfrm>
              <a:off x="3662513" y="3510654"/>
              <a:ext cx="1013125" cy="324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04306" tIns="52153" rIns="104306" bIns="52153" anchor="t" anchorCtr="0" upright="1">
              <a:noAutofit/>
            </a:bodyPr>
            <a:lstStyle/>
            <a:p>
              <a:pPr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CH" sz="1400" kern="0" dirty="0" err="1" smtClean="0">
                  <a:solidFill>
                    <a:sysClr val="windowText" lastClr="000000"/>
                  </a:solidFill>
                  <a:latin typeface="Arial"/>
                  <a:ea typeface="Times New Roman"/>
                </a:rPr>
                <a:t>count_next</a:t>
              </a:r>
              <a:endParaRPr lang="de-CH" sz="1400" kern="0" dirty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3725878" y="3565233"/>
              <a:ext cx="1190397" cy="0"/>
            </a:xfrm>
            <a:custGeom>
              <a:avLst/>
              <a:gdLst>
                <a:gd name="connsiteX0" fmla="*/ 0 w 1017917"/>
                <a:gd name="connsiteY0" fmla="*/ 0 h 0"/>
                <a:gd name="connsiteX1" fmla="*/ 1017917 w 101791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7917">
                  <a:moveTo>
                    <a:pt x="0" y="0"/>
                  </a:moveTo>
                  <a:lnTo>
                    <a:pt x="1017917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rtlCol="0" anchor="ctr"/>
            <a:lstStyle/>
            <a:p>
              <a:pPr algn="ctr"/>
              <a:endParaRPr lang="de-CH" sz="140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70C0"/>
                </a:solidFill>
              </a:rPr>
              <a:t>RTL </a:t>
            </a:r>
            <a:r>
              <a:rPr lang="de-CH" dirty="0" err="1" smtClean="0">
                <a:solidFill>
                  <a:srgbClr val="0070C0"/>
                </a:solidFill>
              </a:rPr>
              <a:t>Diagram</a:t>
            </a:r>
            <a:r>
              <a:rPr lang="de-CH" dirty="0" smtClean="0">
                <a:solidFill>
                  <a:srgbClr val="0070C0"/>
                </a:solidFill>
              </a:rPr>
              <a:t> of a Counter</a:t>
            </a:r>
            <a:endParaRPr lang="de-CH" dirty="0">
              <a:solidFill>
                <a:srgbClr val="0070C0"/>
              </a:solidFill>
            </a:endParaRPr>
          </a:p>
        </p:txBody>
      </p:sp>
      <p:sp>
        <p:nvSpPr>
          <p:cNvPr id="30" name="Text Box 65"/>
          <p:cNvSpPr txBox="1">
            <a:spLocks noChangeArrowheads="1"/>
          </p:cNvSpPr>
          <p:nvPr/>
        </p:nvSpPr>
        <p:spPr bwMode="auto">
          <a:xfrm>
            <a:off x="2598602" y="3601229"/>
            <a:ext cx="1122813" cy="69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104306" tIns="52153" rIns="104306" bIns="52153" anchor="t" anchorCtr="0" upright="1">
            <a:noAutofit/>
          </a:bodyPr>
          <a:lstStyle/>
          <a:p>
            <a:pPr algn="ctr" defTabSz="104305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CH" sz="1400" b="0" kern="0" dirty="0" err="1">
                <a:solidFill>
                  <a:sysClr val="windowText" lastClr="000000"/>
                </a:solidFill>
                <a:latin typeface="Arial"/>
                <a:ea typeface="Times New Roman"/>
              </a:rPr>
              <a:t>i</a:t>
            </a:r>
            <a:r>
              <a:rPr lang="de-CH" sz="1400" b="0" kern="0" dirty="0" err="1" smtClean="0">
                <a:solidFill>
                  <a:sysClr val="windowText" lastClr="000000"/>
                </a:solidFill>
                <a:latin typeface="Arial"/>
                <a:ea typeface="Times New Roman"/>
              </a:rPr>
              <a:t>nput</a:t>
            </a:r>
            <a:endParaRPr lang="de-CH" sz="1400" b="0" kern="0" dirty="0" smtClean="0">
              <a:solidFill>
                <a:sysClr val="windowText" lastClr="000000"/>
              </a:solidFill>
              <a:latin typeface="Arial"/>
              <a:ea typeface="Times New Roman"/>
            </a:endParaRPr>
          </a:p>
          <a:p>
            <a:pPr defTabSz="104305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CH" sz="1400" b="0" kern="0" dirty="0" err="1">
                <a:solidFill>
                  <a:sysClr val="windowText" lastClr="000000"/>
                </a:solidFill>
                <a:latin typeface="Arial"/>
                <a:ea typeface="Times New Roman"/>
              </a:rPr>
              <a:t>c</a:t>
            </a:r>
            <a:r>
              <a:rPr lang="de-CH" sz="1400" b="0" kern="0" dirty="0" err="1" smtClean="0">
                <a:solidFill>
                  <a:sysClr val="windowText" lastClr="000000"/>
                </a:solidFill>
                <a:latin typeface="Arial"/>
                <a:ea typeface="Times New Roman"/>
              </a:rPr>
              <a:t>omb-logic</a:t>
            </a:r>
            <a:endParaRPr lang="de-CH" sz="1400" b="0" kern="0" dirty="0">
              <a:solidFill>
                <a:sysClr val="windowText" lastClr="000000"/>
              </a:solidFill>
              <a:latin typeface="Times New Roman"/>
              <a:ea typeface="Times New Roman"/>
            </a:endParaRPr>
          </a:p>
        </p:txBody>
      </p:sp>
      <p:sp>
        <p:nvSpPr>
          <p:cNvPr id="37" name="Text Box 65"/>
          <p:cNvSpPr txBox="1">
            <a:spLocks noChangeArrowheads="1"/>
          </p:cNvSpPr>
          <p:nvPr/>
        </p:nvSpPr>
        <p:spPr bwMode="auto">
          <a:xfrm>
            <a:off x="6919207" y="3575702"/>
            <a:ext cx="1106519" cy="68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104306" tIns="52153" rIns="104306" bIns="52153" anchor="t" anchorCtr="0" upright="1">
            <a:noAutofit/>
          </a:bodyPr>
          <a:lstStyle/>
          <a:p>
            <a:pPr algn="ctr" defTabSz="104305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CH" sz="1400" b="0" kern="0" dirty="0" err="1" smtClean="0">
                <a:solidFill>
                  <a:sysClr val="windowText" lastClr="000000"/>
                </a:solidFill>
                <a:latin typeface="Arial"/>
                <a:ea typeface="Times New Roman"/>
              </a:rPr>
              <a:t>output</a:t>
            </a:r>
            <a:endParaRPr lang="de-CH" sz="1400" b="0" kern="0" dirty="0" smtClean="0">
              <a:solidFill>
                <a:sysClr val="windowText" lastClr="000000"/>
              </a:solidFill>
              <a:latin typeface="Arial"/>
              <a:ea typeface="Times New Roman"/>
            </a:endParaRPr>
          </a:p>
          <a:p>
            <a:pPr defTabSz="104305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CH" sz="1400" b="0" kern="0" dirty="0" err="1">
                <a:solidFill>
                  <a:sysClr val="windowText" lastClr="000000"/>
                </a:solidFill>
                <a:latin typeface="Arial"/>
                <a:ea typeface="Times New Roman"/>
              </a:rPr>
              <a:t>c</a:t>
            </a:r>
            <a:r>
              <a:rPr lang="de-CH" sz="1400" b="0" kern="0" dirty="0" err="1" smtClean="0">
                <a:solidFill>
                  <a:sysClr val="windowText" lastClr="000000"/>
                </a:solidFill>
                <a:latin typeface="Arial"/>
                <a:ea typeface="Times New Roman"/>
              </a:rPr>
              <a:t>omb-logic</a:t>
            </a:r>
            <a:endParaRPr lang="de-CH" sz="1400" b="0" kern="0" dirty="0">
              <a:solidFill>
                <a:sysClr val="windowText" lastClr="000000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88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62" name="Gerade Verbindung 4"/>
          <p:cNvCxnSpPr>
            <a:cxnSpLocks noChangeShapeType="1"/>
          </p:cNvCxnSpPr>
          <p:nvPr/>
        </p:nvCxnSpPr>
        <p:spPr bwMode="auto">
          <a:xfrm flipH="1">
            <a:off x="3667125" y="5530850"/>
            <a:ext cx="3255963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63" name="Foliennummernplatzhalt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A9687F5F-F009-4E96-8D82-C095F812F688}" type="slidenum">
              <a:rPr lang="de-DE" altLang="de-DE" sz="900" b="0" smtClean="0">
                <a:solidFill>
                  <a:schemeClr val="tx1"/>
                </a:solidFill>
              </a:rPr>
              <a:pPr eaLnBrk="1" hangingPunct="1"/>
              <a:t>56</a:t>
            </a:fld>
            <a:endParaRPr lang="de-DE" altLang="de-DE" sz="900" b="0" smtClean="0">
              <a:solidFill>
                <a:schemeClr val="tx1"/>
              </a:solidFill>
            </a:endParaRPr>
          </a:p>
        </p:txBody>
      </p:sp>
      <p:sp>
        <p:nvSpPr>
          <p:cNvPr id="15364" name="Rectangle 14"/>
          <p:cNvSpPr>
            <a:spLocks noGrp="1" noChangeArrowheads="1"/>
          </p:cNvSpPr>
          <p:nvPr>
            <p:ph type="title"/>
          </p:nvPr>
        </p:nvSpPr>
        <p:spPr>
          <a:xfrm>
            <a:off x="396875" y="315913"/>
            <a:ext cx="9090025" cy="923925"/>
          </a:xfrm>
        </p:spPr>
        <p:txBody>
          <a:bodyPr/>
          <a:lstStyle/>
          <a:p>
            <a:pPr eaLnBrk="1" hangingPunct="1"/>
            <a:r>
              <a:rPr lang="de-CH" altLang="de-DE" sz="3200" dirty="0" smtClean="0">
                <a:solidFill>
                  <a:srgbClr val="0064BA"/>
                </a:solidFill>
              </a:rPr>
              <a:t>Timing </a:t>
            </a:r>
            <a:r>
              <a:rPr lang="de-CH" altLang="de-DE" sz="3200" dirty="0" err="1" smtClean="0">
                <a:solidFill>
                  <a:srgbClr val="0064BA"/>
                </a:solidFill>
              </a:rPr>
              <a:t>Diagram</a:t>
            </a:r>
            <a:r>
              <a:rPr lang="de-CH" altLang="de-DE" sz="3200" dirty="0" smtClean="0">
                <a:solidFill>
                  <a:srgbClr val="0064BA"/>
                </a:solidFill>
              </a:rPr>
              <a:t> of a Counter</a:t>
            </a:r>
            <a:br>
              <a:rPr lang="de-CH" altLang="de-DE" sz="3200" dirty="0" smtClean="0">
                <a:solidFill>
                  <a:srgbClr val="0064BA"/>
                </a:solidFill>
              </a:rPr>
            </a:br>
            <a:r>
              <a:rPr lang="de-CH" altLang="de-DE" sz="2400" b="0" dirty="0" smtClean="0">
                <a:solidFill>
                  <a:srgbClr val="0064BA"/>
                </a:solidFill>
              </a:rPr>
              <a:t>(</a:t>
            </a:r>
            <a:r>
              <a:rPr lang="de-CH" altLang="de-DE" sz="2400" b="0" dirty="0" err="1" smtClean="0">
                <a:solidFill>
                  <a:srgbClr val="0064BA"/>
                </a:solidFill>
              </a:rPr>
              <a:t>with</a:t>
            </a:r>
            <a:r>
              <a:rPr lang="de-CH" altLang="de-DE" sz="2400" b="0" dirty="0" smtClean="0">
                <a:solidFill>
                  <a:srgbClr val="0064BA"/>
                </a:solidFill>
              </a:rPr>
              <a:t> </a:t>
            </a:r>
            <a:r>
              <a:rPr lang="de-CH" altLang="de-DE" sz="2400" b="0" dirty="0" err="1" smtClean="0">
                <a:solidFill>
                  <a:srgbClr val="0064BA"/>
                </a:solidFill>
              </a:rPr>
              <a:t>delays</a:t>
            </a:r>
            <a:r>
              <a:rPr lang="de-CH" altLang="de-DE" sz="2400" b="0" dirty="0" smtClean="0">
                <a:solidFill>
                  <a:srgbClr val="0064BA"/>
                </a:solidFill>
              </a:rPr>
              <a:t>)</a:t>
            </a:r>
            <a:endParaRPr lang="de-CH" altLang="de-DE" sz="2400" b="0" dirty="0" smtClean="0">
              <a:solidFill>
                <a:srgbClr val="0064BA"/>
              </a:solidFill>
            </a:endParaRPr>
          </a:p>
        </p:txBody>
      </p:sp>
      <p:sp>
        <p:nvSpPr>
          <p:cNvPr id="15365" name="Line 15"/>
          <p:cNvSpPr>
            <a:spLocks noChangeShapeType="1"/>
          </p:cNvSpPr>
          <p:nvPr/>
        </p:nvSpPr>
        <p:spPr bwMode="auto">
          <a:xfrm>
            <a:off x="2106341" y="2192338"/>
            <a:ext cx="235929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366" name="Line 16"/>
          <p:cNvSpPr>
            <a:spLocks noChangeShapeType="1"/>
          </p:cNvSpPr>
          <p:nvPr/>
        </p:nvSpPr>
        <p:spPr bwMode="auto">
          <a:xfrm flipV="1">
            <a:off x="4465638" y="1717675"/>
            <a:ext cx="252412" cy="474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367" name="Line 17"/>
          <p:cNvSpPr>
            <a:spLocks noChangeShapeType="1"/>
          </p:cNvSpPr>
          <p:nvPr/>
        </p:nvSpPr>
        <p:spPr bwMode="auto">
          <a:xfrm flipV="1">
            <a:off x="4714875" y="1717675"/>
            <a:ext cx="1247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368" name="Text Box 18"/>
          <p:cNvSpPr txBox="1">
            <a:spLocks noChangeArrowheads="1"/>
          </p:cNvSpPr>
          <p:nvPr/>
        </p:nvSpPr>
        <p:spPr bwMode="auto">
          <a:xfrm>
            <a:off x="180975" y="3489325"/>
            <a:ext cx="30321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100" b="0" dirty="0" err="1">
                <a:solidFill>
                  <a:schemeClr val="tx1"/>
                </a:solidFill>
              </a:rPr>
              <a:t>n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ext_count</a:t>
            </a:r>
            <a:r>
              <a:rPr lang="de-CH" altLang="de-DE" sz="2100" b="0" dirty="0">
                <a:solidFill>
                  <a:schemeClr val="tx1"/>
                </a:solidFill>
              </a:rPr>
              <a:t/>
            </a:r>
            <a:br>
              <a:rPr lang="de-CH" altLang="de-DE" sz="2100" b="0" dirty="0">
                <a:solidFill>
                  <a:schemeClr val="tx1"/>
                </a:solidFill>
              </a:rPr>
            </a:br>
            <a:r>
              <a:rPr lang="de-CH" altLang="de-DE" sz="1400" b="0" dirty="0">
                <a:solidFill>
                  <a:schemeClr val="tx1"/>
                </a:solidFill>
              </a:rPr>
              <a:t>(= Anregungs-Funktion)</a:t>
            </a:r>
            <a:endParaRPr lang="de-CH" altLang="de-DE" sz="2100" b="0" dirty="0">
              <a:solidFill>
                <a:schemeClr val="tx1"/>
              </a:solidFill>
            </a:endParaRPr>
          </a:p>
        </p:txBody>
      </p:sp>
      <p:sp>
        <p:nvSpPr>
          <p:cNvPr id="15369" name="Text Box 19"/>
          <p:cNvSpPr txBox="1">
            <a:spLocks noChangeArrowheads="1"/>
          </p:cNvSpPr>
          <p:nvPr/>
        </p:nvSpPr>
        <p:spPr bwMode="auto">
          <a:xfrm>
            <a:off x="381000" y="1766888"/>
            <a:ext cx="11588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100" b="0" dirty="0" err="1">
                <a:solidFill>
                  <a:schemeClr val="tx1"/>
                </a:solidFill>
              </a:rPr>
              <a:t>c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lock</a:t>
            </a:r>
            <a:endParaRPr lang="de-CH" altLang="de-DE" sz="2100" b="0" dirty="0">
              <a:solidFill>
                <a:schemeClr val="tx1"/>
              </a:solidFill>
            </a:endParaRPr>
          </a:p>
        </p:txBody>
      </p:sp>
      <p:sp>
        <p:nvSpPr>
          <p:cNvPr id="15370" name="Text Box 20"/>
          <p:cNvSpPr txBox="1">
            <a:spLocks noChangeArrowheads="1"/>
          </p:cNvSpPr>
          <p:nvPr/>
        </p:nvSpPr>
        <p:spPr bwMode="auto">
          <a:xfrm>
            <a:off x="4672013" y="1955800"/>
            <a:ext cx="10001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2700" b="0" dirty="0" err="1">
                <a:solidFill>
                  <a:srgbClr val="FF9933"/>
                </a:solidFill>
              </a:rPr>
              <a:t>t</a:t>
            </a:r>
            <a:r>
              <a:rPr lang="de-CH" altLang="de-DE" sz="2700" b="0" baseline="-25000" dirty="0" err="1">
                <a:solidFill>
                  <a:srgbClr val="FF9933"/>
                </a:solidFill>
              </a:rPr>
              <a:t>pdclkq</a:t>
            </a:r>
            <a:endParaRPr lang="de-CH" altLang="de-DE" sz="2700" b="0" baseline="-25000" dirty="0">
              <a:solidFill>
                <a:srgbClr val="FF9933"/>
              </a:solidFill>
            </a:endParaRPr>
          </a:p>
        </p:txBody>
      </p:sp>
      <p:sp>
        <p:nvSpPr>
          <p:cNvPr id="15371" name="Line 21"/>
          <p:cNvSpPr>
            <a:spLocks noChangeShapeType="1"/>
          </p:cNvSpPr>
          <p:nvPr/>
        </p:nvSpPr>
        <p:spPr bwMode="auto">
          <a:xfrm flipV="1">
            <a:off x="6230938" y="2192338"/>
            <a:ext cx="1179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372" name="Line 22"/>
          <p:cNvSpPr>
            <a:spLocks noChangeShapeType="1"/>
          </p:cNvSpPr>
          <p:nvPr/>
        </p:nvSpPr>
        <p:spPr bwMode="auto">
          <a:xfrm flipV="1">
            <a:off x="2264746" y="3543300"/>
            <a:ext cx="339432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373" name="Line 23"/>
          <p:cNvSpPr>
            <a:spLocks noChangeShapeType="1"/>
          </p:cNvSpPr>
          <p:nvPr/>
        </p:nvSpPr>
        <p:spPr bwMode="auto">
          <a:xfrm>
            <a:off x="2264746" y="4017963"/>
            <a:ext cx="3407120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374" name="Line 24"/>
          <p:cNvSpPr>
            <a:spLocks noChangeShapeType="1"/>
          </p:cNvSpPr>
          <p:nvPr/>
        </p:nvSpPr>
        <p:spPr bwMode="auto">
          <a:xfrm flipV="1">
            <a:off x="5135290" y="25908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grpSp>
        <p:nvGrpSpPr>
          <p:cNvPr id="15375" name="Group 25"/>
          <p:cNvGrpSpPr>
            <a:grpSpLocks/>
          </p:cNvGrpSpPr>
          <p:nvPr/>
        </p:nvGrpSpPr>
        <p:grpSpPr bwMode="auto">
          <a:xfrm flipH="1">
            <a:off x="4957490" y="2590800"/>
            <a:ext cx="177800" cy="503238"/>
            <a:chOff x="2928" y="2736"/>
            <a:chExt cx="96" cy="288"/>
          </a:xfrm>
        </p:grpSpPr>
        <p:sp>
          <p:nvSpPr>
            <p:cNvPr id="15440" name="Line 26"/>
            <p:cNvSpPr>
              <a:spLocks noChangeShapeType="1"/>
            </p:cNvSpPr>
            <p:nvPr/>
          </p:nvSpPr>
          <p:spPr bwMode="auto">
            <a:xfrm>
              <a:off x="2928" y="2736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5441" name="Line 27"/>
            <p:cNvSpPr>
              <a:spLocks noChangeShapeType="1"/>
            </p:cNvSpPr>
            <p:nvPr/>
          </p:nvSpPr>
          <p:spPr bwMode="auto">
            <a:xfrm flipV="1">
              <a:off x="2928" y="2880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15376" name="Line 28"/>
          <p:cNvSpPr>
            <a:spLocks noChangeShapeType="1"/>
          </p:cNvSpPr>
          <p:nvPr/>
        </p:nvSpPr>
        <p:spPr bwMode="auto">
          <a:xfrm flipV="1">
            <a:off x="2106340" y="2590800"/>
            <a:ext cx="2673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grpSp>
        <p:nvGrpSpPr>
          <p:cNvPr id="15377" name="Group 29"/>
          <p:cNvGrpSpPr>
            <a:grpSpLocks/>
          </p:cNvGrpSpPr>
          <p:nvPr/>
        </p:nvGrpSpPr>
        <p:grpSpPr bwMode="auto">
          <a:xfrm>
            <a:off x="4779690" y="2590800"/>
            <a:ext cx="177800" cy="503238"/>
            <a:chOff x="2928" y="2736"/>
            <a:chExt cx="96" cy="288"/>
          </a:xfrm>
        </p:grpSpPr>
        <p:sp>
          <p:nvSpPr>
            <p:cNvPr id="15438" name="Line 30"/>
            <p:cNvSpPr>
              <a:spLocks noChangeShapeType="1"/>
            </p:cNvSpPr>
            <p:nvPr/>
          </p:nvSpPr>
          <p:spPr bwMode="auto">
            <a:xfrm>
              <a:off x="2928" y="2736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5439" name="Line 31"/>
            <p:cNvSpPr>
              <a:spLocks noChangeShapeType="1"/>
            </p:cNvSpPr>
            <p:nvPr/>
          </p:nvSpPr>
          <p:spPr bwMode="auto">
            <a:xfrm flipV="1">
              <a:off x="2928" y="2880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15378" name="Line 32"/>
          <p:cNvSpPr>
            <a:spLocks noChangeShapeType="1"/>
          </p:cNvSpPr>
          <p:nvPr/>
        </p:nvSpPr>
        <p:spPr bwMode="auto">
          <a:xfrm flipV="1">
            <a:off x="2106340" y="3094038"/>
            <a:ext cx="2673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379" name="Text Box 33"/>
          <p:cNvSpPr txBox="1">
            <a:spLocks noChangeArrowheads="1"/>
          </p:cNvSpPr>
          <p:nvPr/>
        </p:nvSpPr>
        <p:spPr bwMode="auto">
          <a:xfrm>
            <a:off x="203200" y="2470150"/>
            <a:ext cx="3409950" cy="70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100" b="0" dirty="0" err="1" smtClean="0">
                <a:solidFill>
                  <a:schemeClr val="tx1"/>
                </a:solidFill>
              </a:rPr>
              <a:t>count</a:t>
            </a:r>
            <a:r>
              <a:rPr lang="de-CH" altLang="de-DE" sz="2100" b="0" dirty="0" smtClean="0">
                <a:solidFill>
                  <a:schemeClr val="tx1"/>
                </a:solidFill>
              </a:rPr>
              <a:t/>
            </a:r>
            <a:br>
              <a:rPr lang="de-CH" altLang="de-DE" sz="2100" b="0" dirty="0" smtClean="0">
                <a:solidFill>
                  <a:schemeClr val="tx1"/>
                </a:solidFill>
              </a:rPr>
            </a:br>
            <a:r>
              <a:rPr lang="de-CH" altLang="de-DE" sz="1800" b="0" dirty="0" smtClean="0">
                <a:solidFill>
                  <a:schemeClr val="tx1"/>
                </a:solidFill>
              </a:rPr>
              <a:t>(</a:t>
            </a:r>
            <a:r>
              <a:rPr lang="de-CH" altLang="de-DE" sz="1800" b="0" dirty="0" err="1" smtClean="0">
                <a:solidFill>
                  <a:schemeClr val="tx1"/>
                </a:solidFill>
              </a:rPr>
              <a:t>current</a:t>
            </a:r>
            <a:r>
              <a:rPr lang="de-CH" altLang="de-DE" sz="1800" b="0" dirty="0" smtClean="0">
                <a:solidFill>
                  <a:schemeClr val="tx1"/>
                </a:solidFill>
              </a:rPr>
              <a:t> </a:t>
            </a:r>
            <a:r>
              <a:rPr lang="de-CH" altLang="de-DE" sz="1800" b="0" dirty="0" err="1" smtClean="0">
                <a:solidFill>
                  <a:schemeClr val="tx1"/>
                </a:solidFill>
              </a:rPr>
              <a:t>status</a:t>
            </a:r>
            <a:r>
              <a:rPr lang="de-CH" altLang="de-DE" sz="1800" b="0" dirty="0" smtClean="0">
                <a:solidFill>
                  <a:schemeClr val="tx1"/>
                </a:solidFill>
              </a:rPr>
              <a:t>)</a:t>
            </a:r>
            <a:endParaRPr lang="de-CH" altLang="de-DE" sz="1800" b="0" dirty="0">
              <a:solidFill>
                <a:schemeClr val="tx1"/>
              </a:solidFill>
            </a:endParaRPr>
          </a:p>
        </p:txBody>
      </p:sp>
      <p:grpSp>
        <p:nvGrpSpPr>
          <p:cNvPr id="15380" name="Group 34"/>
          <p:cNvGrpSpPr>
            <a:grpSpLocks/>
          </p:cNvGrpSpPr>
          <p:nvPr/>
        </p:nvGrpSpPr>
        <p:grpSpPr bwMode="auto">
          <a:xfrm>
            <a:off x="5670578" y="3543300"/>
            <a:ext cx="254000" cy="474663"/>
            <a:chOff x="3969" y="2296"/>
            <a:chExt cx="136" cy="272"/>
          </a:xfrm>
        </p:grpSpPr>
        <p:sp>
          <p:nvSpPr>
            <p:cNvPr id="15436" name="Line 35"/>
            <p:cNvSpPr>
              <a:spLocks noChangeShapeType="1"/>
            </p:cNvSpPr>
            <p:nvPr/>
          </p:nvSpPr>
          <p:spPr bwMode="auto">
            <a:xfrm flipV="1">
              <a:off x="3969" y="2296"/>
              <a:ext cx="136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5437" name="Line 36"/>
            <p:cNvSpPr>
              <a:spLocks noChangeShapeType="1"/>
            </p:cNvSpPr>
            <p:nvPr/>
          </p:nvSpPr>
          <p:spPr bwMode="auto">
            <a:xfrm flipH="1" flipV="1">
              <a:off x="3969" y="2296"/>
              <a:ext cx="136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15381" name="Line 48"/>
          <p:cNvSpPr>
            <a:spLocks noChangeShapeType="1"/>
          </p:cNvSpPr>
          <p:nvPr/>
        </p:nvSpPr>
        <p:spPr bwMode="auto">
          <a:xfrm flipH="1" flipV="1">
            <a:off x="5978525" y="1717675"/>
            <a:ext cx="252413" cy="474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382" name="Line 49"/>
          <p:cNvSpPr>
            <a:spLocks noChangeShapeType="1"/>
          </p:cNvSpPr>
          <p:nvPr/>
        </p:nvSpPr>
        <p:spPr bwMode="auto">
          <a:xfrm flipV="1">
            <a:off x="7410450" y="1717675"/>
            <a:ext cx="252413" cy="474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383" name="Line 50"/>
          <p:cNvSpPr>
            <a:spLocks noChangeShapeType="1"/>
          </p:cNvSpPr>
          <p:nvPr/>
        </p:nvSpPr>
        <p:spPr bwMode="auto">
          <a:xfrm flipV="1">
            <a:off x="7662863" y="1717675"/>
            <a:ext cx="1247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384" name="Line 51"/>
          <p:cNvSpPr>
            <a:spLocks noChangeShapeType="1"/>
          </p:cNvSpPr>
          <p:nvPr/>
        </p:nvSpPr>
        <p:spPr bwMode="auto">
          <a:xfrm flipH="1" flipV="1">
            <a:off x="8926513" y="1717675"/>
            <a:ext cx="252412" cy="474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385" name="Text Box 52"/>
          <p:cNvSpPr txBox="1">
            <a:spLocks noChangeArrowheads="1"/>
          </p:cNvSpPr>
          <p:nvPr/>
        </p:nvSpPr>
        <p:spPr bwMode="auto">
          <a:xfrm>
            <a:off x="5086772" y="2986088"/>
            <a:ext cx="11445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2700" b="0" dirty="0" err="1">
                <a:solidFill>
                  <a:srgbClr val="008000"/>
                </a:solidFill>
              </a:rPr>
              <a:t>t</a:t>
            </a:r>
            <a:r>
              <a:rPr lang="de-CH" altLang="de-DE" sz="2700" b="0" baseline="-25000" dirty="0" err="1">
                <a:solidFill>
                  <a:srgbClr val="008000"/>
                </a:solidFill>
              </a:rPr>
              <a:t>pdLogik</a:t>
            </a:r>
            <a:endParaRPr lang="de-CH" altLang="de-DE" sz="2700" b="0" baseline="-25000" dirty="0">
              <a:solidFill>
                <a:srgbClr val="008000"/>
              </a:solidFill>
            </a:endParaRPr>
          </a:p>
        </p:txBody>
      </p:sp>
      <p:sp>
        <p:nvSpPr>
          <p:cNvPr id="15386" name="Line 55"/>
          <p:cNvSpPr>
            <a:spLocks noChangeShapeType="1"/>
          </p:cNvSpPr>
          <p:nvPr/>
        </p:nvSpPr>
        <p:spPr bwMode="auto">
          <a:xfrm flipV="1">
            <a:off x="5135290" y="306705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grpSp>
        <p:nvGrpSpPr>
          <p:cNvPr id="15387" name="Group 56"/>
          <p:cNvGrpSpPr>
            <a:grpSpLocks/>
          </p:cNvGrpSpPr>
          <p:nvPr/>
        </p:nvGrpSpPr>
        <p:grpSpPr bwMode="auto">
          <a:xfrm>
            <a:off x="8029302" y="2590800"/>
            <a:ext cx="252413" cy="476250"/>
            <a:chOff x="3969" y="2296"/>
            <a:chExt cx="136" cy="272"/>
          </a:xfrm>
        </p:grpSpPr>
        <p:sp>
          <p:nvSpPr>
            <p:cNvPr id="15434" name="Line 57"/>
            <p:cNvSpPr>
              <a:spLocks noChangeShapeType="1"/>
            </p:cNvSpPr>
            <p:nvPr/>
          </p:nvSpPr>
          <p:spPr bwMode="auto">
            <a:xfrm flipV="1">
              <a:off x="3969" y="2296"/>
              <a:ext cx="136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5435" name="Line 58"/>
            <p:cNvSpPr>
              <a:spLocks noChangeShapeType="1"/>
            </p:cNvSpPr>
            <p:nvPr/>
          </p:nvSpPr>
          <p:spPr bwMode="auto">
            <a:xfrm flipH="1" flipV="1">
              <a:off x="3969" y="2296"/>
              <a:ext cx="136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15388" name="Line 59"/>
          <p:cNvSpPr>
            <a:spLocks noChangeShapeType="1"/>
          </p:cNvSpPr>
          <p:nvPr/>
        </p:nvSpPr>
        <p:spPr bwMode="auto">
          <a:xfrm>
            <a:off x="8281715" y="2590800"/>
            <a:ext cx="20354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389" name="Line 60"/>
          <p:cNvSpPr>
            <a:spLocks noChangeShapeType="1"/>
          </p:cNvSpPr>
          <p:nvPr/>
        </p:nvSpPr>
        <p:spPr bwMode="auto">
          <a:xfrm flipV="1">
            <a:off x="8281715" y="3065462"/>
            <a:ext cx="200183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390" name="Line 61"/>
          <p:cNvSpPr>
            <a:spLocks noChangeShapeType="1"/>
          </p:cNvSpPr>
          <p:nvPr/>
        </p:nvSpPr>
        <p:spPr bwMode="auto">
          <a:xfrm>
            <a:off x="9177338" y="2181225"/>
            <a:ext cx="1139825" cy="11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grpSp>
        <p:nvGrpSpPr>
          <p:cNvPr id="15391" name="Group 62"/>
          <p:cNvGrpSpPr>
            <a:grpSpLocks/>
          </p:cNvGrpSpPr>
          <p:nvPr/>
        </p:nvGrpSpPr>
        <p:grpSpPr bwMode="auto">
          <a:xfrm>
            <a:off x="8829703" y="3543300"/>
            <a:ext cx="252412" cy="474663"/>
            <a:chOff x="3969" y="2296"/>
            <a:chExt cx="136" cy="272"/>
          </a:xfrm>
        </p:grpSpPr>
        <p:sp>
          <p:nvSpPr>
            <p:cNvPr id="15432" name="Line 63"/>
            <p:cNvSpPr>
              <a:spLocks noChangeShapeType="1"/>
            </p:cNvSpPr>
            <p:nvPr/>
          </p:nvSpPr>
          <p:spPr bwMode="auto">
            <a:xfrm flipV="1">
              <a:off x="3969" y="2296"/>
              <a:ext cx="136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5433" name="Line 64"/>
            <p:cNvSpPr>
              <a:spLocks noChangeShapeType="1"/>
            </p:cNvSpPr>
            <p:nvPr/>
          </p:nvSpPr>
          <p:spPr bwMode="auto">
            <a:xfrm flipH="1" flipV="1">
              <a:off x="3969" y="2296"/>
              <a:ext cx="136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15392" name="Line 65"/>
          <p:cNvSpPr>
            <a:spLocks noChangeShapeType="1"/>
          </p:cNvSpPr>
          <p:nvPr/>
        </p:nvSpPr>
        <p:spPr bwMode="auto">
          <a:xfrm flipV="1">
            <a:off x="5924578" y="3543300"/>
            <a:ext cx="290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393" name="Line 66"/>
          <p:cNvSpPr>
            <a:spLocks noChangeShapeType="1"/>
          </p:cNvSpPr>
          <p:nvPr/>
        </p:nvSpPr>
        <p:spPr bwMode="auto">
          <a:xfrm flipV="1">
            <a:off x="5924578" y="4017963"/>
            <a:ext cx="290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394" name="Freeform 69"/>
          <p:cNvSpPr>
            <a:spLocks/>
          </p:cNvSpPr>
          <p:nvPr/>
        </p:nvSpPr>
        <p:spPr bwMode="auto">
          <a:xfrm>
            <a:off x="4376506" y="1938338"/>
            <a:ext cx="565149" cy="884237"/>
          </a:xfrm>
          <a:custGeom>
            <a:avLst/>
            <a:gdLst>
              <a:gd name="T0" fmla="*/ 2147483647 w 521"/>
              <a:gd name="T1" fmla="*/ 2147483647 h 506"/>
              <a:gd name="T2" fmla="*/ 2147483647 w 521"/>
              <a:gd name="T3" fmla="*/ 2147483647 h 506"/>
              <a:gd name="T4" fmla="*/ 2147483647 w 521"/>
              <a:gd name="T5" fmla="*/ 2147483647 h 506"/>
              <a:gd name="T6" fmla="*/ 2147483647 w 521"/>
              <a:gd name="T7" fmla="*/ 2147483647 h 506"/>
              <a:gd name="T8" fmla="*/ 2147483647 w 521"/>
              <a:gd name="T9" fmla="*/ 2147483647 h 506"/>
              <a:gd name="T10" fmla="*/ 2147483647 w 521"/>
              <a:gd name="T11" fmla="*/ 2147483647 h 506"/>
              <a:gd name="T12" fmla="*/ 2147483647 w 521"/>
              <a:gd name="T13" fmla="*/ 2147483647 h 506"/>
              <a:gd name="T14" fmla="*/ 2147483647 w 521"/>
              <a:gd name="T15" fmla="*/ 2147483647 h 506"/>
              <a:gd name="T16" fmla="*/ 2147483647 w 521"/>
              <a:gd name="T17" fmla="*/ 2147483647 h 50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21"/>
              <a:gd name="T28" fmla="*/ 0 h 506"/>
              <a:gd name="T29" fmla="*/ 521 w 521"/>
              <a:gd name="T30" fmla="*/ 506 h 50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21" h="506">
                <a:moveTo>
                  <a:pt x="169" y="13"/>
                </a:moveTo>
                <a:cubicBezTo>
                  <a:pt x="131" y="71"/>
                  <a:pt x="185" y="0"/>
                  <a:pt x="105" y="53"/>
                </a:cubicBezTo>
                <a:cubicBezTo>
                  <a:pt x="89" y="64"/>
                  <a:pt x="73" y="74"/>
                  <a:pt x="57" y="85"/>
                </a:cubicBezTo>
                <a:cubicBezTo>
                  <a:pt x="49" y="90"/>
                  <a:pt x="33" y="101"/>
                  <a:pt x="33" y="101"/>
                </a:cubicBezTo>
                <a:cubicBezTo>
                  <a:pt x="22" y="117"/>
                  <a:pt x="0" y="130"/>
                  <a:pt x="1" y="149"/>
                </a:cubicBezTo>
                <a:cubicBezTo>
                  <a:pt x="4" y="210"/>
                  <a:pt x="5" y="272"/>
                  <a:pt x="9" y="333"/>
                </a:cubicBezTo>
                <a:cubicBezTo>
                  <a:pt x="21" y="506"/>
                  <a:pt x="271" y="473"/>
                  <a:pt x="377" y="477"/>
                </a:cubicBezTo>
                <a:cubicBezTo>
                  <a:pt x="396" y="480"/>
                  <a:pt x="414" y="483"/>
                  <a:pt x="433" y="485"/>
                </a:cubicBezTo>
                <a:cubicBezTo>
                  <a:pt x="462" y="488"/>
                  <a:pt x="521" y="493"/>
                  <a:pt x="521" y="493"/>
                </a:cubicBezTo>
              </a:path>
            </a:pathLst>
          </a:custGeom>
          <a:noFill/>
          <a:ln w="317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395" name="Freeform 70"/>
          <p:cNvSpPr>
            <a:spLocks/>
          </p:cNvSpPr>
          <p:nvPr/>
        </p:nvSpPr>
        <p:spPr bwMode="auto">
          <a:xfrm>
            <a:off x="4953168" y="2800350"/>
            <a:ext cx="798578" cy="977900"/>
          </a:xfrm>
          <a:custGeom>
            <a:avLst/>
            <a:gdLst>
              <a:gd name="T0" fmla="*/ 0 w 608"/>
              <a:gd name="T1" fmla="*/ 0 h 559"/>
              <a:gd name="T2" fmla="*/ 2147483647 w 608"/>
              <a:gd name="T3" fmla="*/ 2147483647 h 559"/>
              <a:gd name="T4" fmla="*/ 2147483647 w 608"/>
              <a:gd name="T5" fmla="*/ 2147483647 h 559"/>
              <a:gd name="T6" fmla="*/ 2147483647 w 608"/>
              <a:gd name="T7" fmla="*/ 2147483647 h 559"/>
              <a:gd name="T8" fmla="*/ 2147483647 w 608"/>
              <a:gd name="T9" fmla="*/ 2147483647 h 559"/>
              <a:gd name="T10" fmla="*/ 2147483647 w 608"/>
              <a:gd name="T11" fmla="*/ 2147483647 h 559"/>
              <a:gd name="T12" fmla="*/ 2147483647 w 608"/>
              <a:gd name="T13" fmla="*/ 2147483647 h 559"/>
              <a:gd name="T14" fmla="*/ 2147483647 w 608"/>
              <a:gd name="T15" fmla="*/ 2147483647 h 559"/>
              <a:gd name="T16" fmla="*/ 2147483647 w 608"/>
              <a:gd name="T17" fmla="*/ 2147483647 h 5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08"/>
              <a:gd name="T28" fmla="*/ 0 h 559"/>
              <a:gd name="T29" fmla="*/ 608 w 608"/>
              <a:gd name="T30" fmla="*/ 559 h 5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08" h="559">
                <a:moveTo>
                  <a:pt x="0" y="0"/>
                </a:moveTo>
                <a:cubicBezTo>
                  <a:pt x="61" y="41"/>
                  <a:pt x="29" y="29"/>
                  <a:pt x="96" y="40"/>
                </a:cubicBezTo>
                <a:cubicBezTo>
                  <a:pt x="181" y="96"/>
                  <a:pt x="115" y="43"/>
                  <a:pt x="128" y="272"/>
                </a:cubicBezTo>
                <a:cubicBezTo>
                  <a:pt x="129" y="287"/>
                  <a:pt x="134" y="374"/>
                  <a:pt x="152" y="392"/>
                </a:cubicBezTo>
                <a:cubicBezTo>
                  <a:pt x="212" y="452"/>
                  <a:pt x="307" y="451"/>
                  <a:pt x="384" y="456"/>
                </a:cubicBezTo>
                <a:cubicBezTo>
                  <a:pt x="397" y="459"/>
                  <a:pt x="411" y="460"/>
                  <a:pt x="424" y="464"/>
                </a:cubicBezTo>
                <a:cubicBezTo>
                  <a:pt x="440" y="468"/>
                  <a:pt x="472" y="480"/>
                  <a:pt x="472" y="480"/>
                </a:cubicBezTo>
                <a:cubicBezTo>
                  <a:pt x="482" y="495"/>
                  <a:pt x="485" y="514"/>
                  <a:pt x="496" y="528"/>
                </a:cubicBezTo>
                <a:cubicBezTo>
                  <a:pt x="521" y="559"/>
                  <a:pt x="575" y="552"/>
                  <a:pt x="608" y="552"/>
                </a:cubicBezTo>
              </a:path>
            </a:pathLst>
          </a:custGeom>
          <a:noFill/>
          <a:ln w="31750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396" name="Text Box 75"/>
          <p:cNvSpPr txBox="1">
            <a:spLocks noChangeArrowheads="1"/>
          </p:cNvSpPr>
          <p:nvPr/>
        </p:nvSpPr>
        <p:spPr bwMode="auto">
          <a:xfrm>
            <a:off x="3062015" y="2668588"/>
            <a:ext cx="4206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2300" b="0">
                <a:solidFill>
                  <a:schemeClr val="tx1"/>
                </a:solidFill>
              </a:rPr>
              <a:t>n</a:t>
            </a:r>
            <a:endParaRPr lang="de-DE" altLang="de-DE" sz="2300" b="0">
              <a:solidFill>
                <a:schemeClr val="tx1"/>
              </a:solidFill>
            </a:endParaRPr>
          </a:p>
        </p:txBody>
      </p:sp>
      <p:sp>
        <p:nvSpPr>
          <p:cNvPr id="15397" name="Text Box 76"/>
          <p:cNvSpPr txBox="1">
            <a:spLocks noChangeArrowheads="1"/>
          </p:cNvSpPr>
          <p:nvPr/>
        </p:nvSpPr>
        <p:spPr bwMode="auto">
          <a:xfrm>
            <a:off x="6010002" y="2590800"/>
            <a:ext cx="1347788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2300" b="0">
                <a:solidFill>
                  <a:schemeClr val="tx1"/>
                </a:solidFill>
              </a:rPr>
              <a:t>n + 1</a:t>
            </a:r>
            <a:endParaRPr lang="de-DE" altLang="de-DE" sz="2300" b="0">
              <a:solidFill>
                <a:schemeClr val="tx1"/>
              </a:solidFill>
            </a:endParaRPr>
          </a:p>
        </p:txBody>
      </p:sp>
      <p:sp>
        <p:nvSpPr>
          <p:cNvPr id="15398" name="Text Box 77"/>
          <p:cNvSpPr txBox="1">
            <a:spLocks noChangeArrowheads="1"/>
          </p:cNvSpPr>
          <p:nvPr/>
        </p:nvSpPr>
        <p:spPr bwMode="auto">
          <a:xfrm>
            <a:off x="8498290" y="2568576"/>
            <a:ext cx="1347788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2300" b="0" dirty="0">
                <a:solidFill>
                  <a:schemeClr val="tx1"/>
                </a:solidFill>
              </a:rPr>
              <a:t>n + 2</a:t>
            </a:r>
            <a:endParaRPr lang="de-DE" altLang="de-DE" sz="2300" b="0" dirty="0">
              <a:solidFill>
                <a:schemeClr val="tx1"/>
              </a:solidFill>
            </a:endParaRPr>
          </a:p>
        </p:txBody>
      </p:sp>
      <p:sp>
        <p:nvSpPr>
          <p:cNvPr id="15399" name="Text Box 78"/>
          <p:cNvSpPr txBox="1">
            <a:spLocks noChangeArrowheads="1"/>
          </p:cNvSpPr>
          <p:nvPr/>
        </p:nvSpPr>
        <p:spPr bwMode="auto">
          <a:xfrm>
            <a:off x="3822083" y="3543300"/>
            <a:ext cx="134778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2300" b="0">
                <a:solidFill>
                  <a:schemeClr val="tx1"/>
                </a:solidFill>
              </a:rPr>
              <a:t>n + 1</a:t>
            </a:r>
            <a:endParaRPr lang="de-DE" altLang="de-DE" sz="2300" b="0">
              <a:solidFill>
                <a:schemeClr val="tx1"/>
              </a:solidFill>
            </a:endParaRPr>
          </a:p>
        </p:txBody>
      </p:sp>
      <p:sp>
        <p:nvSpPr>
          <p:cNvPr id="15400" name="Text Box 79"/>
          <p:cNvSpPr txBox="1">
            <a:spLocks noChangeArrowheads="1"/>
          </p:cNvSpPr>
          <p:nvPr/>
        </p:nvSpPr>
        <p:spPr bwMode="auto">
          <a:xfrm>
            <a:off x="6638953" y="3543300"/>
            <a:ext cx="134778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2300" b="0">
                <a:solidFill>
                  <a:schemeClr val="tx1"/>
                </a:solidFill>
              </a:rPr>
              <a:t>n + 2</a:t>
            </a:r>
            <a:endParaRPr lang="de-DE" altLang="de-DE" sz="2300" b="0">
              <a:solidFill>
                <a:schemeClr val="tx1"/>
              </a:solidFill>
            </a:endParaRPr>
          </a:p>
        </p:txBody>
      </p:sp>
      <p:grpSp>
        <p:nvGrpSpPr>
          <p:cNvPr id="15401" name="Group 2"/>
          <p:cNvGrpSpPr>
            <a:grpSpLocks/>
          </p:cNvGrpSpPr>
          <p:nvPr/>
        </p:nvGrpSpPr>
        <p:grpSpPr bwMode="auto">
          <a:xfrm>
            <a:off x="7261225" y="5049838"/>
            <a:ext cx="569913" cy="854075"/>
            <a:chOff x="2289" y="2931"/>
            <a:chExt cx="228" cy="363"/>
          </a:xfrm>
        </p:grpSpPr>
        <p:sp>
          <p:nvSpPr>
            <p:cNvPr id="15429" name="Rectangle 3"/>
            <p:cNvSpPr>
              <a:spLocks noChangeArrowheads="1"/>
            </p:cNvSpPr>
            <p:nvPr/>
          </p:nvSpPr>
          <p:spPr bwMode="auto">
            <a:xfrm>
              <a:off x="2290" y="2931"/>
              <a:ext cx="227" cy="363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CH" altLang="de-DE"/>
            </a:p>
          </p:txBody>
        </p:sp>
        <p:sp>
          <p:nvSpPr>
            <p:cNvPr id="15430" name="Line 4"/>
            <p:cNvSpPr>
              <a:spLocks noChangeShapeType="1"/>
            </p:cNvSpPr>
            <p:nvPr/>
          </p:nvSpPr>
          <p:spPr bwMode="auto">
            <a:xfrm>
              <a:off x="2289" y="3067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5431" name="Line 5"/>
            <p:cNvSpPr>
              <a:spLocks noChangeShapeType="1"/>
            </p:cNvSpPr>
            <p:nvPr/>
          </p:nvSpPr>
          <p:spPr bwMode="auto">
            <a:xfrm flipH="1">
              <a:off x="2290" y="3113"/>
              <a:ext cx="4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grpSp>
        <p:nvGrpSpPr>
          <p:cNvPr id="15402" name="Group 6"/>
          <p:cNvGrpSpPr>
            <a:grpSpLocks/>
          </p:cNvGrpSpPr>
          <p:nvPr/>
        </p:nvGrpSpPr>
        <p:grpSpPr bwMode="auto">
          <a:xfrm>
            <a:off x="7151688" y="5156200"/>
            <a:ext cx="566737" cy="852488"/>
            <a:chOff x="2289" y="2931"/>
            <a:chExt cx="228" cy="363"/>
          </a:xfrm>
        </p:grpSpPr>
        <p:sp>
          <p:nvSpPr>
            <p:cNvPr id="15426" name="Rectangle 7"/>
            <p:cNvSpPr>
              <a:spLocks noChangeArrowheads="1"/>
            </p:cNvSpPr>
            <p:nvPr/>
          </p:nvSpPr>
          <p:spPr bwMode="auto">
            <a:xfrm>
              <a:off x="2290" y="2931"/>
              <a:ext cx="227" cy="363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CH" altLang="de-DE"/>
            </a:p>
          </p:txBody>
        </p:sp>
        <p:sp>
          <p:nvSpPr>
            <p:cNvPr id="15427" name="Line 8"/>
            <p:cNvSpPr>
              <a:spLocks noChangeShapeType="1"/>
            </p:cNvSpPr>
            <p:nvPr/>
          </p:nvSpPr>
          <p:spPr bwMode="auto">
            <a:xfrm>
              <a:off x="2289" y="3067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5428" name="Line 9"/>
            <p:cNvSpPr>
              <a:spLocks noChangeShapeType="1"/>
            </p:cNvSpPr>
            <p:nvPr/>
          </p:nvSpPr>
          <p:spPr bwMode="auto">
            <a:xfrm flipH="1">
              <a:off x="2290" y="3113"/>
              <a:ext cx="4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grpSp>
        <p:nvGrpSpPr>
          <p:cNvPr id="15403" name="Group 10"/>
          <p:cNvGrpSpPr>
            <a:grpSpLocks/>
          </p:cNvGrpSpPr>
          <p:nvPr/>
        </p:nvGrpSpPr>
        <p:grpSpPr bwMode="auto">
          <a:xfrm>
            <a:off x="7038975" y="5265738"/>
            <a:ext cx="568325" cy="852487"/>
            <a:chOff x="2289" y="2931"/>
            <a:chExt cx="228" cy="363"/>
          </a:xfrm>
        </p:grpSpPr>
        <p:sp>
          <p:nvSpPr>
            <p:cNvPr id="15423" name="Rectangle 11"/>
            <p:cNvSpPr>
              <a:spLocks noChangeArrowheads="1"/>
            </p:cNvSpPr>
            <p:nvPr/>
          </p:nvSpPr>
          <p:spPr bwMode="auto">
            <a:xfrm>
              <a:off x="2290" y="2931"/>
              <a:ext cx="227" cy="363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CH" altLang="de-DE"/>
            </a:p>
          </p:txBody>
        </p:sp>
        <p:sp>
          <p:nvSpPr>
            <p:cNvPr id="15424" name="Line 12"/>
            <p:cNvSpPr>
              <a:spLocks noChangeShapeType="1"/>
            </p:cNvSpPr>
            <p:nvPr/>
          </p:nvSpPr>
          <p:spPr bwMode="auto">
            <a:xfrm>
              <a:off x="2289" y="3067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5425" name="Line 13"/>
            <p:cNvSpPr>
              <a:spLocks noChangeShapeType="1"/>
            </p:cNvSpPr>
            <p:nvPr/>
          </p:nvSpPr>
          <p:spPr bwMode="auto">
            <a:xfrm flipH="1">
              <a:off x="2290" y="3113"/>
              <a:ext cx="4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15404" name="Freeform 37"/>
          <p:cNvSpPr>
            <a:spLocks/>
          </p:cNvSpPr>
          <p:nvPr/>
        </p:nvSpPr>
        <p:spPr bwMode="auto">
          <a:xfrm>
            <a:off x="3822083" y="4905376"/>
            <a:ext cx="1650030" cy="1212850"/>
          </a:xfrm>
          <a:custGeom>
            <a:avLst/>
            <a:gdLst>
              <a:gd name="T0" fmla="*/ 2147483647 w 459"/>
              <a:gd name="T1" fmla="*/ 2147483647 h 405"/>
              <a:gd name="T2" fmla="*/ 2147483647 w 459"/>
              <a:gd name="T3" fmla="*/ 2147483647 h 405"/>
              <a:gd name="T4" fmla="*/ 2147483647 w 459"/>
              <a:gd name="T5" fmla="*/ 2147483647 h 405"/>
              <a:gd name="T6" fmla="*/ 2147483647 w 459"/>
              <a:gd name="T7" fmla="*/ 2147483647 h 405"/>
              <a:gd name="T8" fmla="*/ 2147483647 w 459"/>
              <a:gd name="T9" fmla="*/ 2147483647 h 405"/>
              <a:gd name="T10" fmla="*/ 2147483647 w 459"/>
              <a:gd name="T11" fmla="*/ 2147483647 h 405"/>
              <a:gd name="T12" fmla="*/ 2147483647 w 459"/>
              <a:gd name="T13" fmla="*/ 2147483647 h 405"/>
              <a:gd name="T14" fmla="*/ 2147483647 w 459"/>
              <a:gd name="T15" fmla="*/ 2147483647 h 405"/>
              <a:gd name="T16" fmla="*/ 2147483647 w 459"/>
              <a:gd name="T17" fmla="*/ 2147483647 h 405"/>
              <a:gd name="T18" fmla="*/ 2147483647 w 459"/>
              <a:gd name="T19" fmla="*/ 2147483647 h 405"/>
              <a:gd name="T20" fmla="*/ 2147483647 w 459"/>
              <a:gd name="T21" fmla="*/ 2147483647 h 405"/>
              <a:gd name="T22" fmla="*/ 2147483647 w 459"/>
              <a:gd name="T23" fmla="*/ 2147483647 h 405"/>
              <a:gd name="T24" fmla="*/ 2147483647 w 459"/>
              <a:gd name="T25" fmla="*/ 2147483647 h 405"/>
              <a:gd name="T26" fmla="*/ 2147483647 w 459"/>
              <a:gd name="T27" fmla="*/ 2147483647 h 405"/>
              <a:gd name="T28" fmla="*/ 2147483647 w 459"/>
              <a:gd name="T29" fmla="*/ 2147483647 h 405"/>
              <a:gd name="T30" fmla="*/ 2147483647 w 459"/>
              <a:gd name="T31" fmla="*/ 2147483647 h 4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59"/>
              <a:gd name="T49" fmla="*/ 0 h 405"/>
              <a:gd name="T50" fmla="*/ 459 w 459"/>
              <a:gd name="T51" fmla="*/ 405 h 40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59" h="405">
                <a:moveTo>
                  <a:pt x="110" y="349"/>
                </a:moveTo>
                <a:cubicBezTo>
                  <a:pt x="80" y="339"/>
                  <a:pt x="64" y="318"/>
                  <a:pt x="38" y="301"/>
                </a:cubicBezTo>
                <a:cubicBezTo>
                  <a:pt x="27" y="285"/>
                  <a:pt x="0" y="271"/>
                  <a:pt x="6" y="253"/>
                </a:cubicBezTo>
                <a:cubicBezTo>
                  <a:pt x="20" y="210"/>
                  <a:pt x="14" y="186"/>
                  <a:pt x="54" y="173"/>
                </a:cubicBezTo>
                <a:cubicBezTo>
                  <a:pt x="57" y="162"/>
                  <a:pt x="60" y="152"/>
                  <a:pt x="62" y="141"/>
                </a:cubicBezTo>
                <a:cubicBezTo>
                  <a:pt x="77" y="33"/>
                  <a:pt x="51" y="58"/>
                  <a:pt x="158" y="45"/>
                </a:cubicBezTo>
                <a:cubicBezTo>
                  <a:pt x="200" y="17"/>
                  <a:pt x="177" y="0"/>
                  <a:pt x="230" y="13"/>
                </a:cubicBezTo>
                <a:cubicBezTo>
                  <a:pt x="267" y="38"/>
                  <a:pt x="288" y="38"/>
                  <a:pt x="334" y="45"/>
                </a:cubicBezTo>
                <a:cubicBezTo>
                  <a:pt x="349" y="138"/>
                  <a:pt x="321" y="62"/>
                  <a:pt x="390" y="101"/>
                </a:cubicBezTo>
                <a:cubicBezTo>
                  <a:pt x="409" y="112"/>
                  <a:pt x="398" y="144"/>
                  <a:pt x="406" y="165"/>
                </a:cubicBezTo>
                <a:cubicBezTo>
                  <a:pt x="416" y="193"/>
                  <a:pt x="422" y="189"/>
                  <a:pt x="446" y="197"/>
                </a:cubicBezTo>
                <a:cubicBezTo>
                  <a:pt x="459" y="235"/>
                  <a:pt x="457" y="357"/>
                  <a:pt x="414" y="381"/>
                </a:cubicBezTo>
                <a:cubicBezTo>
                  <a:pt x="391" y="394"/>
                  <a:pt x="352" y="400"/>
                  <a:pt x="326" y="405"/>
                </a:cubicBezTo>
                <a:cubicBezTo>
                  <a:pt x="326" y="405"/>
                  <a:pt x="264" y="397"/>
                  <a:pt x="254" y="389"/>
                </a:cubicBezTo>
                <a:cubicBezTo>
                  <a:pt x="224" y="365"/>
                  <a:pt x="256" y="362"/>
                  <a:pt x="214" y="357"/>
                </a:cubicBezTo>
                <a:cubicBezTo>
                  <a:pt x="179" y="353"/>
                  <a:pt x="145" y="352"/>
                  <a:pt x="110" y="349"/>
                </a:cubicBezTo>
                <a:close/>
              </a:path>
            </a:pathLst>
          </a:custGeom>
          <a:solidFill>
            <a:srgbClr val="008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de-CH"/>
          </a:p>
        </p:txBody>
      </p:sp>
      <p:grpSp>
        <p:nvGrpSpPr>
          <p:cNvPr id="15405" name="Group 38"/>
          <p:cNvGrpSpPr>
            <a:grpSpLocks/>
          </p:cNvGrpSpPr>
          <p:nvPr/>
        </p:nvGrpSpPr>
        <p:grpSpPr bwMode="auto">
          <a:xfrm>
            <a:off x="6921500" y="5368925"/>
            <a:ext cx="568325" cy="855663"/>
            <a:chOff x="2289" y="2931"/>
            <a:chExt cx="228" cy="363"/>
          </a:xfrm>
        </p:grpSpPr>
        <p:sp>
          <p:nvSpPr>
            <p:cNvPr id="15420" name="Rectangle 39"/>
            <p:cNvSpPr>
              <a:spLocks noChangeArrowheads="1"/>
            </p:cNvSpPr>
            <p:nvPr/>
          </p:nvSpPr>
          <p:spPr bwMode="auto">
            <a:xfrm>
              <a:off x="2290" y="2931"/>
              <a:ext cx="227" cy="363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ts val="1600"/>
                </a:spcAft>
                <a:defRPr sz="28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CH" altLang="de-DE"/>
            </a:p>
          </p:txBody>
        </p:sp>
        <p:sp>
          <p:nvSpPr>
            <p:cNvPr id="15421" name="Line 40"/>
            <p:cNvSpPr>
              <a:spLocks noChangeShapeType="1"/>
            </p:cNvSpPr>
            <p:nvPr/>
          </p:nvSpPr>
          <p:spPr bwMode="auto">
            <a:xfrm>
              <a:off x="2289" y="3067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5422" name="Line 41"/>
            <p:cNvSpPr>
              <a:spLocks noChangeShapeType="1"/>
            </p:cNvSpPr>
            <p:nvPr/>
          </p:nvSpPr>
          <p:spPr bwMode="auto">
            <a:xfrm flipH="1">
              <a:off x="2290" y="3113"/>
              <a:ext cx="4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15406" name="Line 43"/>
          <p:cNvSpPr>
            <a:spLocks noChangeShapeType="1"/>
          </p:cNvSpPr>
          <p:nvPr/>
        </p:nvSpPr>
        <p:spPr bwMode="auto">
          <a:xfrm>
            <a:off x="7829550" y="5265738"/>
            <a:ext cx="792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407" name="Line 45"/>
          <p:cNvSpPr>
            <a:spLocks noChangeShapeType="1"/>
          </p:cNvSpPr>
          <p:nvPr/>
        </p:nvSpPr>
        <p:spPr bwMode="auto">
          <a:xfrm flipV="1">
            <a:off x="3667125" y="4645025"/>
            <a:ext cx="0" cy="8747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408" name="Line 46"/>
          <p:cNvSpPr>
            <a:spLocks noChangeShapeType="1"/>
          </p:cNvSpPr>
          <p:nvPr/>
        </p:nvSpPr>
        <p:spPr bwMode="auto">
          <a:xfrm flipV="1">
            <a:off x="3667125" y="4645025"/>
            <a:ext cx="4519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409" name="Line 47"/>
          <p:cNvSpPr>
            <a:spLocks noChangeShapeType="1"/>
          </p:cNvSpPr>
          <p:nvPr/>
        </p:nvSpPr>
        <p:spPr bwMode="auto">
          <a:xfrm flipH="1">
            <a:off x="8167688" y="4645025"/>
            <a:ext cx="19050" cy="6207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410" name="Text Box 53"/>
          <p:cNvSpPr txBox="1">
            <a:spLocks noChangeArrowheads="1"/>
          </p:cNvSpPr>
          <p:nvPr/>
        </p:nvSpPr>
        <p:spPr bwMode="auto">
          <a:xfrm>
            <a:off x="3997325" y="6049963"/>
            <a:ext cx="15351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2700" b="0">
                <a:solidFill>
                  <a:srgbClr val="008000"/>
                </a:solidFill>
              </a:rPr>
              <a:t>t</a:t>
            </a:r>
            <a:r>
              <a:rPr lang="de-CH" altLang="de-DE" sz="2700" b="0" baseline="-25000">
                <a:solidFill>
                  <a:srgbClr val="008000"/>
                </a:solidFill>
              </a:rPr>
              <a:t>pdLogik</a:t>
            </a:r>
          </a:p>
        </p:txBody>
      </p:sp>
      <p:sp>
        <p:nvSpPr>
          <p:cNvPr id="15411" name="Text Box 54"/>
          <p:cNvSpPr txBox="1">
            <a:spLocks noChangeArrowheads="1"/>
          </p:cNvSpPr>
          <p:nvPr/>
        </p:nvSpPr>
        <p:spPr bwMode="auto">
          <a:xfrm>
            <a:off x="6586538" y="6240463"/>
            <a:ext cx="13430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2700" b="0">
                <a:solidFill>
                  <a:srgbClr val="FF9933"/>
                </a:solidFill>
              </a:rPr>
              <a:t>t</a:t>
            </a:r>
            <a:r>
              <a:rPr lang="de-CH" altLang="de-DE" sz="2700" b="0" baseline="-25000">
                <a:solidFill>
                  <a:srgbClr val="FF9933"/>
                </a:solidFill>
              </a:rPr>
              <a:t>pdclkq</a:t>
            </a:r>
          </a:p>
        </p:txBody>
      </p:sp>
      <p:sp>
        <p:nvSpPr>
          <p:cNvPr id="15412" name="Text Box 67"/>
          <p:cNvSpPr txBox="1">
            <a:spLocks noChangeArrowheads="1"/>
          </p:cNvSpPr>
          <p:nvPr/>
        </p:nvSpPr>
        <p:spPr bwMode="auto">
          <a:xfrm>
            <a:off x="5300296" y="5168553"/>
            <a:ext cx="1698625" cy="38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1800" b="0" dirty="0" err="1">
                <a:solidFill>
                  <a:schemeClr val="tx1"/>
                </a:solidFill>
              </a:rPr>
              <a:t>n</a:t>
            </a:r>
            <a:r>
              <a:rPr lang="de-CH" altLang="de-DE" sz="1800" b="0" dirty="0" err="1" smtClean="0">
                <a:solidFill>
                  <a:schemeClr val="tx1"/>
                </a:solidFill>
              </a:rPr>
              <a:t>ext_count</a:t>
            </a:r>
            <a:endParaRPr lang="de-CH" altLang="de-DE" sz="1800" b="0" dirty="0">
              <a:solidFill>
                <a:schemeClr val="tx1"/>
              </a:solidFill>
            </a:endParaRPr>
          </a:p>
        </p:txBody>
      </p:sp>
      <p:sp>
        <p:nvSpPr>
          <p:cNvPr id="15413" name="Text Box 68"/>
          <p:cNvSpPr txBox="1">
            <a:spLocks noChangeArrowheads="1"/>
          </p:cNvSpPr>
          <p:nvPr/>
        </p:nvSpPr>
        <p:spPr bwMode="auto">
          <a:xfrm>
            <a:off x="7959725" y="5182974"/>
            <a:ext cx="1886353" cy="65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000" b="0" dirty="0" err="1">
                <a:solidFill>
                  <a:schemeClr val="tx1"/>
                </a:solidFill>
              </a:rPr>
              <a:t>c</a:t>
            </a:r>
            <a:r>
              <a:rPr lang="de-CH" altLang="de-DE" sz="2000" b="0" dirty="0" err="1" smtClean="0">
                <a:solidFill>
                  <a:schemeClr val="tx1"/>
                </a:solidFill>
              </a:rPr>
              <a:t>ount</a:t>
            </a:r>
            <a:r>
              <a:rPr lang="de-CH" altLang="de-DE" sz="1600" b="0" dirty="0" smtClean="0">
                <a:solidFill>
                  <a:schemeClr val="tx1"/>
                </a:solidFill>
              </a:rPr>
              <a:t/>
            </a:r>
            <a:br>
              <a:rPr lang="de-CH" altLang="de-DE" sz="1600" b="0" dirty="0" smtClean="0">
                <a:solidFill>
                  <a:schemeClr val="tx1"/>
                </a:solidFill>
              </a:rPr>
            </a:br>
            <a:r>
              <a:rPr lang="de-CH" altLang="de-DE" sz="1600" b="0" dirty="0" smtClean="0">
                <a:solidFill>
                  <a:schemeClr val="tx1"/>
                </a:solidFill>
              </a:rPr>
              <a:t>(</a:t>
            </a:r>
            <a:r>
              <a:rPr lang="de-CH" altLang="de-DE" sz="1600" b="0" dirty="0" err="1" smtClean="0">
                <a:solidFill>
                  <a:schemeClr val="tx1"/>
                </a:solidFill>
              </a:rPr>
              <a:t>current</a:t>
            </a:r>
            <a:r>
              <a:rPr lang="de-CH" altLang="de-DE" sz="1600" b="0" dirty="0" smtClean="0">
                <a:solidFill>
                  <a:schemeClr val="tx1"/>
                </a:solidFill>
              </a:rPr>
              <a:t> </a:t>
            </a:r>
            <a:r>
              <a:rPr lang="de-CH" altLang="de-DE" sz="1600" b="0" dirty="0" err="1" smtClean="0">
                <a:solidFill>
                  <a:schemeClr val="tx1"/>
                </a:solidFill>
              </a:rPr>
              <a:t>status</a:t>
            </a:r>
            <a:r>
              <a:rPr lang="de-CH" altLang="de-DE" sz="1600" b="0" dirty="0" smtClean="0">
                <a:solidFill>
                  <a:schemeClr val="tx1"/>
                </a:solidFill>
              </a:rPr>
              <a:t>) </a:t>
            </a:r>
            <a:endParaRPr lang="de-CH" altLang="de-DE" sz="1600" b="0" dirty="0">
              <a:solidFill>
                <a:schemeClr val="tx1"/>
              </a:solidFill>
            </a:endParaRPr>
          </a:p>
        </p:txBody>
      </p:sp>
      <p:sp>
        <p:nvSpPr>
          <p:cNvPr id="15414" name="Line 71"/>
          <p:cNvSpPr>
            <a:spLocks noChangeShapeType="1"/>
          </p:cNvSpPr>
          <p:nvPr/>
        </p:nvSpPr>
        <p:spPr bwMode="auto">
          <a:xfrm flipH="1">
            <a:off x="6267450" y="5816600"/>
            <a:ext cx="679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415" name="Line 72"/>
          <p:cNvSpPr>
            <a:spLocks noChangeShapeType="1"/>
          </p:cNvSpPr>
          <p:nvPr/>
        </p:nvSpPr>
        <p:spPr bwMode="auto">
          <a:xfrm>
            <a:off x="6267450" y="5816600"/>
            <a:ext cx="0" cy="1065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416" name="Line 73"/>
          <p:cNvSpPr>
            <a:spLocks noChangeShapeType="1"/>
          </p:cNvSpPr>
          <p:nvPr/>
        </p:nvSpPr>
        <p:spPr bwMode="auto">
          <a:xfrm flipH="1">
            <a:off x="3667125" y="6881813"/>
            <a:ext cx="2600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417" name="Text Box 74"/>
          <p:cNvSpPr txBox="1">
            <a:spLocks noChangeArrowheads="1"/>
          </p:cNvSpPr>
          <p:nvPr/>
        </p:nvSpPr>
        <p:spPr bwMode="auto">
          <a:xfrm>
            <a:off x="3554413" y="6881813"/>
            <a:ext cx="1555750" cy="42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100" b="0" dirty="0" err="1" smtClean="0">
                <a:solidFill>
                  <a:schemeClr val="tx1"/>
                </a:solidFill>
              </a:rPr>
              <a:t>clock</a:t>
            </a:r>
            <a:endParaRPr lang="de-CH" altLang="de-DE" sz="2100" b="0" dirty="0">
              <a:solidFill>
                <a:schemeClr val="tx1"/>
              </a:solidFill>
            </a:endParaRPr>
          </a:p>
        </p:txBody>
      </p:sp>
      <p:sp>
        <p:nvSpPr>
          <p:cNvPr id="15418" name="Text Box 81"/>
          <p:cNvSpPr txBox="1">
            <a:spLocks noChangeArrowheads="1"/>
          </p:cNvSpPr>
          <p:nvPr/>
        </p:nvSpPr>
        <p:spPr bwMode="auto">
          <a:xfrm>
            <a:off x="2640842" y="4757738"/>
            <a:ext cx="1239007" cy="41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000" b="0" dirty="0" err="1" smtClean="0">
                <a:solidFill>
                  <a:schemeClr val="tx1"/>
                </a:solidFill>
              </a:rPr>
              <a:t>count</a:t>
            </a:r>
            <a:endParaRPr lang="de-CH" altLang="de-DE" sz="1600" b="0" dirty="0">
              <a:solidFill>
                <a:schemeClr val="tx1"/>
              </a:solidFill>
            </a:endParaRPr>
          </a:p>
        </p:txBody>
      </p:sp>
      <p:sp>
        <p:nvSpPr>
          <p:cNvPr id="15419" name="Textfeld 1"/>
          <p:cNvSpPr txBox="1">
            <a:spLocks noChangeArrowheads="1"/>
          </p:cNvSpPr>
          <p:nvPr/>
        </p:nvSpPr>
        <p:spPr bwMode="auto">
          <a:xfrm>
            <a:off x="3998319" y="5196384"/>
            <a:ext cx="14157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de-CH" altLang="de-DE" sz="1800" dirty="0" err="1"/>
              <a:t>i</a:t>
            </a:r>
            <a:r>
              <a:rPr lang="de-CH" altLang="de-DE" sz="1800" dirty="0" err="1" smtClean="0"/>
              <a:t>nput</a:t>
            </a:r>
            <a:r>
              <a:rPr lang="de-CH" altLang="de-DE" sz="1800" dirty="0" smtClean="0"/>
              <a:t/>
            </a:r>
            <a:br>
              <a:rPr lang="de-CH" altLang="de-DE" sz="1800" dirty="0" smtClean="0"/>
            </a:br>
            <a:r>
              <a:rPr lang="de-CH" altLang="de-DE" sz="1800" dirty="0" err="1" smtClean="0"/>
              <a:t>comb-logic</a:t>
            </a:r>
            <a:endParaRPr lang="en-US" altLang="de-DE" sz="1800" dirty="0"/>
          </a:p>
        </p:txBody>
      </p:sp>
      <p:sp>
        <p:nvSpPr>
          <p:cNvPr id="82" name="Line 60"/>
          <p:cNvSpPr>
            <a:spLocks noChangeShapeType="1"/>
          </p:cNvSpPr>
          <p:nvPr/>
        </p:nvSpPr>
        <p:spPr bwMode="auto">
          <a:xfrm>
            <a:off x="9082115" y="4017961"/>
            <a:ext cx="1201438" cy="63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83" name="Line 60"/>
          <p:cNvSpPr>
            <a:spLocks noChangeShapeType="1"/>
          </p:cNvSpPr>
          <p:nvPr/>
        </p:nvSpPr>
        <p:spPr bwMode="auto">
          <a:xfrm>
            <a:off x="9063135" y="3543301"/>
            <a:ext cx="1201438" cy="63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023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liennummernplatzhalter 2"/>
          <p:cNvSpPr txBox="1">
            <a:spLocks noGrp="1"/>
          </p:cNvSpPr>
          <p:nvPr/>
        </p:nvSpPr>
        <p:spPr bwMode="auto">
          <a:xfrm>
            <a:off x="9204325" y="7124700"/>
            <a:ext cx="1214438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Aft>
                <a:spcPct val="0"/>
              </a:spcAft>
            </a:pPr>
            <a:fld id="{FE3F9D2C-C46E-4E08-968C-EBE5F7433C97}" type="slidenum">
              <a:rPr lang="de-DE" altLang="de-DE" sz="900" b="0">
                <a:solidFill>
                  <a:schemeClr val="tx1"/>
                </a:solidFill>
              </a:rPr>
              <a:pPr algn="r" eaLnBrk="1" hangingPunct="1">
                <a:lnSpc>
                  <a:spcPct val="100000"/>
                </a:lnSpc>
                <a:spcAft>
                  <a:spcPct val="0"/>
                </a:spcAft>
              </a:pPr>
              <a:t>57</a:t>
            </a:fld>
            <a:endParaRPr lang="de-DE" altLang="de-DE" sz="900" b="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5435600" y="2016125"/>
            <a:ext cx="801688" cy="1344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endParaRPr lang="de-CH" altLang="de-DE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5346700" y="2100263"/>
            <a:ext cx="801688" cy="1344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endParaRPr lang="de-CH" altLang="de-DE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5257800" y="2184400"/>
            <a:ext cx="801688" cy="1344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endParaRPr lang="de-CH" altLang="de-DE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613400" y="2268538"/>
            <a:ext cx="446088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altLang="de-DE" sz="2100" b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6059488" y="2436813"/>
            <a:ext cx="1069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257800" y="2689225"/>
            <a:ext cx="266700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flipH="1">
            <a:off x="5257800" y="2855913"/>
            <a:ext cx="26670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4989513" y="2855913"/>
            <a:ext cx="268287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4989513" y="2436813"/>
            <a:ext cx="268287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 flipH="1">
            <a:off x="4456113" y="2436813"/>
            <a:ext cx="801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H="1">
            <a:off x="4722813" y="2855913"/>
            <a:ext cx="5349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3563938" y="2436813"/>
            <a:ext cx="16938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4049" name="Text Box 19"/>
          <p:cNvSpPr txBox="1">
            <a:spLocks noChangeArrowheads="1"/>
          </p:cNvSpPr>
          <p:nvPr/>
        </p:nvSpPr>
        <p:spPr bwMode="auto">
          <a:xfrm>
            <a:off x="6537142" y="2605088"/>
            <a:ext cx="2268906" cy="42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2100" b="0" dirty="0">
                <a:solidFill>
                  <a:schemeClr val="tx1"/>
                </a:solidFill>
              </a:rPr>
              <a:t> = </a:t>
            </a:r>
            <a:r>
              <a:rPr lang="de-CH" altLang="de-DE" sz="2100" b="0" dirty="0" err="1" smtClean="0">
                <a:solidFill>
                  <a:schemeClr val="tx1"/>
                </a:solidFill>
              </a:rPr>
              <a:t>number</a:t>
            </a:r>
            <a:r>
              <a:rPr lang="de-CH" altLang="de-DE" sz="2100" b="0" dirty="0" smtClean="0">
                <a:solidFill>
                  <a:schemeClr val="tx1"/>
                </a:solidFill>
              </a:rPr>
              <a:t> of </a:t>
            </a:r>
            <a:r>
              <a:rPr lang="de-CH" altLang="de-DE" sz="2100" b="0" dirty="0">
                <a:solidFill>
                  <a:schemeClr val="tx1"/>
                </a:solidFill>
              </a:rPr>
              <a:t>FFs</a:t>
            </a:r>
          </a:p>
        </p:txBody>
      </p:sp>
      <p:sp>
        <p:nvSpPr>
          <p:cNvPr id="44050" name="Line 20"/>
          <p:cNvSpPr>
            <a:spLocks noChangeShapeType="1"/>
          </p:cNvSpPr>
          <p:nvPr/>
        </p:nvSpPr>
        <p:spPr bwMode="auto">
          <a:xfrm flipV="1">
            <a:off x="7129463" y="1597025"/>
            <a:ext cx="0" cy="839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4051" name="Line 21"/>
          <p:cNvSpPr>
            <a:spLocks noChangeShapeType="1"/>
          </p:cNvSpPr>
          <p:nvPr/>
        </p:nvSpPr>
        <p:spPr bwMode="auto">
          <a:xfrm flipH="1">
            <a:off x="1871663" y="1597025"/>
            <a:ext cx="525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4052" name="Line 22"/>
          <p:cNvSpPr>
            <a:spLocks noChangeShapeType="1"/>
          </p:cNvSpPr>
          <p:nvPr/>
        </p:nvSpPr>
        <p:spPr bwMode="auto">
          <a:xfrm>
            <a:off x="1871663" y="1597025"/>
            <a:ext cx="9525" cy="833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4053" name="Line 23"/>
          <p:cNvSpPr>
            <a:spLocks noChangeShapeType="1"/>
          </p:cNvSpPr>
          <p:nvPr/>
        </p:nvSpPr>
        <p:spPr bwMode="auto">
          <a:xfrm>
            <a:off x="1881188" y="2430463"/>
            <a:ext cx="10239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4054" name="Line 24"/>
          <p:cNvSpPr>
            <a:spLocks noChangeShapeType="1"/>
          </p:cNvSpPr>
          <p:nvPr/>
        </p:nvSpPr>
        <p:spPr bwMode="auto">
          <a:xfrm flipV="1">
            <a:off x="2106613" y="2251075"/>
            <a:ext cx="357187" cy="33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4055" name="Text Box 25"/>
          <p:cNvSpPr txBox="1">
            <a:spLocks noChangeArrowheads="1"/>
          </p:cNvSpPr>
          <p:nvPr/>
        </p:nvSpPr>
        <p:spPr bwMode="auto">
          <a:xfrm>
            <a:off x="2060575" y="2474913"/>
            <a:ext cx="35718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2100" b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056" name="Line 26"/>
          <p:cNvSpPr>
            <a:spLocks noChangeShapeType="1"/>
          </p:cNvSpPr>
          <p:nvPr/>
        </p:nvSpPr>
        <p:spPr bwMode="auto">
          <a:xfrm>
            <a:off x="1880394" y="4141361"/>
            <a:ext cx="2851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4057" name="Line 27"/>
          <p:cNvSpPr>
            <a:spLocks noChangeShapeType="1"/>
          </p:cNvSpPr>
          <p:nvPr/>
        </p:nvSpPr>
        <p:spPr bwMode="auto">
          <a:xfrm flipH="1">
            <a:off x="4722811" y="2855913"/>
            <a:ext cx="1" cy="12854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4058" name="Text Box 28"/>
          <p:cNvSpPr txBox="1">
            <a:spLocks noChangeArrowheads="1"/>
          </p:cNvSpPr>
          <p:nvPr/>
        </p:nvSpPr>
        <p:spPr bwMode="auto">
          <a:xfrm>
            <a:off x="1641933" y="3781425"/>
            <a:ext cx="822996" cy="42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2100" b="0" dirty="0" err="1" smtClean="0">
                <a:solidFill>
                  <a:schemeClr val="tx1"/>
                </a:solidFill>
              </a:rPr>
              <a:t>clock</a:t>
            </a:r>
            <a:endParaRPr lang="de-CH" altLang="de-DE" sz="2100" b="0" dirty="0">
              <a:solidFill>
                <a:schemeClr val="tx1"/>
              </a:solidFill>
            </a:endParaRPr>
          </a:p>
        </p:txBody>
      </p:sp>
      <p:sp>
        <p:nvSpPr>
          <p:cNvPr id="44059" name="Line 30"/>
          <p:cNvSpPr>
            <a:spLocks noChangeShapeType="1"/>
          </p:cNvSpPr>
          <p:nvPr/>
        </p:nvSpPr>
        <p:spPr bwMode="auto">
          <a:xfrm>
            <a:off x="7129463" y="2436813"/>
            <a:ext cx="1603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4060" name="Text Box 31"/>
          <p:cNvSpPr txBox="1">
            <a:spLocks noChangeArrowheads="1"/>
          </p:cNvSpPr>
          <p:nvPr/>
        </p:nvSpPr>
        <p:spPr bwMode="auto">
          <a:xfrm>
            <a:off x="6326188" y="2605088"/>
            <a:ext cx="36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2100" b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061" name="Line 32"/>
          <p:cNvSpPr>
            <a:spLocks noChangeShapeType="1"/>
          </p:cNvSpPr>
          <p:nvPr/>
        </p:nvSpPr>
        <p:spPr bwMode="auto">
          <a:xfrm flipV="1">
            <a:off x="6416675" y="2268538"/>
            <a:ext cx="35560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4062" name="Text Box 33"/>
          <p:cNvSpPr txBox="1">
            <a:spLocks noChangeArrowheads="1"/>
          </p:cNvSpPr>
          <p:nvPr/>
        </p:nvSpPr>
        <p:spPr bwMode="auto">
          <a:xfrm>
            <a:off x="4276725" y="2520950"/>
            <a:ext cx="36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de-CH" altLang="de-DE" sz="2100" b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063" name="Line 34"/>
          <p:cNvSpPr>
            <a:spLocks noChangeShapeType="1"/>
          </p:cNvSpPr>
          <p:nvPr/>
        </p:nvSpPr>
        <p:spPr bwMode="auto">
          <a:xfrm flipV="1">
            <a:off x="4276725" y="2268538"/>
            <a:ext cx="357188" cy="33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4064" name="Oval 36"/>
          <p:cNvSpPr>
            <a:spLocks noChangeArrowheads="1"/>
          </p:cNvSpPr>
          <p:nvPr/>
        </p:nvSpPr>
        <p:spPr bwMode="auto">
          <a:xfrm>
            <a:off x="2916238" y="2116138"/>
            <a:ext cx="630237" cy="6302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endParaRPr lang="de-CH" altLang="de-DE"/>
          </a:p>
        </p:txBody>
      </p:sp>
      <p:sp>
        <p:nvSpPr>
          <p:cNvPr id="44065" name="Text Box 37"/>
          <p:cNvSpPr txBox="1">
            <a:spLocks noChangeArrowheads="1"/>
          </p:cNvSpPr>
          <p:nvPr/>
        </p:nvSpPr>
        <p:spPr bwMode="auto">
          <a:xfrm>
            <a:off x="3141663" y="2205038"/>
            <a:ext cx="20796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CH" altLang="de-DE"/>
              <a:t>+</a:t>
            </a:r>
            <a:endParaRPr lang="en-US" altLang="de-DE"/>
          </a:p>
        </p:txBody>
      </p:sp>
      <p:sp>
        <p:nvSpPr>
          <p:cNvPr id="44066" name="Line 38"/>
          <p:cNvSpPr>
            <a:spLocks noChangeShapeType="1"/>
          </p:cNvSpPr>
          <p:nvPr/>
        </p:nvSpPr>
        <p:spPr bwMode="auto">
          <a:xfrm>
            <a:off x="3232150" y="2744788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 anchor="b"/>
          <a:lstStyle/>
          <a:p>
            <a:endParaRPr lang="de-CH"/>
          </a:p>
        </p:txBody>
      </p:sp>
      <p:sp>
        <p:nvSpPr>
          <p:cNvPr id="44067" name="Text Box 39"/>
          <p:cNvSpPr txBox="1">
            <a:spLocks noChangeArrowheads="1"/>
          </p:cNvSpPr>
          <p:nvPr/>
        </p:nvSpPr>
        <p:spPr bwMode="auto">
          <a:xfrm>
            <a:off x="3006725" y="3195638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CH" altLang="de-DE" b="0"/>
              <a:t>+1</a:t>
            </a:r>
            <a:endParaRPr lang="en-US" altLang="de-DE" b="0"/>
          </a:p>
        </p:txBody>
      </p:sp>
      <p:graphicFrame>
        <p:nvGraphicFramePr>
          <p:cNvPr id="58442" name="Group 74"/>
          <p:cNvGraphicFramePr>
            <a:graphicFrameLocks noGrp="1"/>
          </p:cNvGraphicFramePr>
          <p:nvPr/>
        </p:nvGraphicFramePr>
        <p:xfrm>
          <a:off x="1160463" y="4905375"/>
          <a:ext cx="1439862" cy="1219200"/>
        </p:xfrm>
        <a:graphic>
          <a:graphicData uri="http://schemas.openxmlformats.org/drawingml/2006/table">
            <a:tbl>
              <a:tblPr/>
              <a:tblGrid>
                <a:gridCol w="63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0" marR="0" lvl="0" indent="0" algn="r" defTabSz="1042988" rtl="0" eaLnBrk="0" fontAlgn="base" latinLnBrk="0" hangingPunct="0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42988" rtl="0" eaLnBrk="0" fontAlgn="base" latinLnBrk="0" hangingPunct="0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r" defTabSz="1042988" rtl="0" eaLnBrk="0" fontAlgn="base" latinLnBrk="0" hangingPunct="0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+0x1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42988" rtl="0" eaLnBrk="0" fontAlgn="base" latinLnBrk="0" hangingPunct="0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r" defTabSz="1042988" rtl="0" eaLnBrk="0" fontAlgn="base" latinLnBrk="0" hangingPunct="0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42988" rtl="0" eaLnBrk="0" fontAlgn="base" latinLnBrk="0" hangingPunct="0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076" name="Text Box 75"/>
          <p:cNvSpPr txBox="1">
            <a:spLocks noChangeArrowheads="1"/>
          </p:cNvSpPr>
          <p:nvPr/>
        </p:nvSpPr>
        <p:spPr bwMode="auto">
          <a:xfrm>
            <a:off x="755650" y="6476206"/>
            <a:ext cx="4571764" cy="41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CH" altLang="de-DE" sz="2000" b="0" dirty="0" smtClean="0"/>
              <a:t>Carry </a:t>
            </a:r>
            <a:r>
              <a:rPr lang="de-CH" altLang="de-DE" sz="2000" b="0" dirty="0" err="1" smtClean="0"/>
              <a:t>bit</a:t>
            </a:r>
            <a:r>
              <a:rPr lang="de-CH" altLang="de-DE" sz="2000" b="0" dirty="0" smtClean="0"/>
              <a:t> (</a:t>
            </a:r>
            <a:r>
              <a:rPr lang="de-CH" altLang="de-DE" sz="2000" b="0" dirty="0" err="1" smtClean="0"/>
              <a:t>ignored</a:t>
            </a:r>
            <a:r>
              <a:rPr lang="de-CH" altLang="de-DE" sz="2000" b="0" dirty="0" smtClean="0"/>
              <a:t> / </a:t>
            </a:r>
            <a:r>
              <a:rPr lang="de-CH" altLang="de-DE" sz="2000" b="0" dirty="0" err="1" smtClean="0"/>
              <a:t>hardware</a:t>
            </a:r>
            <a:r>
              <a:rPr lang="de-CH" altLang="de-DE" sz="2000" b="0" dirty="0" smtClean="0"/>
              <a:t> </a:t>
            </a:r>
            <a:r>
              <a:rPr lang="de-CH" altLang="de-DE" sz="2000" b="0" dirty="0" err="1" smtClean="0"/>
              <a:t>limitation</a:t>
            </a:r>
            <a:r>
              <a:rPr lang="de-CH" altLang="de-DE" sz="2000" b="0" dirty="0" smtClean="0"/>
              <a:t>!)</a:t>
            </a:r>
            <a:endParaRPr lang="en-US" altLang="de-DE" sz="2000" b="0" dirty="0"/>
          </a:p>
        </p:txBody>
      </p:sp>
      <p:sp>
        <p:nvSpPr>
          <p:cNvPr id="44077" name="Line 76"/>
          <p:cNvSpPr>
            <a:spLocks noChangeShapeType="1"/>
          </p:cNvSpPr>
          <p:nvPr/>
        </p:nvSpPr>
        <p:spPr bwMode="auto">
          <a:xfrm flipV="1">
            <a:off x="1655763" y="6076950"/>
            <a:ext cx="269875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 anchor="b"/>
          <a:lstStyle/>
          <a:p>
            <a:endParaRPr lang="de-CH"/>
          </a:p>
        </p:txBody>
      </p:sp>
      <p:sp>
        <p:nvSpPr>
          <p:cNvPr id="44078" name="Text Box 77"/>
          <p:cNvSpPr txBox="1">
            <a:spLocks noChangeArrowheads="1"/>
          </p:cNvSpPr>
          <p:nvPr/>
        </p:nvSpPr>
        <p:spPr bwMode="auto">
          <a:xfrm>
            <a:off x="576263" y="4496594"/>
            <a:ext cx="2600071" cy="41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CH" altLang="de-DE" sz="1600" b="0" dirty="0" smtClean="0"/>
              <a:t>Overflow </a:t>
            </a:r>
            <a:r>
              <a:rPr lang="de-CH" altLang="de-DE" sz="1600" b="0" dirty="0" err="1" smtClean="0"/>
              <a:t>when</a:t>
            </a:r>
            <a:r>
              <a:rPr lang="de-CH" altLang="de-DE" sz="1600" b="0" dirty="0" smtClean="0"/>
              <a:t> </a:t>
            </a:r>
            <a:r>
              <a:rPr lang="de-CH" altLang="de-DE" sz="1600" b="0" dirty="0" err="1" smtClean="0"/>
              <a:t>counting</a:t>
            </a:r>
            <a:r>
              <a:rPr lang="de-CH" altLang="de-DE" sz="1600" b="0" dirty="0" smtClean="0"/>
              <a:t> </a:t>
            </a:r>
            <a:r>
              <a:rPr lang="de-CH" altLang="de-DE" sz="1600" b="0" dirty="0" err="1" smtClean="0"/>
              <a:t>up</a:t>
            </a:r>
            <a:r>
              <a:rPr lang="de-CH" altLang="de-DE" sz="1600" b="0" dirty="0" smtClean="0"/>
              <a:t>:</a:t>
            </a:r>
            <a:endParaRPr lang="en-US" altLang="de-DE" sz="1600" b="0" dirty="0"/>
          </a:p>
        </p:txBody>
      </p:sp>
      <p:graphicFrame>
        <p:nvGraphicFramePr>
          <p:cNvPr id="58446" name="Group 78"/>
          <p:cNvGraphicFramePr>
            <a:graphicFrameLocks noGrp="1"/>
          </p:cNvGraphicFramePr>
          <p:nvPr/>
        </p:nvGraphicFramePr>
        <p:xfrm>
          <a:off x="4851400" y="5040313"/>
          <a:ext cx="1439863" cy="1219200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0" marR="0" lvl="0" indent="0" algn="r" defTabSz="1042988" rtl="0" eaLnBrk="0" fontAlgn="base" latinLnBrk="0" hangingPunct="0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42988" rtl="0" eaLnBrk="0" fontAlgn="base" latinLnBrk="0" hangingPunct="0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r" defTabSz="1042988" rtl="0" eaLnBrk="0" fontAlgn="base" latinLnBrk="0" hangingPunct="0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-0x1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42988" rtl="0" eaLnBrk="0" fontAlgn="base" latinLnBrk="0" hangingPunct="0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r" defTabSz="1042988" rtl="0" eaLnBrk="0" fontAlgn="base" latinLnBrk="0" hangingPunct="0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42988" rtl="0" eaLnBrk="0" fontAlgn="base" latinLnBrk="0" hangingPunct="0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087" name="Text Box 99"/>
          <p:cNvSpPr txBox="1">
            <a:spLocks noChangeArrowheads="1"/>
          </p:cNvSpPr>
          <p:nvPr/>
        </p:nvSpPr>
        <p:spPr bwMode="auto">
          <a:xfrm>
            <a:off x="4221163" y="4496594"/>
            <a:ext cx="2904641" cy="41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CH" altLang="de-DE" sz="1600" b="0" dirty="0" smtClean="0"/>
              <a:t>Underflow </a:t>
            </a:r>
            <a:r>
              <a:rPr lang="de-CH" altLang="de-DE" sz="1600" b="0" dirty="0" err="1" smtClean="0"/>
              <a:t>when</a:t>
            </a:r>
            <a:r>
              <a:rPr lang="de-CH" altLang="de-DE" sz="1600" b="0" dirty="0" smtClean="0"/>
              <a:t> </a:t>
            </a:r>
            <a:r>
              <a:rPr lang="de-CH" altLang="de-DE" sz="1600" b="0" dirty="0" err="1" smtClean="0"/>
              <a:t>counting</a:t>
            </a:r>
            <a:r>
              <a:rPr lang="de-CH" altLang="de-DE" sz="1600" b="0" dirty="0" smtClean="0"/>
              <a:t> down:</a:t>
            </a:r>
            <a:endParaRPr lang="en-US" altLang="de-DE" sz="1600" b="0" dirty="0"/>
          </a:p>
        </p:txBody>
      </p:sp>
      <p:sp>
        <p:nvSpPr>
          <p:cNvPr id="44088" name="Textfeld 1"/>
          <p:cNvSpPr txBox="1">
            <a:spLocks noChangeArrowheads="1"/>
          </p:cNvSpPr>
          <p:nvPr/>
        </p:nvSpPr>
        <p:spPr bwMode="auto">
          <a:xfrm>
            <a:off x="567461" y="512196"/>
            <a:ext cx="3724096" cy="50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CH" altLang="de-DE" sz="3600" dirty="0" smtClean="0">
                <a:solidFill>
                  <a:srgbClr val="0070C0"/>
                </a:solidFill>
              </a:rPr>
              <a:t>Modulo Counter</a:t>
            </a:r>
            <a:endParaRPr lang="en-US" altLang="de-DE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ctrTitle"/>
          </p:nvPr>
        </p:nvSpPr>
        <p:spPr>
          <a:xfrm>
            <a:off x="378348" y="261915"/>
            <a:ext cx="5894389" cy="1270275"/>
          </a:xfrm>
        </p:spPr>
        <p:txBody>
          <a:bodyPr/>
          <a:lstStyle/>
          <a:p>
            <a:pPr lvl="1" eaLnBrk="1" hangingPunct="1"/>
            <a:r>
              <a:rPr lang="de-CH" sz="3200" dirty="0" smtClean="0"/>
              <a:t>Counter Description in VHDL</a:t>
            </a:r>
            <a:r>
              <a:rPr lang="de-CH" dirty="0" smtClean="0">
                <a:solidFill>
                  <a:srgbClr val="0064BA"/>
                </a:solidFill>
              </a:rPr>
              <a:t/>
            </a:r>
            <a:br>
              <a:rPr lang="de-CH" dirty="0" smtClean="0">
                <a:solidFill>
                  <a:srgbClr val="0064BA"/>
                </a:solidFill>
              </a:rPr>
            </a:br>
            <a:r>
              <a:rPr lang="de-CH" sz="2400" b="0" dirty="0" err="1" smtClean="0">
                <a:solidFill>
                  <a:srgbClr val="0064BA"/>
                </a:solidFill>
              </a:rPr>
              <a:t>Structure</a:t>
            </a:r>
            <a:r>
              <a:rPr lang="de-CH" sz="2400" b="0" dirty="0" smtClean="0">
                <a:solidFill>
                  <a:srgbClr val="0064BA"/>
                </a:solidFill>
              </a:rPr>
              <a:t> </a:t>
            </a:r>
            <a:r>
              <a:rPr lang="de-CH" sz="2400" b="0" dirty="0" err="1" smtClean="0">
                <a:solidFill>
                  <a:srgbClr val="0064BA"/>
                </a:solidFill>
              </a:rPr>
              <a:t>and</a:t>
            </a:r>
            <a:r>
              <a:rPr lang="de-CH" sz="2400" b="0" dirty="0" smtClean="0">
                <a:solidFill>
                  <a:srgbClr val="0064BA"/>
                </a:solidFill>
              </a:rPr>
              <a:t> </a:t>
            </a:r>
            <a:r>
              <a:rPr lang="de-CH" sz="2400" b="0" dirty="0" err="1" smtClean="0">
                <a:solidFill>
                  <a:srgbClr val="0064BA"/>
                </a:solidFill>
              </a:rPr>
              <a:t>Datatype</a:t>
            </a:r>
            <a:r>
              <a:rPr lang="de-CH" dirty="0" smtClean="0">
                <a:solidFill>
                  <a:srgbClr val="0064BA"/>
                </a:solidFill>
              </a:rPr>
              <a:t/>
            </a:r>
            <a:br>
              <a:rPr lang="de-CH" dirty="0" smtClean="0">
                <a:solidFill>
                  <a:srgbClr val="0064BA"/>
                </a:solidFill>
              </a:rPr>
            </a:br>
            <a:endParaRPr lang="de-CH" dirty="0">
              <a:solidFill>
                <a:srgbClr val="0064BA"/>
              </a:solidFill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378348" y="1716435"/>
            <a:ext cx="10020913" cy="450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6"/>
              </a:buClr>
              <a:buSzPct val="100000"/>
              <a:buFont typeface="Arial" charset="0"/>
              <a:buNone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6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1528" indent="-521528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sz="2400" dirty="0" smtClean="0">
                <a:latin typeface="Arial" charset="0"/>
                <a:cs typeface="Arial" charset="0"/>
              </a:rPr>
              <a:t>RTL-</a:t>
            </a:r>
            <a:r>
              <a:rPr lang="de-CH" sz="2400" dirty="0" err="1" smtClean="0">
                <a:latin typeface="Arial" charset="0"/>
                <a:cs typeface="Arial" charset="0"/>
              </a:rPr>
              <a:t>Structure</a:t>
            </a:r>
            <a:r>
              <a:rPr lang="de-CH" sz="2400" dirty="0" smtClean="0">
                <a:latin typeface="Arial" charset="0"/>
                <a:cs typeface="Arial" charset="0"/>
              </a:rPr>
              <a:t> : </a:t>
            </a:r>
            <a:r>
              <a:rPr lang="de-CH" sz="2400" dirty="0" err="1" smtClean="0">
                <a:latin typeface="Arial" charset="0"/>
                <a:cs typeface="Arial" charset="0"/>
              </a:rPr>
              <a:t>Recommendation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endParaRPr lang="de-CH" sz="2400" dirty="0" smtClean="0">
              <a:latin typeface="Arial" charset="0"/>
              <a:cs typeface="Arial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0"/>
              </a:spcBef>
            </a:pPr>
            <a:r>
              <a:rPr lang="de-CH" sz="2000" b="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At least 2 </a:t>
            </a:r>
            <a:r>
              <a:rPr lang="de-CH" sz="2000" b="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processes</a:t>
            </a:r>
            <a:r>
              <a:rPr lang="de-CH" sz="2000" b="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: </a:t>
            </a:r>
            <a:r>
              <a:rPr lang="de-CH" sz="2000" b="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/>
            </a:r>
            <a:br>
              <a:rPr lang="de-CH" sz="2000" b="0" dirty="0" smtClean="0">
                <a:solidFill>
                  <a:srgbClr val="0070C0"/>
                </a:solidFill>
                <a:latin typeface="Arial" charset="0"/>
                <a:cs typeface="Arial" charset="0"/>
              </a:rPr>
            </a:br>
            <a:r>
              <a:rPr lang="de-CH" sz="2000" b="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one</a:t>
            </a:r>
            <a:r>
              <a:rPr lang="de-CH" sz="2000" b="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de-CH" sz="2000" b="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for</a:t>
            </a:r>
            <a:r>
              <a:rPr lang="de-CH" sz="2000" b="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de-CH" sz="2000" b="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the</a:t>
            </a:r>
            <a:r>
              <a:rPr lang="de-CH" sz="2000" b="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FFs </a:t>
            </a:r>
            <a:r>
              <a:rPr lang="de-CH" sz="2000" b="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+ </a:t>
            </a:r>
            <a:r>
              <a:rPr lang="de-CH" sz="2000" b="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one</a:t>
            </a:r>
            <a:r>
              <a:rPr lang="de-CH" sz="2000" b="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de-CH" sz="2000" b="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for</a:t>
            </a:r>
            <a:r>
              <a:rPr lang="de-CH" sz="2000" b="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de-CH" sz="2000" b="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the</a:t>
            </a:r>
            <a:r>
              <a:rPr lang="de-CH" sz="2000" b="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de-CH" sz="2000" b="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comb-logic</a:t>
            </a:r>
            <a:r>
              <a:rPr lang="de-CH" sz="2000" b="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/>
            </a:r>
            <a:br>
              <a:rPr lang="de-CH" sz="2000" b="0" dirty="0" smtClean="0">
                <a:solidFill>
                  <a:srgbClr val="0070C0"/>
                </a:solidFill>
                <a:latin typeface="Arial" charset="0"/>
                <a:cs typeface="Arial" charset="0"/>
              </a:rPr>
            </a:br>
            <a:r>
              <a:rPr lang="de-CH" sz="2000" b="0" dirty="0">
                <a:solidFill>
                  <a:schemeClr val="tx1"/>
                </a:solidFill>
                <a:latin typeface="Arial" charset="0"/>
                <a:cs typeface="Arial" charset="0"/>
              </a:rPr>
              <a:t>(</a:t>
            </a:r>
            <a:r>
              <a:rPr lang="de-CH" sz="2000" b="0" dirty="0" err="1">
                <a:solidFill>
                  <a:schemeClr val="tx1"/>
                </a:solidFill>
                <a:latin typeface="Arial" charset="0"/>
                <a:cs typeface="Arial" charset="0"/>
              </a:rPr>
              <a:t>evtl</a:t>
            </a:r>
            <a:r>
              <a:rPr lang="de-CH" sz="2000" b="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de-CH" sz="2000" b="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for</a:t>
            </a:r>
            <a:r>
              <a:rPr lang="de-CH" sz="2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de-CH" sz="2000" b="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better</a:t>
            </a:r>
            <a:r>
              <a:rPr lang="de-CH" sz="2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de-CH" sz="2000" b="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overview</a:t>
            </a:r>
            <a:r>
              <a:rPr lang="de-CH" sz="2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de-CH" sz="2000" b="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split</a:t>
            </a:r>
            <a:r>
              <a:rPr lang="de-CH" sz="2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de-CH" sz="2000" b="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output</a:t>
            </a:r>
            <a:r>
              <a:rPr lang="de-CH" sz="2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de-CH" sz="2000" b="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comb-logic</a:t>
            </a:r>
            <a:r>
              <a:rPr lang="de-CH" sz="2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in a 3rd </a:t>
            </a:r>
            <a:r>
              <a:rPr lang="de-CH" sz="2000" b="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process</a:t>
            </a:r>
            <a:r>
              <a:rPr lang="de-CH" sz="2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endParaRPr lang="de-CH" sz="2000" b="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1043056" lvl="1" indent="-521528" eaLnBrk="1" hangingPunct="1">
              <a:lnSpc>
                <a:spcPct val="100000"/>
              </a:lnSpc>
              <a:spcBef>
                <a:spcPts val="0"/>
              </a:spcBef>
              <a:buFont typeface="Courier New" pitchFamily="49" charset="0"/>
              <a:buChar char="o"/>
            </a:pPr>
            <a:endParaRPr lang="de-CH" sz="2000" dirty="0">
              <a:latin typeface="Arial" charset="0"/>
              <a:cs typeface="Arial" charset="0"/>
            </a:endParaRPr>
          </a:p>
          <a:p>
            <a:pPr marL="521528" indent="-521528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sz="2400" dirty="0" err="1" smtClean="0">
                <a:latin typeface="Arial" charset="0"/>
                <a:cs typeface="Arial" charset="0"/>
              </a:rPr>
              <a:t>Datatype</a:t>
            </a:r>
            <a:r>
              <a:rPr lang="de-CH" sz="2400" dirty="0" smtClean="0">
                <a:latin typeface="Arial" charset="0"/>
                <a:cs typeface="Arial" charset="0"/>
              </a:rPr>
              <a:t>: </a:t>
            </a:r>
            <a:r>
              <a:rPr lang="de-CH" sz="2400" dirty="0" err="1" smtClean="0">
                <a:latin typeface="Arial" charset="0"/>
                <a:cs typeface="Arial" charset="0"/>
              </a:rPr>
              <a:t>Selection</a:t>
            </a:r>
            <a:endParaRPr lang="de-CH" sz="2400" dirty="0">
              <a:latin typeface="Arial" charset="0"/>
              <a:cs typeface="Arial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0"/>
              </a:spcBef>
            </a:pPr>
            <a:r>
              <a:rPr lang="de-CH" sz="2000" dirty="0" smtClean="0">
                <a:latin typeface="Arial" charset="0"/>
                <a:cs typeface="Arial" charset="0"/>
              </a:rPr>
              <a:t> </a:t>
            </a:r>
            <a:r>
              <a:rPr lang="de-CH" sz="2000" b="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Usually</a:t>
            </a:r>
            <a:r>
              <a:rPr lang="de-CH" sz="2000" b="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de-CH" sz="2000" b="0" dirty="0">
                <a:solidFill>
                  <a:srgbClr val="0070C0"/>
                </a:solidFill>
                <a:latin typeface="Arial" charset="0"/>
                <a:cs typeface="Arial" charset="0"/>
              </a:rPr>
              <a:t>unsigned, signed oder integer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de-CH" sz="2000" b="0" dirty="0">
                <a:latin typeface="Arial" charset="0"/>
                <a:cs typeface="Arial" charset="0"/>
              </a:rPr>
              <a:t>        </a:t>
            </a:r>
            <a:r>
              <a:rPr lang="de-CH" sz="2000" b="0" dirty="0" smtClean="0">
                <a:latin typeface="Arial" charset="0"/>
                <a:cs typeface="Arial" charset="0"/>
              </a:rPr>
              <a:t>(</a:t>
            </a:r>
            <a:r>
              <a:rPr lang="de-CH" sz="2000" b="0" dirty="0" err="1" smtClean="0">
                <a:latin typeface="Arial" charset="0"/>
                <a:cs typeface="Arial" charset="0"/>
              </a:rPr>
              <a:t>unsigned</a:t>
            </a:r>
            <a:r>
              <a:rPr lang="de-CH" sz="2000" b="0" dirty="0">
                <a:latin typeface="Arial" charset="0"/>
                <a:cs typeface="Arial" charset="0"/>
              </a:rPr>
              <a:t> </a:t>
            </a:r>
            <a:r>
              <a:rPr lang="de-CH" sz="2000" b="0" dirty="0" err="1" smtClean="0">
                <a:latin typeface="Arial" charset="0"/>
                <a:cs typeface="Arial" charset="0"/>
              </a:rPr>
              <a:t>and</a:t>
            </a:r>
            <a:r>
              <a:rPr lang="de-CH" sz="2000" b="0" dirty="0" smtClean="0">
                <a:latin typeface="Arial" charset="0"/>
                <a:cs typeface="Arial" charset="0"/>
              </a:rPr>
              <a:t> </a:t>
            </a:r>
            <a:r>
              <a:rPr lang="de-CH" sz="2000" b="0" dirty="0" err="1" smtClean="0">
                <a:latin typeface="Arial" charset="0"/>
                <a:cs typeface="Arial" charset="0"/>
              </a:rPr>
              <a:t>signed</a:t>
            </a:r>
            <a:r>
              <a:rPr lang="de-CH" sz="2000" b="0" dirty="0" smtClean="0">
                <a:latin typeface="Arial" charset="0"/>
                <a:cs typeface="Arial" charset="0"/>
              </a:rPr>
              <a:t> </a:t>
            </a:r>
            <a:r>
              <a:rPr lang="de-CH" sz="2000" b="0" dirty="0" err="1" smtClean="0">
                <a:latin typeface="Arial" charset="0"/>
                <a:cs typeface="Arial" charset="0"/>
              </a:rPr>
              <a:t>allow</a:t>
            </a:r>
            <a:r>
              <a:rPr lang="de-CH" sz="2000" b="0" dirty="0" smtClean="0">
                <a:latin typeface="Arial" charset="0"/>
                <a:cs typeface="Arial" charset="0"/>
              </a:rPr>
              <a:t> </a:t>
            </a:r>
            <a:r>
              <a:rPr lang="de-CH" sz="2000" b="0" dirty="0" err="1" smtClean="0">
                <a:latin typeface="Arial" charset="0"/>
                <a:cs typeface="Arial" charset="0"/>
              </a:rPr>
              <a:t>easier</a:t>
            </a:r>
            <a:r>
              <a:rPr lang="de-CH" sz="2000" b="0" dirty="0" smtClean="0">
                <a:latin typeface="Arial" charset="0"/>
                <a:cs typeface="Arial" charset="0"/>
              </a:rPr>
              <a:t> </a:t>
            </a:r>
            <a:r>
              <a:rPr lang="de-CH" sz="2000" b="0" dirty="0" err="1" smtClean="0">
                <a:latin typeface="Arial" charset="0"/>
                <a:cs typeface="Arial" charset="0"/>
              </a:rPr>
              <a:t>conversion</a:t>
            </a:r>
            <a:r>
              <a:rPr lang="de-CH" sz="2000" b="0" dirty="0" smtClean="0">
                <a:latin typeface="Arial" charset="0"/>
                <a:cs typeface="Arial" charset="0"/>
              </a:rPr>
              <a:t> </a:t>
            </a:r>
            <a:r>
              <a:rPr lang="de-CH" sz="2000" b="0" dirty="0" err="1" smtClean="0">
                <a:latin typeface="Arial" charset="0"/>
                <a:cs typeface="Arial" charset="0"/>
              </a:rPr>
              <a:t>into</a:t>
            </a:r>
            <a:r>
              <a:rPr lang="de-CH" sz="2000" b="0" dirty="0" smtClean="0">
                <a:latin typeface="Arial" charset="0"/>
                <a:cs typeface="Arial" charset="0"/>
              </a:rPr>
              <a:t> </a:t>
            </a:r>
            <a:r>
              <a:rPr lang="de-CH" sz="2000" b="0" dirty="0" err="1" smtClean="0">
                <a:latin typeface="Arial" charset="0"/>
                <a:cs typeface="Arial" charset="0"/>
              </a:rPr>
              <a:t>std_logic_vector</a:t>
            </a:r>
            <a:r>
              <a:rPr lang="de-CH" sz="2000" b="0" dirty="0" smtClean="0">
                <a:latin typeface="Arial" charset="0"/>
                <a:cs typeface="Arial" charset="0"/>
              </a:rPr>
              <a:t>)</a:t>
            </a:r>
            <a:endParaRPr lang="de-CH" sz="2000" b="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endParaRPr lang="de-CH" sz="2000" dirty="0">
              <a:latin typeface="Arial" charset="0"/>
              <a:cs typeface="Arial" charset="0"/>
            </a:endParaRPr>
          </a:p>
          <a:p>
            <a:pPr marL="521528" indent="-521528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sz="2400" dirty="0" err="1" smtClean="0">
                <a:latin typeface="Arial" charset="0"/>
                <a:cs typeface="Arial" charset="0"/>
              </a:rPr>
              <a:t>Example</a:t>
            </a:r>
            <a:r>
              <a:rPr lang="de-CH" sz="2400" dirty="0" smtClean="0">
                <a:latin typeface="Arial" charset="0"/>
                <a:cs typeface="Arial" charset="0"/>
              </a:rPr>
              <a:t/>
            </a:r>
            <a:br>
              <a:rPr lang="de-CH" sz="2400" dirty="0" smtClean="0">
                <a:latin typeface="Arial" charset="0"/>
                <a:cs typeface="Arial" charset="0"/>
              </a:rPr>
            </a:br>
            <a:r>
              <a:rPr lang="de-CH" sz="2000" b="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Analyse </a:t>
            </a:r>
            <a:r>
              <a:rPr lang="de-CH" sz="2000" b="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example</a:t>
            </a:r>
            <a:r>
              <a:rPr lang="de-CH" sz="2000" b="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in </a:t>
            </a:r>
            <a:r>
              <a:rPr lang="de-CH" sz="2000" b="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next</a:t>
            </a:r>
            <a:r>
              <a:rPr lang="de-CH" sz="2000" b="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2 </a:t>
            </a:r>
            <a:r>
              <a:rPr lang="de-CH" sz="2000" b="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slides</a:t>
            </a:r>
            <a:r>
              <a:rPr lang="de-CH" sz="2000" b="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:  </a:t>
            </a:r>
            <a:r>
              <a:rPr lang="de-CH" sz="2000" b="0" dirty="0" err="1" smtClean="0">
                <a:solidFill>
                  <a:prstClr val="black"/>
                </a:solidFill>
                <a:latin typeface="Courier New" pitchFamily="49" charset="0"/>
              </a:rPr>
              <a:t>simple_counter.vhd</a:t>
            </a:r>
            <a:endParaRPr lang="de-CH" sz="2000" b="0" dirty="0">
              <a:solidFill>
                <a:srgbClr val="0070C0"/>
              </a:solidFill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4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23385" y="1662667"/>
            <a:ext cx="10181063" cy="49912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102663" tIns="53385" rIns="102663" bIns="53385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de-CH" sz="2400" dirty="0">
                <a:solidFill>
                  <a:srgbClr val="00349E"/>
                </a:solidFill>
                <a:latin typeface="Courier New" pitchFamily="49" charset="0"/>
              </a:rPr>
              <a:t>LIBRARY</a:t>
            </a:r>
            <a:r>
              <a:rPr lang="de-CH" sz="240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de-CH" sz="2400" dirty="0" err="1">
                <a:solidFill>
                  <a:prstClr val="black"/>
                </a:solidFill>
                <a:latin typeface="Courier New" pitchFamily="49" charset="0"/>
              </a:rPr>
              <a:t>ieee</a:t>
            </a:r>
            <a:r>
              <a:rPr lang="de-CH" sz="2400" dirty="0">
                <a:solidFill>
                  <a:prstClr val="black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CH" sz="2400" dirty="0">
                <a:solidFill>
                  <a:srgbClr val="00349E"/>
                </a:solidFill>
                <a:latin typeface="Courier New" pitchFamily="49" charset="0"/>
              </a:rPr>
              <a:t>USE</a:t>
            </a:r>
            <a:r>
              <a:rPr lang="de-CH" sz="2400" dirty="0">
                <a:solidFill>
                  <a:prstClr val="black"/>
                </a:solidFill>
                <a:latin typeface="Courier New" pitchFamily="49" charset="0"/>
              </a:rPr>
              <a:t> ieee.std_logic_1164.all;</a:t>
            </a:r>
            <a:br>
              <a:rPr lang="de-CH" sz="2400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de-CH" sz="2400" dirty="0">
                <a:solidFill>
                  <a:srgbClr val="00349E"/>
                </a:solidFill>
                <a:latin typeface="Courier New" pitchFamily="49" charset="0"/>
              </a:rPr>
              <a:t>USE</a:t>
            </a:r>
            <a:r>
              <a:rPr lang="de-CH" sz="240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de-CH" sz="2400" dirty="0" err="1">
                <a:solidFill>
                  <a:prstClr val="black"/>
                </a:solidFill>
                <a:latin typeface="Courier New" pitchFamily="49" charset="0"/>
              </a:rPr>
              <a:t>ieee.numeric_std.all</a:t>
            </a:r>
            <a:r>
              <a:rPr lang="de-CH" sz="2400" dirty="0">
                <a:solidFill>
                  <a:prstClr val="black"/>
                </a:solidFill>
                <a:latin typeface="Courier New" pitchFamily="49" charset="0"/>
              </a:rPr>
              <a:t>;</a:t>
            </a:r>
            <a:br>
              <a:rPr lang="de-CH" sz="2400" dirty="0">
                <a:solidFill>
                  <a:prstClr val="black"/>
                </a:solidFill>
                <a:latin typeface="Courier New" pitchFamily="49" charset="0"/>
              </a:rPr>
            </a:br>
            <a:endParaRPr lang="de-CH" sz="2400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de-CH" sz="2400" dirty="0">
                <a:solidFill>
                  <a:srgbClr val="00349E"/>
                </a:solidFill>
                <a:latin typeface="Courier New" pitchFamily="49" charset="0"/>
              </a:rPr>
              <a:t>ENTITY</a:t>
            </a:r>
            <a:r>
              <a:rPr lang="de-CH" sz="240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de-CH" sz="2400" dirty="0" err="1" smtClean="0">
                <a:solidFill>
                  <a:prstClr val="black"/>
                </a:solidFill>
                <a:latin typeface="Courier New" pitchFamily="49" charset="0"/>
              </a:rPr>
              <a:t>simple_counter</a:t>
            </a:r>
            <a:r>
              <a:rPr lang="de-CH" sz="2400" dirty="0" smtClean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de-CH" sz="2400" dirty="0">
                <a:solidFill>
                  <a:prstClr val="black"/>
                </a:solidFill>
                <a:latin typeface="Courier New" pitchFamily="49" charset="0"/>
              </a:rPr>
              <a:t>IS</a:t>
            </a:r>
            <a:br>
              <a:rPr lang="de-CH" sz="2400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de-CH" sz="2400" dirty="0">
                <a:solidFill>
                  <a:srgbClr val="00349E"/>
                </a:solidFill>
                <a:latin typeface="Courier New" pitchFamily="49" charset="0"/>
              </a:rPr>
              <a:t>PORT</a:t>
            </a:r>
            <a:r>
              <a:rPr lang="de-CH" sz="2400" dirty="0">
                <a:solidFill>
                  <a:prstClr val="black"/>
                </a:solidFill>
                <a:latin typeface="Courier New" pitchFamily="49" charset="0"/>
              </a:rPr>
              <a:t>( </a:t>
            </a:r>
            <a:br>
              <a:rPr lang="de-CH" sz="2400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de-CH" sz="2400" dirty="0" smtClean="0">
                <a:solidFill>
                  <a:prstClr val="black"/>
                </a:solidFill>
                <a:latin typeface="Courier New" pitchFamily="49" charset="0"/>
              </a:rPr>
              <a:t>    </a:t>
            </a:r>
            <a:r>
              <a:rPr lang="de-CH" sz="2400" dirty="0" err="1" smtClean="0">
                <a:solidFill>
                  <a:prstClr val="black"/>
                </a:solidFill>
                <a:latin typeface="Courier New" pitchFamily="49" charset="0"/>
              </a:rPr>
              <a:t>clk,reset</a:t>
            </a:r>
            <a:r>
              <a:rPr lang="de-CH" sz="2400" dirty="0">
                <a:solidFill>
                  <a:prstClr val="black"/>
                </a:solidFill>
                <a:latin typeface="Courier New" pitchFamily="49" charset="0"/>
              </a:rPr>
              <a:t>	</a:t>
            </a:r>
            <a:r>
              <a:rPr lang="de-CH" sz="2400" dirty="0" smtClean="0">
                <a:solidFill>
                  <a:prstClr val="black"/>
                </a:solidFill>
                <a:latin typeface="Courier New" pitchFamily="49" charset="0"/>
              </a:rPr>
              <a:t> : </a:t>
            </a:r>
            <a:r>
              <a:rPr lang="de-CH" sz="2400" dirty="0">
                <a:solidFill>
                  <a:srgbClr val="00349E"/>
                </a:solidFill>
                <a:latin typeface="Courier New" pitchFamily="49" charset="0"/>
              </a:rPr>
              <a:t>IN</a:t>
            </a:r>
            <a:r>
              <a:rPr lang="de-CH" sz="2400" dirty="0">
                <a:solidFill>
                  <a:prstClr val="black"/>
                </a:solidFill>
                <a:latin typeface="Courier New" pitchFamily="49" charset="0"/>
              </a:rPr>
              <a:t>    </a:t>
            </a:r>
            <a:r>
              <a:rPr lang="de-CH" sz="2400" dirty="0" err="1">
                <a:solidFill>
                  <a:prstClr val="black"/>
                </a:solidFill>
                <a:latin typeface="Courier New" pitchFamily="49" charset="0"/>
              </a:rPr>
              <a:t>std_logic</a:t>
            </a:r>
            <a:r>
              <a:rPr lang="de-CH" sz="2400" dirty="0">
                <a:solidFill>
                  <a:prstClr val="black"/>
                </a:solidFill>
                <a:latin typeface="Courier New" pitchFamily="49" charset="0"/>
              </a:rPr>
              <a:t>;</a:t>
            </a:r>
            <a:br>
              <a:rPr lang="de-CH" sz="2400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de-CH" sz="2400" dirty="0" smtClean="0">
                <a:solidFill>
                  <a:prstClr val="black"/>
                </a:solidFill>
                <a:latin typeface="Courier New" pitchFamily="49" charset="0"/>
              </a:rPr>
              <a:t>    </a:t>
            </a:r>
            <a:r>
              <a:rPr lang="de-CH" sz="2400" dirty="0" err="1" smtClean="0">
                <a:solidFill>
                  <a:prstClr val="black"/>
                </a:solidFill>
                <a:latin typeface="Courier New" pitchFamily="49" charset="0"/>
              </a:rPr>
              <a:t>cnt_out</a:t>
            </a:r>
            <a:r>
              <a:rPr lang="de-CH" sz="2400" dirty="0" smtClean="0">
                <a:solidFill>
                  <a:prstClr val="black"/>
                </a:solidFill>
                <a:latin typeface="Courier New" pitchFamily="49" charset="0"/>
              </a:rPr>
              <a:t>     : </a:t>
            </a:r>
            <a:r>
              <a:rPr lang="de-CH" sz="2400" dirty="0">
                <a:solidFill>
                  <a:srgbClr val="00349E"/>
                </a:solidFill>
                <a:latin typeface="Courier New" pitchFamily="49" charset="0"/>
              </a:rPr>
              <a:t>OUT</a:t>
            </a:r>
            <a:r>
              <a:rPr lang="de-CH" sz="2400" dirty="0">
                <a:solidFill>
                  <a:prstClr val="black"/>
                </a:solidFill>
                <a:latin typeface="Courier New" pitchFamily="49" charset="0"/>
              </a:rPr>
              <a:t>   </a:t>
            </a:r>
            <a:r>
              <a:rPr lang="de-CH" sz="2400" dirty="0" err="1">
                <a:solidFill>
                  <a:prstClr val="black"/>
                </a:solidFill>
                <a:latin typeface="Courier New" pitchFamily="49" charset="0"/>
              </a:rPr>
              <a:t>std_logic_vector</a:t>
            </a:r>
            <a:r>
              <a:rPr lang="de-CH" sz="2400" dirty="0">
                <a:solidFill>
                  <a:prstClr val="black"/>
                </a:solidFill>
                <a:latin typeface="Courier New" pitchFamily="49" charset="0"/>
              </a:rPr>
              <a:t>(3 </a:t>
            </a:r>
            <a:r>
              <a:rPr lang="de-CH" sz="2400" dirty="0" err="1">
                <a:solidFill>
                  <a:srgbClr val="00349E"/>
                </a:solidFill>
                <a:latin typeface="Courier New" pitchFamily="49" charset="0"/>
              </a:rPr>
              <a:t>downto</a:t>
            </a:r>
            <a:r>
              <a:rPr lang="de-CH" sz="2400" dirty="0">
                <a:solidFill>
                  <a:prstClr val="black"/>
                </a:solidFill>
                <a:latin typeface="Courier New" pitchFamily="49" charset="0"/>
              </a:rPr>
              <a:t> 0)</a:t>
            </a:r>
            <a:br>
              <a:rPr lang="de-CH" sz="2400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de-CH" sz="2400" dirty="0">
                <a:solidFill>
                  <a:prstClr val="black"/>
                </a:solidFill>
                <a:latin typeface="Courier New" pitchFamily="49" charset="0"/>
              </a:rPr>
              <a:t>);</a:t>
            </a:r>
            <a:br>
              <a:rPr lang="de-CH" sz="2400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de-CH" sz="2400" dirty="0">
                <a:solidFill>
                  <a:srgbClr val="00349E"/>
                </a:solidFill>
                <a:latin typeface="Courier New" pitchFamily="49" charset="0"/>
              </a:rPr>
              <a:t>END</a:t>
            </a:r>
            <a:r>
              <a:rPr lang="de-CH" sz="240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de-CH" sz="2400" dirty="0" err="1" smtClean="0">
                <a:solidFill>
                  <a:prstClr val="black"/>
                </a:solidFill>
                <a:latin typeface="Courier New" pitchFamily="49" charset="0"/>
              </a:rPr>
              <a:t>simple_counter</a:t>
            </a:r>
            <a:r>
              <a:rPr lang="de-CH" sz="2400" dirty="0" smtClean="0">
                <a:solidFill>
                  <a:prstClr val="black"/>
                </a:solidFill>
                <a:latin typeface="Courier New" pitchFamily="49" charset="0"/>
              </a:rPr>
              <a:t>;</a:t>
            </a:r>
            <a:endParaRPr lang="de-CH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248759" y="3388736"/>
            <a:ext cx="4965044" cy="89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663" tIns="53385" rIns="102663" bIns="533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ts val="0"/>
              </a:spcAft>
            </a:pPr>
            <a:r>
              <a:rPr lang="de-CH" sz="2300" dirty="0" smtClean="0">
                <a:solidFill>
                  <a:srgbClr val="006600"/>
                </a:solidFill>
              </a:rPr>
              <a:t>Package </a:t>
            </a:r>
            <a:r>
              <a:rPr lang="de-CH" sz="2300" dirty="0" err="1" smtClean="0">
                <a:solidFill>
                  <a:srgbClr val="006600"/>
                </a:solidFill>
              </a:rPr>
              <a:t>with</a:t>
            </a:r>
            <a:r>
              <a:rPr lang="de-CH" sz="2300" dirty="0" smtClean="0">
                <a:solidFill>
                  <a:srgbClr val="006600"/>
                </a:solidFill>
              </a:rPr>
              <a:t> </a:t>
            </a:r>
            <a:r>
              <a:rPr lang="de-CH" sz="2300" dirty="0" err="1" smtClean="0">
                <a:solidFill>
                  <a:srgbClr val="006600"/>
                </a:solidFill>
              </a:rPr>
              <a:t>arithmetic</a:t>
            </a:r>
            <a:r>
              <a:rPr lang="de-CH" sz="2300" dirty="0" smtClean="0">
                <a:solidFill>
                  <a:srgbClr val="006600"/>
                </a:solidFill>
              </a:rPr>
              <a:t> </a:t>
            </a:r>
            <a:r>
              <a:rPr lang="de-CH" sz="2300" dirty="0" err="1" smtClean="0">
                <a:solidFill>
                  <a:srgbClr val="006600"/>
                </a:solidFill>
              </a:rPr>
              <a:t>functions</a:t>
            </a:r>
            <a:endParaRPr lang="de-CH" sz="2300" dirty="0" smtClean="0">
              <a:solidFill>
                <a:srgbClr val="006600"/>
              </a:solidFill>
            </a:endParaRPr>
          </a:p>
          <a:p>
            <a:pPr algn="ctr" eaLnBrk="1" hangingPunct="1">
              <a:spcAft>
                <a:spcPts val="0"/>
              </a:spcAft>
            </a:pPr>
            <a:r>
              <a:rPr lang="de-CH" sz="2300" dirty="0" err="1">
                <a:solidFill>
                  <a:srgbClr val="006600"/>
                </a:solidFill>
              </a:rPr>
              <a:t>a</a:t>
            </a:r>
            <a:r>
              <a:rPr lang="de-CH" sz="2300" dirty="0" err="1" smtClean="0">
                <a:solidFill>
                  <a:srgbClr val="006600"/>
                </a:solidFill>
              </a:rPr>
              <a:t>nd</a:t>
            </a:r>
            <a:r>
              <a:rPr lang="de-CH" sz="2300" dirty="0" smtClean="0">
                <a:solidFill>
                  <a:srgbClr val="006600"/>
                </a:solidFill>
              </a:rPr>
              <a:t> </a:t>
            </a:r>
            <a:r>
              <a:rPr lang="de-CH" sz="2300" dirty="0" err="1" smtClean="0">
                <a:solidFill>
                  <a:srgbClr val="006600"/>
                </a:solidFill>
              </a:rPr>
              <a:t>numerical</a:t>
            </a:r>
            <a:r>
              <a:rPr lang="de-CH" sz="2300" dirty="0" smtClean="0">
                <a:solidFill>
                  <a:srgbClr val="006600"/>
                </a:solidFill>
              </a:rPr>
              <a:t> </a:t>
            </a:r>
            <a:r>
              <a:rPr lang="de-CH" sz="2300" dirty="0" err="1" smtClean="0">
                <a:solidFill>
                  <a:srgbClr val="006600"/>
                </a:solidFill>
              </a:rPr>
              <a:t>data</a:t>
            </a:r>
            <a:r>
              <a:rPr lang="de-CH" sz="2300" dirty="0" err="1" smtClean="0">
                <a:solidFill>
                  <a:srgbClr val="006600"/>
                </a:solidFill>
              </a:rPr>
              <a:t>types</a:t>
            </a:r>
            <a:endParaRPr lang="de-CH" sz="2300" dirty="0">
              <a:solidFill>
                <a:srgbClr val="006600"/>
              </a:solidFill>
            </a:endParaRP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H="1" flipV="1">
            <a:off x="4663859" y="3362608"/>
            <a:ext cx="588509" cy="1505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2663" tIns="53385" rIns="102663" bIns="53385">
            <a:spAutoFit/>
          </a:bodyPr>
          <a:lstStyle/>
          <a:p>
            <a:pPr eaLnBrk="1" hangingPunct="1"/>
            <a:endParaRPr lang="de-CH" sz="2100">
              <a:solidFill>
                <a:prstClr val="black"/>
              </a:solidFill>
            </a:endParaRP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4634065" y="1973304"/>
            <a:ext cx="5944479" cy="51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663" tIns="53385" rIns="102663" bIns="533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CH" sz="2300" dirty="0" smtClean="0">
                <a:solidFill>
                  <a:srgbClr val="006600"/>
                </a:solidFill>
              </a:rPr>
              <a:t>Package </a:t>
            </a:r>
            <a:r>
              <a:rPr lang="de-CH" sz="2300" dirty="0" err="1" smtClean="0">
                <a:solidFill>
                  <a:srgbClr val="006600"/>
                </a:solidFill>
              </a:rPr>
              <a:t>with</a:t>
            </a:r>
            <a:r>
              <a:rPr lang="de-CH" sz="2300" dirty="0" smtClean="0">
                <a:solidFill>
                  <a:srgbClr val="006600"/>
                </a:solidFill>
              </a:rPr>
              <a:t> </a:t>
            </a:r>
            <a:r>
              <a:rPr lang="de-CH" sz="2300" dirty="0" err="1">
                <a:solidFill>
                  <a:srgbClr val="006600"/>
                </a:solidFill>
              </a:rPr>
              <a:t>std_logic</a:t>
            </a:r>
            <a:r>
              <a:rPr lang="de-CH" sz="2300" dirty="0">
                <a:solidFill>
                  <a:srgbClr val="006600"/>
                </a:solidFill>
              </a:rPr>
              <a:t>, </a:t>
            </a:r>
            <a:r>
              <a:rPr lang="de-CH" sz="2300" dirty="0" err="1">
                <a:solidFill>
                  <a:srgbClr val="006600"/>
                </a:solidFill>
              </a:rPr>
              <a:t>std_logic_vector</a:t>
            </a:r>
            <a:endParaRPr lang="de-CH" sz="2300" dirty="0">
              <a:solidFill>
                <a:srgbClr val="006600"/>
              </a:solidFill>
            </a:endParaRPr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 flipH="1">
            <a:off x="3960157" y="2325292"/>
            <a:ext cx="673908" cy="239791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2663" tIns="53385" rIns="102663" bIns="53385">
            <a:spAutoFit/>
          </a:bodyPr>
          <a:lstStyle/>
          <a:p>
            <a:pPr eaLnBrk="1" hangingPunct="1"/>
            <a:endParaRPr lang="de-CH" sz="2100">
              <a:solidFill>
                <a:prstClr val="black"/>
              </a:solidFill>
            </a:endParaRPr>
          </a:p>
        </p:txBody>
      </p:sp>
      <p:sp>
        <p:nvSpPr>
          <p:cNvPr id="11271" name="Rectangle 8"/>
          <p:cNvSpPr>
            <a:spLocks noGrp="1"/>
          </p:cNvSpPr>
          <p:nvPr>
            <p:ph type="title"/>
          </p:nvPr>
        </p:nvSpPr>
        <p:spPr>
          <a:xfrm>
            <a:off x="412981" y="405365"/>
            <a:ext cx="7980391" cy="878647"/>
          </a:xfrm>
        </p:spPr>
        <p:txBody>
          <a:bodyPr/>
          <a:lstStyle/>
          <a:p>
            <a:pPr eaLnBrk="1" hangingPunct="1"/>
            <a:r>
              <a:rPr lang="de-CH" sz="3200" dirty="0" smtClean="0">
                <a:latin typeface="Arial" charset="0"/>
                <a:cs typeface="Arial" charset="0"/>
              </a:rPr>
              <a:t>Simple Counter </a:t>
            </a:r>
            <a:r>
              <a:rPr lang="de-CH" sz="3200" dirty="0" err="1" smtClean="0">
                <a:latin typeface="Arial" charset="0"/>
                <a:cs typeface="Arial" charset="0"/>
              </a:rPr>
              <a:t>Example</a:t>
            </a:r>
            <a:r>
              <a:rPr lang="de-CH" sz="3200" dirty="0" smtClean="0">
                <a:latin typeface="Arial" charset="0"/>
                <a:cs typeface="Arial" charset="0"/>
              </a:rPr>
              <a:t> in VHDL (1/2)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469" y="343791"/>
            <a:ext cx="7558087" cy="709613"/>
          </a:xfrm>
        </p:spPr>
        <p:txBody>
          <a:bodyPr/>
          <a:lstStyle/>
          <a:p>
            <a:r>
              <a:rPr lang="de-CH" sz="2400" dirty="0" smtClean="0">
                <a:solidFill>
                  <a:srgbClr val="0070C0"/>
                </a:solidFill>
              </a:rPr>
              <a:t>VHDL Synthesis vs. Simulation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66" y="5199196"/>
            <a:ext cx="3944255" cy="228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975" y="3014510"/>
            <a:ext cx="3518491" cy="2842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>
          <a:xfrm>
            <a:off x="259469" y="1044919"/>
            <a:ext cx="4102323" cy="2690648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ARCHITECTURE comb OF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mux_beispiel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</a:t>
            </a:r>
            <a:b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BEGIN</a:t>
            </a:r>
            <a:b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muxer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PROCESS(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sel,a,b,c,d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BEGIN</a:t>
            </a:r>
            <a:b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"00" =&gt;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a;</a:t>
            </a:r>
            <a:b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01"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=&gt; x &lt;= b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“10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=&gt; x &lt;= c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OTHERS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d;</a:t>
            </a:r>
            <a:b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END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PROCESS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muxer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comb;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15320" y="3735567"/>
            <a:ext cx="1595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CH" sz="2000" dirty="0" smtClean="0"/>
              <a:t>VHDL</a:t>
            </a:r>
            <a:br>
              <a:rPr lang="de-CH" sz="2000" dirty="0" smtClean="0"/>
            </a:br>
            <a:r>
              <a:rPr lang="de-CH" sz="2000" dirty="0" smtClean="0"/>
              <a:t>Description</a:t>
            </a:r>
            <a:endParaRPr lang="en-US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2828859" y="5199196"/>
            <a:ext cx="763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CH" sz="2000" dirty="0" smtClean="0"/>
              <a:t>RTL</a:t>
            </a:r>
            <a:br>
              <a:rPr lang="de-CH" sz="2000" dirty="0" smtClean="0"/>
            </a:br>
            <a:r>
              <a:rPr lang="de-CH" sz="2000" dirty="0" smtClean="0"/>
              <a:t>View</a:t>
            </a:r>
            <a:endParaRPr lang="en-US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4857700" y="6549775"/>
            <a:ext cx="1677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CH" sz="2000" dirty="0" smtClean="0"/>
              <a:t>Technologie</a:t>
            </a:r>
            <a:br>
              <a:rPr lang="de-CH" sz="2000" dirty="0" smtClean="0"/>
            </a:br>
            <a:r>
              <a:rPr lang="de-CH" sz="2000" dirty="0" smtClean="0"/>
              <a:t>MAP View</a:t>
            </a:r>
            <a:endParaRPr lang="en-US" sz="2000" dirty="0"/>
          </a:p>
        </p:txBody>
      </p:sp>
      <p:sp>
        <p:nvSpPr>
          <p:cNvPr id="13" name="Pfeil nach rechts 12"/>
          <p:cNvSpPr/>
          <p:nvPr/>
        </p:nvSpPr>
        <p:spPr bwMode="auto">
          <a:xfrm rot="2058100">
            <a:off x="1718769" y="4667894"/>
            <a:ext cx="1177159" cy="4204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4" name="Pfeil nach rechts 13"/>
          <p:cNvSpPr/>
          <p:nvPr/>
        </p:nvSpPr>
        <p:spPr bwMode="auto">
          <a:xfrm rot="2058100">
            <a:off x="3641779" y="5904549"/>
            <a:ext cx="1177159" cy="4204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263AA-4099-402A-9BD4-E64EEC1C01F7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6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209784" y="828303"/>
            <a:ext cx="8732943" cy="65711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102663" tIns="53385" rIns="102663" bIns="53385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CH" sz="2000" dirty="0">
                <a:solidFill>
                  <a:srgbClr val="00349E"/>
                </a:solidFill>
                <a:latin typeface="Courier New" pitchFamily="49" charset="0"/>
              </a:rPr>
              <a:t>ARCHITECTURE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de-CH" sz="2000" dirty="0" err="1">
                <a:solidFill>
                  <a:prstClr val="black"/>
                </a:solidFill>
                <a:latin typeface="Courier New" pitchFamily="49" charset="0"/>
              </a:rPr>
              <a:t>rtl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de-CH" sz="2000" dirty="0">
                <a:solidFill>
                  <a:srgbClr val="00349E"/>
                </a:solidFill>
                <a:latin typeface="Courier New" pitchFamily="49" charset="0"/>
              </a:rPr>
              <a:t>OF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de-CH" sz="2000" dirty="0" err="1" smtClean="0">
                <a:solidFill>
                  <a:prstClr val="black"/>
                </a:solidFill>
                <a:latin typeface="Courier New" pitchFamily="49" charset="0"/>
              </a:rPr>
              <a:t>simple_counter</a:t>
            </a:r>
            <a:r>
              <a:rPr lang="de-CH" sz="2000" dirty="0" smtClean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de-CH" sz="2000" dirty="0">
                <a:solidFill>
                  <a:srgbClr val="00349E"/>
                </a:solidFill>
                <a:latin typeface="Courier New" pitchFamily="49" charset="0"/>
              </a:rPr>
              <a:t>IS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CH" sz="2000" dirty="0">
                <a:solidFill>
                  <a:srgbClr val="E40059"/>
                </a:solidFill>
                <a:latin typeface="Courier New" pitchFamily="49" charset="0"/>
              </a:rPr>
              <a:t>	</a:t>
            </a:r>
            <a:r>
              <a:rPr lang="de-CH" sz="2000" dirty="0">
                <a:solidFill>
                  <a:srgbClr val="00349E"/>
                </a:solidFill>
                <a:latin typeface="Courier New" pitchFamily="49" charset="0"/>
              </a:rPr>
              <a:t>SIGNAL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de-CH" sz="2000" dirty="0" err="1" smtClean="0">
                <a:solidFill>
                  <a:prstClr val="black"/>
                </a:solidFill>
                <a:latin typeface="Courier New" pitchFamily="49" charset="0"/>
              </a:rPr>
              <a:t>count</a:t>
            </a:r>
            <a:r>
              <a:rPr lang="de-CH" sz="2000" dirty="0" smtClean="0">
                <a:solidFill>
                  <a:prstClr val="black"/>
                </a:solidFill>
                <a:latin typeface="Courier New" pitchFamily="49" charset="0"/>
              </a:rPr>
              <a:t>:	 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	</a:t>
            </a:r>
            <a:r>
              <a:rPr lang="de-CH" sz="2000" cap="all" dirty="0" smtClean="0">
                <a:solidFill>
                  <a:srgbClr val="00349E"/>
                </a:solidFill>
                <a:latin typeface="Courier New" pitchFamily="49" charset="0"/>
              </a:rPr>
              <a:t>UNSIGNED(</a:t>
            </a:r>
            <a:r>
              <a:rPr lang="de-CH" sz="2000" cap="all" dirty="0" smtClean="0">
                <a:solidFill>
                  <a:schemeClr val="tx1"/>
                </a:solidFill>
                <a:latin typeface="Courier New" pitchFamily="49" charset="0"/>
              </a:rPr>
              <a:t>3 downto 0</a:t>
            </a:r>
            <a:r>
              <a:rPr lang="de-CH" sz="2000" cap="all" dirty="0" smtClean="0">
                <a:solidFill>
                  <a:srgbClr val="00349E"/>
                </a:solidFill>
                <a:latin typeface="Courier New" pitchFamily="49" charset="0"/>
              </a:rPr>
              <a:t>)</a:t>
            </a:r>
            <a:r>
              <a:rPr lang="de-CH" sz="2000" dirty="0" smtClean="0">
                <a:solidFill>
                  <a:prstClr val="black"/>
                </a:solidFill>
                <a:latin typeface="Courier New" pitchFamily="49" charset="0"/>
              </a:rPr>
              <a:t>;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	 </a:t>
            </a:r>
            <a:br>
              <a:rPr lang="de-CH" sz="2000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	</a:t>
            </a:r>
            <a:r>
              <a:rPr lang="de-CH" sz="2000" dirty="0">
                <a:solidFill>
                  <a:srgbClr val="00349E"/>
                </a:solidFill>
                <a:latin typeface="Courier New" pitchFamily="49" charset="0"/>
              </a:rPr>
              <a:t>SIGNAL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de-CH" sz="2000" dirty="0" err="1" smtClean="0">
                <a:solidFill>
                  <a:prstClr val="black"/>
                </a:solidFill>
                <a:latin typeface="Courier New" pitchFamily="49" charset="0"/>
              </a:rPr>
              <a:t>next_count</a:t>
            </a:r>
            <a:r>
              <a:rPr lang="de-CH" sz="2000" dirty="0" smtClean="0">
                <a:solidFill>
                  <a:prstClr val="black"/>
                </a:solidFill>
                <a:latin typeface="Courier New" pitchFamily="49" charset="0"/>
              </a:rPr>
              <a:t>: 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	</a:t>
            </a:r>
            <a:r>
              <a:rPr lang="de-CH" sz="2000" cap="all" dirty="0" smtClean="0">
                <a:solidFill>
                  <a:srgbClr val="00349E"/>
                </a:solidFill>
                <a:latin typeface="Courier New" pitchFamily="49" charset="0"/>
              </a:rPr>
              <a:t>UNSIGNED(</a:t>
            </a:r>
            <a:r>
              <a:rPr lang="de-CH" sz="2000" cap="all" dirty="0" smtClean="0">
                <a:solidFill>
                  <a:schemeClr val="tx1"/>
                </a:solidFill>
                <a:latin typeface="Courier New" pitchFamily="49" charset="0"/>
              </a:rPr>
              <a:t>3 </a:t>
            </a:r>
            <a:r>
              <a:rPr lang="de-CH" sz="2000" cap="all" dirty="0">
                <a:solidFill>
                  <a:schemeClr val="tx1"/>
                </a:solidFill>
                <a:latin typeface="Courier New" pitchFamily="49" charset="0"/>
              </a:rPr>
              <a:t>downto 0</a:t>
            </a:r>
            <a:r>
              <a:rPr lang="de-CH" sz="2000" cap="all" dirty="0" smtClean="0">
                <a:solidFill>
                  <a:srgbClr val="00349E"/>
                </a:solidFill>
                <a:latin typeface="Courier New" pitchFamily="49" charset="0"/>
              </a:rPr>
              <a:t>)</a:t>
            </a:r>
            <a:r>
              <a:rPr lang="de-CH" sz="2000" dirty="0" smtClean="0">
                <a:solidFill>
                  <a:prstClr val="black"/>
                </a:solidFill>
                <a:latin typeface="Courier New" pitchFamily="49" charset="0"/>
              </a:rPr>
              <a:t>;</a:t>
            </a:r>
            <a:endParaRPr lang="de-CH" sz="2000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CH" sz="2000" cap="all" dirty="0">
                <a:solidFill>
                  <a:srgbClr val="00349E"/>
                </a:solidFill>
                <a:latin typeface="Courier New" pitchFamily="49" charset="0"/>
              </a:rPr>
              <a:t>BEGIN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/>
            </a:r>
            <a:br>
              <a:rPr lang="de-CH" sz="2000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	</a:t>
            </a:r>
            <a:r>
              <a:rPr lang="de-CH" sz="2000" dirty="0" err="1" smtClean="0">
                <a:solidFill>
                  <a:prstClr val="black"/>
                </a:solidFill>
                <a:latin typeface="Courier New" pitchFamily="49" charset="0"/>
              </a:rPr>
              <a:t>comb_logic</a:t>
            </a:r>
            <a:r>
              <a:rPr lang="de-CH" sz="2000" dirty="0" smtClean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: </a:t>
            </a:r>
            <a:r>
              <a:rPr lang="de-CH" sz="2000" cap="all" dirty="0" smtClean="0">
                <a:solidFill>
                  <a:srgbClr val="00349E"/>
                </a:solidFill>
                <a:latin typeface="Courier New" pitchFamily="49" charset="0"/>
              </a:rPr>
              <a:t>PROCESS</a:t>
            </a:r>
            <a:r>
              <a:rPr lang="de-CH" sz="2000" dirty="0" smtClean="0">
                <a:solidFill>
                  <a:prstClr val="black"/>
                </a:solidFill>
                <a:latin typeface="Courier New" pitchFamily="49" charset="0"/>
              </a:rPr>
              <a:t>(</a:t>
            </a:r>
            <a:r>
              <a:rPr lang="de-CH" sz="2000" dirty="0" err="1" smtClean="0">
                <a:solidFill>
                  <a:prstClr val="black"/>
                </a:solidFill>
                <a:latin typeface="Courier New" pitchFamily="49" charset="0"/>
              </a:rPr>
              <a:t>count</a:t>
            </a:r>
            <a:r>
              <a:rPr lang="de-CH" sz="2000" dirty="0" smtClean="0">
                <a:solidFill>
                  <a:prstClr val="black"/>
                </a:solidFill>
                <a:latin typeface="Courier New" pitchFamily="49" charset="0"/>
              </a:rPr>
              <a:t>)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/>
            </a:r>
            <a:br>
              <a:rPr lang="de-CH" sz="2000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	</a:t>
            </a:r>
            <a:r>
              <a:rPr lang="de-CH" sz="2000" cap="all" dirty="0">
                <a:solidFill>
                  <a:srgbClr val="00349E"/>
                </a:solidFill>
                <a:latin typeface="Courier New" pitchFamily="49" charset="0"/>
              </a:rPr>
              <a:t>BEGIN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	</a:t>
            </a:r>
            <a:br>
              <a:rPr lang="de-CH" sz="2000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		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de-CH" sz="2000" dirty="0" err="1">
                <a:solidFill>
                  <a:prstClr val="black"/>
                </a:solidFill>
                <a:latin typeface="Courier New" pitchFamily="49" charset="0"/>
              </a:rPr>
              <a:t>next_count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&lt;= </a:t>
            </a:r>
            <a:r>
              <a:rPr lang="de-CH" sz="2000" dirty="0" err="1" smtClean="0">
                <a:solidFill>
                  <a:prstClr val="black"/>
                </a:solidFill>
                <a:latin typeface="Courier New" pitchFamily="49" charset="0"/>
              </a:rPr>
              <a:t>count</a:t>
            </a:r>
            <a:r>
              <a:rPr lang="de-CH" sz="2000" dirty="0" smtClean="0">
                <a:solidFill>
                  <a:prstClr val="black"/>
                </a:solidFill>
                <a:latin typeface="Courier New" pitchFamily="49" charset="0"/>
              </a:rPr>
              <a:t> + 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1 ;</a:t>
            </a:r>
            <a:br>
              <a:rPr lang="de-CH" sz="2000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	</a:t>
            </a:r>
            <a:r>
              <a:rPr lang="de-CH" sz="2000" cap="all" dirty="0">
                <a:solidFill>
                  <a:srgbClr val="00349E"/>
                </a:solidFill>
                <a:latin typeface="Courier New" pitchFamily="49" charset="0"/>
              </a:rPr>
              <a:t>END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de-CH" sz="2000" cap="all" dirty="0">
                <a:solidFill>
                  <a:srgbClr val="00349E"/>
                </a:solidFill>
                <a:latin typeface="Courier New" pitchFamily="49" charset="0"/>
              </a:rPr>
              <a:t>PROCESS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de-CH" sz="2000" dirty="0" err="1" smtClean="0">
                <a:solidFill>
                  <a:prstClr val="black"/>
                </a:solidFill>
                <a:latin typeface="Courier New" pitchFamily="49" charset="0"/>
              </a:rPr>
              <a:t>comb_logic</a:t>
            </a:r>
            <a:r>
              <a:rPr lang="de-CH" sz="2000" dirty="0" smtClean="0">
                <a:solidFill>
                  <a:prstClr val="black"/>
                </a:solidFill>
                <a:latin typeface="Courier New" pitchFamily="49" charset="0"/>
              </a:rPr>
              <a:t>;   </a:t>
            </a:r>
            <a:endParaRPr lang="de-CH" sz="2000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 	</a:t>
            </a:r>
            <a:r>
              <a:rPr lang="de-CH" sz="2000" dirty="0" err="1">
                <a:solidFill>
                  <a:prstClr val="black"/>
                </a:solidFill>
                <a:latin typeface="Courier New" pitchFamily="49" charset="0"/>
              </a:rPr>
              <a:t>flip_flops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 : </a:t>
            </a:r>
            <a:r>
              <a:rPr lang="de-CH" sz="2000" cap="all" dirty="0">
                <a:solidFill>
                  <a:srgbClr val="00349E"/>
                </a:solidFill>
                <a:latin typeface="Courier New" pitchFamily="49" charset="0"/>
              </a:rPr>
              <a:t>PROCESS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(</a:t>
            </a:r>
            <a:r>
              <a:rPr lang="de-CH" sz="2000" dirty="0" err="1">
                <a:solidFill>
                  <a:prstClr val="black"/>
                </a:solidFill>
                <a:latin typeface="Courier New" pitchFamily="49" charset="0"/>
              </a:rPr>
              <a:t>clk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, </a:t>
            </a:r>
            <a:r>
              <a:rPr lang="de-CH" sz="2000" dirty="0" err="1">
                <a:solidFill>
                  <a:prstClr val="black"/>
                </a:solidFill>
                <a:latin typeface="Courier New" pitchFamily="49" charset="0"/>
              </a:rPr>
              <a:t>reset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  	</a:t>
            </a:r>
            <a:r>
              <a:rPr lang="de-CH" sz="2000" cap="all" dirty="0">
                <a:solidFill>
                  <a:srgbClr val="00349E"/>
                </a:solidFill>
                <a:latin typeface="Courier New" pitchFamily="49" charset="0"/>
              </a:rPr>
              <a:t>BEGIN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	</a:t>
            </a:r>
            <a:br>
              <a:rPr lang="de-CH" sz="2000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		</a:t>
            </a:r>
            <a:r>
              <a:rPr lang="de-CH" sz="2000" cap="all" dirty="0">
                <a:solidFill>
                  <a:srgbClr val="00349E"/>
                </a:solidFill>
                <a:latin typeface="Courier New" pitchFamily="49" charset="0"/>
              </a:rPr>
              <a:t>IF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de-CH" sz="2000" dirty="0" err="1">
                <a:solidFill>
                  <a:prstClr val="black"/>
                </a:solidFill>
                <a:latin typeface="Courier New" pitchFamily="49" charset="0"/>
              </a:rPr>
              <a:t>reset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 = </a:t>
            </a:r>
            <a:r>
              <a:rPr lang="de-CH" sz="2000" dirty="0" smtClean="0">
                <a:solidFill>
                  <a:prstClr val="black"/>
                </a:solidFill>
                <a:latin typeface="Courier New" pitchFamily="49" charset="0"/>
              </a:rPr>
              <a:t>'1' </a:t>
            </a:r>
            <a:r>
              <a:rPr lang="de-CH" sz="2000" cap="all" dirty="0">
                <a:solidFill>
                  <a:srgbClr val="00349E"/>
                </a:solidFill>
                <a:latin typeface="Courier New" pitchFamily="49" charset="0"/>
              </a:rPr>
              <a:t>THEN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/>
            </a:r>
            <a:br>
              <a:rPr lang="de-CH" sz="2000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			</a:t>
            </a:r>
            <a:r>
              <a:rPr lang="de-CH" sz="2000" dirty="0" err="1" smtClean="0">
                <a:solidFill>
                  <a:prstClr val="black"/>
                </a:solidFill>
                <a:latin typeface="Courier New" pitchFamily="49" charset="0"/>
              </a:rPr>
              <a:t>count</a:t>
            </a:r>
            <a:r>
              <a:rPr lang="de-CH" sz="2000" dirty="0" smtClean="0">
                <a:solidFill>
                  <a:prstClr val="black"/>
                </a:solidFill>
                <a:latin typeface="Courier New" pitchFamily="49" charset="0"/>
              </a:rPr>
              <a:t> &lt;= (OTHERS =&gt; '0');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/>
            </a:r>
            <a:br>
              <a:rPr lang="de-CH" sz="2000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		</a:t>
            </a:r>
            <a:r>
              <a:rPr lang="de-CH" sz="2000" cap="all" dirty="0">
                <a:solidFill>
                  <a:srgbClr val="00349E"/>
                </a:solidFill>
                <a:latin typeface="Courier New" pitchFamily="49" charset="0"/>
              </a:rPr>
              <a:t>ELSIF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de-CH" sz="2000" dirty="0" err="1" smtClean="0">
                <a:solidFill>
                  <a:prstClr val="black"/>
                </a:solidFill>
                <a:latin typeface="Courier New" pitchFamily="49" charset="0"/>
              </a:rPr>
              <a:t>rising_edge</a:t>
            </a:r>
            <a:r>
              <a:rPr lang="de-CH" sz="2000" dirty="0" smtClean="0">
                <a:solidFill>
                  <a:prstClr val="black"/>
                </a:solidFill>
                <a:latin typeface="Courier New" pitchFamily="49" charset="0"/>
              </a:rPr>
              <a:t>(</a:t>
            </a:r>
            <a:r>
              <a:rPr lang="de-CH" sz="2000" dirty="0" err="1" smtClean="0">
                <a:solidFill>
                  <a:prstClr val="black"/>
                </a:solidFill>
                <a:latin typeface="Courier New" pitchFamily="49" charset="0"/>
              </a:rPr>
              <a:t>clk</a:t>
            </a:r>
            <a:r>
              <a:rPr lang="de-CH" sz="2000" dirty="0" smtClean="0">
                <a:solidFill>
                  <a:prstClr val="black"/>
                </a:solidFill>
                <a:latin typeface="Courier New" pitchFamily="49" charset="0"/>
              </a:rPr>
              <a:t>) </a:t>
            </a:r>
            <a:r>
              <a:rPr lang="de-CH" sz="2000" cap="all" dirty="0">
                <a:solidFill>
                  <a:srgbClr val="00349E"/>
                </a:solidFill>
                <a:latin typeface="Courier New" pitchFamily="49" charset="0"/>
              </a:rPr>
              <a:t>THEN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/>
            </a:r>
            <a:br>
              <a:rPr lang="de-CH" sz="2000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			</a:t>
            </a:r>
            <a:r>
              <a:rPr lang="de-CH" sz="2000" dirty="0" err="1" smtClean="0">
                <a:solidFill>
                  <a:prstClr val="black"/>
                </a:solidFill>
                <a:latin typeface="Courier New" pitchFamily="49" charset="0"/>
              </a:rPr>
              <a:t>count</a:t>
            </a:r>
            <a:r>
              <a:rPr lang="de-CH" sz="2000" dirty="0" smtClean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&lt;= </a:t>
            </a:r>
            <a:r>
              <a:rPr lang="de-CH" sz="2000" dirty="0" err="1">
                <a:solidFill>
                  <a:prstClr val="black"/>
                </a:solidFill>
                <a:latin typeface="Courier New" pitchFamily="49" charset="0"/>
              </a:rPr>
              <a:t>next_count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;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/>
            </a:r>
            <a:br>
              <a:rPr lang="de-CH" sz="2000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		</a:t>
            </a:r>
            <a:r>
              <a:rPr lang="de-CH" sz="2000" cap="all" dirty="0">
                <a:solidFill>
                  <a:srgbClr val="00349E"/>
                </a:solidFill>
                <a:latin typeface="Courier New" pitchFamily="49" charset="0"/>
              </a:rPr>
              <a:t>END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de-CH" sz="2000" cap="all" dirty="0">
                <a:solidFill>
                  <a:srgbClr val="00349E"/>
                </a:solidFill>
                <a:latin typeface="Courier New" pitchFamily="49" charset="0"/>
              </a:rPr>
              <a:t>IF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;</a:t>
            </a:r>
            <a:br>
              <a:rPr lang="de-CH" sz="2000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	</a:t>
            </a:r>
            <a:r>
              <a:rPr lang="de-CH" sz="2000" cap="all" dirty="0">
                <a:solidFill>
                  <a:srgbClr val="00349E"/>
                </a:solidFill>
                <a:latin typeface="Courier New" pitchFamily="49" charset="0"/>
              </a:rPr>
              <a:t>END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de-CH" sz="2000" cap="all" dirty="0">
                <a:solidFill>
                  <a:srgbClr val="00349E"/>
                </a:solidFill>
                <a:latin typeface="Courier New" pitchFamily="49" charset="0"/>
              </a:rPr>
              <a:t>PROCESS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de-CH" sz="2000" dirty="0" err="1">
                <a:solidFill>
                  <a:prstClr val="black"/>
                </a:solidFill>
                <a:latin typeface="Courier New" pitchFamily="49" charset="0"/>
              </a:rPr>
              <a:t>flip_flops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;</a:t>
            </a:r>
            <a:br>
              <a:rPr lang="de-CH" sz="2000" dirty="0">
                <a:solidFill>
                  <a:prstClr val="black"/>
                </a:solidFill>
                <a:latin typeface="Courier New" pitchFamily="49" charset="0"/>
              </a:rPr>
            </a:br>
            <a:endParaRPr lang="de-CH" sz="2000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CH" sz="2000" dirty="0">
                <a:latin typeface="Courier New" pitchFamily="49" charset="0"/>
              </a:rPr>
              <a:t>	cnt_out &lt;= </a:t>
            </a:r>
            <a:r>
              <a:rPr lang="de-CH" sz="2000" dirty="0" err="1" smtClean="0">
                <a:latin typeface="Courier New" pitchFamily="49" charset="0"/>
              </a:rPr>
              <a:t>std_logic_vector</a:t>
            </a:r>
            <a:r>
              <a:rPr lang="de-CH" sz="2000" dirty="0" smtClean="0">
                <a:latin typeface="Courier New" pitchFamily="49" charset="0"/>
              </a:rPr>
              <a:t>(</a:t>
            </a:r>
            <a:r>
              <a:rPr lang="de-CH" sz="2000" dirty="0" err="1" smtClean="0">
                <a:latin typeface="Courier New" pitchFamily="49" charset="0"/>
              </a:rPr>
              <a:t>count</a:t>
            </a:r>
            <a:r>
              <a:rPr lang="de-CH" sz="2000" dirty="0" smtClean="0">
                <a:latin typeface="Courier New" pitchFamily="49" charset="0"/>
              </a:rPr>
              <a:t>);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/>
            </a:r>
            <a:br>
              <a:rPr lang="de-CH" sz="2000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/>
            </a:r>
            <a:br>
              <a:rPr lang="de-CH" sz="2000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de-CH" sz="2000" cap="all" dirty="0">
                <a:solidFill>
                  <a:srgbClr val="00349E"/>
                </a:solidFill>
                <a:latin typeface="Courier New" pitchFamily="49" charset="0"/>
              </a:rPr>
              <a:t>END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de-CH" sz="2000" dirty="0">
                <a:solidFill>
                  <a:srgbClr val="00349E"/>
                </a:solidFill>
                <a:latin typeface="Courier New" pitchFamily="49" charset="0"/>
              </a:rPr>
              <a:t>ARCHITECTURE</a:t>
            </a:r>
            <a:r>
              <a:rPr lang="de-CH" sz="2000" dirty="0">
                <a:solidFill>
                  <a:prstClr val="black"/>
                </a:solidFill>
                <a:latin typeface="Courier New" pitchFamily="49" charset="0"/>
              </a:rPr>
              <a:t> rtl;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069604" y="6077994"/>
            <a:ext cx="2568693" cy="938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2663" tIns="53385" rIns="102663" bIns="533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ts val="0"/>
              </a:spcAft>
            </a:pPr>
            <a:r>
              <a:rPr lang="de-CH" sz="1800" dirty="0" smtClean="0">
                <a:solidFill>
                  <a:srgbClr val="0064A6"/>
                </a:solidFill>
              </a:rPr>
              <a:t>Type </a:t>
            </a:r>
            <a:r>
              <a:rPr lang="de-CH" sz="1800" dirty="0" err="1" smtClean="0">
                <a:solidFill>
                  <a:srgbClr val="0064A6"/>
                </a:solidFill>
              </a:rPr>
              <a:t>cast</a:t>
            </a:r>
            <a:r>
              <a:rPr lang="de-CH" sz="1800" dirty="0" smtClean="0">
                <a:solidFill>
                  <a:srgbClr val="0064A6"/>
                </a:solidFill>
              </a:rPr>
              <a:t> </a:t>
            </a:r>
            <a:r>
              <a:rPr lang="de-CH" sz="1800" dirty="0" err="1" smtClean="0">
                <a:solidFill>
                  <a:srgbClr val="0064A6"/>
                </a:solidFill>
              </a:rPr>
              <a:t>for</a:t>
            </a:r>
            <a:r>
              <a:rPr lang="de-CH" sz="1800" dirty="0" smtClean="0">
                <a:solidFill>
                  <a:srgbClr val="0064A6"/>
                </a:solidFill>
              </a:rPr>
              <a:t> </a:t>
            </a:r>
            <a:br>
              <a:rPr lang="de-CH" sz="1800" dirty="0" smtClean="0">
                <a:solidFill>
                  <a:srgbClr val="0064A6"/>
                </a:solidFill>
              </a:rPr>
            </a:br>
            <a:r>
              <a:rPr lang="de-CH" sz="1800" dirty="0" err="1" smtClean="0">
                <a:solidFill>
                  <a:srgbClr val="0064A6"/>
                </a:solidFill>
              </a:rPr>
              <a:t>output</a:t>
            </a:r>
            <a:r>
              <a:rPr lang="de-CH" sz="1800" dirty="0" smtClean="0">
                <a:solidFill>
                  <a:srgbClr val="0064A6"/>
                </a:solidFill>
              </a:rPr>
              <a:t> </a:t>
            </a:r>
            <a:r>
              <a:rPr lang="de-CH" sz="1800" dirty="0" err="1" smtClean="0">
                <a:solidFill>
                  <a:srgbClr val="0064A6"/>
                </a:solidFill>
              </a:rPr>
              <a:t>signal</a:t>
            </a:r>
            <a:r>
              <a:rPr lang="de-CH" sz="1800" dirty="0" smtClean="0">
                <a:solidFill>
                  <a:srgbClr val="0064A6"/>
                </a:solidFill>
              </a:rPr>
              <a:t> </a:t>
            </a:r>
            <a:r>
              <a:rPr lang="de-CH" sz="1800" dirty="0">
                <a:solidFill>
                  <a:srgbClr val="0064A6"/>
                </a:solidFill>
              </a:rPr>
              <a:t/>
            </a:r>
            <a:br>
              <a:rPr lang="de-CH" sz="1800" dirty="0">
                <a:solidFill>
                  <a:srgbClr val="0064A6"/>
                </a:solidFill>
              </a:rPr>
            </a:br>
            <a:r>
              <a:rPr lang="de-CH" sz="1800" dirty="0" err="1">
                <a:solidFill>
                  <a:srgbClr val="FF0000"/>
                </a:solidFill>
              </a:rPr>
              <a:t>u</a:t>
            </a:r>
            <a:r>
              <a:rPr lang="de-CH" sz="1800" dirty="0" err="1" smtClean="0">
                <a:solidFill>
                  <a:srgbClr val="FF0000"/>
                </a:solidFill>
              </a:rPr>
              <a:t>nsigned</a:t>
            </a:r>
            <a:r>
              <a:rPr lang="de-CH" sz="1800" dirty="0" smtClean="0">
                <a:solidFill>
                  <a:srgbClr val="FF0000"/>
                </a:solidFill>
              </a:rPr>
              <a:t> -&gt; </a:t>
            </a:r>
            <a:r>
              <a:rPr lang="de-CH" sz="1800" dirty="0" err="1">
                <a:solidFill>
                  <a:srgbClr val="FF0000"/>
                </a:solidFill>
              </a:rPr>
              <a:t>s</a:t>
            </a:r>
            <a:r>
              <a:rPr lang="de-CH" sz="1800" dirty="0" err="1" smtClean="0">
                <a:solidFill>
                  <a:srgbClr val="FF0000"/>
                </a:solidFill>
              </a:rPr>
              <a:t>td_logic</a:t>
            </a:r>
            <a:endParaRPr lang="de-CH" sz="1800" dirty="0">
              <a:solidFill>
                <a:srgbClr val="FF0000"/>
              </a:solidFill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8165827" y="2049627"/>
            <a:ext cx="1827968" cy="133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663" tIns="53385" rIns="102663" bIns="533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CH" sz="2300" dirty="0" err="1" smtClean="0">
                <a:solidFill>
                  <a:srgbClr val="FF6600"/>
                </a:solidFill>
              </a:rPr>
              <a:t>Process</a:t>
            </a:r>
            <a:r>
              <a:rPr lang="de-CH" sz="2300" dirty="0" smtClean="0">
                <a:solidFill>
                  <a:srgbClr val="FF6600"/>
                </a:solidFill>
              </a:rPr>
              <a:t> </a:t>
            </a:r>
            <a:r>
              <a:rPr lang="de-CH" sz="2300" dirty="0" err="1" smtClean="0">
                <a:solidFill>
                  <a:srgbClr val="FF6600"/>
                </a:solidFill>
              </a:rPr>
              <a:t>for</a:t>
            </a:r>
            <a:r>
              <a:rPr lang="de-CH" sz="2300" dirty="0" smtClean="0">
                <a:solidFill>
                  <a:srgbClr val="FF6600"/>
                </a:solidFill>
              </a:rPr>
              <a:t/>
            </a:r>
            <a:br>
              <a:rPr lang="de-CH" sz="2300" dirty="0" smtClean="0">
                <a:solidFill>
                  <a:srgbClr val="FF6600"/>
                </a:solidFill>
              </a:rPr>
            </a:br>
            <a:r>
              <a:rPr lang="de-CH" sz="2300" dirty="0" err="1" smtClean="0">
                <a:solidFill>
                  <a:srgbClr val="FF6600"/>
                </a:solidFill>
              </a:rPr>
              <a:t>input</a:t>
            </a:r>
            <a:r>
              <a:rPr lang="de-CH" sz="2300" dirty="0" smtClean="0">
                <a:solidFill>
                  <a:srgbClr val="FF6600"/>
                </a:solidFill>
              </a:rPr>
              <a:t/>
            </a:r>
            <a:br>
              <a:rPr lang="de-CH" sz="2300" dirty="0" smtClean="0">
                <a:solidFill>
                  <a:srgbClr val="FF6600"/>
                </a:solidFill>
              </a:rPr>
            </a:br>
            <a:r>
              <a:rPr lang="de-CH" sz="2300" dirty="0" err="1" smtClean="0">
                <a:solidFill>
                  <a:srgbClr val="FF6600"/>
                </a:solidFill>
              </a:rPr>
              <a:t>comb-logic</a:t>
            </a:r>
            <a:endParaRPr lang="de-CH" sz="2300" dirty="0">
              <a:solidFill>
                <a:srgbClr val="FF6600"/>
              </a:solidFill>
            </a:endParaRP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8165827" y="3519113"/>
            <a:ext cx="2251160" cy="92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663" tIns="53385" rIns="102663" bIns="533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CH" sz="2300" dirty="0" err="1" smtClean="0">
                <a:solidFill>
                  <a:srgbClr val="009900"/>
                </a:solidFill>
              </a:rPr>
              <a:t>Process</a:t>
            </a:r>
            <a:r>
              <a:rPr lang="de-CH" sz="2300" dirty="0" smtClean="0">
                <a:solidFill>
                  <a:srgbClr val="009900"/>
                </a:solidFill>
              </a:rPr>
              <a:t> </a:t>
            </a:r>
            <a:r>
              <a:rPr lang="de-CH" sz="2300" dirty="0" err="1" smtClean="0">
                <a:solidFill>
                  <a:srgbClr val="009900"/>
                </a:solidFill>
              </a:rPr>
              <a:t>for</a:t>
            </a:r>
            <a:r>
              <a:rPr lang="de-CH" sz="2300" dirty="0" smtClean="0">
                <a:solidFill>
                  <a:srgbClr val="009900"/>
                </a:solidFill>
              </a:rPr>
              <a:t/>
            </a:r>
            <a:br>
              <a:rPr lang="de-CH" sz="2300" dirty="0" smtClean="0">
                <a:solidFill>
                  <a:srgbClr val="009900"/>
                </a:solidFill>
              </a:rPr>
            </a:br>
            <a:r>
              <a:rPr lang="de-CH" sz="2300" dirty="0" smtClean="0">
                <a:solidFill>
                  <a:srgbClr val="009900"/>
                </a:solidFill>
              </a:rPr>
              <a:t>FFs (</a:t>
            </a:r>
            <a:r>
              <a:rPr lang="de-CH" sz="2300" dirty="0" err="1" smtClean="0">
                <a:solidFill>
                  <a:srgbClr val="009900"/>
                </a:solidFill>
              </a:rPr>
              <a:t>registers</a:t>
            </a:r>
            <a:r>
              <a:rPr lang="de-CH" sz="2300" dirty="0" smtClean="0">
                <a:solidFill>
                  <a:srgbClr val="009900"/>
                </a:solidFill>
              </a:rPr>
              <a:t>)</a:t>
            </a:r>
            <a:endParaRPr lang="de-CH" sz="2300" dirty="0">
              <a:solidFill>
                <a:srgbClr val="009900"/>
              </a:solidFill>
            </a:endParaRPr>
          </a:p>
        </p:txBody>
      </p:sp>
      <p:sp>
        <p:nvSpPr>
          <p:cNvPr id="12296" name="Rectangle 9"/>
          <p:cNvSpPr>
            <a:spLocks noGrp="1"/>
          </p:cNvSpPr>
          <p:nvPr>
            <p:ph type="title"/>
          </p:nvPr>
        </p:nvSpPr>
        <p:spPr>
          <a:xfrm>
            <a:off x="408225" y="170957"/>
            <a:ext cx="8838763" cy="722744"/>
          </a:xfrm>
        </p:spPr>
        <p:txBody>
          <a:bodyPr/>
          <a:lstStyle/>
          <a:p>
            <a:pPr eaLnBrk="1" hangingPunct="1"/>
            <a:r>
              <a:rPr lang="de-CH" sz="3600" dirty="0">
                <a:latin typeface="Arial" charset="0"/>
                <a:cs typeface="Arial" charset="0"/>
              </a:rPr>
              <a:t>Simple Counter </a:t>
            </a:r>
            <a:r>
              <a:rPr lang="de-CH" sz="3600" dirty="0" err="1">
                <a:latin typeface="Arial" charset="0"/>
                <a:cs typeface="Arial" charset="0"/>
              </a:rPr>
              <a:t>Example</a:t>
            </a:r>
            <a:r>
              <a:rPr lang="de-CH" sz="3600" dirty="0">
                <a:latin typeface="Arial" charset="0"/>
                <a:cs typeface="Arial" charset="0"/>
              </a:rPr>
              <a:t> in VHDL </a:t>
            </a:r>
            <a:r>
              <a:rPr lang="de-CH" sz="3600" dirty="0" smtClean="0">
                <a:latin typeface="Arial" charset="0"/>
                <a:cs typeface="Arial" charset="0"/>
              </a:rPr>
              <a:t>(2/2</a:t>
            </a:r>
            <a:r>
              <a:rPr lang="de-CH" sz="3600" dirty="0">
                <a:latin typeface="Arial" charset="0"/>
                <a:cs typeface="Arial" charset="0"/>
              </a:rPr>
              <a:t>)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3" name="Abgerundetes Rechteck 2"/>
          <p:cNvSpPr/>
          <p:nvPr/>
        </p:nvSpPr>
        <p:spPr bwMode="auto">
          <a:xfrm>
            <a:off x="995465" y="2052439"/>
            <a:ext cx="7087539" cy="1368152"/>
          </a:xfrm>
          <a:prstGeom prst="roundRect">
            <a:avLst/>
          </a:prstGeom>
          <a:noFill/>
          <a:ln w="28575" cap="flat" cmpd="sng" algn="ctr">
            <a:solidFill>
              <a:srgbClr val="EE6C3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DE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995464" y="3519113"/>
            <a:ext cx="7087539" cy="263778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DE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4" name="Abgerundetes Rechteck 13"/>
          <p:cNvSpPr/>
          <p:nvPr/>
        </p:nvSpPr>
        <p:spPr bwMode="auto">
          <a:xfrm>
            <a:off x="995463" y="6255417"/>
            <a:ext cx="7087539" cy="558824"/>
          </a:xfrm>
          <a:prstGeom prst="roundRect">
            <a:avLst/>
          </a:prstGeom>
          <a:noFill/>
          <a:ln w="28575" cap="flat" cmpd="sng" algn="ctr">
            <a:solidFill>
              <a:srgbClr val="EE6C3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DE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6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38" y="1478259"/>
            <a:ext cx="10193307" cy="534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5"/>
          <p:cNvSpPr>
            <a:spLocks noGrp="1"/>
          </p:cNvSpPr>
          <p:nvPr>
            <p:ph type="title"/>
          </p:nvPr>
        </p:nvSpPr>
        <p:spPr>
          <a:xfrm>
            <a:off x="426697" y="253336"/>
            <a:ext cx="7558087" cy="709613"/>
          </a:xfrm>
        </p:spPr>
        <p:txBody>
          <a:bodyPr/>
          <a:lstStyle/>
          <a:p>
            <a:pPr eaLnBrk="1" hangingPunct="1"/>
            <a:r>
              <a:rPr lang="de-CH" sz="32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Datatype</a:t>
            </a:r>
            <a:r>
              <a:rPr lang="de-CH" sz="32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de-CH" sz="32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Conversion</a:t>
            </a:r>
            <a:r>
              <a:rPr lang="de-CH" sz="32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de-CH" sz="32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Functions</a:t>
            </a:r>
            <a:r>
              <a:rPr lang="de-CH" sz="32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/>
            </a:r>
            <a:br>
              <a:rPr lang="de-CH" sz="3200" dirty="0" smtClean="0">
                <a:solidFill>
                  <a:srgbClr val="0070C0"/>
                </a:solidFill>
                <a:latin typeface="Arial" charset="0"/>
                <a:cs typeface="Arial" charset="0"/>
              </a:rPr>
            </a:br>
            <a:r>
              <a:rPr lang="de-CH" sz="2400" b="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in</a:t>
            </a:r>
            <a:r>
              <a:rPr lang="de-CH" sz="2400" b="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de-CH" sz="2400" b="0" dirty="0">
                <a:solidFill>
                  <a:srgbClr val="0070C0"/>
                </a:solidFill>
                <a:latin typeface="Arial" charset="0"/>
                <a:cs typeface="Arial" charset="0"/>
              </a:rPr>
              <a:t>IEEE </a:t>
            </a:r>
            <a:r>
              <a:rPr lang="de-CH" sz="2400" b="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numeric_std</a:t>
            </a:r>
            <a:r>
              <a:rPr lang="de-CH" sz="2400" b="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de-CH" sz="2400" b="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package</a:t>
            </a:r>
            <a:r>
              <a:rPr lang="de-CH" sz="2400" b="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endParaRPr lang="en-US" sz="2400" b="0" dirty="0">
              <a:solidFill>
                <a:srgbClr val="0070C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87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387359" y="2232719"/>
            <a:ext cx="6808835" cy="51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2626" tIns="53367" rIns="102626" bIns="53367">
            <a:spAutoFit/>
          </a:bodyPr>
          <a:lstStyle/>
          <a:p>
            <a:pPr>
              <a:spcBef>
                <a:spcPct val="50000"/>
              </a:spcBef>
            </a:pPr>
            <a:r>
              <a:rPr lang="de-CH" sz="2300" dirty="0" err="1">
                <a:ea typeface="Arial" charset="0"/>
                <a:cs typeface="Arial" charset="0"/>
              </a:rPr>
              <a:t>c</a:t>
            </a:r>
            <a:r>
              <a:rPr lang="de-CH" sz="2300" dirty="0" err="1" smtClean="0">
                <a:ea typeface="Arial" charset="0"/>
                <a:cs typeface="Arial" charset="0"/>
              </a:rPr>
              <a:t>nt_out</a:t>
            </a:r>
            <a:r>
              <a:rPr lang="de-CH" sz="2300" dirty="0" smtClean="0">
                <a:ea typeface="Arial" charset="0"/>
                <a:cs typeface="Arial" charset="0"/>
              </a:rPr>
              <a:t> </a:t>
            </a:r>
            <a:r>
              <a:rPr lang="de-CH" sz="2300" dirty="0">
                <a:ea typeface="Arial" charset="0"/>
                <a:cs typeface="Arial" charset="0"/>
              </a:rPr>
              <a:t>&lt;= </a:t>
            </a:r>
            <a:r>
              <a:rPr lang="de-CH" sz="2300" dirty="0" err="1">
                <a:ea typeface="Arial" charset="0"/>
                <a:cs typeface="Arial" charset="0"/>
              </a:rPr>
              <a:t>to_integer</a:t>
            </a:r>
            <a:r>
              <a:rPr lang="de-CH" sz="2300" dirty="0">
                <a:ea typeface="Arial" charset="0"/>
                <a:cs typeface="Arial" charset="0"/>
              </a:rPr>
              <a:t>(</a:t>
            </a:r>
            <a:r>
              <a:rPr lang="de-CH" sz="2300" dirty="0" err="1">
                <a:ea typeface="Arial" charset="0"/>
                <a:cs typeface="Arial" charset="0"/>
              </a:rPr>
              <a:t>unsigned</a:t>
            </a:r>
            <a:r>
              <a:rPr lang="de-CH" sz="2300" dirty="0">
                <a:ea typeface="Arial" charset="0"/>
                <a:cs typeface="Arial" charset="0"/>
              </a:rPr>
              <a:t>(</a:t>
            </a:r>
            <a:r>
              <a:rPr lang="de-CH" sz="2300" dirty="0" err="1">
                <a:ea typeface="Arial" charset="0"/>
                <a:cs typeface="Arial" charset="0"/>
              </a:rPr>
              <a:t>data</a:t>
            </a:r>
            <a:r>
              <a:rPr lang="de-CH" sz="2300" dirty="0">
                <a:ea typeface="Arial" charset="0"/>
                <a:cs typeface="Arial" charset="0"/>
              </a:rPr>
              <a:t>));	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171144" y="1441722"/>
            <a:ext cx="5008251" cy="51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626" tIns="53367" rIns="102626" bIns="533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CH" sz="2100" b="0" dirty="0" err="1">
                <a:solidFill>
                  <a:srgbClr val="008000"/>
                </a:solidFill>
                <a:ea typeface="Arial" charset="0"/>
                <a:cs typeface="Arial" charset="0"/>
              </a:rPr>
              <a:t>c</a:t>
            </a:r>
            <a:r>
              <a:rPr lang="de-CH" sz="2100" b="0" dirty="0" err="1" smtClean="0">
                <a:solidFill>
                  <a:srgbClr val="008000"/>
                </a:solidFill>
                <a:ea typeface="Arial" charset="0"/>
                <a:cs typeface="Arial" charset="0"/>
              </a:rPr>
              <a:t>onversion</a:t>
            </a:r>
            <a:r>
              <a:rPr lang="de-CH" sz="2100" b="0" dirty="0" smtClean="0">
                <a:solidFill>
                  <a:srgbClr val="008000"/>
                </a:solidFill>
                <a:ea typeface="Arial" charset="0"/>
                <a:cs typeface="Arial" charset="0"/>
              </a:rPr>
              <a:t> </a:t>
            </a:r>
            <a:r>
              <a:rPr lang="de-CH" sz="2100" b="0" dirty="0" err="1">
                <a:solidFill>
                  <a:srgbClr val="008000"/>
                </a:solidFill>
                <a:ea typeface="Arial" charset="0"/>
                <a:cs typeface="Arial" charset="0"/>
              </a:rPr>
              <a:t>std_logic_vector</a:t>
            </a:r>
            <a:r>
              <a:rPr lang="de-CH" sz="2100" b="0" dirty="0">
                <a:solidFill>
                  <a:srgbClr val="008000"/>
                </a:solidFill>
                <a:ea typeface="Arial" charset="0"/>
                <a:cs typeface="Arial" charset="0"/>
              </a:rPr>
              <a:t> -&gt; </a:t>
            </a:r>
            <a:r>
              <a:rPr lang="de-CH" sz="2100" b="0" dirty="0" err="1">
                <a:solidFill>
                  <a:srgbClr val="008000"/>
                </a:solidFill>
                <a:ea typeface="Arial" charset="0"/>
                <a:cs typeface="Arial" charset="0"/>
              </a:rPr>
              <a:t>unsigned</a:t>
            </a:r>
            <a:endParaRPr lang="de-CH" sz="2100" b="0" dirty="0">
              <a:solidFill>
                <a:srgbClr val="008000"/>
              </a:solidFill>
              <a:ea typeface="Arial" charset="0"/>
              <a:cs typeface="Arial" charset="0"/>
            </a:endParaRPr>
          </a:p>
        </p:txBody>
      </p:sp>
      <p:sp>
        <p:nvSpPr>
          <p:cNvPr id="22541" name="Text Box 7"/>
          <p:cNvSpPr txBox="1">
            <a:spLocks noChangeArrowheads="1"/>
          </p:cNvSpPr>
          <p:nvPr/>
        </p:nvSpPr>
        <p:spPr bwMode="auto">
          <a:xfrm>
            <a:off x="2347877" y="2980914"/>
            <a:ext cx="4727809" cy="50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68" tIns="46784" rIns="89968" bIns="4678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CH" sz="2100" b="0" dirty="0" err="1">
                <a:solidFill>
                  <a:srgbClr val="008000"/>
                </a:solidFill>
                <a:ea typeface="Arial" charset="0"/>
                <a:cs typeface="Arial" charset="0"/>
              </a:rPr>
              <a:t>c</a:t>
            </a:r>
            <a:r>
              <a:rPr lang="de-CH" sz="2100" b="0" dirty="0" err="1" smtClean="0">
                <a:solidFill>
                  <a:srgbClr val="008000"/>
                </a:solidFill>
                <a:ea typeface="Arial" charset="0"/>
                <a:cs typeface="Arial" charset="0"/>
              </a:rPr>
              <a:t>onversion</a:t>
            </a:r>
            <a:r>
              <a:rPr lang="de-CH" sz="2100" b="0" dirty="0" smtClean="0">
                <a:solidFill>
                  <a:srgbClr val="008000"/>
                </a:solidFill>
                <a:ea typeface="Arial" charset="0"/>
                <a:cs typeface="Arial" charset="0"/>
              </a:rPr>
              <a:t> </a:t>
            </a:r>
            <a:r>
              <a:rPr lang="de-CH" sz="2100" b="0" dirty="0" err="1" smtClean="0">
                <a:solidFill>
                  <a:srgbClr val="008000"/>
                </a:solidFill>
                <a:ea typeface="Arial" charset="0"/>
                <a:cs typeface="Arial" charset="0"/>
              </a:rPr>
              <a:t>unsigned</a:t>
            </a:r>
            <a:r>
              <a:rPr lang="de-CH" sz="2100" b="0" dirty="0" smtClean="0">
                <a:solidFill>
                  <a:srgbClr val="008000"/>
                </a:solidFill>
                <a:ea typeface="Arial" charset="0"/>
                <a:cs typeface="Arial" charset="0"/>
              </a:rPr>
              <a:t> </a:t>
            </a:r>
            <a:r>
              <a:rPr lang="de-CH" sz="2100" b="0" dirty="0">
                <a:solidFill>
                  <a:srgbClr val="008000"/>
                </a:solidFill>
                <a:ea typeface="Arial" charset="0"/>
                <a:cs typeface="Arial" charset="0"/>
              </a:rPr>
              <a:t>-</a:t>
            </a:r>
            <a:r>
              <a:rPr lang="de-CH" sz="2100" b="0" dirty="0" smtClean="0">
                <a:solidFill>
                  <a:srgbClr val="008000"/>
                </a:solidFill>
                <a:ea typeface="Arial" charset="0"/>
                <a:cs typeface="Arial" charset="0"/>
              </a:rPr>
              <a:t>&gt; </a:t>
            </a:r>
            <a:r>
              <a:rPr lang="de-CH" sz="2100" b="0" dirty="0" err="1" smtClean="0">
                <a:solidFill>
                  <a:srgbClr val="008000"/>
                </a:solidFill>
                <a:ea typeface="Arial" charset="0"/>
                <a:cs typeface="Arial" charset="0"/>
              </a:rPr>
              <a:t>signed</a:t>
            </a:r>
            <a:r>
              <a:rPr lang="de-CH" sz="2100" b="0" dirty="0" smtClean="0">
                <a:solidFill>
                  <a:srgbClr val="008000"/>
                </a:solidFill>
                <a:ea typeface="Arial" charset="0"/>
                <a:cs typeface="Arial" charset="0"/>
              </a:rPr>
              <a:t> </a:t>
            </a:r>
            <a:r>
              <a:rPr lang="de-CH" sz="2100" b="0" dirty="0">
                <a:solidFill>
                  <a:srgbClr val="008000"/>
                </a:solidFill>
                <a:ea typeface="Arial" charset="0"/>
                <a:cs typeface="Arial" charset="0"/>
              </a:rPr>
              <a:t>integer</a:t>
            </a:r>
          </a:p>
        </p:txBody>
      </p:sp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6831408" y="3281179"/>
            <a:ext cx="2884383" cy="47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69" tIns="52135" rIns="104269" bIns="521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CH" sz="2100" b="0" dirty="0" err="1" smtClean="0">
                <a:solidFill>
                  <a:srgbClr val="FF3300"/>
                </a:solidFill>
                <a:ea typeface="Arial" charset="0"/>
                <a:cs typeface="Arial" charset="0"/>
              </a:rPr>
              <a:t>input</a:t>
            </a:r>
            <a:r>
              <a:rPr lang="de-CH" sz="2100" b="0" dirty="0" smtClean="0">
                <a:solidFill>
                  <a:srgbClr val="FF3300"/>
                </a:solidFill>
                <a:ea typeface="Arial" charset="0"/>
                <a:cs typeface="Arial" charset="0"/>
              </a:rPr>
              <a:t>: </a:t>
            </a:r>
            <a:r>
              <a:rPr lang="de-CH" sz="2100" b="0" dirty="0" err="1" smtClean="0">
                <a:solidFill>
                  <a:srgbClr val="FF3300"/>
                </a:solidFill>
                <a:ea typeface="Arial" charset="0"/>
                <a:cs typeface="Arial" charset="0"/>
              </a:rPr>
              <a:t>std_logic_vector</a:t>
            </a:r>
            <a:endParaRPr lang="en-US" sz="2100" b="0" dirty="0">
              <a:solidFill>
                <a:srgbClr val="FF3300"/>
              </a:solidFill>
              <a:ea typeface="Arial" charset="0"/>
              <a:cs typeface="Arial" charset="0"/>
            </a:endParaRPr>
          </a:p>
        </p:txBody>
      </p:sp>
      <p:sp>
        <p:nvSpPr>
          <p:cNvPr id="22535" name="Text Box 9"/>
          <p:cNvSpPr txBox="1">
            <a:spLocks noChangeArrowheads="1"/>
          </p:cNvSpPr>
          <p:nvPr/>
        </p:nvSpPr>
        <p:spPr bwMode="auto">
          <a:xfrm>
            <a:off x="7632806" y="6759083"/>
            <a:ext cx="1763885" cy="47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69" tIns="52135" rIns="104269" bIns="521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CH" sz="2100" b="0" dirty="0" err="1" smtClean="0">
                <a:solidFill>
                  <a:srgbClr val="FF3300"/>
                </a:solidFill>
                <a:ea typeface="Arial" charset="0"/>
                <a:cs typeface="Arial" charset="0"/>
              </a:rPr>
              <a:t>input</a:t>
            </a:r>
            <a:r>
              <a:rPr lang="de-CH" sz="2100" b="0" dirty="0" smtClean="0">
                <a:solidFill>
                  <a:srgbClr val="FF3300"/>
                </a:solidFill>
                <a:ea typeface="Arial" charset="0"/>
                <a:cs typeface="Arial" charset="0"/>
              </a:rPr>
              <a:t>: </a:t>
            </a:r>
            <a:r>
              <a:rPr lang="de-CH" sz="2100" b="0" dirty="0" smtClean="0">
                <a:solidFill>
                  <a:srgbClr val="FF3300"/>
                </a:solidFill>
                <a:ea typeface="Arial" charset="0"/>
                <a:cs typeface="Arial" charset="0"/>
              </a:rPr>
              <a:t>integer</a:t>
            </a:r>
            <a:endParaRPr lang="en-US" sz="2100" b="0" dirty="0">
              <a:solidFill>
                <a:srgbClr val="FF3300"/>
              </a:solidFill>
              <a:ea typeface="Arial" charset="0"/>
              <a:cs typeface="Arial" charset="0"/>
            </a:endParaRPr>
          </a:p>
        </p:txBody>
      </p:sp>
      <p:sp>
        <p:nvSpPr>
          <p:cNvPr id="22536" name="Line 10"/>
          <p:cNvSpPr>
            <a:spLocks noChangeShapeType="1"/>
          </p:cNvSpPr>
          <p:nvPr/>
        </p:nvSpPr>
        <p:spPr bwMode="auto">
          <a:xfrm flipH="1">
            <a:off x="1187670" y="2750882"/>
            <a:ext cx="536028" cy="530296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22537" name="Line 11"/>
          <p:cNvSpPr>
            <a:spLocks noChangeShapeType="1"/>
          </p:cNvSpPr>
          <p:nvPr/>
        </p:nvSpPr>
        <p:spPr bwMode="auto">
          <a:xfrm>
            <a:off x="6682928" y="2653024"/>
            <a:ext cx="1069232" cy="504389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22539" name="Rectangle 13"/>
          <p:cNvSpPr>
            <a:spLocks noChangeArrowheads="1"/>
          </p:cNvSpPr>
          <p:nvPr/>
        </p:nvSpPr>
        <p:spPr bwMode="auto">
          <a:xfrm>
            <a:off x="435369" y="265097"/>
            <a:ext cx="8480620" cy="902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de-CH" sz="3200" dirty="0" err="1" smtClean="0">
                <a:cs typeface="Arial" charset="0"/>
              </a:rPr>
              <a:t>Datatype</a:t>
            </a:r>
            <a:r>
              <a:rPr lang="de-CH" sz="3200" dirty="0" smtClean="0">
                <a:cs typeface="Arial" charset="0"/>
              </a:rPr>
              <a:t> </a:t>
            </a:r>
            <a:r>
              <a:rPr lang="de-CH" sz="3200" dirty="0" err="1" smtClean="0">
                <a:cs typeface="Arial" charset="0"/>
              </a:rPr>
              <a:t>Conversion</a:t>
            </a:r>
            <a:r>
              <a:rPr lang="de-CH" sz="3200" dirty="0" smtClean="0">
                <a:cs typeface="Arial" charset="0"/>
              </a:rPr>
              <a:t> </a:t>
            </a:r>
            <a:r>
              <a:rPr lang="de-CH" sz="3200" dirty="0" err="1" smtClean="0">
                <a:cs typeface="Arial" charset="0"/>
              </a:rPr>
              <a:t>between</a:t>
            </a:r>
            <a:r>
              <a:rPr lang="de-CH" sz="3200" dirty="0" smtClean="0">
                <a:cs typeface="Arial" charset="0"/>
              </a:rPr>
              <a:t>:</a:t>
            </a:r>
            <a:r>
              <a:rPr lang="de-CH" sz="3200" dirty="0" smtClean="0">
                <a:cs typeface="Arial" charset="0"/>
              </a:rPr>
              <a:t/>
            </a:r>
            <a:br>
              <a:rPr lang="de-CH" sz="3200" dirty="0" smtClean="0">
                <a:cs typeface="Arial" charset="0"/>
              </a:rPr>
            </a:br>
            <a:r>
              <a:rPr lang="de-CH" sz="2400" b="0" dirty="0" smtClean="0">
                <a:cs typeface="Arial" charset="0"/>
              </a:rPr>
              <a:t>integer &lt;-&gt; </a:t>
            </a:r>
            <a:r>
              <a:rPr lang="de-CH" sz="2400" b="0" dirty="0" err="1" smtClean="0">
                <a:cs typeface="Arial" charset="0"/>
              </a:rPr>
              <a:t>std_logic_vector</a:t>
            </a:r>
            <a:r>
              <a:rPr lang="de-CH" sz="2400" b="0" dirty="0" smtClean="0">
                <a:cs typeface="Arial" charset="0"/>
              </a:rPr>
              <a:t> (</a:t>
            </a:r>
            <a:r>
              <a:rPr lang="de-CH" sz="2400" b="0" dirty="0" err="1" smtClean="0">
                <a:cs typeface="Arial" charset="0"/>
              </a:rPr>
              <a:t>needs</a:t>
            </a:r>
            <a:r>
              <a:rPr lang="de-CH" sz="2400" b="0" dirty="0" smtClean="0">
                <a:cs typeface="Arial" charset="0"/>
              </a:rPr>
              <a:t> 2 </a:t>
            </a:r>
            <a:r>
              <a:rPr lang="de-CH" sz="2400" b="0" dirty="0" err="1" smtClean="0">
                <a:cs typeface="Arial" charset="0"/>
              </a:rPr>
              <a:t>steps</a:t>
            </a:r>
            <a:r>
              <a:rPr lang="de-CH" sz="2400" b="0" dirty="0" smtClean="0">
                <a:cs typeface="Arial" charset="0"/>
              </a:rPr>
              <a:t>!!)</a:t>
            </a:r>
            <a:endParaRPr lang="en-US" sz="2400" b="0" dirty="0">
              <a:cs typeface="Arial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537701" y="5307863"/>
            <a:ext cx="9777352" cy="470113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>
              <a:tabLst>
                <a:tab pos="541243" algn="l"/>
                <a:tab pos="1072961" algn="l"/>
                <a:tab pos="1614203" algn="l"/>
                <a:tab pos="2155445" algn="l"/>
                <a:tab pos="2685576" algn="l"/>
                <a:tab pos="3228406" algn="l"/>
              </a:tabLst>
              <a:defRPr/>
            </a:pPr>
            <a:r>
              <a:rPr lang="de-CH" sz="2400" dirty="0" err="1">
                <a:ea typeface="Arial" charset="0"/>
                <a:cs typeface="Arial" charset="0"/>
              </a:rPr>
              <a:t>cnt_out</a:t>
            </a:r>
            <a:r>
              <a:rPr lang="de-CH" sz="2400" dirty="0">
                <a:ea typeface="Arial" charset="0"/>
                <a:cs typeface="Arial" charset="0"/>
              </a:rPr>
              <a:t> &lt;= </a:t>
            </a:r>
            <a:r>
              <a:rPr lang="de-CH" sz="2400" dirty="0" err="1">
                <a:ea typeface="Arial" charset="0"/>
                <a:cs typeface="Arial" charset="0"/>
              </a:rPr>
              <a:t>std_logic_vector</a:t>
            </a:r>
            <a:r>
              <a:rPr lang="de-CH" sz="2400" dirty="0">
                <a:ea typeface="Arial" charset="0"/>
                <a:cs typeface="Arial" charset="0"/>
              </a:rPr>
              <a:t>(</a:t>
            </a:r>
            <a:r>
              <a:rPr lang="de-CH" sz="2400" dirty="0" err="1">
                <a:ea typeface="Arial" charset="0"/>
                <a:cs typeface="Arial" charset="0"/>
              </a:rPr>
              <a:t>to_unsigned</a:t>
            </a:r>
            <a:r>
              <a:rPr lang="de-CH" sz="2400" dirty="0">
                <a:ea typeface="Arial" charset="0"/>
                <a:cs typeface="Arial" charset="0"/>
              </a:rPr>
              <a:t>(</a:t>
            </a:r>
            <a:r>
              <a:rPr lang="de-CH" sz="2400" dirty="0" err="1">
                <a:ea typeface="Arial" charset="0"/>
                <a:cs typeface="Arial" charset="0"/>
              </a:rPr>
              <a:t>cnt</a:t>
            </a:r>
            <a:r>
              <a:rPr lang="de-CH" sz="2400" dirty="0">
                <a:ea typeface="Arial" charset="0"/>
                <a:cs typeface="Arial" charset="0"/>
              </a:rPr>
              <a:t>, 4));</a:t>
            </a:r>
            <a:endParaRPr lang="de-CH" sz="2100" dirty="0">
              <a:ea typeface="Arial" charset="0"/>
              <a:cs typeface="Arial" charset="0"/>
            </a:endParaRPr>
          </a:p>
        </p:txBody>
      </p:sp>
      <p:sp>
        <p:nvSpPr>
          <p:cNvPr id="3" name="Geschweifte Klammer rechts 2"/>
          <p:cNvSpPr/>
          <p:nvPr/>
        </p:nvSpPr>
        <p:spPr bwMode="auto">
          <a:xfrm rot="5400000">
            <a:off x="4593175" y="771827"/>
            <a:ext cx="430924" cy="4193317"/>
          </a:xfrm>
          <a:prstGeom prst="rightBrace">
            <a:avLst/>
          </a:prstGeom>
          <a:noFill/>
          <a:ln w="9525" cap="flat" cmpd="sng" algn="ctr">
            <a:solidFill>
              <a:srgbClr val="005C2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defTabSz="1042804"/>
            <a:endParaRPr lang="en-US" smtClean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6" name="Geschweifte Klammer rechts 15"/>
          <p:cNvSpPr/>
          <p:nvPr/>
        </p:nvSpPr>
        <p:spPr bwMode="auto">
          <a:xfrm rot="16200000">
            <a:off x="5350863" y="1150964"/>
            <a:ext cx="430924" cy="2009028"/>
          </a:xfrm>
          <a:prstGeom prst="rightBrace">
            <a:avLst/>
          </a:prstGeom>
          <a:noFill/>
          <a:ln w="9525" cap="flat" cmpd="sng" algn="ctr">
            <a:solidFill>
              <a:srgbClr val="005C2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defTabSz="1042804"/>
            <a:endParaRPr lang="en-US" smtClean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21988" y="6559978"/>
            <a:ext cx="3049493" cy="47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69" tIns="52135" rIns="104269" bIns="521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CH" sz="2100" b="0" dirty="0" err="1" smtClean="0">
                <a:solidFill>
                  <a:srgbClr val="FF3300"/>
                </a:solidFill>
                <a:ea typeface="Arial" charset="0"/>
                <a:cs typeface="Arial" charset="0"/>
              </a:rPr>
              <a:t>output</a:t>
            </a:r>
            <a:r>
              <a:rPr lang="de-CH" sz="2100" b="0" dirty="0" smtClean="0">
                <a:solidFill>
                  <a:srgbClr val="FF3300"/>
                </a:solidFill>
                <a:ea typeface="Arial" charset="0"/>
                <a:cs typeface="Arial" charset="0"/>
              </a:rPr>
              <a:t>: </a:t>
            </a:r>
            <a:r>
              <a:rPr lang="de-CH" sz="2100" b="0" dirty="0" err="1" smtClean="0">
                <a:solidFill>
                  <a:srgbClr val="FF3300"/>
                </a:solidFill>
                <a:ea typeface="Arial" charset="0"/>
                <a:cs typeface="Arial" charset="0"/>
              </a:rPr>
              <a:t>std_logic_vector</a:t>
            </a:r>
            <a:endParaRPr lang="en-US" sz="2100" b="0" dirty="0">
              <a:solidFill>
                <a:srgbClr val="FF3300"/>
              </a:solidFill>
              <a:ea typeface="Arial" charset="0"/>
              <a:cs typeface="Arial" charset="0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>
            <a:off x="986688" y="5790408"/>
            <a:ext cx="206634" cy="83636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6960359" y="5760536"/>
            <a:ext cx="1796616" cy="987738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2788712" y="6080143"/>
            <a:ext cx="4982686" cy="46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68" tIns="46784" rIns="89968" bIns="4678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CH" sz="2100" b="0" dirty="0" err="1">
                <a:solidFill>
                  <a:srgbClr val="008000"/>
                </a:solidFill>
                <a:ea typeface="Arial" charset="0"/>
                <a:cs typeface="Arial" charset="0"/>
              </a:rPr>
              <a:t>c</a:t>
            </a:r>
            <a:r>
              <a:rPr lang="de-CH" sz="2100" b="0" dirty="0" err="1" smtClean="0">
                <a:solidFill>
                  <a:srgbClr val="008000"/>
                </a:solidFill>
                <a:ea typeface="Arial" charset="0"/>
                <a:cs typeface="Arial" charset="0"/>
              </a:rPr>
              <a:t>onversion</a:t>
            </a:r>
            <a:r>
              <a:rPr lang="de-CH" sz="2100" b="0" dirty="0" smtClean="0">
                <a:solidFill>
                  <a:srgbClr val="008000"/>
                </a:solidFill>
                <a:ea typeface="Arial" charset="0"/>
                <a:cs typeface="Arial" charset="0"/>
              </a:rPr>
              <a:t> </a:t>
            </a:r>
            <a:r>
              <a:rPr lang="de-CH" sz="2100" b="0" dirty="0" err="1">
                <a:solidFill>
                  <a:srgbClr val="008000"/>
                </a:solidFill>
                <a:ea typeface="Arial" charset="0"/>
                <a:cs typeface="Arial" charset="0"/>
              </a:rPr>
              <a:t>unsigned</a:t>
            </a:r>
            <a:r>
              <a:rPr lang="de-CH" sz="2100" b="0" dirty="0">
                <a:solidFill>
                  <a:srgbClr val="008000"/>
                </a:solidFill>
                <a:ea typeface="Arial" charset="0"/>
                <a:cs typeface="Arial" charset="0"/>
              </a:rPr>
              <a:t> -&gt; </a:t>
            </a:r>
            <a:r>
              <a:rPr lang="de-CH" sz="2100" b="0" dirty="0" err="1">
                <a:solidFill>
                  <a:srgbClr val="008000"/>
                </a:solidFill>
                <a:ea typeface="Arial" charset="0"/>
                <a:cs typeface="Arial" charset="0"/>
              </a:rPr>
              <a:t>std_logic_vector</a:t>
            </a:r>
            <a:endParaRPr lang="de-CH" sz="2100" b="0" dirty="0">
              <a:solidFill>
                <a:srgbClr val="008000"/>
              </a:solidFill>
              <a:ea typeface="Arial" charset="0"/>
              <a:cs typeface="Arial" charset="0"/>
            </a:endParaRPr>
          </a:p>
        </p:txBody>
      </p:sp>
      <p:sp>
        <p:nvSpPr>
          <p:cNvPr id="21" name="Geschweifte Klammer rechts 20"/>
          <p:cNvSpPr/>
          <p:nvPr/>
        </p:nvSpPr>
        <p:spPr bwMode="auto">
          <a:xfrm rot="5400000">
            <a:off x="4766670" y="3184455"/>
            <a:ext cx="397168" cy="5573812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 cap="flat" cmpd="sng" algn="ctr">
            <a:solidFill>
              <a:srgbClr val="005C2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defTabSz="1042804"/>
            <a:endParaRPr lang="en-US" smtClean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092094" y="4378129"/>
            <a:ext cx="4753373" cy="47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626" tIns="53367" rIns="102626" bIns="533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CH" sz="2100" b="0" dirty="0" err="1">
                <a:solidFill>
                  <a:srgbClr val="008000"/>
                </a:solidFill>
                <a:ea typeface="Arial" charset="0"/>
                <a:cs typeface="Arial" charset="0"/>
              </a:rPr>
              <a:t>c</a:t>
            </a:r>
            <a:r>
              <a:rPr lang="de-CH" sz="2100" b="0" dirty="0" err="1" smtClean="0">
                <a:solidFill>
                  <a:srgbClr val="008000"/>
                </a:solidFill>
                <a:ea typeface="Arial" charset="0"/>
                <a:cs typeface="Arial" charset="0"/>
              </a:rPr>
              <a:t>onversion</a:t>
            </a:r>
            <a:r>
              <a:rPr lang="de-CH" sz="2100" b="0" dirty="0" smtClean="0">
                <a:solidFill>
                  <a:srgbClr val="008000"/>
                </a:solidFill>
                <a:ea typeface="Arial" charset="0"/>
                <a:cs typeface="Arial" charset="0"/>
              </a:rPr>
              <a:t> </a:t>
            </a:r>
            <a:r>
              <a:rPr lang="de-CH" sz="2100" b="0" dirty="0" err="1" smtClean="0">
                <a:solidFill>
                  <a:srgbClr val="008000"/>
                </a:solidFill>
                <a:ea typeface="Arial" charset="0"/>
                <a:cs typeface="Arial" charset="0"/>
              </a:rPr>
              <a:t>signed</a:t>
            </a:r>
            <a:r>
              <a:rPr lang="de-CH" sz="2100" b="0" dirty="0" smtClean="0">
                <a:solidFill>
                  <a:srgbClr val="008000"/>
                </a:solidFill>
                <a:ea typeface="Arial" charset="0"/>
                <a:cs typeface="Arial" charset="0"/>
              </a:rPr>
              <a:t> integer </a:t>
            </a:r>
            <a:r>
              <a:rPr lang="de-CH" sz="2100" b="0" dirty="0">
                <a:solidFill>
                  <a:srgbClr val="008000"/>
                </a:solidFill>
                <a:ea typeface="Arial" charset="0"/>
                <a:cs typeface="Arial" charset="0"/>
              </a:rPr>
              <a:t>-&gt; </a:t>
            </a:r>
            <a:r>
              <a:rPr lang="de-CH" sz="2100" b="0" dirty="0" err="1">
                <a:solidFill>
                  <a:srgbClr val="008000"/>
                </a:solidFill>
                <a:ea typeface="Arial" charset="0"/>
                <a:cs typeface="Arial" charset="0"/>
              </a:rPr>
              <a:t>unsigned</a:t>
            </a:r>
            <a:endParaRPr lang="de-CH" sz="2100" b="0" dirty="0">
              <a:solidFill>
                <a:srgbClr val="008000"/>
              </a:solidFill>
              <a:ea typeface="Arial" charset="0"/>
              <a:cs typeface="Arial" charset="0"/>
            </a:endParaRPr>
          </a:p>
        </p:txBody>
      </p:sp>
      <p:sp>
        <p:nvSpPr>
          <p:cNvPr id="23" name="Geschweifte Klammer rechts 22"/>
          <p:cNvSpPr/>
          <p:nvPr/>
        </p:nvSpPr>
        <p:spPr bwMode="auto">
          <a:xfrm rot="16200000">
            <a:off x="6056508" y="3611999"/>
            <a:ext cx="430924" cy="2960385"/>
          </a:xfrm>
          <a:prstGeom prst="rightBrace">
            <a:avLst>
              <a:gd name="adj1" fmla="val 25212"/>
              <a:gd name="adj2" fmla="val 50000"/>
            </a:avLst>
          </a:prstGeom>
          <a:noFill/>
          <a:ln w="9525" cap="flat" cmpd="sng" algn="ctr">
            <a:solidFill>
              <a:srgbClr val="005C2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defTabSz="1042804"/>
            <a:endParaRPr lang="en-US" smtClean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89369" y="3360261"/>
            <a:ext cx="1928994" cy="47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69" tIns="52135" rIns="104269" bIns="521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CH" sz="2100" b="0" dirty="0" err="1" smtClean="0">
                <a:solidFill>
                  <a:srgbClr val="FF3300"/>
                </a:solidFill>
                <a:ea typeface="Arial" charset="0"/>
                <a:cs typeface="Arial" charset="0"/>
              </a:rPr>
              <a:t>output</a:t>
            </a:r>
            <a:r>
              <a:rPr lang="de-CH" sz="2100" b="0" dirty="0" smtClean="0">
                <a:solidFill>
                  <a:srgbClr val="FF3300"/>
                </a:solidFill>
                <a:ea typeface="Arial" charset="0"/>
                <a:cs typeface="Arial" charset="0"/>
              </a:rPr>
              <a:t>: </a:t>
            </a:r>
            <a:r>
              <a:rPr lang="de-CH" sz="2100" b="0" dirty="0" smtClean="0">
                <a:solidFill>
                  <a:srgbClr val="FF3300"/>
                </a:solidFill>
                <a:ea typeface="Arial" charset="0"/>
                <a:cs typeface="Arial" charset="0"/>
              </a:rPr>
              <a:t>integer</a:t>
            </a:r>
            <a:endParaRPr lang="en-US" sz="2100" b="0" dirty="0">
              <a:solidFill>
                <a:srgbClr val="FF3300"/>
              </a:solidFill>
              <a:ea typeface="Arial" charset="0"/>
              <a:cs typeface="Arial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AE656C-9FD7-44EB-AB74-0275D14D24AC}" type="slidenum">
              <a:rPr lang="de-DE" smtClean="0">
                <a:solidFill>
                  <a:srgbClr val="000000"/>
                </a:solidFill>
                <a:ea typeface="Arial" charset="0"/>
                <a:cs typeface="Arial" charset="0"/>
              </a:rPr>
              <a:pPr>
                <a:defRPr/>
              </a:pPr>
              <a:t>62</a:t>
            </a:fld>
            <a:endParaRPr lang="de-DE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435369" y="4149835"/>
            <a:ext cx="9591851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>
                <a:alpha val="34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6671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49" y="1081681"/>
            <a:ext cx="9089390" cy="974913"/>
          </a:xfrm>
        </p:spPr>
        <p:txBody>
          <a:bodyPr/>
          <a:lstStyle/>
          <a:p>
            <a:pPr eaLnBrk="1" hangingPunct="1"/>
            <a:r>
              <a:rPr lang="de-CH" b="1" dirty="0" smtClean="0">
                <a:solidFill>
                  <a:srgbClr val="0070C0"/>
                </a:solidFill>
              </a:rPr>
              <a:t>Common Hardware Description </a:t>
            </a:r>
            <a:r>
              <a:rPr lang="de-CH" b="1" dirty="0" err="1" smtClean="0">
                <a:solidFill>
                  <a:srgbClr val="0070C0"/>
                </a:solidFill>
              </a:rPr>
              <a:t>Languages</a:t>
            </a:r>
            <a:endParaRPr lang="de-CH" b="1" dirty="0" smtClean="0">
              <a:solidFill>
                <a:srgbClr val="0070C0"/>
              </a:solidFill>
            </a:endParaRPr>
          </a:p>
        </p:txBody>
      </p:sp>
      <p:graphicFrame>
        <p:nvGraphicFramePr>
          <p:cNvPr id="17206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60761"/>
              </p:ext>
            </p:extLst>
          </p:nvPr>
        </p:nvGraphicFramePr>
        <p:xfrm>
          <a:off x="800149" y="2191422"/>
          <a:ext cx="8643831" cy="2912929"/>
        </p:xfrm>
        <a:graphic>
          <a:graphicData uri="http://schemas.openxmlformats.org/drawingml/2006/table">
            <a:tbl>
              <a:tblPr/>
              <a:tblGrid>
                <a:gridCol w="2881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1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65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Language</a:t>
                      </a:r>
                      <a:endParaRPr kumimoji="0" lang="de-DE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085D4"/>
                        </a:solidFill>
                        <a:effectLst/>
                        <a:latin typeface="Arial" charset="0"/>
                      </a:endParaRPr>
                    </a:p>
                  </a:txBody>
                  <a:tcPr marL="106934" marR="106934" marT="50408" marB="50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VHDL</a:t>
                      </a:r>
                    </a:p>
                  </a:txBody>
                  <a:tcPr marL="106934" marR="106934" marT="50408" marB="50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Verilog</a:t>
                      </a:r>
                    </a:p>
                  </a:txBody>
                  <a:tcPr marL="106934" marR="106934" marT="50408" marB="50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2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Introduction</a:t>
                      </a:r>
                      <a:endParaRPr kumimoji="0" lang="de-C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085D4"/>
                        </a:solidFill>
                        <a:effectLst/>
                        <a:latin typeface="Arial" charset="0"/>
                      </a:endParaRPr>
                    </a:p>
                  </a:txBody>
                  <a:tcPr marL="106934" marR="106934" marT="50408" marB="50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1987</a:t>
                      </a:r>
                      <a:br>
                        <a:rPr kumimoji="0" lang="de-C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de-C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de-C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C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the</a:t>
                      </a:r>
                      <a:r>
                        <a:rPr kumimoji="0" lang="de-C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 US Department of Defense also </a:t>
                      </a:r>
                      <a:r>
                        <a:rPr kumimoji="0" lang="de-C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adopted</a:t>
                      </a:r>
                      <a:r>
                        <a:rPr kumimoji="0" lang="de-C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de-C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further</a:t>
                      </a:r>
                      <a:r>
                        <a:rPr kumimoji="0" lang="de-C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C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developed</a:t>
                      </a:r>
                      <a:r>
                        <a:rPr kumimoji="0" lang="de-C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C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as</a:t>
                      </a:r>
                      <a:endParaRPr kumimoji="0" lang="de-C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085D4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IEEE Standard</a:t>
                      </a:r>
                    </a:p>
                  </a:txBody>
                  <a:tcPr marL="106934" marR="106934" marT="50408" marB="50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085D4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de-C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1984</a:t>
                      </a:r>
                      <a:br>
                        <a:rPr kumimoji="0" lang="de-C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de-C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de-C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C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the</a:t>
                      </a:r>
                      <a:r>
                        <a:rPr kumimoji="0" lang="de-C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C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semiconductor</a:t>
                      </a:r>
                      <a:r>
                        <a:rPr kumimoji="0" lang="de-C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C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085D4"/>
                          </a:solidFill>
                          <a:effectLst/>
                          <a:latin typeface="Arial" charset="0"/>
                        </a:rPr>
                        <a:t>industry</a:t>
                      </a:r>
                      <a:endParaRPr kumimoji="0" lang="de-C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085D4"/>
                        </a:solidFill>
                        <a:effectLst/>
                        <a:latin typeface="Arial" charset="0"/>
                      </a:endParaRPr>
                    </a:p>
                  </a:txBody>
                  <a:tcPr marL="106934" marR="106934" marT="50408" marB="50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800149" y="5360911"/>
            <a:ext cx="6592204" cy="154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4306" tIns="52153" rIns="104306" bIns="52153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eaLnBrk="1" hangingPunct="1"/>
            <a:r>
              <a:rPr lang="de-CH" sz="2300" b="0" dirty="0" smtClean="0">
                <a:solidFill>
                  <a:schemeClr val="tx1"/>
                </a:solidFill>
                <a:latin typeface="Arial" charset="0"/>
              </a:rPr>
              <a:t>The </a:t>
            </a:r>
            <a:r>
              <a:rPr lang="de-CH" sz="2300" b="0" dirty="0" err="1" smtClean="0">
                <a:solidFill>
                  <a:schemeClr val="tx1"/>
                </a:solidFill>
                <a:latin typeface="Arial" charset="0"/>
              </a:rPr>
              <a:t>abreviations</a:t>
            </a:r>
            <a:r>
              <a:rPr lang="de-CH" sz="2300" b="0" dirty="0" smtClean="0">
                <a:solidFill>
                  <a:schemeClr val="tx1"/>
                </a:solidFill>
                <a:latin typeface="Arial" charset="0"/>
              </a:rPr>
              <a:t> stand </a:t>
            </a:r>
            <a:r>
              <a:rPr lang="de-CH" sz="2300" b="0" dirty="0" err="1" smtClean="0">
                <a:solidFill>
                  <a:schemeClr val="tx1"/>
                </a:solidFill>
                <a:latin typeface="Arial" charset="0"/>
              </a:rPr>
              <a:t>for</a:t>
            </a:r>
            <a:r>
              <a:rPr lang="de-CH" sz="2300" b="0" dirty="0" smtClean="0">
                <a:solidFill>
                  <a:schemeClr val="tx1"/>
                </a:solidFill>
                <a:latin typeface="Arial" charset="0"/>
              </a:rPr>
              <a:t>:</a:t>
            </a:r>
          </a:p>
          <a:p>
            <a:pPr eaLnBrk="1" hangingPunct="1"/>
            <a:r>
              <a:rPr lang="de-CH" sz="2000" b="0" dirty="0" smtClean="0">
                <a:solidFill>
                  <a:schemeClr val="tx1"/>
                </a:solidFill>
                <a:latin typeface="Arial" charset="0"/>
              </a:rPr>
              <a:t>VHDL: 		VHSIC </a:t>
            </a:r>
            <a:r>
              <a:rPr lang="de-CH" sz="2000" b="0" dirty="0">
                <a:solidFill>
                  <a:schemeClr val="tx1"/>
                </a:solidFill>
                <a:latin typeface="Arial" charset="0"/>
              </a:rPr>
              <a:t>Hardware Description Language</a:t>
            </a:r>
            <a:br>
              <a:rPr lang="de-CH" sz="2000" b="0" dirty="0">
                <a:solidFill>
                  <a:schemeClr val="tx1"/>
                </a:solidFill>
                <a:latin typeface="Arial" charset="0"/>
              </a:rPr>
            </a:br>
            <a:r>
              <a:rPr lang="de-CH" sz="2000" b="0" dirty="0" smtClean="0">
                <a:solidFill>
                  <a:schemeClr val="tx1"/>
                </a:solidFill>
                <a:latin typeface="Arial" charset="0"/>
              </a:rPr>
              <a:t>VHSIC: 	</a:t>
            </a:r>
            <a:r>
              <a:rPr lang="de-CH" sz="2000" b="0" dirty="0" err="1" smtClean="0">
                <a:solidFill>
                  <a:schemeClr val="tx1"/>
                </a:solidFill>
                <a:latin typeface="Arial" charset="0"/>
              </a:rPr>
              <a:t>Very</a:t>
            </a:r>
            <a:r>
              <a:rPr lang="de-CH" sz="2000" b="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de-CH" sz="2000" b="0" dirty="0">
                <a:solidFill>
                  <a:schemeClr val="tx1"/>
                </a:solidFill>
                <a:latin typeface="Arial" charset="0"/>
              </a:rPr>
              <a:t>High Speed Integrated Circuit</a:t>
            </a:r>
          </a:p>
        </p:txBody>
      </p:sp>
    </p:spTree>
    <p:extLst>
      <p:ext uri="{BB962C8B-B14F-4D97-AF65-F5344CB8AC3E}">
        <p14:creationId xmlns:p14="http://schemas.microsoft.com/office/powerpoint/2010/main" val="304206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02005" y="2772463"/>
            <a:ext cx="9089390" cy="1260211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Structure</a:t>
            </a:r>
            <a:r>
              <a:rPr lang="de-CH" dirty="0" smtClean="0"/>
              <a:t> of a VHDL Description</a:t>
            </a:r>
            <a:br>
              <a:rPr lang="de-CH" dirty="0" smtClean="0"/>
            </a:b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9066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716" y="828260"/>
            <a:ext cx="9726168" cy="792882"/>
          </a:xfrm>
        </p:spPr>
        <p:txBody>
          <a:bodyPr/>
          <a:lstStyle/>
          <a:p>
            <a:pPr eaLnBrk="1" hangingPunct="1"/>
            <a:r>
              <a:rPr lang="de-CH" dirty="0" smtClean="0">
                <a:solidFill>
                  <a:srgbClr val="0070C0"/>
                </a:solidFill>
              </a:rPr>
              <a:t>Basic Elements of a VHDL Description</a:t>
            </a:r>
            <a:r>
              <a:rPr lang="de-CH" dirty="0" smtClean="0"/>
              <a:t/>
            </a:r>
            <a:br>
              <a:rPr lang="de-CH" dirty="0" smtClean="0"/>
            </a:br>
            <a:endParaRPr lang="de-DE" dirty="0" smtClean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70" y="2026036"/>
            <a:ext cx="8359558" cy="419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3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haw_Folien_deutsch">
  <a:themeElements>
    <a:clrScheme name="zhaw_Folien_deutsch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Folien_deuts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Folien_deutsch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3048</Words>
  <Application>Microsoft Office PowerPoint</Application>
  <PresentationFormat>Benutzerdefiniert</PresentationFormat>
  <Paragraphs>798</Paragraphs>
  <Slides>62</Slides>
  <Notes>50</Notes>
  <HiddenSlides>2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62</vt:i4>
      </vt:variant>
    </vt:vector>
  </HeadingPairs>
  <TitlesOfParts>
    <vt:vector size="71" baseType="lpstr">
      <vt:lpstr>Arial</vt:lpstr>
      <vt:lpstr>Calibri</vt:lpstr>
      <vt:lpstr>Courier New</vt:lpstr>
      <vt:lpstr>Monotype Sorts</vt:lpstr>
      <vt:lpstr>Times New Roman</vt:lpstr>
      <vt:lpstr>Wingdings</vt:lpstr>
      <vt:lpstr>ZHW Officina sans book</vt:lpstr>
      <vt:lpstr>zhaw_Folien_deutsch</vt:lpstr>
      <vt:lpstr>VISIO</vt:lpstr>
      <vt:lpstr>EA999</vt:lpstr>
      <vt:lpstr>VHDL_01:   Basics &amp; RTL Block Design </vt:lpstr>
      <vt:lpstr>VHDL_01:   Basics &amp; RTL Block Design </vt:lpstr>
      <vt:lpstr>VHDL_01:   Basics &amp; RTL Block Design </vt:lpstr>
      <vt:lpstr>Why do we need a HW-Description-Language? Growth of number of transistor pro IC</vt:lpstr>
      <vt:lpstr>VHDL Synthesis vs. Simulation</vt:lpstr>
      <vt:lpstr>Common Hardware Description Languages</vt:lpstr>
      <vt:lpstr> Structure of a VHDL Description </vt:lpstr>
      <vt:lpstr>Basic Elements of a VHDL Description </vt:lpstr>
      <vt:lpstr>VHDL Template</vt:lpstr>
      <vt:lpstr>Library</vt:lpstr>
      <vt:lpstr>PowerPoint-Präsentation</vt:lpstr>
      <vt:lpstr>Syntax: Definition von Signalen und Vektoren</vt:lpstr>
      <vt:lpstr>Architecture</vt:lpstr>
      <vt:lpstr>VHDL Example – Concurrent Statements  </vt:lpstr>
      <vt:lpstr>Comments in a VHDL Code</vt:lpstr>
      <vt:lpstr>Constants and Signals</vt:lpstr>
      <vt:lpstr>Example: Signals and Constants</vt:lpstr>
      <vt:lpstr>Pre-Defined Datatypes for Signals and Variables</vt:lpstr>
      <vt:lpstr>PowerPoint-Präsentation</vt:lpstr>
      <vt:lpstr>Syntax: Assignment of Ports or Signals</vt:lpstr>
      <vt:lpstr>Example of Logical Operators</vt:lpstr>
      <vt:lpstr>Example of Relational Operators </vt:lpstr>
      <vt:lpstr>Example of Arithmetical Operators</vt:lpstr>
      <vt:lpstr>PowerPoint-Präsentation</vt:lpstr>
      <vt:lpstr>Process VHDL 1993</vt:lpstr>
      <vt:lpstr>Syntax: Process</vt:lpstr>
      <vt:lpstr>Each Process Is a Concurrent Statements</vt:lpstr>
      <vt:lpstr>PowerPoint-Präsentation</vt:lpstr>
      <vt:lpstr>Processes Pitfalls</vt:lpstr>
      <vt:lpstr>PowerPoint-Präsentation</vt:lpstr>
      <vt:lpstr>PowerPoint-Präsentation</vt:lpstr>
      <vt:lpstr>PowerPoint-Präsentation</vt:lpstr>
      <vt:lpstr>Example: 4 x 1 Multiplexer mit CASE</vt:lpstr>
      <vt:lpstr>Case Statement in Process</vt:lpstr>
      <vt:lpstr>PowerPoint-Präsentation</vt:lpstr>
      <vt:lpstr>Clock Signal</vt:lpstr>
      <vt:lpstr>Clock Signal</vt:lpstr>
      <vt:lpstr>D-Flip-Flop</vt:lpstr>
      <vt:lpstr>Timing Diagram</vt:lpstr>
      <vt:lpstr>Timing Diagram of the D-Flip-Flop</vt:lpstr>
      <vt:lpstr>Timing Diagram</vt:lpstr>
      <vt:lpstr>Timing Diagram</vt:lpstr>
      <vt:lpstr>Edge Detector</vt:lpstr>
      <vt:lpstr>VHDL Description of a D-FF</vt:lpstr>
      <vt:lpstr>What is different here?</vt:lpstr>
      <vt:lpstr>Register with 8 bits</vt:lpstr>
      <vt:lpstr>Flip Flops with Asynchronous Set and Reset</vt:lpstr>
      <vt:lpstr>Asynchronous Reset</vt:lpstr>
      <vt:lpstr>Synchronous Reset</vt:lpstr>
      <vt:lpstr>Synthesis Behaviour of “rising_edge”</vt:lpstr>
      <vt:lpstr>Notation and Definitions for  Timing Diagrams and RTL Diagrams</vt:lpstr>
      <vt:lpstr>Timing Diagrams: Notation</vt:lpstr>
      <vt:lpstr>PowerPoint-Präsentation</vt:lpstr>
      <vt:lpstr>RTL Diagram of a Counter</vt:lpstr>
      <vt:lpstr>Timing Diagram of a Counter (with delays)</vt:lpstr>
      <vt:lpstr>PowerPoint-Präsentation</vt:lpstr>
      <vt:lpstr>Counter Description in VHDL Structure and Datatype </vt:lpstr>
      <vt:lpstr>Simple Counter Example in VHDL (1/2)</vt:lpstr>
      <vt:lpstr>Simple Counter Example in VHDL (2/2)</vt:lpstr>
      <vt:lpstr>Datatype Conversion Functions in IEEE numeric_std package </vt:lpstr>
      <vt:lpstr>PowerPoint-Präsentation</vt:lpstr>
    </vt:vector>
  </TitlesOfParts>
  <Company>ZHAW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ZHAW PowerPoint Präsentationsvorlage</dc:title>
  <dc:creator>ITS</dc:creator>
  <dc:description>Version 1.1 neues Logo, pdf tauglich_x000d_
Version 1.0_x000d_
PowerPoint Präsentationsvorlage gem. Vorgaben aus _x000d_
TP 2 - 21.6.2007_x000d_
Position Logo geändert von Grafiker, Schirift Arial, bold ersetzt durch Arial, fett gesetzt,22.6.2007_x000d_
Darstellung Folienmaster geändert, da als Vorgabe S. 31 gültig 25.6.2007_x000d_
Textfeldplatzhalter angepasst 26.6.2007_x000d_
Logo korrigiert, da a abgeschnitten links 26.6.2007_x000d_
Neue Vorgabe des Grafikers übernommen, Titel der Titelfolie mit Text Departments/institutsangabe erfassen, 2 Masterpaar gelöscht</dc:description>
  <cp:lastModifiedBy>de Queiroz Tavares Marina (dqtm)</cp:lastModifiedBy>
  <cp:revision>422</cp:revision>
  <cp:lastPrinted>2011-11-24T19:29:26Z</cp:lastPrinted>
  <dcterms:created xsi:type="dcterms:W3CDTF">2007-06-21T13:43:50Z</dcterms:created>
  <dcterms:modified xsi:type="dcterms:W3CDTF">2018-03-01T20:48:30Z</dcterms:modified>
</cp:coreProperties>
</file>