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38"/>
  </p:notesMasterIdLst>
  <p:handoutMasterIdLst>
    <p:handoutMasterId r:id="rId39"/>
  </p:handoutMasterIdLst>
  <p:sldIdLst>
    <p:sldId id="339" r:id="rId2"/>
    <p:sldId id="275" r:id="rId3"/>
    <p:sldId id="351" r:id="rId4"/>
    <p:sldId id="366" r:id="rId5"/>
    <p:sldId id="276" r:id="rId6"/>
    <p:sldId id="313" r:id="rId7"/>
    <p:sldId id="352" r:id="rId8"/>
    <p:sldId id="353" r:id="rId9"/>
    <p:sldId id="354" r:id="rId10"/>
    <p:sldId id="320" r:id="rId11"/>
    <p:sldId id="315" r:id="rId12"/>
    <p:sldId id="283" r:id="rId13"/>
    <p:sldId id="367" r:id="rId14"/>
    <p:sldId id="355" r:id="rId15"/>
    <p:sldId id="289" r:id="rId16"/>
    <p:sldId id="357" r:id="rId17"/>
    <p:sldId id="359" r:id="rId18"/>
    <p:sldId id="358" r:id="rId19"/>
    <p:sldId id="322" r:id="rId20"/>
    <p:sldId id="323" r:id="rId21"/>
    <p:sldId id="325" r:id="rId22"/>
    <p:sldId id="326" r:id="rId23"/>
    <p:sldId id="363" r:id="rId24"/>
    <p:sldId id="333" r:id="rId25"/>
    <p:sldId id="365" r:id="rId26"/>
    <p:sldId id="364" r:id="rId27"/>
    <p:sldId id="321" r:id="rId28"/>
    <p:sldId id="297" r:id="rId29"/>
    <p:sldId id="306" r:id="rId30"/>
    <p:sldId id="360" r:id="rId31"/>
    <p:sldId id="361" r:id="rId32"/>
    <p:sldId id="362" r:id="rId33"/>
    <p:sldId id="347" r:id="rId34"/>
    <p:sldId id="348" r:id="rId35"/>
    <p:sldId id="349" r:id="rId36"/>
    <p:sldId id="350" r:id="rId37"/>
  </p:sldIdLst>
  <p:sldSz cx="9144000" cy="6858000" type="screen4x3"/>
  <p:notesSz cx="6794500" cy="9982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ZHW Officina sans boo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ZHW Officina sans boo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ZHW Officina sans boo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ZHW Officina sans boo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ZHW Officina sans book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ZHW Officina sans book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ZHW Officina sans book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ZHW Officina sans book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ZHW Officina sans boo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B"/>
    <a:srgbClr val="CC3300"/>
    <a:srgbClr val="B86E00"/>
    <a:srgbClr val="663300"/>
    <a:srgbClr val="684F00"/>
    <a:srgbClr val="4C3A00"/>
    <a:srgbClr val="FFE07D"/>
    <a:srgbClr val="C6E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27" autoAdjust="0"/>
    <p:restoredTop sz="94737" autoAdjust="0"/>
  </p:normalViewPr>
  <p:slideViewPr>
    <p:cSldViewPr>
      <p:cViewPr varScale="1">
        <p:scale>
          <a:sx n="63" d="100"/>
          <a:sy n="63" d="100"/>
        </p:scale>
        <p:origin x="603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-213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2967" cy="49856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899" tIns="47951" rIns="95899" bIns="47951" numCol="1" anchor="t" anchorCtr="0" compatLnSpc="1">
            <a:prstTxWarp prst="textNoShape">
              <a:avLst/>
            </a:prstTxWarp>
          </a:bodyPr>
          <a:lstStyle>
            <a:lvl1pPr defTabSz="959757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15" y="2"/>
            <a:ext cx="2942967" cy="49856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899" tIns="47951" rIns="95899" bIns="47951" numCol="1" anchor="t" anchorCtr="0" compatLnSpc="1">
            <a:prstTxWarp prst="textNoShape">
              <a:avLst/>
            </a:prstTxWarp>
          </a:bodyPr>
          <a:lstStyle>
            <a:lvl1pPr algn="r" defTabSz="959757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535"/>
            <a:ext cx="2942967" cy="5001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899" tIns="47951" rIns="95899" bIns="47951" numCol="1" anchor="b" anchorCtr="0" compatLnSpc="1">
            <a:prstTxWarp prst="textNoShape">
              <a:avLst/>
            </a:prstTxWarp>
          </a:bodyPr>
          <a:lstStyle>
            <a:lvl1pPr defTabSz="959757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015" y="9480535"/>
            <a:ext cx="2942967" cy="5001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899" tIns="47951" rIns="95899" bIns="47951" numCol="1" anchor="b" anchorCtr="0" compatLnSpc="1">
            <a:prstTxWarp prst="textNoShape">
              <a:avLst/>
            </a:prstTxWarp>
          </a:bodyPr>
          <a:lstStyle>
            <a:lvl1pPr algn="r" defTabSz="959757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84E7971-FF4E-4638-A390-4CA3561CC9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019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2967" cy="49856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899" tIns="47951" rIns="95899" bIns="47951" numCol="1" anchor="t" anchorCtr="0" compatLnSpc="1">
            <a:prstTxWarp prst="textNoShape">
              <a:avLst/>
            </a:prstTxWarp>
          </a:bodyPr>
          <a:lstStyle>
            <a:lvl1pPr defTabSz="959757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15" y="2"/>
            <a:ext cx="2942967" cy="49856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899" tIns="47951" rIns="95899" bIns="47951" numCol="1" anchor="t" anchorCtr="0" compatLnSpc="1">
            <a:prstTxWarp prst="textNoShape">
              <a:avLst/>
            </a:prstTxWarp>
          </a:bodyPr>
          <a:lstStyle>
            <a:lvl1pPr algn="r" defTabSz="959757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6463" y="750888"/>
            <a:ext cx="4984750" cy="374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48" y="4739494"/>
            <a:ext cx="5436207" cy="4493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899" tIns="47951" rIns="95899" bIns="479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35"/>
            <a:ext cx="2942967" cy="5001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899" tIns="47951" rIns="95899" bIns="47951" numCol="1" anchor="b" anchorCtr="0" compatLnSpc="1">
            <a:prstTxWarp prst="textNoShape">
              <a:avLst/>
            </a:prstTxWarp>
          </a:bodyPr>
          <a:lstStyle>
            <a:lvl1pPr defTabSz="959757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15" y="9480535"/>
            <a:ext cx="2942967" cy="5001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899" tIns="47951" rIns="95899" bIns="47951" numCol="1" anchor="b" anchorCtr="0" compatLnSpc="1">
            <a:prstTxWarp prst="textNoShape">
              <a:avLst/>
            </a:prstTxWarp>
          </a:bodyPr>
          <a:lstStyle>
            <a:lvl1pPr algn="r" defTabSz="959757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DEEB4A6-63CA-4E7D-B880-1B94000735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279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3288" y="750888"/>
            <a:ext cx="4987925" cy="37417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933" indent="-171933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79CC26-194B-46BD-B17B-BF2AFA1E321A}" type="slidenum">
              <a:rPr lang="de-DE" smtClean="0">
                <a:solidFill>
                  <a:srgbClr val="1F497D"/>
                </a:solidFill>
              </a:rPr>
              <a:pPr>
                <a:defRPr/>
              </a:pPr>
              <a:t>1</a:t>
            </a:fld>
            <a:endParaRPr lang="de-DE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9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575" eaLnBrk="0" hangingPunct="0">
              <a:defRPr sz="2700" b="1">
                <a:solidFill>
                  <a:schemeClr val="tx2"/>
                </a:solidFill>
                <a:latin typeface="Arial" pitchFamily="34" charset="0"/>
              </a:defRPr>
            </a:lvl1pPr>
            <a:lvl2pPr marL="718932" indent="-276512" defTabSz="958575" eaLnBrk="0" hangingPunct="0">
              <a:defRPr sz="2700" b="1">
                <a:solidFill>
                  <a:schemeClr val="tx2"/>
                </a:solidFill>
                <a:latin typeface="Arial" pitchFamily="34" charset="0"/>
              </a:defRPr>
            </a:lvl2pPr>
            <a:lvl3pPr marL="1106049" indent="-221209" defTabSz="958575" eaLnBrk="0" hangingPunct="0">
              <a:defRPr sz="2700" b="1">
                <a:solidFill>
                  <a:schemeClr val="tx2"/>
                </a:solidFill>
                <a:latin typeface="Arial" pitchFamily="34" charset="0"/>
              </a:defRPr>
            </a:lvl3pPr>
            <a:lvl4pPr marL="1548467" indent="-221209" defTabSz="958575" eaLnBrk="0" hangingPunct="0">
              <a:defRPr sz="2700" b="1">
                <a:solidFill>
                  <a:schemeClr val="tx2"/>
                </a:solidFill>
                <a:latin typeface="Arial" pitchFamily="34" charset="0"/>
              </a:defRPr>
            </a:lvl4pPr>
            <a:lvl5pPr marL="1990887" indent="-221209" defTabSz="958575" eaLnBrk="0" hangingPunct="0">
              <a:defRPr sz="2700" b="1">
                <a:solidFill>
                  <a:schemeClr val="tx2"/>
                </a:solidFill>
                <a:latin typeface="Arial" pitchFamily="34" charset="0"/>
              </a:defRPr>
            </a:lvl5pPr>
            <a:lvl6pPr marL="2433307" indent="-221209" defTabSz="958575" eaLnBrk="0" fontAlgn="base" hangingPunct="0">
              <a:lnSpc>
                <a:spcPts val="3096"/>
              </a:lnSpc>
              <a:spcBef>
                <a:spcPct val="0"/>
              </a:spcBef>
              <a:spcAft>
                <a:spcPts val="1548"/>
              </a:spcAft>
              <a:defRPr sz="2700" b="1">
                <a:solidFill>
                  <a:schemeClr val="tx2"/>
                </a:solidFill>
                <a:latin typeface="Arial" pitchFamily="34" charset="0"/>
              </a:defRPr>
            </a:lvl6pPr>
            <a:lvl7pPr marL="2875725" indent="-221209" defTabSz="958575" eaLnBrk="0" fontAlgn="base" hangingPunct="0">
              <a:lnSpc>
                <a:spcPts val="3096"/>
              </a:lnSpc>
              <a:spcBef>
                <a:spcPct val="0"/>
              </a:spcBef>
              <a:spcAft>
                <a:spcPts val="1548"/>
              </a:spcAft>
              <a:defRPr sz="2700" b="1">
                <a:solidFill>
                  <a:schemeClr val="tx2"/>
                </a:solidFill>
                <a:latin typeface="Arial" pitchFamily="34" charset="0"/>
              </a:defRPr>
            </a:lvl7pPr>
            <a:lvl8pPr marL="3318145" indent="-221209" defTabSz="958575" eaLnBrk="0" fontAlgn="base" hangingPunct="0">
              <a:lnSpc>
                <a:spcPts val="3096"/>
              </a:lnSpc>
              <a:spcBef>
                <a:spcPct val="0"/>
              </a:spcBef>
              <a:spcAft>
                <a:spcPts val="1548"/>
              </a:spcAft>
              <a:defRPr sz="2700" b="1">
                <a:solidFill>
                  <a:schemeClr val="tx2"/>
                </a:solidFill>
                <a:latin typeface="Arial" pitchFamily="34" charset="0"/>
              </a:defRPr>
            </a:lvl8pPr>
            <a:lvl9pPr marL="3760565" indent="-221209" defTabSz="958575" eaLnBrk="0" fontAlgn="base" hangingPunct="0">
              <a:lnSpc>
                <a:spcPts val="3096"/>
              </a:lnSpc>
              <a:spcBef>
                <a:spcPct val="0"/>
              </a:spcBef>
              <a:spcAft>
                <a:spcPts val="1548"/>
              </a:spcAft>
              <a:defRPr sz="27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fld id="{BBA7FE66-029F-4075-8F4C-33BD53AD4A95}" type="slidenum">
              <a:rPr lang="en-US" sz="1300" b="0">
                <a:solidFill>
                  <a:schemeClr val="tx1"/>
                </a:solidFill>
              </a:rPr>
              <a:pPr eaLnBrk="1" hangingPunct="1"/>
              <a:t>3</a:t>
            </a:fld>
            <a:endParaRPr lang="en-US" sz="1300" b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CH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3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EEB4A6-63CA-4E7D-B880-1B94000735C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82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68793" y="6462041"/>
            <a:ext cx="1035758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179" eaLnBrk="1" hangingPunct="1">
              <a:lnSpc>
                <a:spcPts val="614"/>
              </a:lnSpc>
              <a:spcBef>
                <a:spcPts val="614"/>
              </a:spcBef>
              <a:spcAft>
                <a:spcPts val="614"/>
              </a:spcAft>
            </a:pPr>
            <a:r>
              <a:rPr lang="de-DE" sz="600">
                <a:latin typeface="Arial" charset="0"/>
              </a:rPr>
              <a:t>Zürcher  Fachhochschule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168793" y="6462041"/>
            <a:ext cx="1035758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179" eaLnBrk="1" hangingPunct="1">
              <a:lnSpc>
                <a:spcPts val="614"/>
              </a:lnSpc>
              <a:spcBef>
                <a:spcPts val="614"/>
              </a:spcBef>
              <a:spcAft>
                <a:spcPts val="614"/>
              </a:spcAft>
            </a:pPr>
            <a:r>
              <a:rPr lang="de-DE" sz="600">
                <a:latin typeface="Arial" charset="0"/>
              </a:rPr>
              <a:t>Zürcher  Fachhochschule</a:t>
            </a:r>
          </a:p>
        </p:txBody>
      </p:sp>
      <p:pic>
        <p:nvPicPr>
          <p:cNvPr id="6" name="Picture 11" descr="zhaw_LO_d_blau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634" y="227497"/>
            <a:ext cx="929875" cy="97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8793" y="570180"/>
            <a:ext cx="5846675" cy="1141801"/>
          </a:xfrm>
        </p:spPr>
        <p:txBody>
          <a:bodyPr/>
          <a:lstStyle>
            <a:lvl1pPr>
              <a:lnSpc>
                <a:spcPts val="2717"/>
              </a:lnSpc>
              <a:spcAft>
                <a:spcPts val="1402"/>
              </a:spcAft>
              <a:defRPr>
                <a:solidFill>
                  <a:srgbClr val="0064BA"/>
                </a:solidFill>
              </a:defRPr>
            </a:lvl1pPr>
          </a:lstStyle>
          <a:p>
            <a:pPr lvl="0"/>
            <a:r>
              <a:rPr lang="de-CH" noProof="0" smtClean="0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8792" y="1860284"/>
            <a:ext cx="7710499" cy="3916389"/>
          </a:xfrm>
        </p:spPr>
        <p:txBody>
          <a:bodyPr/>
          <a:lstStyle>
            <a:lvl1pPr marL="0" indent="0">
              <a:buFontTx/>
              <a:buNone/>
              <a:defRPr sz="2500"/>
            </a:lvl1pPr>
          </a:lstStyle>
          <a:p>
            <a:pPr lvl="0"/>
            <a:r>
              <a:rPr lang="de-CH" noProof="0" smtClean="0"/>
              <a:t>Formatvorlage des Untertitelmasters durch Klicken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E656C-9FD7-44EB-AB74-0275D14D24AC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978EF-B19D-4218-B3B0-B5AA400DEF18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51667" y="570180"/>
            <a:ext cx="1927625" cy="530440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68792" y="570180"/>
            <a:ext cx="5652556" cy="530440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7B41F-622C-461F-900A-EEF84CD477A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5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62579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/>
            </a:lvl1pPr>
          </a:lstStyle>
          <a:p>
            <a:pPr eaLnBrk="1" hangingPunct="1">
              <a:lnSpc>
                <a:spcPts val="2805"/>
              </a:lnSpc>
              <a:spcAft>
                <a:spcPts val="1402"/>
              </a:spcAft>
              <a:defRPr/>
            </a:pPr>
            <a:fld id="{6A6C8408-D043-4C4E-A5A5-512AD534F0D4}" type="datetimeFigureOut">
              <a:rPr lang="de-DE" sz="2500" b="1">
                <a:latin typeface="Arial" charset="0"/>
              </a:rPr>
              <a:pPr eaLnBrk="1" hangingPunct="1">
                <a:lnSpc>
                  <a:spcPts val="2805"/>
                </a:lnSpc>
                <a:spcAft>
                  <a:spcPts val="1402"/>
                </a:spcAft>
                <a:defRPr/>
              </a:pPr>
              <a:t>14.03.2018</a:t>
            </a:fld>
            <a:endParaRPr lang="de-DE" sz="2500" b="1">
              <a:latin typeface="Arial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91424" tIns="45712" rIns="91424" bIns="45712"/>
          <a:lstStyle>
            <a:lvl1pPr>
              <a:defRPr/>
            </a:lvl1pPr>
          </a:lstStyle>
          <a:p>
            <a:pPr eaLnBrk="1" hangingPunct="1">
              <a:lnSpc>
                <a:spcPts val="2805"/>
              </a:lnSpc>
              <a:spcAft>
                <a:spcPts val="1402"/>
              </a:spcAft>
              <a:defRPr/>
            </a:pPr>
            <a:endParaRPr lang="de-DE" sz="2500" b="1">
              <a:latin typeface="Arial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5DD4A-61AB-4472-AC50-A960FDAD08F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4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263AA-4099-402A-9BD4-E64EEC1C01F7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0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181" y="4407378"/>
            <a:ext cx="7772943" cy="1362097"/>
          </a:xfrm>
        </p:spPr>
        <p:txBody>
          <a:bodyPr/>
          <a:lstStyle>
            <a:lvl1pPr algn="l">
              <a:defRPr sz="35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181" y="2907056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36" indent="0">
              <a:buNone/>
              <a:defRPr sz="1600"/>
            </a:lvl2pPr>
            <a:lvl3pPr marL="801472" indent="0">
              <a:buNone/>
              <a:defRPr sz="1400"/>
            </a:lvl3pPr>
            <a:lvl4pPr marL="1202207" indent="0">
              <a:buNone/>
              <a:defRPr sz="1200"/>
            </a:lvl4pPr>
            <a:lvl5pPr marL="1602943" indent="0">
              <a:buNone/>
              <a:defRPr sz="1200"/>
            </a:lvl5pPr>
            <a:lvl6pPr marL="2003679" indent="0">
              <a:buNone/>
              <a:defRPr sz="1200"/>
            </a:lvl6pPr>
            <a:lvl7pPr marL="2404415" indent="0">
              <a:buNone/>
              <a:defRPr sz="1200"/>
            </a:lvl7pPr>
            <a:lvl8pPr marL="2805151" indent="0">
              <a:buNone/>
              <a:defRPr sz="1200"/>
            </a:lvl8pPr>
            <a:lvl9pPr marL="3205886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23FB9-06E9-4F21-A661-6A219DB32BA0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1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68793" y="1631349"/>
            <a:ext cx="3790090" cy="424323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9201" y="1631349"/>
            <a:ext cx="3790090" cy="424323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224CF-13C5-48A9-863A-573DF7DF193B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0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114324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472" y="1534879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472" y="2174172"/>
            <a:ext cx="4039867" cy="39523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304" y="1534879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304" y="2174172"/>
            <a:ext cx="4041225" cy="39523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66588-5E15-453C-863D-2C7E13DBD589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7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B6194-9973-4949-853E-5F6238814B31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9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B391D-BA9C-4E07-B512-6CA709E89006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8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608" y="273571"/>
            <a:ext cx="5110921" cy="585298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472" y="1435530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DA38B-3696-42E0-AAAD-4288E833F570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66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1877" y="4800456"/>
            <a:ext cx="5486943" cy="56730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1877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736" indent="0">
              <a:buNone/>
              <a:defRPr sz="2500"/>
            </a:lvl2pPr>
            <a:lvl3pPr marL="801472" indent="0">
              <a:buNone/>
              <a:defRPr sz="2100"/>
            </a:lvl3pPr>
            <a:lvl4pPr marL="1202207" indent="0">
              <a:buNone/>
              <a:defRPr sz="1800"/>
            </a:lvl4pPr>
            <a:lvl5pPr marL="1602943" indent="0">
              <a:buNone/>
              <a:defRPr sz="1800"/>
            </a:lvl5pPr>
            <a:lvl6pPr marL="2003679" indent="0">
              <a:buNone/>
              <a:defRPr sz="1800"/>
            </a:lvl6pPr>
            <a:lvl7pPr marL="2404415" indent="0">
              <a:buNone/>
              <a:defRPr sz="1800"/>
            </a:lvl7pPr>
            <a:lvl8pPr marL="2805151" indent="0">
              <a:buNone/>
              <a:defRPr sz="1800"/>
            </a:lvl8pPr>
            <a:lvl9pPr marL="3205886" indent="0">
              <a:buNone/>
              <a:defRPr sz="18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1877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744EE-C4B0-438E-886C-CD70638BD4F4}" type="slidenum">
              <a:rPr 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26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68793" y="570180"/>
            <a:ext cx="6462972" cy="64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8792" y="1631349"/>
            <a:ext cx="7710499" cy="424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168793" y="6462041"/>
            <a:ext cx="1035758" cy="7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179" eaLnBrk="1" hangingPunct="1">
              <a:lnSpc>
                <a:spcPts val="614"/>
              </a:lnSpc>
              <a:spcBef>
                <a:spcPts val="614"/>
              </a:spcBef>
              <a:spcAft>
                <a:spcPts val="614"/>
              </a:spcAft>
            </a:pPr>
            <a:r>
              <a:rPr lang="de-DE" sz="600">
                <a:latin typeface="Arial" charset="0"/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70682" y="6462041"/>
            <a:ext cx="1038474" cy="17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14179">
              <a:lnSpc>
                <a:spcPct val="100000"/>
              </a:lnSpc>
              <a:spcAft>
                <a:spcPct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eaLnBrk="1" hangingPunct="1">
              <a:defRPr/>
            </a:pPr>
            <a:fld id="{B067B76C-1CD8-46F1-8012-03A4082C60BE}" type="slidenum">
              <a:rPr lang="de-DE">
                <a:solidFill>
                  <a:srgbClr val="000000"/>
                </a:solidFill>
                <a:latin typeface="Arial" charset="0"/>
              </a:rPr>
              <a:pPr eaLnBrk="1" hangingPunct="1">
                <a:defRPr/>
              </a:pPr>
              <a:t>‹Nr.›</a:t>
            </a:fld>
            <a:endParaRPr lang="de-DE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30" name="Picture 18" descr="zhaw_LO_d_blau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634" y="227497"/>
            <a:ext cx="929875" cy="97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8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</p:sldLayoutIdLst>
  <p:hf hdr="0" ftr="0" dt="0"/>
  <p:txStyles>
    <p:titleStyle>
      <a:lvl1pPr algn="l" defTabSz="914179" rtl="0" eaLnBrk="0" fontAlgn="base" hangingPunct="0">
        <a:lnSpc>
          <a:spcPts val="2805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4179" rtl="0" eaLnBrk="0" fontAlgn="base" hangingPunct="0">
        <a:lnSpc>
          <a:spcPts val="2805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2pPr>
      <a:lvl3pPr algn="l" defTabSz="914179" rtl="0" eaLnBrk="0" fontAlgn="base" hangingPunct="0">
        <a:lnSpc>
          <a:spcPts val="2805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3pPr>
      <a:lvl4pPr algn="l" defTabSz="914179" rtl="0" eaLnBrk="0" fontAlgn="base" hangingPunct="0">
        <a:lnSpc>
          <a:spcPts val="2805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4pPr>
      <a:lvl5pPr algn="l" defTabSz="914179" rtl="0" eaLnBrk="0" fontAlgn="base" hangingPunct="0">
        <a:lnSpc>
          <a:spcPts val="2805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5pPr>
      <a:lvl6pPr marL="400736" algn="l" defTabSz="914179" rtl="0" fontAlgn="base">
        <a:lnSpc>
          <a:spcPts val="2805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6pPr>
      <a:lvl7pPr marL="801472" algn="l" defTabSz="914179" rtl="0" fontAlgn="base">
        <a:lnSpc>
          <a:spcPts val="2805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7pPr>
      <a:lvl8pPr marL="1202207" algn="l" defTabSz="914179" rtl="0" fontAlgn="base">
        <a:lnSpc>
          <a:spcPts val="2805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8pPr>
      <a:lvl9pPr marL="1602943" algn="l" defTabSz="914179" rtl="0" fontAlgn="base">
        <a:lnSpc>
          <a:spcPts val="2805"/>
        </a:lnSpc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9pPr>
    </p:titleStyle>
    <p:bodyStyle>
      <a:lvl1pPr marL="317249" indent="-317249" algn="l" defTabSz="914179" rtl="0" eaLnBrk="0" fontAlgn="base" hangingPunct="0">
        <a:lnSpc>
          <a:spcPts val="2805"/>
        </a:lnSpc>
        <a:spcBef>
          <a:spcPct val="0"/>
        </a:spcBef>
        <a:spcAft>
          <a:spcPts val="1402"/>
        </a:spcAft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617801" indent="-299161" algn="l" defTabSz="914179" rtl="0" eaLnBrk="0" fontAlgn="base" hangingPunct="0">
        <a:lnSpc>
          <a:spcPts val="2454"/>
        </a:lnSpc>
        <a:spcBef>
          <a:spcPct val="0"/>
        </a:spcBef>
        <a:spcAft>
          <a:spcPts val="1052"/>
        </a:spcAft>
        <a:buChar char="–"/>
        <a:defRPr sz="2100">
          <a:solidFill>
            <a:schemeClr val="tx1"/>
          </a:solidFill>
          <a:latin typeface="+mn-lt"/>
        </a:defRPr>
      </a:lvl2pPr>
      <a:lvl3pPr marL="1181336" indent="-229589" algn="l" defTabSz="914179" rtl="0" eaLnBrk="0" fontAlgn="base" hangingPunct="0">
        <a:spcBef>
          <a:spcPct val="20000"/>
        </a:spcBef>
        <a:spcAft>
          <a:spcPct val="0"/>
        </a:spcAft>
        <a:defRPr sz="2100">
          <a:solidFill>
            <a:schemeClr val="tx1"/>
          </a:solidFill>
          <a:latin typeface="+mn-lt"/>
        </a:defRPr>
      </a:lvl3pPr>
      <a:lvl4pPr marL="1611292" indent="-228197" algn="l" defTabSz="914179" rtl="0" eaLnBrk="0" fontAlgn="base" hangingPunct="0">
        <a:spcBef>
          <a:spcPct val="20000"/>
        </a:spcBef>
        <a:spcAft>
          <a:spcPct val="0"/>
        </a:spcAft>
        <a:buChar char="-"/>
        <a:defRPr sz="2100">
          <a:solidFill>
            <a:schemeClr val="tx1"/>
          </a:solidFill>
          <a:latin typeface="+mn-lt"/>
        </a:defRPr>
      </a:lvl4pPr>
      <a:lvl5pPr marL="2055163" indent="-226806" algn="l" defTabSz="914179" rtl="0" eaLnBrk="0" fontAlgn="base" hangingPunct="0">
        <a:spcBef>
          <a:spcPct val="20000"/>
        </a:spcBef>
        <a:spcAft>
          <a:spcPct val="0"/>
        </a:spcAft>
        <a:buChar char="-"/>
        <a:defRPr sz="2100">
          <a:solidFill>
            <a:schemeClr val="tx1"/>
          </a:solidFill>
          <a:latin typeface="+mn-lt"/>
        </a:defRPr>
      </a:lvl5pPr>
      <a:lvl6pPr marL="2455899" indent="-226806" algn="l" defTabSz="914179" rtl="0" fontAlgn="base">
        <a:spcBef>
          <a:spcPct val="20000"/>
        </a:spcBef>
        <a:spcAft>
          <a:spcPct val="0"/>
        </a:spcAft>
        <a:buChar char="-"/>
        <a:defRPr sz="2100">
          <a:solidFill>
            <a:schemeClr val="tx1"/>
          </a:solidFill>
          <a:latin typeface="+mn-lt"/>
        </a:defRPr>
      </a:lvl6pPr>
      <a:lvl7pPr marL="2856634" indent="-226806" algn="l" defTabSz="914179" rtl="0" fontAlgn="base">
        <a:spcBef>
          <a:spcPct val="20000"/>
        </a:spcBef>
        <a:spcAft>
          <a:spcPct val="0"/>
        </a:spcAft>
        <a:buChar char="-"/>
        <a:defRPr sz="2100">
          <a:solidFill>
            <a:schemeClr val="tx1"/>
          </a:solidFill>
          <a:latin typeface="+mn-lt"/>
        </a:defRPr>
      </a:lvl7pPr>
      <a:lvl8pPr marL="3257370" indent="-226806" algn="l" defTabSz="914179" rtl="0" fontAlgn="base">
        <a:spcBef>
          <a:spcPct val="20000"/>
        </a:spcBef>
        <a:spcAft>
          <a:spcPct val="0"/>
        </a:spcAft>
        <a:buChar char="-"/>
        <a:defRPr sz="2100">
          <a:solidFill>
            <a:schemeClr val="tx1"/>
          </a:solidFill>
          <a:latin typeface="+mn-lt"/>
        </a:defRPr>
      </a:lvl8pPr>
      <a:lvl9pPr marL="3658106" indent="-226806" algn="l" defTabSz="914179" rtl="0" fontAlgn="base">
        <a:spcBef>
          <a:spcPct val="20000"/>
        </a:spcBef>
        <a:spcAft>
          <a:spcPct val="0"/>
        </a:spcAft>
        <a:buChar char="-"/>
        <a:defRPr sz="2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4763" y="575872"/>
            <a:ext cx="7772400" cy="1268951"/>
          </a:xfrm>
        </p:spPr>
        <p:txBody>
          <a:bodyPr/>
          <a:lstStyle/>
          <a:p>
            <a:pPr eaLnBrk="1" hangingPunct="1"/>
            <a:r>
              <a:rPr lang="de-CH" sz="2800" dirty="0" smtClean="0"/>
              <a:t>VHDL_03: </a:t>
            </a:r>
            <a:r>
              <a:rPr lang="de-CH" sz="2800" dirty="0" smtClean="0"/>
              <a:t/>
            </a:r>
            <a:br>
              <a:rPr lang="de-CH" sz="2800" dirty="0" smtClean="0"/>
            </a:br>
            <a:r>
              <a:rPr lang="de-CH" sz="2800" dirty="0" smtClean="0"/>
              <a:t/>
            </a:r>
            <a:br>
              <a:rPr lang="de-CH" sz="2800" dirty="0" smtClean="0"/>
            </a:br>
            <a:r>
              <a:rPr lang="de-CH" sz="2800" dirty="0" err="1" smtClean="0"/>
              <a:t>Hierarchical</a:t>
            </a:r>
            <a:r>
              <a:rPr lang="de-CH" sz="2800" dirty="0" smtClean="0"/>
              <a:t> </a:t>
            </a:r>
            <a:r>
              <a:rPr lang="de-CH" sz="2800" dirty="0"/>
              <a:t>VHDL </a:t>
            </a:r>
            <a:r>
              <a:rPr lang="de-CH" sz="2800" dirty="0" err="1" smtClean="0"/>
              <a:t>and</a:t>
            </a:r>
            <a:r>
              <a:rPr lang="de-CH" sz="2800" dirty="0" smtClean="0"/>
              <a:t> </a:t>
            </a:r>
            <a:r>
              <a:rPr lang="de-CH" sz="2800" dirty="0"/>
              <a:t>Simulation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88840"/>
            <a:ext cx="7798789" cy="4464496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de-CH" sz="2500" dirty="0" err="1" smtClean="0">
                <a:latin typeface="Arial" charset="0"/>
              </a:rPr>
              <a:t>Structure</a:t>
            </a:r>
            <a:r>
              <a:rPr lang="de-CH" sz="2500" dirty="0" smtClean="0">
                <a:latin typeface="Arial" charset="0"/>
              </a:rPr>
              <a:t> of a</a:t>
            </a:r>
            <a:r>
              <a:rPr lang="de-CH" sz="2500" dirty="0" smtClean="0">
                <a:latin typeface="Arial" charset="0"/>
              </a:rPr>
              <a:t> </a:t>
            </a:r>
            <a:r>
              <a:rPr lang="de-CH" sz="2500" dirty="0" err="1" smtClean="0">
                <a:latin typeface="Arial" charset="0"/>
              </a:rPr>
              <a:t>Hierarchical</a:t>
            </a:r>
            <a:r>
              <a:rPr lang="de-CH" sz="2500" dirty="0" smtClean="0">
                <a:latin typeface="Arial" charset="0"/>
              </a:rPr>
              <a:t> </a:t>
            </a:r>
            <a:r>
              <a:rPr lang="de-CH" sz="2500" dirty="0" smtClean="0">
                <a:latin typeface="Arial" charset="0"/>
              </a:rPr>
              <a:t>Design</a:t>
            </a:r>
            <a:endParaRPr lang="de-CH" sz="2500" dirty="0">
              <a:latin typeface="Arial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de-CH" dirty="0">
                <a:solidFill>
                  <a:srgbClr val="0064BA"/>
                </a:solidFill>
                <a:latin typeface="Arial" charset="0"/>
              </a:rPr>
              <a:t>C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omponent </a:t>
            </a:r>
            <a:r>
              <a:rPr lang="de-CH" dirty="0">
                <a:solidFill>
                  <a:srgbClr val="0064BA"/>
                </a:solidFill>
                <a:latin typeface="Arial" charset="0"/>
              </a:rPr>
              <a:t>D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eclaration and Instantiations</a:t>
            </a:r>
          </a:p>
          <a:p>
            <a:pPr eaLnBrk="1" hangingPunct="1">
              <a:lnSpc>
                <a:spcPct val="100000"/>
              </a:lnSpc>
            </a:pPr>
            <a:r>
              <a:rPr lang="de-CH" sz="2500" dirty="0" err="1" smtClean="0">
                <a:latin typeface="Arial" charset="0"/>
              </a:rPr>
              <a:t>Testbench</a:t>
            </a:r>
            <a:endParaRPr lang="de-CH" sz="2500" dirty="0">
              <a:latin typeface="Arial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Device-Under-Test, Stimuli, Clock-Generator, Checks</a:t>
            </a:r>
          </a:p>
          <a:p>
            <a:pPr eaLnBrk="1" hangingPunct="1">
              <a:lnSpc>
                <a:spcPct val="100000"/>
              </a:lnSpc>
            </a:pPr>
            <a:r>
              <a:rPr lang="de-CH" sz="2500" dirty="0" smtClean="0">
                <a:latin typeface="Arial" charset="0"/>
              </a:rPr>
              <a:t>Simulation</a:t>
            </a:r>
            <a:endParaRPr lang="de-CH" sz="2500" dirty="0">
              <a:latin typeface="Arial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Tools, Libraries und Script</a:t>
            </a:r>
          </a:p>
          <a:p>
            <a:pPr eaLnBrk="1" hangingPunct="1"/>
            <a:r>
              <a:rPr lang="de-CH" sz="2500" dirty="0" smtClean="0">
                <a:latin typeface="Arial" charset="0"/>
              </a:rPr>
              <a:t>Mini-</a:t>
            </a:r>
            <a:r>
              <a:rPr lang="de-CH" sz="2500" dirty="0" err="1" smtClean="0">
                <a:latin typeface="Arial" charset="0"/>
              </a:rPr>
              <a:t>Exercise</a:t>
            </a:r>
            <a:r>
              <a:rPr lang="de-CH" sz="2500" dirty="0" smtClean="0">
                <a:latin typeface="Arial" charset="0"/>
              </a:rPr>
              <a:t> </a:t>
            </a:r>
            <a:endParaRPr lang="de-CH" sz="2500" dirty="0">
              <a:latin typeface="Arial" charset="0"/>
            </a:endParaRPr>
          </a:p>
          <a:p>
            <a:pPr lvl="1" eaLnBrk="1" hangingPunct="1"/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Analysis of Code </a:t>
            </a:r>
            <a:r>
              <a:rPr lang="de-CH" dirty="0" err="1" smtClean="0">
                <a:solidFill>
                  <a:srgbClr val="0064BA"/>
                </a:solidFill>
                <a:latin typeface="Arial" charset="0"/>
              </a:rPr>
              <a:t>and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 </a:t>
            </a:r>
            <a:r>
              <a:rPr lang="de-CH" dirty="0" err="1" smtClean="0">
                <a:solidFill>
                  <a:srgbClr val="0064BA"/>
                </a:solidFill>
                <a:latin typeface="Arial" charset="0"/>
              </a:rPr>
              <a:t>Testbench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 </a:t>
            </a:r>
            <a:r>
              <a:rPr lang="de-CH" dirty="0" err="1" smtClean="0">
                <a:solidFill>
                  <a:srgbClr val="0064BA"/>
                </a:solidFill>
                <a:latin typeface="Arial" charset="0"/>
              </a:rPr>
              <a:t>for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 </a:t>
            </a:r>
            <a:r>
              <a:rPr lang="de-CH" dirty="0" err="1" smtClean="0">
                <a:solidFill>
                  <a:srgbClr val="0064BA"/>
                </a:solidFill>
                <a:latin typeface="Arial" charset="0"/>
              </a:rPr>
              <a:t>simple_dff_circ.vhd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 </a:t>
            </a:r>
            <a:br>
              <a:rPr lang="de-CH" dirty="0" smtClean="0">
                <a:solidFill>
                  <a:srgbClr val="0064BA"/>
                </a:solidFill>
                <a:latin typeface="Arial" charset="0"/>
              </a:rPr>
            </a:b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 (</a:t>
            </a:r>
            <a:r>
              <a:rPr lang="de-CH" dirty="0" err="1" smtClean="0">
                <a:solidFill>
                  <a:srgbClr val="0064BA"/>
                </a:solidFill>
                <a:latin typeface="Arial" charset="0"/>
              </a:rPr>
              <a:t>analyse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 </a:t>
            </a:r>
            <a:r>
              <a:rPr lang="de-CH" dirty="0" err="1" smtClean="0">
                <a:solidFill>
                  <a:srgbClr val="0064BA"/>
                </a:solidFill>
                <a:latin typeface="Arial" charset="0"/>
              </a:rPr>
              <a:t>code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 </a:t>
            </a:r>
            <a:r>
              <a:rPr lang="de-CH" dirty="0" err="1" smtClean="0">
                <a:solidFill>
                  <a:srgbClr val="0064BA"/>
                </a:solidFill>
                <a:latin typeface="Arial" charset="0"/>
              </a:rPr>
              <a:t>and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 </a:t>
            </a:r>
            <a:r>
              <a:rPr lang="de-CH" dirty="0" err="1" smtClean="0">
                <a:solidFill>
                  <a:srgbClr val="0064BA"/>
                </a:solidFill>
                <a:latin typeface="Arial" charset="0"/>
              </a:rPr>
              <a:t>draw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 RTL + </a:t>
            </a:r>
            <a:r>
              <a:rPr lang="de-CH" dirty="0" err="1" smtClean="0">
                <a:solidFill>
                  <a:srgbClr val="0064BA"/>
                </a:solidFill>
                <a:latin typeface="Arial" charset="0"/>
              </a:rPr>
              <a:t>timing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 </a:t>
            </a:r>
            <a:r>
              <a:rPr lang="de-CH" dirty="0" err="1" smtClean="0">
                <a:solidFill>
                  <a:srgbClr val="0064BA"/>
                </a:solidFill>
                <a:latin typeface="Arial" charset="0"/>
              </a:rPr>
              <a:t>diagrams</a:t>
            </a:r>
            <a:r>
              <a:rPr lang="de-CH" dirty="0" smtClean="0">
                <a:solidFill>
                  <a:srgbClr val="0064BA"/>
                </a:solidFill>
                <a:latin typeface="Arial" charset="0"/>
              </a:rPr>
              <a:t>) </a:t>
            </a:r>
            <a:endParaRPr lang="de-CH" dirty="0" smtClean="0">
              <a:solidFill>
                <a:srgbClr val="0064BA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7558087" cy="719138"/>
          </a:xfrm>
        </p:spPr>
        <p:txBody>
          <a:bodyPr/>
          <a:lstStyle/>
          <a:p>
            <a:r>
              <a:rPr lang="de-CH" sz="2400" dirty="0" err="1" smtClean="0"/>
              <a:t>Overview</a:t>
            </a:r>
            <a:r>
              <a:rPr lang="de-CH" sz="2400" dirty="0" smtClean="0"/>
              <a:t>: </a:t>
            </a:r>
            <a:r>
              <a:rPr lang="de-CH" sz="2400" dirty="0" err="1" smtClean="0"/>
              <a:t>Example</a:t>
            </a:r>
            <a:r>
              <a:rPr lang="de-CH" sz="2400" dirty="0" smtClean="0"/>
              <a:t> of a Top</a:t>
            </a:r>
            <a:r>
              <a:rPr lang="de-CH" sz="2400" dirty="0" smtClean="0"/>
              <a:t> </a:t>
            </a:r>
            <a:r>
              <a:rPr lang="de-CH" sz="2400" dirty="0" smtClean="0"/>
              <a:t>Level </a:t>
            </a:r>
            <a:r>
              <a:rPr lang="de-CH" sz="2400" dirty="0" err="1" smtClean="0"/>
              <a:t>Architecture</a:t>
            </a:r>
            <a:endParaRPr lang="de-CH" sz="2400" dirty="0" smtClean="0"/>
          </a:p>
        </p:txBody>
      </p:sp>
      <p:sp>
        <p:nvSpPr>
          <p:cNvPr id="20483" name="Rectangle 41"/>
          <p:cNvSpPr>
            <a:spLocks noChangeArrowheads="1"/>
          </p:cNvSpPr>
          <p:nvPr/>
        </p:nvSpPr>
        <p:spPr bwMode="auto">
          <a:xfrm>
            <a:off x="684213" y="788988"/>
            <a:ext cx="6038850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ARCHITECTURE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struct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OF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top_level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IS</a:t>
            </a:r>
          </a:p>
          <a:p>
            <a:pPr eaLnBrk="1" hangingPunct="1">
              <a:spcBef>
                <a:spcPts val="60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COMPONENT 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hex2sevseg</a:t>
            </a:r>
            <a:b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 smtClean="0">
                <a:solidFill>
                  <a:srgbClr val="0070C0"/>
                </a:solidFill>
                <a:latin typeface="Courier New" pitchFamily="49" charset="0"/>
              </a:rPr>
              <a:t>PORT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  	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hexa_i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  	: 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IN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std_logic_vector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(3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downto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0);  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  	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seg_o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OUT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std_logic_vector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(6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downto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0));</a:t>
            </a:r>
            <a:endParaRPr lang="de-CH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END COMPONENT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COMPONENT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countdown</a:t>
            </a:r>
            <a:endParaRPr lang="de-CH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PORT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clk,reset_n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IN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std_logic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		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start_i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IN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std_logic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  	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 err="1" smtClean="0">
                <a:solidFill>
                  <a:schemeClr val="tx1"/>
                </a:solidFill>
                <a:latin typeface="Courier New" pitchFamily="49" charset="0"/>
              </a:rPr>
              <a:t>count_o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    : 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OUT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std_logic_vector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(3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downto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0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));</a:t>
            </a:r>
            <a:endParaRPr lang="de-CH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END COMPONENT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SIGNAL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count2hexa 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std_logic_vector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(3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downto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0);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 smtClean="0">
                <a:solidFill>
                  <a:srgbClr val="0070C0"/>
                </a:solidFill>
                <a:latin typeface="Courier New" pitchFamily="49" charset="0"/>
              </a:rPr>
              <a:t>BEGIN</a:t>
            </a:r>
            <a:endParaRPr lang="de-CH" sz="1200" b="1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e-CH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inst_countdown_1: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countdown</a:t>
            </a:r>
            <a:endParaRPr lang="de-CH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PORT MAP 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e-CH" sz="1200" b="1" dirty="0" err="1" smtClean="0">
                <a:solidFill>
                  <a:schemeClr val="tx1"/>
                </a:solidFill>
                <a:latin typeface="Courier New" pitchFamily="49" charset="0"/>
              </a:rPr>
              <a:t>clk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	=&gt;	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clock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reset_n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=&gt;	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rst_n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,		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		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start_i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=&gt;	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start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,		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  	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 err="1" smtClean="0">
                <a:solidFill>
                  <a:schemeClr val="tx1"/>
                </a:solidFill>
                <a:latin typeface="Courier New" pitchFamily="49" charset="0"/>
              </a:rPr>
              <a:t>count_o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=&gt;	count2hexa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	);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inst_hex2sevenseg_1: hex2sevseg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PORT MAP 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e-CH" sz="1200" b="1" dirty="0" err="1" smtClean="0">
                <a:solidFill>
                  <a:schemeClr val="tx1"/>
                </a:solidFill>
                <a:latin typeface="Courier New" pitchFamily="49" charset="0"/>
              </a:rPr>
              <a:t>hexa_i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=&gt;	count2hexa,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seg_o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=&gt;	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segmente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	);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spcBef>
                <a:spcPts val="0"/>
              </a:spcBef>
              <a:tabLst>
                <a:tab pos="539750" algn="l"/>
                <a:tab pos="1079500" algn="l"/>
                <a:tab pos="1611313" algn="l"/>
                <a:tab pos="2151063" algn="l"/>
                <a:tab pos="2690813" algn="l"/>
                <a:tab pos="3230563" algn="l"/>
                <a:tab pos="3770313" algn="l"/>
              </a:tabLst>
            </a:pP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END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struct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>
          <a:xfrm>
            <a:off x="323850" y="404813"/>
            <a:ext cx="7632526" cy="719137"/>
          </a:xfrm>
        </p:spPr>
        <p:txBody>
          <a:bodyPr/>
          <a:lstStyle/>
          <a:p>
            <a:r>
              <a:rPr lang="de-CH" sz="2400" dirty="0" smtClean="0"/>
              <a:t>Exercise-</a:t>
            </a:r>
            <a:r>
              <a:rPr lang="de-CH" sz="2400" dirty="0" smtClean="0"/>
              <a:t>1</a:t>
            </a:r>
            <a:r>
              <a:rPr lang="de-CH" sz="2400" dirty="0" smtClean="0"/>
              <a:t>: </a:t>
            </a:r>
            <a:r>
              <a:rPr lang="de-CH" sz="2400" dirty="0" smtClean="0"/>
              <a:t>Draw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schematics</a:t>
            </a:r>
            <a:r>
              <a:rPr lang="de-CH" sz="2400" dirty="0" smtClean="0"/>
              <a:t> </a:t>
            </a:r>
            <a:r>
              <a:rPr lang="de-CH" sz="2400" dirty="0" err="1" smtClean="0"/>
              <a:t>described</a:t>
            </a:r>
            <a:r>
              <a:rPr lang="de-CH" sz="2400" dirty="0" smtClean="0"/>
              <a:t> </a:t>
            </a:r>
            <a:r>
              <a:rPr lang="de-CH" sz="2400" dirty="0" err="1" smtClean="0"/>
              <a:t>below</a:t>
            </a:r>
            <a:r>
              <a:rPr lang="de-CH" sz="2400" dirty="0" smtClean="0"/>
              <a:t> </a:t>
            </a:r>
            <a:endParaRPr lang="de-CH" sz="2400" dirty="0" smtClean="0"/>
          </a:p>
        </p:txBody>
      </p:sp>
      <p:sp>
        <p:nvSpPr>
          <p:cNvPr id="21507" name="Textfeld 2"/>
          <p:cNvSpPr txBox="1">
            <a:spLocks noChangeArrowheads="1"/>
          </p:cNvSpPr>
          <p:nvPr/>
        </p:nvSpPr>
        <p:spPr bwMode="auto">
          <a:xfrm>
            <a:off x="971550" y="836613"/>
            <a:ext cx="6696794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LIBRARY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</a:rPr>
              <a:t>IEEE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USE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</a:rPr>
              <a:t>IEEE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1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</a:rPr>
              <a:t>std_logic_1164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ALL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 </a:t>
            </a:r>
          </a:p>
          <a:p>
            <a:pPr>
              <a:defRPr/>
            </a:pPr>
            <a:r>
              <a:rPr lang="de-CH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ENTITY</a:t>
            </a:r>
            <a:r>
              <a:rPr lang="de-CH" sz="1100" b="1" dirty="0">
                <a:highlight>
                  <a:srgbClr val="FFFFFF"/>
                </a:highlight>
                <a:latin typeface="Courier New"/>
              </a:rPr>
              <a:t> dekoder_einfach </a:t>
            </a:r>
            <a:r>
              <a:rPr lang="de-CH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de-CH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de-CH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PORT</a:t>
            </a:r>
            <a:r>
              <a:rPr lang="de-CH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de-CH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endParaRPr lang="de-CH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de-CH" sz="1100" b="1" dirty="0"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A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std_logic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B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std_logic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std_logic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std_logic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Z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OUT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std_logic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 err="1">
                <a:highlight>
                  <a:srgbClr val="FFFFFF"/>
                </a:highlight>
                <a:latin typeface="Courier New"/>
              </a:rPr>
              <a:t>dekoder_einfach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 </a:t>
            </a:r>
          </a:p>
          <a:p>
            <a:pPr>
              <a:defRPr/>
            </a:pP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ARCHITECTURE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structural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OF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de-CH" sz="1100" b="1" dirty="0" err="1">
                <a:highlight>
                  <a:srgbClr val="FFFFFF"/>
                </a:highlight>
                <a:latin typeface="Courier New"/>
              </a:rPr>
              <a:t>dekoder_einfach</a:t>
            </a:r>
            <a:r>
              <a:rPr lang="de-CH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 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SIGNAL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int1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std_logic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 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COMPONENT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nand2    </a:t>
            </a: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PORT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in1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in2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std_logic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</a:t>
            </a: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            </a:t>
            </a:r>
            <a:r>
              <a:rPr lang="en-US" sz="1100" b="1" dirty="0" err="1">
                <a:highlight>
                  <a:srgbClr val="FFFFFF"/>
                </a:highlight>
                <a:latin typeface="Courier New"/>
              </a:rPr>
              <a:t>outp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OUT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std_logic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COMPONENT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 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COMPONENT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and3    </a:t>
            </a: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PORT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in1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in2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in3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std_logic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</a:t>
            </a: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            </a:t>
            </a:r>
            <a:r>
              <a:rPr lang="en-US" sz="1100" b="1" dirty="0" err="1">
                <a:highlight>
                  <a:srgbClr val="FFFFFF"/>
                </a:highlight>
                <a:latin typeface="Courier New"/>
              </a:rPr>
              <a:t>outp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OUT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std_logic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COMPONENT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BEGIN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inst1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nand2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PORT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MAP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    in1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=&gt;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A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    in2 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=&gt;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B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US" sz="1100" b="1" dirty="0" err="1">
                <a:highlight>
                  <a:srgbClr val="FFFFFF"/>
                </a:highlight>
                <a:latin typeface="Courier New"/>
              </a:rPr>
              <a:t>outp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=&gt;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int1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    </a:t>
            </a: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inst2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and3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PORT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MAP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    </a:t>
            </a:r>
            <a:r>
              <a:rPr lang="de-CH" sz="1100" b="1" dirty="0">
                <a:highlight>
                  <a:srgbClr val="FFFFFF"/>
                </a:highlight>
                <a:latin typeface="Courier New"/>
              </a:rPr>
              <a:t>in1      </a:t>
            </a:r>
            <a:r>
              <a:rPr lang="de-CH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=&gt;</a:t>
            </a:r>
            <a:r>
              <a:rPr lang="de-CH" sz="1100" b="1" dirty="0">
                <a:highlight>
                  <a:srgbClr val="FFFFFF"/>
                </a:highlight>
                <a:latin typeface="Courier New"/>
              </a:rPr>
              <a:t> int1</a:t>
            </a:r>
            <a:r>
              <a:rPr lang="de-CH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de-CH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de-CH" sz="1100" b="1" dirty="0">
                <a:highlight>
                  <a:srgbClr val="FFFFFF"/>
                </a:highlight>
                <a:latin typeface="Courier New"/>
              </a:rPr>
              <a:t>        in2      </a:t>
            </a:r>
            <a:r>
              <a:rPr lang="de-CH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=&gt;</a:t>
            </a:r>
            <a:r>
              <a:rPr lang="de-CH" sz="1100" b="1" dirty="0">
                <a:highlight>
                  <a:srgbClr val="FFFFFF"/>
                </a:highlight>
                <a:latin typeface="Courier New"/>
              </a:rPr>
              <a:t> C</a:t>
            </a:r>
            <a:r>
              <a:rPr lang="de-CH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de-CH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de-CH" sz="1100" b="1" dirty="0">
                <a:highlight>
                  <a:srgbClr val="FFFFFF"/>
                </a:highlight>
                <a:latin typeface="Courier New"/>
              </a:rPr>
              <a:t>        in3      </a:t>
            </a:r>
            <a:r>
              <a:rPr lang="de-CH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=&gt;</a:t>
            </a:r>
            <a:r>
              <a:rPr lang="de-CH" sz="1100" b="1" dirty="0">
                <a:highlight>
                  <a:srgbClr val="FFFFFF"/>
                </a:highlight>
                <a:latin typeface="Courier New"/>
              </a:rPr>
              <a:t> D</a:t>
            </a:r>
            <a:r>
              <a:rPr lang="de-CH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endParaRPr lang="de-CH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de-CH" sz="1100" b="1" dirty="0"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US" sz="1100" b="1" dirty="0" err="1">
                <a:highlight>
                  <a:srgbClr val="FFFFFF"/>
                </a:highlight>
                <a:latin typeface="Courier New"/>
              </a:rPr>
              <a:t>outp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   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=&gt;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Z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END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ARCHITECTURE</a:t>
            </a:r>
            <a:r>
              <a:rPr lang="en-US" sz="1100" b="1" dirty="0">
                <a:highlight>
                  <a:srgbClr val="FFFFFF"/>
                </a:highlight>
                <a:latin typeface="Courier New"/>
              </a:rPr>
              <a:t> structural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100" b="1" dirty="0">
              <a:highlight>
                <a:srgbClr val="FFFFFF"/>
              </a:highlight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0"/>
            <a:ext cx="7772400" cy="2438400"/>
          </a:xfrm>
          <a:solidFill>
            <a:schemeClr val="accent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de-CH" smtClean="0"/>
              <a:t>VHDL Simulation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057032" cy="452439"/>
          </a:xfrm>
        </p:spPr>
        <p:txBody>
          <a:bodyPr/>
          <a:lstStyle/>
          <a:p>
            <a:r>
              <a:rPr lang="de-CH" sz="2800" dirty="0" smtClean="0"/>
              <a:t>Simulation Tool = </a:t>
            </a:r>
            <a:r>
              <a:rPr lang="de-CH" sz="2800" dirty="0" err="1" smtClean="0"/>
              <a:t>Modelsim</a:t>
            </a:r>
            <a:endParaRPr lang="de-CH" sz="2800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1922463" y="3773488"/>
            <a:ext cx="1078464" cy="914400"/>
            <a:chOff x="1922463" y="3773488"/>
            <a:chExt cx="381000" cy="914400"/>
          </a:xfrm>
        </p:grpSpPr>
        <p:sp>
          <p:nvSpPr>
            <p:cNvPr id="23555" name="Line 3"/>
            <p:cNvSpPr>
              <a:spLocks noChangeShapeType="1"/>
            </p:cNvSpPr>
            <p:nvPr/>
          </p:nvSpPr>
          <p:spPr bwMode="auto">
            <a:xfrm flipH="1">
              <a:off x="1922463" y="4687888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1922463" y="4078288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1922463" y="3773488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1922463" y="4383088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474663" y="1868488"/>
            <a:ext cx="0" cy="444023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3562" name="Line 12"/>
          <p:cNvSpPr>
            <a:spLocks noChangeShapeType="1"/>
          </p:cNvSpPr>
          <p:nvPr/>
        </p:nvSpPr>
        <p:spPr bwMode="auto">
          <a:xfrm flipH="1">
            <a:off x="8382000" y="1868488"/>
            <a:ext cx="17463" cy="444023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3576" name="Line 38"/>
          <p:cNvSpPr>
            <a:spLocks noChangeShapeType="1"/>
          </p:cNvSpPr>
          <p:nvPr/>
        </p:nvSpPr>
        <p:spPr bwMode="auto">
          <a:xfrm>
            <a:off x="436563" y="6308725"/>
            <a:ext cx="79629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3578" name="Text Box 40"/>
          <p:cNvSpPr txBox="1">
            <a:spLocks noChangeArrowheads="1"/>
          </p:cNvSpPr>
          <p:nvPr/>
        </p:nvSpPr>
        <p:spPr bwMode="auto">
          <a:xfrm>
            <a:off x="739455" y="3874513"/>
            <a:ext cx="11001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600" dirty="0" smtClean="0">
                <a:solidFill>
                  <a:schemeClr val="tx1"/>
                </a:solidFill>
                <a:latin typeface="Arial" charset="0"/>
              </a:rPr>
              <a:t>Stimuli</a:t>
            </a:r>
            <a:r>
              <a:rPr lang="de-CH" sz="16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de-CH" sz="1600" dirty="0">
                <a:solidFill>
                  <a:schemeClr val="tx1"/>
                </a:solidFill>
                <a:latin typeface="Arial" charset="0"/>
              </a:rPr>
            </a:br>
            <a:r>
              <a:rPr lang="de-CH" sz="1600" dirty="0">
                <a:solidFill>
                  <a:schemeClr val="tx1"/>
                </a:solidFill>
                <a:latin typeface="Arial" charset="0"/>
              </a:rPr>
              <a:t>Generator</a:t>
            </a:r>
          </a:p>
        </p:txBody>
      </p:sp>
      <p:sp>
        <p:nvSpPr>
          <p:cNvPr id="23579" name="Line 42"/>
          <p:cNvSpPr>
            <a:spLocks noChangeShapeType="1"/>
          </p:cNvSpPr>
          <p:nvPr/>
        </p:nvSpPr>
        <p:spPr bwMode="auto">
          <a:xfrm>
            <a:off x="474663" y="1868488"/>
            <a:ext cx="7924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23582" name="Rectangle 53"/>
          <p:cNvSpPr>
            <a:spLocks noChangeArrowheads="1"/>
          </p:cNvSpPr>
          <p:nvPr/>
        </p:nvSpPr>
        <p:spPr bwMode="auto">
          <a:xfrm>
            <a:off x="703263" y="2478088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23583" name="Text Box 54"/>
          <p:cNvSpPr txBox="1">
            <a:spLocks noChangeArrowheads="1"/>
          </p:cNvSpPr>
          <p:nvPr/>
        </p:nvSpPr>
        <p:spPr bwMode="auto">
          <a:xfrm>
            <a:off x="758063" y="2616063"/>
            <a:ext cx="11095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600" dirty="0" err="1" smtClean="0">
                <a:solidFill>
                  <a:schemeClr val="tx1"/>
                </a:solidFill>
                <a:latin typeface="Arial" charset="0"/>
              </a:rPr>
              <a:t>Clock</a:t>
            </a:r>
            <a:endParaRPr lang="de-CH" sz="16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1" hangingPunct="1"/>
            <a:r>
              <a:rPr lang="de-CH" sz="1600" dirty="0" smtClean="0">
                <a:solidFill>
                  <a:schemeClr val="tx1"/>
                </a:solidFill>
                <a:latin typeface="Arial" charset="0"/>
              </a:rPr>
              <a:t>Generator</a:t>
            </a:r>
            <a:endParaRPr lang="de-CH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85" name="Text Box 56"/>
          <p:cNvSpPr txBox="1">
            <a:spLocks noChangeArrowheads="1"/>
          </p:cNvSpPr>
          <p:nvPr/>
        </p:nvSpPr>
        <p:spPr bwMode="auto">
          <a:xfrm>
            <a:off x="395288" y="1474788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>
                <a:solidFill>
                  <a:schemeClr val="accent2"/>
                </a:solidFill>
                <a:latin typeface="Arial" charset="0"/>
              </a:rPr>
              <a:t>Entity «Testbench»</a:t>
            </a:r>
          </a:p>
        </p:txBody>
      </p:sp>
      <p:sp>
        <p:nvSpPr>
          <p:cNvPr id="23615" name="Textfeld 76"/>
          <p:cNvSpPr txBox="1">
            <a:spLocks noChangeArrowheads="1"/>
          </p:cNvSpPr>
          <p:nvPr/>
        </p:nvSpPr>
        <p:spPr bwMode="auto">
          <a:xfrm>
            <a:off x="2900543" y="2172444"/>
            <a:ext cx="20809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dirty="0" smtClean="0">
                <a:solidFill>
                  <a:srgbClr val="FF0000"/>
                </a:solidFill>
              </a:rPr>
              <a:t>DUT (</a:t>
            </a:r>
            <a:r>
              <a:rPr lang="de-CH" dirty="0" err="1" smtClean="0">
                <a:solidFill>
                  <a:srgbClr val="FF0000"/>
                </a:solidFill>
              </a:rPr>
              <a:t>device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under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test</a:t>
            </a:r>
            <a:r>
              <a:rPr lang="de-CH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695528" y="3341451"/>
            <a:ext cx="7101191" cy="2675106"/>
          </a:xfrm>
          <a:custGeom>
            <a:avLst/>
            <a:gdLst>
              <a:gd name="connsiteX0" fmla="*/ 0 w 7101191"/>
              <a:gd name="connsiteY0" fmla="*/ 267511 h 2675106"/>
              <a:gd name="connsiteX1" fmla="*/ 1215957 w 7101191"/>
              <a:gd name="connsiteY1" fmla="*/ 272375 h 2675106"/>
              <a:gd name="connsiteX2" fmla="*/ 1220821 w 7101191"/>
              <a:gd name="connsiteY2" fmla="*/ 2383277 h 2675106"/>
              <a:gd name="connsiteX3" fmla="*/ 6181927 w 7101191"/>
              <a:gd name="connsiteY3" fmla="*/ 2373549 h 2675106"/>
              <a:gd name="connsiteX4" fmla="*/ 6172200 w 7101191"/>
              <a:gd name="connsiteY4" fmla="*/ 0 h 2675106"/>
              <a:gd name="connsiteX5" fmla="*/ 7101191 w 7101191"/>
              <a:gd name="connsiteY5" fmla="*/ 14592 h 2675106"/>
              <a:gd name="connsiteX6" fmla="*/ 7062281 w 7101191"/>
              <a:gd name="connsiteY6" fmla="*/ 2650787 h 2675106"/>
              <a:gd name="connsiteX7" fmla="*/ 29183 w 7101191"/>
              <a:gd name="connsiteY7" fmla="*/ 2675106 h 2675106"/>
              <a:gd name="connsiteX8" fmla="*/ 0 w 7101191"/>
              <a:gd name="connsiteY8" fmla="*/ 267511 h 267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1191" h="2675106">
                <a:moveTo>
                  <a:pt x="0" y="267511"/>
                </a:moveTo>
                <a:lnTo>
                  <a:pt x="1215957" y="272375"/>
                </a:lnTo>
                <a:cubicBezTo>
                  <a:pt x="1217578" y="976009"/>
                  <a:pt x="1219200" y="1679643"/>
                  <a:pt x="1220821" y="2383277"/>
                </a:cubicBezTo>
                <a:lnTo>
                  <a:pt x="6181927" y="2373549"/>
                </a:lnTo>
                <a:cubicBezTo>
                  <a:pt x="6178685" y="1582366"/>
                  <a:pt x="6175442" y="791183"/>
                  <a:pt x="6172200" y="0"/>
                </a:cubicBezTo>
                <a:lnTo>
                  <a:pt x="7101191" y="14592"/>
                </a:lnTo>
                <a:lnTo>
                  <a:pt x="7062281" y="2650787"/>
                </a:lnTo>
                <a:lnTo>
                  <a:pt x="29183" y="2675106"/>
                </a:lnTo>
                <a:lnTo>
                  <a:pt x="0" y="267511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6897512" y="3666323"/>
            <a:ext cx="8675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600" dirty="0" smtClean="0">
                <a:solidFill>
                  <a:schemeClr val="tx1"/>
                </a:solidFill>
                <a:latin typeface="Arial" charset="0"/>
              </a:rPr>
              <a:t>Checks</a:t>
            </a:r>
            <a:endParaRPr lang="de-CH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3332615" y="5703166"/>
            <a:ext cx="27925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600" dirty="0" smtClean="0">
                <a:solidFill>
                  <a:schemeClr val="tx1"/>
                </a:solidFill>
                <a:latin typeface="Arial" charset="0"/>
              </a:rPr>
              <a:t>Stimuli</a:t>
            </a:r>
            <a:r>
              <a:rPr lang="de-CH" sz="16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de-CH" sz="1600" dirty="0" smtClean="0">
                <a:solidFill>
                  <a:schemeClr val="tx1"/>
                </a:solidFill>
                <a:latin typeface="Arial" charset="0"/>
              </a:rPr>
              <a:t>&amp; Check </a:t>
            </a:r>
            <a:r>
              <a:rPr lang="de-CH" sz="1600" dirty="0" err="1" smtClean="0">
                <a:solidFill>
                  <a:schemeClr val="tx1"/>
                </a:solidFill>
                <a:latin typeface="Arial" charset="0"/>
              </a:rPr>
              <a:t>Process</a:t>
            </a:r>
            <a:endParaRPr lang="de-CH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" name="Line 4"/>
          <p:cNvSpPr>
            <a:spLocks noChangeShapeType="1"/>
          </p:cNvSpPr>
          <p:nvPr/>
        </p:nvSpPr>
        <p:spPr bwMode="auto">
          <a:xfrm>
            <a:off x="6125127" y="4357085"/>
            <a:ext cx="76009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82" name="Line 5"/>
          <p:cNvSpPr>
            <a:spLocks noChangeShapeType="1"/>
          </p:cNvSpPr>
          <p:nvPr/>
        </p:nvSpPr>
        <p:spPr bwMode="auto">
          <a:xfrm>
            <a:off x="6125127" y="4052285"/>
            <a:ext cx="76009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83" name="Line 6"/>
          <p:cNvSpPr>
            <a:spLocks noChangeShapeType="1"/>
          </p:cNvSpPr>
          <p:nvPr/>
        </p:nvSpPr>
        <p:spPr bwMode="auto">
          <a:xfrm>
            <a:off x="6125127" y="4661885"/>
            <a:ext cx="76009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3000927" y="2478088"/>
            <a:ext cx="3124200" cy="2932910"/>
          </a:xfrm>
          <a:prstGeom prst="roundRect">
            <a:avLst>
              <a:gd name="adj" fmla="val 1410"/>
            </a:avLst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5" name="Line 5"/>
          <p:cNvSpPr>
            <a:spLocks noChangeShapeType="1"/>
          </p:cNvSpPr>
          <p:nvPr/>
        </p:nvSpPr>
        <p:spPr bwMode="auto">
          <a:xfrm>
            <a:off x="1922463" y="2897188"/>
            <a:ext cx="1078464" cy="150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3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257564" cy="796925"/>
          </a:xfrm>
        </p:spPr>
        <p:txBody>
          <a:bodyPr/>
          <a:lstStyle/>
          <a:p>
            <a:r>
              <a:rPr lang="de-CH" dirty="0" err="1" smtClean="0"/>
              <a:t>Testbench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</a:t>
            </a:r>
            <a:r>
              <a:rPr lang="de-CH" dirty="0" smtClean="0"/>
              <a:t> </a:t>
            </a:r>
            <a:r>
              <a:rPr lang="de-CH" dirty="0" err="1" smtClean="0"/>
              <a:t>hierarchy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err="1" smtClean="0"/>
              <a:t>above</a:t>
            </a:r>
            <a:r>
              <a:rPr lang="de-CH" dirty="0" smtClean="0"/>
              <a:t> Top</a:t>
            </a:r>
            <a:r>
              <a:rPr lang="de-CH" dirty="0"/>
              <a:t> </a:t>
            </a:r>
            <a:r>
              <a:rPr lang="de-CH" dirty="0" smtClean="0"/>
              <a:t>Level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5DD4A-61AB-4472-AC50-A960FDAD08F9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29" y="2924944"/>
            <a:ext cx="6048672" cy="12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 bwMode="auto">
          <a:xfrm>
            <a:off x="1403648" y="2780928"/>
            <a:ext cx="5992853" cy="1656184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323528" y="1988840"/>
            <a:ext cx="8568952" cy="2592288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08026" y="2780928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rgbClr val="7030A0"/>
                </a:solidFill>
              </a:rPr>
              <a:t>t</a:t>
            </a:r>
            <a:r>
              <a:rPr lang="de-CH" dirty="0" err="1" smtClean="0">
                <a:solidFill>
                  <a:srgbClr val="7030A0"/>
                </a:solidFill>
              </a:rPr>
              <a:t>op_level</a:t>
            </a:r>
            <a:endParaRPr lang="de-CH" dirty="0">
              <a:solidFill>
                <a:srgbClr val="7030A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23528" y="1628800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rgbClr val="7030A0"/>
                </a:solidFill>
              </a:rPr>
              <a:t>t</a:t>
            </a:r>
            <a:r>
              <a:rPr lang="de-CH" dirty="0" err="1" smtClean="0">
                <a:solidFill>
                  <a:srgbClr val="7030A0"/>
                </a:solidFill>
              </a:rPr>
              <a:t>op_level_testbench</a:t>
            </a:r>
            <a:endParaRPr lang="de-CH" dirty="0">
              <a:solidFill>
                <a:srgbClr val="7030A0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473907" y="3342667"/>
            <a:ext cx="427881" cy="88776"/>
            <a:chOff x="2627784" y="2340496"/>
            <a:chExt cx="427881" cy="88776"/>
          </a:xfrm>
        </p:grpSpPr>
        <p:cxnSp>
          <p:nvCxnSpPr>
            <p:cNvPr id="11" name="Gerade Verbindung 10"/>
            <p:cNvCxnSpPr/>
            <p:nvPr/>
          </p:nvCxnSpPr>
          <p:spPr bwMode="auto">
            <a:xfrm>
              <a:off x="2627784" y="2420888"/>
              <a:ext cx="2160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/>
          </p:nvCxnSpPr>
          <p:spPr bwMode="auto">
            <a:xfrm>
              <a:off x="2843808" y="2344118"/>
              <a:ext cx="1080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/>
          </p:nvCxnSpPr>
          <p:spPr bwMode="auto">
            <a:xfrm flipV="1">
              <a:off x="2843808" y="2340496"/>
              <a:ext cx="0" cy="803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/>
          </p:nvCxnSpPr>
          <p:spPr bwMode="auto">
            <a:xfrm flipV="1">
              <a:off x="2947653" y="2348880"/>
              <a:ext cx="0" cy="803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/>
          </p:nvCxnSpPr>
          <p:spPr bwMode="auto">
            <a:xfrm>
              <a:off x="2947653" y="2423666"/>
              <a:ext cx="1080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Pfeil nach rechts 19"/>
          <p:cNvSpPr/>
          <p:nvPr/>
        </p:nvSpPr>
        <p:spPr bwMode="auto">
          <a:xfrm>
            <a:off x="1033831" y="3484773"/>
            <a:ext cx="216024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370062" y="3501008"/>
            <a:ext cx="427881" cy="88776"/>
            <a:chOff x="2627784" y="2340496"/>
            <a:chExt cx="427881" cy="88776"/>
          </a:xfrm>
        </p:grpSpPr>
        <p:cxnSp>
          <p:nvCxnSpPr>
            <p:cNvPr id="23" name="Gerade Verbindung 22"/>
            <p:cNvCxnSpPr/>
            <p:nvPr/>
          </p:nvCxnSpPr>
          <p:spPr bwMode="auto">
            <a:xfrm>
              <a:off x="2627784" y="2420888"/>
              <a:ext cx="2160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/>
          </p:nvCxnSpPr>
          <p:spPr bwMode="auto">
            <a:xfrm>
              <a:off x="2843808" y="2344118"/>
              <a:ext cx="1080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/>
          </p:nvCxnSpPr>
          <p:spPr bwMode="auto">
            <a:xfrm flipV="1">
              <a:off x="2843808" y="2340496"/>
              <a:ext cx="0" cy="803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/>
          </p:nvCxnSpPr>
          <p:spPr bwMode="auto">
            <a:xfrm flipV="1">
              <a:off x="2947653" y="2348880"/>
              <a:ext cx="0" cy="803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/>
          </p:nvCxnSpPr>
          <p:spPr bwMode="auto">
            <a:xfrm>
              <a:off x="2947653" y="2423666"/>
              <a:ext cx="1080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uppieren 27"/>
          <p:cNvGrpSpPr/>
          <p:nvPr/>
        </p:nvGrpSpPr>
        <p:grpSpPr>
          <a:xfrm>
            <a:off x="522462" y="3656409"/>
            <a:ext cx="427881" cy="88776"/>
            <a:chOff x="2627784" y="2340496"/>
            <a:chExt cx="427881" cy="88776"/>
          </a:xfrm>
        </p:grpSpPr>
        <p:cxnSp>
          <p:nvCxnSpPr>
            <p:cNvPr id="29" name="Gerade Verbindung 28"/>
            <p:cNvCxnSpPr/>
            <p:nvPr/>
          </p:nvCxnSpPr>
          <p:spPr bwMode="auto">
            <a:xfrm>
              <a:off x="2627784" y="2420888"/>
              <a:ext cx="2160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/>
          </p:nvCxnSpPr>
          <p:spPr bwMode="auto">
            <a:xfrm>
              <a:off x="2843808" y="2344118"/>
              <a:ext cx="1080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30"/>
            <p:cNvCxnSpPr/>
            <p:nvPr/>
          </p:nvCxnSpPr>
          <p:spPr bwMode="auto">
            <a:xfrm flipV="1">
              <a:off x="2843808" y="2340496"/>
              <a:ext cx="0" cy="803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Gerade Verbindung 31"/>
            <p:cNvCxnSpPr/>
            <p:nvPr/>
          </p:nvCxnSpPr>
          <p:spPr bwMode="auto">
            <a:xfrm flipV="1">
              <a:off x="2947653" y="2348880"/>
              <a:ext cx="0" cy="803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 Verbindung 32"/>
            <p:cNvCxnSpPr/>
            <p:nvPr/>
          </p:nvCxnSpPr>
          <p:spPr bwMode="auto">
            <a:xfrm>
              <a:off x="2947653" y="2423666"/>
              <a:ext cx="1080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" name="Textfeld 20"/>
          <p:cNvSpPr txBox="1"/>
          <p:nvPr/>
        </p:nvSpPr>
        <p:spPr>
          <a:xfrm>
            <a:off x="418568" y="294511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Stimuli:</a:t>
            </a:r>
            <a:endParaRPr lang="de-CH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83" y="5013176"/>
            <a:ext cx="530551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5868144" y="4702995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Simulationsausgabe:</a:t>
            </a:r>
            <a:endParaRPr lang="de-CH" dirty="0"/>
          </a:p>
        </p:txBody>
      </p:sp>
      <p:cxnSp>
        <p:nvCxnSpPr>
          <p:cNvPr id="36" name="Gerade Verbindung 35"/>
          <p:cNvCxnSpPr>
            <a:stCxn id="4098" idx="3"/>
          </p:cNvCxnSpPr>
          <p:nvPr/>
        </p:nvCxnSpPr>
        <p:spPr bwMode="auto">
          <a:xfrm>
            <a:off x="7396501" y="3559249"/>
            <a:ext cx="318623" cy="11437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101429" y="5483972"/>
            <a:ext cx="3514401" cy="83317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eaLnBrk="1" hangingPunct="1"/>
            <a:r>
              <a:rPr lang="de-CH" sz="1600" b="1" dirty="0">
                <a:solidFill>
                  <a:srgbClr val="0070C0"/>
                </a:solidFill>
                <a:latin typeface="Courier New" pitchFamily="49" charset="0"/>
              </a:rPr>
              <a:t>ENTITY</a:t>
            </a:r>
            <a:r>
              <a:rPr lang="de-CH" sz="16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sz="1600" dirty="0" err="1" smtClean="0">
                <a:solidFill>
                  <a:schemeClr val="tx1"/>
                </a:solidFill>
                <a:latin typeface="Courier New" pitchFamily="49" charset="0"/>
              </a:rPr>
              <a:t>testbench_counter</a:t>
            </a:r>
            <a:r>
              <a:rPr lang="de-CH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IS</a:t>
            </a:r>
            <a:endParaRPr lang="de-CH" sz="1600" b="1" dirty="0">
              <a:solidFill>
                <a:srgbClr val="0070C0"/>
              </a:solidFill>
              <a:latin typeface="Courier New" pitchFamily="49" charset="0"/>
            </a:endParaRPr>
          </a:p>
          <a:p>
            <a:pPr eaLnBrk="1" hangingPunct="1"/>
            <a:r>
              <a:rPr lang="de-CH" sz="1600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eaLnBrk="1" hangingPunct="1"/>
            <a:r>
              <a:rPr lang="de-CH" sz="1600" b="1" dirty="0">
                <a:solidFill>
                  <a:srgbClr val="0070C0"/>
                </a:solidFill>
                <a:latin typeface="Courier New" pitchFamily="49" charset="0"/>
              </a:rPr>
              <a:t>END</a:t>
            </a:r>
            <a:r>
              <a:rPr lang="de-CH" sz="16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sz="1600" dirty="0" err="1">
                <a:solidFill>
                  <a:schemeClr val="tx1"/>
                </a:solidFill>
                <a:latin typeface="Courier New" pitchFamily="49" charset="0"/>
              </a:rPr>
              <a:t>testbench_counter</a:t>
            </a:r>
            <a:r>
              <a:rPr lang="de-CH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35" name="Textfeld 20"/>
          <p:cNvSpPr txBox="1"/>
          <p:nvPr/>
        </p:nvSpPr>
        <p:spPr>
          <a:xfrm>
            <a:off x="7714764" y="2970149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Visual</a:t>
            </a:r>
          </a:p>
          <a:p>
            <a:r>
              <a:rPr lang="de-CH" dirty="0" smtClean="0"/>
              <a:t>Check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24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11068" y="3815890"/>
            <a:ext cx="6757276" cy="314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eaLnBrk="1" hangingPunct="1"/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ARCHITECTURE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struct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OF </a:t>
            </a:r>
            <a:r>
              <a:rPr lang="de-CH" sz="1200" b="1" dirty="0" err="1" smtClean="0">
                <a:solidFill>
                  <a:schemeClr val="tx1"/>
                </a:solidFill>
                <a:latin typeface="Courier New" pitchFamily="49" charset="0"/>
              </a:rPr>
              <a:t>testbench_counter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200" b="1" dirty="0" smtClean="0">
                <a:solidFill>
                  <a:srgbClr val="0070C0"/>
                </a:solidFill>
                <a:latin typeface="Courier New" pitchFamily="49" charset="0"/>
              </a:rPr>
              <a:t>IS</a:t>
            </a:r>
            <a:r>
              <a:rPr lang="de-CH" sz="1200" b="1" dirty="0" smtClean="0">
                <a:solidFill>
                  <a:schemeClr val="accent2"/>
                </a:solidFill>
                <a:latin typeface="Courier New" pitchFamily="49" charset="0"/>
              </a:rPr>
              <a:t/>
            </a:r>
            <a:br>
              <a:rPr lang="de-CH" sz="1200" b="1" dirty="0" smtClean="0">
                <a:solidFill>
                  <a:schemeClr val="accent2"/>
                </a:solidFill>
                <a:latin typeface="Courier New" pitchFamily="49" charset="0"/>
              </a:rPr>
            </a:br>
            <a:endParaRPr lang="de-CH" sz="12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de-CH" sz="1200" b="1" dirty="0" smtClean="0">
                <a:solidFill>
                  <a:srgbClr val="0070C0"/>
                </a:solidFill>
                <a:latin typeface="Courier New" pitchFamily="49" charset="0"/>
              </a:rPr>
              <a:t>COMPONENT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top_level</a:t>
            </a:r>
            <a:endParaRPr lang="de-CH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PORT( </a:t>
            </a:r>
            <a:r>
              <a:rPr lang="de-CH" sz="1200" b="1" dirty="0" err="1" smtClean="0">
                <a:solidFill>
                  <a:schemeClr val="tx1"/>
                </a:solidFill>
                <a:latin typeface="Courier New" pitchFamily="49" charset="0"/>
              </a:rPr>
              <a:t>clock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	: 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IN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e-CH" sz="1200" b="1" dirty="0" err="1" smtClean="0">
                <a:solidFill>
                  <a:schemeClr val="tx1"/>
                </a:solidFill>
                <a:latin typeface="Courier New" pitchFamily="49" charset="0"/>
              </a:rPr>
              <a:t>std_logic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	      </a:t>
            </a:r>
            <a:r>
              <a:rPr lang="de-CH" sz="1200" b="1" dirty="0" err="1" smtClean="0">
                <a:solidFill>
                  <a:schemeClr val="tx1"/>
                </a:solidFill>
                <a:latin typeface="Courier New" pitchFamily="49" charset="0"/>
              </a:rPr>
              <a:t>rst_n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	: </a:t>
            </a:r>
            <a:r>
              <a:rPr lang="de-CH" sz="1200" b="1" dirty="0" smtClean="0">
                <a:solidFill>
                  <a:srgbClr val="0070C0"/>
                </a:solidFill>
                <a:latin typeface="Courier New" pitchFamily="49" charset="0"/>
              </a:rPr>
              <a:t>IN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e-CH" sz="1200" b="1" dirty="0" err="1" smtClean="0">
                <a:solidFill>
                  <a:schemeClr val="tx1"/>
                </a:solidFill>
                <a:latin typeface="Courier New" pitchFamily="49" charset="0"/>
              </a:rPr>
              <a:t>std_logic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</a:p>
          <a:p>
            <a:pPr eaLnBrk="1" hangingPunct="1"/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de-CH" sz="1200" b="1" dirty="0" err="1" smtClean="0">
                <a:solidFill>
                  <a:schemeClr val="tx1"/>
                </a:solidFill>
                <a:latin typeface="Courier New" pitchFamily="49" charset="0"/>
              </a:rPr>
              <a:t>start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	: 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IN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std_logic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</a:p>
          <a:p>
            <a:pPr eaLnBrk="1" hangingPunct="1"/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  	 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de-CH" sz="1200" b="1" dirty="0" err="1" smtClean="0">
                <a:solidFill>
                  <a:schemeClr val="tx1"/>
                </a:solidFill>
                <a:latin typeface="Courier New" pitchFamily="49" charset="0"/>
              </a:rPr>
              <a:t>segmente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	: 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OUT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std_logic_vector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(6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downto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0));</a:t>
            </a:r>
          </a:p>
          <a:p>
            <a:pPr eaLnBrk="1" hangingPunct="1"/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END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COMPONENT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endParaRPr lang="de-CH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 smtClean="0">
                <a:solidFill>
                  <a:srgbClr val="0070C0"/>
                </a:solidFill>
                <a:latin typeface="Courier New" pitchFamily="49" charset="0"/>
              </a:rPr>
              <a:t>SIGNAL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	</a:t>
            </a:r>
            <a:r>
              <a:rPr lang="de-CH" sz="1200" b="1" dirty="0" err="1" smtClean="0">
                <a:solidFill>
                  <a:schemeClr val="tx1"/>
                </a:solidFill>
                <a:latin typeface="Courier New" pitchFamily="49" charset="0"/>
              </a:rPr>
              <a:t>tb_clock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std_logic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SIGNAL </a:t>
            </a:r>
            <a:r>
              <a:rPr lang="de-CH" sz="1200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de-CH" sz="1200" b="1" dirty="0" err="1" smtClean="0">
                <a:solidFill>
                  <a:schemeClr val="tx1"/>
                </a:solidFill>
                <a:latin typeface="Courier New" pitchFamily="49" charset="0"/>
              </a:rPr>
              <a:t>tb_rst_n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std_logic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SIGNAL </a:t>
            </a:r>
            <a:r>
              <a:rPr lang="de-CH" sz="1200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de-CH" sz="1200" b="1" dirty="0" err="1" smtClean="0">
                <a:solidFill>
                  <a:schemeClr val="tx1"/>
                </a:solidFill>
                <a:latin typeface="Courier New" pitchFamily="49" charset="0"/>
              </a:rPr>
              <a:t>tb_start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std_logic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SIGNAL </a:t>
            </a:r>
            <a:r>
              <a:rPr lang="de-CH" sz="1200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de-CH" sz="1200" b="1" dirty="0" err="1" smtClean="0">
                <a:solidFill>
                  <a:schemeClr val="tx1"/>
                </a:solidFill>
                <a:latin typeface="Courier New" pitchFamily="49" charset="0"/>
              </a:rPr>
              <a:t>tb_segmente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: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std_logic_vector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(6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downto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0);</a:t>
            </a:r>
          </a:p>
          <a:p>
            <a:pPr eaLnBrk="1" hangingPunct="1"/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CONSTANT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clk_halfp</a:t>
            </a:r>
            <a:r>
              <a:rPr lang="de-CH" sz="1200" b="1" dirty="0">
                <a:solidFill>
                  <a:schemeClr val="tx1"/>
                </a:solidFill>
                <a:latin typeface="Courier New" pitchFamily="49" charset="0"/>
              </a:rPr>
              <a:t> 	: time := 20 </a:t>
            </a:r>
            <a:r>
              <a:rPr lang="de-CH" sz="1200" b="1" dirty="0" err="1">
                <a:solidFill>
                  <a:schemeClr val="tx1"/>
                </a:solidFill>
                <a:latin typeface="Courier New" pitchFamily="49" charset="0"/>
              </a:rPr>
              <a:t>ns</a:t>
            </a:r>
            <a:r>
              <a:rPr lang="de-CH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e-CH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de-CH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e-CH" sz="1200" b="1" dirty="0">
                <a:solidFill>
                  <a:srgbClr val="0070C0"/>
                </a:solidFill>
                <a:latin typeface="Courier New" pitchFamily="49" charset="0"/>
              </a:rPr>
              <a:t>BEGIN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7281150" cy="755650"/>
          </a:xfrm>
        </p:spPr>
        <p:txBody>
          <a:bodyPr/>
          <a:lstStyle/>
          <a:p>
            <a:pPr eaLnBrk="1" hangingPunct="1"/>
            <a:r>
              <a:rPr lang="de-CH" dirty="0" smtClean="0"/>
              <a:t>Definition of </a:t>
            </a:r>
            <a:r>
              <a:rPr lang="de-CH" dirty="0" err="1" smtClean="0"/>
              <a:t>Component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tested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err="1" smtClean="0"/>
              <a:t>connection</a:t>
            </a:r>
            <a:r>
              <a:rPr lang="de-CH" dirty="0" smtClean="0"/>
              <a:t> </a:t>
            </a:r>
            <a:r>
              <a:rPr lang="de-CH" dirty="0" err="1" smtClean="0"/>
              <a:t>signals</a:t>
            </a:r>
            <a:r>
              <a:rPr lang="de-CH" dirty="0" smtClean="0"/>
              <a:t> </a:t>
            </a:r>
            <a:endParaRPr lang="de-CH" dirty="0" smtClean="0"/>
          </a:p>
        </p:txBody>
      </p:sp>
      <p:sp>
        <p:nvSpPr>
          <p:cNvPr id="31" name="Textfeld 30"/>
          <p:cNvSpPr txBox="1"/>
          <p:nvPr/>
        </p:nvSpPr>
        <p:spPr>
          <a:xfrm>
            <a:off x="1403648" y="2153149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tb_clock</a:t>
            </a:r>
            <a:endParaRPr lang="de-CH" dirty="0"/>
          </a:p>
        </p:txBody>
      </p:sp>
      <p:sp>
        <p:nvSpPr>
          <p:cNvPr id="32" name="Textfeld 31"/>
          <p:cNvSpPr txBox="1"/>
          <p:nvPr/>
        </p:nvSpPr>
        <p:spPr>
          <a:xfrm>
            <a:off x="1403648" y="240114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t</a:t>
            </a:r>
            <a:r>
              <a:rPr lang="de-CH" dirty="0" err="1" smtClean="0"/>
              <a:t>b_rst_n</a:t>
            </a:r>
            <a:endParaRPr lang="de-CH" dirty="0"/>
          </a:p>
        </p:txBody>
      </p:sp>
      <p:sp>
        <p:nvSpPr>
          <p:cNvPr id="33" name="Textfeld 32"/>
          <p:cNvSpPr txBox="1"/>
          <p:nvPr/>
        </p:nvSpPr>
        <p:spPr>
          <a:xfrm>
            <a:off x="1412454" y="265036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tb_start</a:t>
            </a:r>
            <a:endParaRPr lang="de-CH" dirty="0"/>
          </a:p>
        </p:txBody>
      </p:sp>
      <p:sp>
        <p:nvSpPr>
          <p:cNvPr id="34" name="Textfeld 33"/>
          <p:cNvSpPr txBox="1"/>
          <p:nvPr/>
        </p:nvSpPr>
        <p:spPr>
          <a:xfrm>
            <a:off x="6676796" y="2146537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t</a:t>
            </a:r>
            <a:r>
              <a:rPr lang="de-CH" dirty="0" err="1" smtClean="0"/>
              <a:t>b_segmente</a:t>
            </a:r>
            <a:endParaRPr lang="de-CH" dirty="0"/>
          </a:p>
        </p:txBody>
      </p:sp>
      <p:cxnSp>
        <p:nvCxnSpPr>
          <p:cNvPr id="35" name="Gerade Verbindung 34"/>
          <p:cNvCxnSpPr/>
          <p:nvPr/>
        </p:nvCxnSpPr>
        <p:spPr bwMode="auto">
          <a:xfrm flipH="1">
            <a:off x="2428324" y="2307038"/>
            <a:ext cx="5760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Gerade Verbindung 35"/>
          <p:cNvCxnSpPr/>
          <p:nvPr/>
        </p:nvCxnSpPr>
        <p:spPr bwMode="auto">
          <a:xfrm flipV="1">
            <a:off x="6080739" y="2300425"/>
            <a:ext cx="52404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/>
          <p:nvPr/>
        </p:nvCxnSpPr>
        <p:spPr bwMode="auto">
          <a:xfrm flipH="1">
            <a:off x="2416542" y="2564904"/>
            <a:ext cx="5760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Gerade Verbindung 37"/>
          <p:cNvCxnSpPr/>
          <p:nvPr/>
        </p:nvCxnSpPr>
        <p:spPr bwMode="auto">
          <a:xfrm flipH="1">
            <a:off x="2416541" y="2852936"/>
            <a:ext cx="5760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hteck 38"/>
          <p:cNvSpPr/>
          <p:nvPr/>
        </p:nvSpPr>
        <p:spPr bwMode="auto">
          <a:xfrm>
            <a:off x="971600" y="1556792"/>
            <a:ext cx="7200800" cy="216024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899592" y="1249015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rgbClr val="7030A0"/>
                </a:solidFill>
              </a:rPr>
              <a:t>top_level_testbench</a:t>
            </a:r>
            <a:endParaRPr lang="de-CH" dirty="0">
              <a:solidFill>
                <a:srgbClr val="7030A0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50" y="1772816"/>
            <a:ext cx="3134499" cy="189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7272808" cy="643613"/>
          </a:xfrm>
        </p:spPr>
        <p:txBody>
          <a:bodyPr/>
          <a:lstStyle/>
          <a:p>
            <a:r>
              <a:rPr lang="de-CH" dirty="0" err="1" smtClean="0"/>
              <a:t>Instantiation</a:t>
            </a:r>
            <a:r>
              <a:rPr lang="de-CH" dirty="0" smtClean="0"/>
              <a:t> of </a:t>
            </a:r>
            <a:r>
              <a:rPr lang="de-CH" i="1" dirty="0" err="1" smtClean="0"/>
              <a:t>top_level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i="1" dirty="0" smtClean="0"/>
              <a:t>Device </a:t>
            </a:r>
            <a:r>
              <a:rPr lang="de-CH" i="1" dirty="0" err="1"/>
              <a:t>U</a:t>
            </a:r>
            <a:r>
              <a:rPr lang="de-CH" i="1" dirty="0" err="1" smtClean="0"/>
              <a:t>nder</a:t>
            </a:r>
            <a:r>
              <a:rPr lang="de-CH" i="1" dirty="0" smtClean="0"/>
              <a:t> Test </a:t>
            </a:r>
            <a:r>
              <a:rPr lang="de-CH" dirty="0" smtClean="0"/>
              <a:t>(DUT)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85226" y="436510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top_level</a:t>
            </a: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 MAP 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	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tb_clock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tb_rst_n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tb_start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segmente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	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tb_segmente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040861" y="2585197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tb_clock</a:t>
            </a:r>
            <a:endParaRPr lang="de-CH" dirty="0"/>
          </a:p>
        </p:txBody>
      </p:sp>
      <p:sp>
        <p:nvSpPr>
          <p:cNvPr id="25" name="Textfeld 24"/>
          <p:cNvSpPr txBox="1"/>
          <p:nvPr/>
        </p:nvSpPr>
        <p:spPr>
          <a:xfrm>
            <a:off x="1040861" y="2833191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t</a:t>
            </a:r>
            <a:r>
              <a:rPr lang="de-CH" dirty="0" err="1" smtClean="0"/>
              <a:t>b_rst_n</a:t>
            </a:r>
            <a:endParaRPr lang="de-CH" dirty="0"/>
          </a:p>
        </p:txBody>
      </p:sp>
      <p:sp>
        <p:nvSpPr>
          <p:cNvPr id="26" name="Textfeld 25"/>
          <p:cNvSpPr txBox="1"/>
          <p:nvPr/>
        </p:nvSpPr>
        <p:spPr>
          <a:xfrm>
            <a:off x="1049667" y="308241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tb_start</a:t>
            </a:r>
            <a:endParaRPr lang="de-CH" dirty="0"/>
          </a:p>
        </p:txBody>
      </p:sp>
      <p:sp>
        <p:nvSpPr>
          <p:cNvPr id="27" name="Textfeld 26"/>
          <p:cNvSpPr txBox="1"/>
          <p:nvPr/>
        </p:nvSpPr>
        <p:spPr>
          <a:xfrm>
            <a:off x="6314009" y="2578585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t</a:t>
            </a:r>
            <a:r>
              <a:rPr lang="de-CH" dirty="0" err="1" smtClean="0"/>
              <a:t>b_segmente</a:t>
            </a:r>
            <a:endParaRPr lang="de-CH" dirty="0"/>
          </a:p>
        </p:txBody>
      </p:sp>
      <p:cxnSp>
        <p:nvCxnSpPr>
          <p:cNvPr id="28" name="Gerade Verbindung 27"/>
          <p:cNvCxnSpPr/>
          <p:nvPr/>
        </p:nvCxnSpPr>
        <p:spPr bwMode="auto">
          <a:xfrm flipH="1">
            <a:off x="2065537" y="2739086"/>
            <a:ext cx="5760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28"/>
          <p:cNvCxnSpPr/>
          <p:nvPr/>
        </p:nvCxnSpPr>
        <p:spPr bwMode="auto">
          <a:xfrm flipV="1">
            <a:off x="5717952" y="2732473"/>
            <a:ext cx="52404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Gerade Verbindung 30"/>
          <p:cNvCxnSpPr/>
          <p:nvPr/>
        </p:nvCxnSpPr>
        <p:spPr bwMode="auto">
          <a:xfrm flipH="1">
            <a:off x="2053755" y="2996952"/>
            <a:ext cx="5760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Gerade Verbindung 31"/>
          <p:cNvCxnSpPr/>
          <p:nvPr/>
        </p:nvCxnSpPr>
        <p:spPr bwMode="auto">
          <a:xfrm flipH="1">
            <a:off x="2053754" y="3284984"/>
            <a:ext cx="5760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hteck 32"/>
          <p:cNvSpPr/>
          <p:nvPr/>
        </p:nvSpPr>
        <p:spPr bwMode="auto">
          <a:xfrm>
            <a:off x="608813" y="1988840"/>
            <a:ext cx="7200800" cy="216024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39552" y="1700808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rgbClr val="7030A0"/>
                </a:solidFill>
              </a:rPr>
              <a:t>top_level_testbench</a:t>
            </a:r>
            <a:endParaRPr lang="de-CH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963" y="2204864"/>
            <a:ext cx="3134499" cy="189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9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7772400" cy="576362"/>
          </a:xfrm>
        </p:spPr>
        <p:txBody>
          <a:bodyPr/>
          <a:lstStyle/>
          <a:p>
            <a:r>
              <a:rPr lang="de-CH" dirty="0" err="1" smtClean="0">
                <a:latin typeface="Arial" charset="0"/>
                <a:cs typeface="Arial" charset="0"/>
              </a:rPr>
              <a:t>Clock</a:t>
            </a:r>
            <a:r>
              <a:rPr lang="de-CH" dirty="0" smtClean="0">
                <a:latin typeface="Arial" charset="0"/>
                <a:cs typeface="Arial" charset="0"/>
              </a:rPr>
              <a:t> Generation </a:t>
            </a:r>
            <a:r>
              <a:rPr lang="de-CH" dirty="0" err="1" smtClean="0">
                <a:latin typeface="Arial" charset="0"/>
                <a:cs typeface="Arial" charset="0"/>
              </a:rPr>
              <a:t>for</a:t>
            </a:r>
            <a:r>
              <a:rPr lang="de-CH" dirty="0" smtClean="0">
                <a:latin typeface="Arial" charset="0"/>
                <a:cs typeface="Arial" charset="0"/>
              </a:rPr>
              <a:t> Simulation</a:t>
            </a:r>
            <a:endParaRPr lang="de-CH" dirty="0" smtClean="0">
              <a:latin typeface="Arial" charset="0"/>
              <a:cs typeface="Arial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295400" y="1676400"/>
            <a:ext cx="6858000" cy="409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2000" b="1" dirty="0">
                <a:solidFill>
                  <a:srgbClr val="0070C0"/>
                </a:solidFill>
                <a:latin typeface="Courier New" pitchFamily="49" charset="0"/>
              </a:rPr>
              <a:t>…</a:t>
            </a:r>
          </a:p>
          <a:p>
            <a:r>
              <a:rPr lang="de-CH" sz="2000" b="1" dirty="0">
                <a:solidFill>
                  <a:srgbClr val="0070C0"/>
                </a:solidFill>
                <a:latin typeface="Courier New" pitchFamily="49" charset="0"/>
              </a:rPr>
              <a:t>SIGNAL</a:t>
            </a:r>
            <a:r>
              <a:rPr lang="de-CH" sz="20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de-CH" sz="2000" b="1" dirty="0" err="1">
                <a:latin typeface="Courier New" pitchFamily="49" charset="0"/>
              </a:rPr>
              <a:t>clk_halfp</a:t>
            </a:r>
            <a:r>
              <a:rPr lang="de-CH" sz="2000" b="1" dirty="0">
                <a:latin typeface="Courier New" pitchFamily="49" charset="0"/>
              </a:rPr>
              <a:t> 	: time := 20ns;</a:t>
            </a:r>
          </a:p>
          <a:p>
            <a:r>
              <a:rPr lang="de-CH" sz="2000" b="1" dirty="0">
                <a:latin typeface="Courier New" pitchFamily="49" charset="0"/>
              </a:rPr>
              <a:t>…</a:t>
            </a:r>
          </a:p>
          <a:p>
            <a:endParaRPr lang="de-CH" sz="2000" b="1" dirty="0">
              <a:latin typeface="Courier New" pitchFamily="49" charset="0"/>
            </a:endParaRPr>
          </a:p>
          <a:p>
            <a:r>
              <a:rPr lang="de-CH" sz="20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de-CH" sz="2000" b="1" dirty="0" err="1">
                <a:solidFill>
                  <a:srgbClr val="0070C0"/>
                </a:solidFill>
                <a:latin typeface="Courier New" pitchFamily="49" charset="0"/>
              </a:rPr>
              <a:t>clkgen</a:t>
            </a:r>
            <a:r>
              <a:rPr lang="de-CH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sz="2000" b="1" dirty="0">
                <a:latin typeface="Courier New" pitchFamily="49" charset="0"/>
              </a:rPr>
              <a:t>	: PROCESS</a:t>
            </a:r>
          </a:p>
          <a:p>
            <a:r>
              <a:rPr lang="de-CH" sz="20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de-CH" sz="2000" b="1" dirty="0" smtClean="0">
                <a:solidFill>
                  <a:srgbClr val="0070C0"/>
                </a:solidFill>
                <a:latin typeface="Courier New" pitchFamily="49" charset="0"/>
              </a:rPr>
              <a:t>BEGIN</a:t>
            </a:r>
          </a:p>
          <a:p>
            <a:r>
              <a:rPr lang="de-CH" sz="2000" b="1" dirty="0" smtClean="0">
                <a:latin typeface="Courier New" pitchFamily="49" charset="0"/>
              </a:rPr>
              <a:t>	  </a:t>
            </a:r>
            <a:r>
              <a:rPr lang="de-CH" sz="2000" b="1" dirty="0" err="1" smtClean="0">
                <a:latin typeface="Courier New" pitchFamily="49" charset="0"/>
              </a:rPr>
              <a:t>clk</a:t>
            </a:r>
            <a:r>
              <a:rPr lang="de-CH" sz="2000" b="1" dirty="0" smtClean="0">
                <a:latin typeface="Courier New" pitchFamily="49" charset="0"/>
              </a:rPr>
              <a:t> </a:t>
            </a:r>
            <a:r>
              <a:rPr lang="de-CH" sz="2000" b="1" dirty="0">
                <a:latin typeface="Courier New" pitchFamily="49" charset="0"/>
              </a:rPr>
              <a:t>&lt;= '0</a:t>
            </a:r>
            <a:r>
              <a:rPr lang="de-CH" sz="2000" b="1" dirty="0" smtClean="0">
                <a:latin typeface="Courier New" pitchFamily="49" charset="0"/>
              </a:rPr>
              <a:t>';</a:t>
            </a:r>
            <a:endParaRPr lang="de-CH" sz="2000" b="1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de-CH" sz="2000" b="1" dirty="0">
                <a:latin typeface="Courier New" pitchFamily="49" charset="0"/>
              </a:rPr>
              <a:t>        </a:t>
            </a:r>
            <a:r>
              <a:rPr lang="de-CH" sz="2000" b="1" dirty="0">
                <a:solidFill>
                  <a:srgbClr val="0070C0"/>
                </a:solidFill>
                <a:latin typeface="Courier New" pitchFamily="49" charset="0"/>
              </a:rPr>
              <a:t>WAIT FOR </a:t>
            </a:r>
            <a:r>
              <a:rPr lang="de-CH" sz="2000" b="1" dirty="0">
                <a:latin typeface="Courier New" pitchFamily="49" charset="0"/>
              </a:rPr>
              <a:t>1*</a:t>
            </a:r>
            <a:r>
              <a:rPr lang="de-CH" sz="2000" b="1" dirty="0" err="1">
                <a:latin typeface="Courier New" pitchFamily="49" charset="0"/>
              </a:rPr>
              <a:t>clk_halfp</a:t>
            </a:r>
            <a:r>
              <a:rPr lang="de-CH" sz="2000" b="1" dirty="0">
                <a:latin typeface="Courier New" pitchFamily="49" charset="0"/>
              </a:rPr>
              <a:t>;</a:t>
            </a:r>
          </a:p>
          <a:p>
            <a:r>
              <a:rPr lang="de-CH" sz="2000" b="1" dirty="0">
                <a:latin typeface="Courier New" pitchFamily="49" charset="0"/>
              </a:rPr>
              <a:t>        </a:t>
            </a:r>
            <a:r>
              <a:rPr lang="de-CH" sz="2000" b="1" dirty="0" err="1">
                <a:latin typeface="Courier New" pitchFamily="49" charset="0"/>
              </a:rPr>
              <a:t>clk</a:t>
            </a:r>
            <a:r>
              <a:rPr lang="de-CH" sz="2000" b="1" dirty="0">
                <a:latin typeface="Courier New" pitchFamily="49" charset="0"/>
              </a:rPr>
              <a:t> &lt;= '1';</a:t>
            </a:r>
          </a:p>
          <a:p>
            <a:r>
              <a:rPr lang="de-CH" sz="2000" b="1" dirty="0">
                <a:latin typeface="Courier New" pitchFamily="49" charset="0"/>
              </a:rPr>
              <a:t>        </a:t>
            </a:r>
            <a:r>
              <a:rPr lang="de-CH" sz="2000" b="1" dirty="0">
                <a:solidFill>
                  <a:srgbClr val="0070C0"/>
                </a:solidFill>
                <a:latin typeface="Courier New" pitchFamily="49" charset="0"/>
              </a:rPr>
              <a:t>WAIT FOR </a:t>
            </a:r>
            <a:r>
              <a:rPr lang="de-CH" sz="2000" b="1" dirty="0">
                <a:latin typeface="Courier New" pitchFamily="49" charset="0"/>
              </a:rPr>
              <a:t>1*</a:t>
            </a:r>
            <a:r>
              <a:rPr lang="de-CH" sz="2000" b="1" dirty="0" err="1">
                <a:latin typeface="Courier New" pitchFamily="49" charset="0"/>
              </a:rPr>
              <a:t>clk_halfp</a:t>
            </a:r>
            <a:r>
              <a:rPr lang="de-CH" sz="2000" b="1" dirty="0">
                <a:latin typeface="Courier New" pitchFamily="49" charset="0"/>
              </a:rPr>
              <a:t>;</a:t>
            </a:r>
          </a:p>
          <a:p>
            <a:r>
              <a:rPr lang="de-CH" sz="2000" b="1" dirty="0">
                <a:latin typeface="Courier New" pitchFamily="49" charset="0"/>
              </a:rPr>
              <a:t>     	 </a:t>
            </a:r>
            <a:r>
              <a:rPr lang="de-CH" sz="2000" b="1" dirty="0" smtClean="0">
                <a:solidFill>
                  <a:srgbClr val="0070C0"/>
                </a:solidFill>
                <a:latin typeface="Courier New" pitchFamily="49" charset="0"/>
              </a:rPr>
              <a:t>END </a:t>
            </a:r>
            <a:r>
              <a:rPr lang="de-CH" sz="2000" b="1" dirty="0">
                <a:solidFill>
                  <a:srgbClr val="0070C0"/>
                </a:solidFill>
                <a:latin typeface="Courier New" pitchFamily="49" charset="0"/>
              </a:rPr>
              <a:t>PROCESS </a:t>
            </a:r>
            <a:r>
              <a:rPr lang="de-CH" sz="2000" b="1" dirty="0" err="1">
                <a:latin typeface="Courier New" pitchFamily="49" charset="0"/>
              </a:rPr>
              <a:t>clkgen</a:t>
            </a:r>
            <a:r>
              <a:rPr lang="de-CH" sz="2000" b="1" dirty="0">
                <a:latin typeface="Courier New" pitchFamily="49" charset="0"/>
              </a:rPr>
              <a:t>;</a:t>
            </a:r>
          </a:p>
          <a:p>
            <a:r>
              <a:rPr lang="de-CH" sz="2000" b="1" dirty="0">
                <a:latin typeface="Courier New" pitchFamily="49" charset="0"/>
              </a:rPr>
              <a:t>…</a:t>
            </a:r>
          </a:p>
          <a:p>
            <a:r>
              <a:rPr lang="de-CH" sz="2000" b="1" dirty="0">
                <a:solidFill>
                  <a:srgbClr val="0070C0"/>
                </a:solidFill>
                <a:latin typeface="Courier New" pitchFamily="49" charset="0"/>
              </a:rPr>
              <a:t>END </a:t>
            </a:r>
            <a:r>
              <a:rPr lang="de-CH" sz="2000" b="1" dirty="0" err="1">
                <a:latin typeface="Courier New" pitchFamily="49" charset="0"/>
              </a:rPr>
              <a:t>struct</a:t>
            </a:r>
            <a:r>
              <a:rPr lang="de-CH" sz="2000" b="1" dirty="0">
                <a:latin typeface="Courier New" pitchFamily="49" charset="0"/>
              </a:rPr>
              <a:t>;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076056" y="2852936"/>
            <a:ext cx="281709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2000" dirty="0" smtClean="0">
                <a:solidFill>
                  <a:srgbClr val="0070C0"/>
                </a:solidFill>
              </a:rPr>
              <a:t>(Ohne </a:t>
            </a:r>
            <a:r>
              <a:rPr lang="de-CH" sz="2000" dirty="0" err="1">
                <a:solidFill>
                  <a:srgbClr val="0070C0"/>
                </a:solidFill>
              </a:rPr>
              <a:t>Sensitivity</a:t>
            </a:r>
            <a:r>
              <a:rPr lang="de-CH" sz="2000" dirty="0">
                <a:solidFill>
                  <a:srgbClr val="0070C0"/>
                </a:solidFill>
              </a:rPr>
              <a:t> </a:t>
            </a:r>
            <a:r>
              <a:rPr lang="de-CH" sz="2000" dirty="0" smtClean="0">
                <a:solidFill>
                  <a:srgbClr val="0070C0"/>
                </a:solidFill>
              </a:rPr>
              <a:t>Liste)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462972" cy="643613"/>
          </a:xfrm>
        </p:spPr>
        <p:txBody>
          <a:bodyPr/>
          <a:lstStyle/>
          <a:p>
            <a:r>
              <a:rPr lang="de-CH" dirty="0" smtClean="0"/>
              <a:t>Stimuli </a:t>
            </a:r>
            <a:r>
              <a:rPr lang="de-CH" dirty="0" err="1" smtClean="0"/>
              <a:t>Process</a:t>
            </a:r>
            <a:r>
              <a:rPr lang="de-CH" dirty="0" smtClean="0"/>
              <a:t>: simple </a:t>
            </a:r>
            <a:r>
              <a:rPr lang="de-CH" dirty="0" err="1" smtClean="0"/>
              <a:t>example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79712" y="1196752"/>
            <a:ext cx="387798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stimuli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tb_rst_n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'0';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tb_start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'0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 FOR 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clk_halfp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tb_rst_n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'1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clk_halfp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tb_start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'1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clk_halfp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tb_start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'0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clk_halfp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de-CH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tb_start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'1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 FOR 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2 *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clk_halfp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tb_start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'0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PROCESS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stimuli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634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49075" y="1752600"/>
            <a:ext cx="277381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WAIT UNTIL </a:t>
            </a:r>
            <a:r>
              <a:rPr lang="de-CH" sz="1600" dirty="0" err="1">
                <a:latin typeface="Courier New" pitchFamily="49" charset="0"/>
              </a:rPr>
              <a:t>condition</a:t>
            </a:r>
            <a:r>
              <a:rPr lang="de-CH" sz="1600" dirty="0">
                <a:latin typeface="Courier New" pitchFamily="49" charset="0"/>
              </a:rPr>
              <a:t>;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49672" y="2209800"/>
            <a:ext cx="265038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 b="1" dirty="0" err="1">
                <a:solidFill>
                  <a:srgbClr val="0070C0"/>
                </a:solidFill>
                <a:latin typeface="Courier New" pitchFamily="49" charset="0"/>
              </a:rPr>
              <a:t>wait</a:t>
            </a:r>
            <a:r>
              <a:rPr lang="de-CH" sz="1600" b="1" dirty="0">
                <a:solidFill>
                  <a:srgbClr val="0070C0"/>
                </a:solidFill>
                <a:latin typeface="Courier New" pitchFamily="49" charset="0"/>
              </a:rPr>
              <a:t> on </a:t>
            </a:r>
            <a:r>
              <a:rPr lang="de-CH" sz="1600" dirty="0" err="1">
                <a:latin typeface="Courier New" pitchFamily="49" charset="0"/>
              </a:rPr>
              <a:t>signal_list</a:t>
            </a:r>
            <a:r>
              <a:rPr lang="de-CH" sz="1600" dirty="0">
                <a:latin typeface="Courier New" pitchFamily="49" charset="0"/>
              </a:rPr>
              <a:t>;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53253" y="2667000"/>
            <a:ext cx="190979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WAIT FOR </a:t>
            </a:r>
            <a:r>
              <a:rPr lang="de-CH" sz="1600" dirty="0">
                <a:latin typeface="Courier New" pitchFamily="49" charset="0"/>
              </a:rPr>
              <a:t>time;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58625" y="3124200"/>
            <a:ext cx="79891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 b="1" dirty="0" err="1">
                <a:solidFill>
                  <a:srgbClr val="0070C0"/>
                </a:solidFill>
                <a:latin typeface="Courier New" pitchFamily="49" charset="0"/>
              </a:rPr>
              <a:t>wait</a:t>
            </a:r>
            <a:r>
              <a:rPr lang="de-CH" sz="1600" dirty="0">
                <a:latin typeface="Courier New" pitchFamily="49" charset="0"/>
              </a:rPr>
              <a:t>;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25872" y="4572000"/>
            <a:ext cx="265038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 b="1" dirty="0" err="1">
                <a:solidFill>
                  <a:srgbClr val="0070C0"/>
                </a:solidFill>
                <a:latin typeface="Courier New" pitchFamily="49" charset="0"/>
              </a:rPr>
              <a:t>Wait</a:t>
            </a:r>
            <a:r>
              <a:rPr lang="de-CH" sz="16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sz="1600" b="1" dirty="0" err="1">
                <a:solidFill>
                  <a:srgbClr val="0070C0"/>
                </a:solidFill>
                <a:latin typeface="Courier New" pitchFamily="49" charset="0"/>
              </a:rPr>
              <a:t>until</a:t>
            </a:r>
            <a:r>
              <a:rPr lang="de-CH" sz="16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sz="1600" dirty="0">
                <a:latin typeface="Courier New" pitchFamily="49" charset="0"/>
              </a:rPr>
              <a:t>CLK= ‘1‘;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828856" y="5029200"/>
            <a:ext cx="203322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 b="1" dirty="0" err="1">
                <a:solidFill>
                  <a:srgbClr val="0070C0"/>
                </a:solidFill>
                <a:latin typeface="Courier New" pitchFamily="49" charset="0"/>
              </a:rPr>
              <a:t>Wait</a:t>
            </a:r>
            <a:r>
              <a:rPr lang="de-CH" sz="16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sz="1600" b="1" dirty="0" err="1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de-CH" sz="16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sz="1600" dirty="0">
                <a:latin typeface="Courier New" pitchFamily="49" charset="0"/>
              </a:rPr>
              <a:t>10 </a:t>
            </a:r>
            <a:r>
              <a:rPr lang="de-CH" sz="1600" dirty="0" err="1">
                <a:latin typeface="Courier New" pitchFamily="49" charset="0"/>
              </a:rPr>
              <a:t>nS</a:t>
            </a:r>
            <a:r>
              <a:rPr lang="de-CH" sz="1600" dirty="0">
                <a:latin typeface="Courier New" pitchFamily="49" charset="0"/>
              </a:rPr>
              <a:t>;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30646" y="5486400"/>
            <a:ext cx="166293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 b="1" dirty="0" err="1">
                <a:solidFill>
                  <a:srgbClr val="0070C0"/>
                </a:solidFill>
                <a:latin typeface="Courier New" pitchFamily="49" charset="0"/>
              </a:rPr>
              <a:t>Wait</a:t>
            </a:r>
            <a:r>
              <a:rPr lang="de-CH" sz="1600" b="1" dirty="0">
                <a:solidFill>
                  <a:srgbClr val="0070C0"/>
                </a:solidFill>
                <a:latin typeface="Courier New" pitchFamily="49" charset="0"/>
              </a:rPr>
              <a:t> on </a:t>
            </a:r>
            <a:r>
              <a:rPr lang="de-CH" sz="1600" dirty="0">
                <a:latin typeface="Courier New" pitchFamily="49" charset="0"/>
              </a:rPr>
              <a:t>A,B;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405313" y="1677988"/>
            <a:ext cx="18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147136" y="1732035"/>
            <a:ext cx="358211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 dirty="0" err="1" smtClean="0">
                <a:solidFill>
                  <a:srgbClr val="008000"/>
                </a:solidFill>
              </a:rPr>
              <a:t>Wait</a:t>
            </a:r>
            <a:r>
              <a:rPr lang="de-CH" sz="1600" dirty="0" smtClean="0">
                <a:solidFill>
                  <a:srgbClr val="008000"/>
                </a:solidFill>
              </a:rPr>
              <a:t> </a:t>
            </a:r>
            <a:r>
              <a:rPr lang="de-CH" sz="1600" dirty="0" err="1" smtClean="0">
                <a:solidFill>
                  <a:srgbClr val="008000"/>
                </a:solidFill>
              </a:rPr>
              <a:t>until</a:t>
            </a:r>
            <a:r>
              <a:rPr lang="de-CH" sz="1600" dirty="0" smtClean="0">
                <a:solidFill>
                  <a:srgbClr val="008000"/>
                </a:solidFill>
              </a:rPr>
              <a:t> </a:t>
            </a:r>
            <a:r>
              <a:rPr lang="de-CH" sz="1600" dirty="0" err="1" smtClean="0">
                <a:solidFill>
                  <a:srgbClr val="008000"/>
                </a:solidFill>
              </a:rPr>
              <a:t>certain</a:t>
            </a:r>
            <a:r>
              <a:rPr lang="de-CH" sz="1600" dirty="0" smtClean="0">
                <a:solidFill>
                  <a:srgbClr val="008000"/>
                </a:solidFill>
              </a:rPr>
              <a:t> </a:t>
            </a:r>
            <a:r>
              <a:rPr lang="de-CH" sz="1600" dirty="0" err="1" smtClean="0">
                <a:solidFill>
                  <a:srgbClr val="008000"/>
                </a:solidFill>
              </a:rPr>
              <a:t>condition</a:t>
            </a:r>
            <a:r>
              <a:rPr lang="de-CH" sz="1600" dirty="0" smtClean="0">
                <a:solidFill>
                  <a:srgbClr val="008000"/>
                </a:solidFill>
              </a:rPr>
              <a:t> </a:t>
            </a:r>
            <a:r>
              <a:rPr lang="de-CH" sz="1600" dirty="0" err="1" smtClean="0">
                <a:solidFill>
                  <a:srgbClr val="008000"/>
                </a:solidFill>
              </a:rPr>
              <a:t>is</a:t>
            </a:r>
            <a:r>
              <a:rPr lang="de-CH" sz="1600" dirty="0" smtClean="0">
                <a:solidFill>
                  <a:srgbClr val="008000"/>
                </a:solidFill>
              </a:rPr>
              <a:t> </a:t>
            </a:r>
            <a:r>
              <a:rPr lang="de-CH" sz="1600" dirty="0" err="1" smtClean="0">
                <a:solidFill>
                  <a:srgbClr val="008000"/>
                </a:solidFill>
              </a:rPr>
              <a:t>fulfilled</a:t>
            </a:r>
            <a:endParaRPr lang="de-CH" sz="1600" dirty="0">
              <a:solidFill>
                <a:srgbClr val="008000"/>
              </a:solidFill>
            </a:endParaRP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147136" y="2209800"/>
            <a:ext cx="3731191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 dirty="0" err="1" smtClean="0">
                <a:solidFill>
                  <a:srgbClr val="008000"/>
                </a:solidFill>
              </a:rPr>
              <a:t>Wait</a:t>
            </a:r>
            <a:r>
              <a:rPr lang="de-CH" sz="1600" dirty="0" smtClean="0">
                <a:solidFill>
                  <a:srgbClr val="008000"/>
                </a:solidFill>
              </a:rPr>
              <a:t> </a:t>
            </a:r>
            <a:r>
              <a:rPr lang="de-CH" sz="1600" dirty="0" err="1" smtClean="0">
                <a:solidFill>
                  <a:srgbClr val="008000"/>
                </a:solidFill>
              </a:rPr>
              <a:t>until</a:t>
            </a:r>
            <a:r>
              <a:rPr lang="de-CH" sz="1600" dirty="0" smtClean="0">
                <a:solidFill>
                  <a:srgbClr val="008000"/>
                </a:solidFill>
              </a:rPr>
              <a:t> </a:t>
            </a:r>
            <a:r>
              <a:rPr lang="de-CH" sz="1600" dirty="0" err="1" smtClean="0">
                <a:solidFill>
                  <a:srgbClr val="008000"/>
                </a:solidFill>
              </a:rPr>
              <a:t>change</a:t>
            </a:r>
            <a:r>
              <a:rPr lang="de-CH" sz="1600" dirty="0" smtClean="0">
                <a:solidFill>
                  <a:srgbClr val="008000"/>
                </a:solidFill>
              </a:rPr>
              <a:t> of </a:t>
            </a:r>
            <a:r>
              <a:rPr lang="de-CH" sz="1600" dirty="0" err="1" smtClean="0">
                <a:solidFill>
                  <a:srgbClr val="008000"/>
                </a:solidFill>
              </a:rPr>
              <a:t>specified</a:t>
            </a:r>
            <a:r>
              <a:rPr lang="de-CH" sz="1600" dirty="0" smtClean="0">
                <a:solidFill>
                  <a:srgbClr val="008000"/>
                </a:solidFill>
              </a:rPr>
              <a:t> </a:t>
            </a:r>
            <a:r>
              <a:rPr lang="de-CH" sz="1600" dirty="0" err="1" smtClean="0">
                <a:solidFill>
                  <a:srgbClr val="008000"/>
                </a:solidFill>
              </a:rPr>
              <a:t>signal</a:t>
            </a:r>
            <a:r>
              <a:rPr lang="de-CH" sz="1600" dirty="0" smtClean="0">
                <a:solidFill>
                  <a:srgbClr val="008000"/>
                </a:solidFill>
              </a:rPr>
              <a:t>(s)</a:t>
            </a:r>
            <a:endParaRPr lang="de-CH" sz="1600" dirty="0">
              <a:solidFill>
                <a:srgbClr val="008000"/>
              </a:solidFill>
            </a:endParaRP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4185554" y="2667000"/>
            <a:ext cx="250168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 dirty="0" err="1" smtClean="0">
                <a:solidFill>
                  <a:srgbClr val="008000"/>
                </a:solidFill>
              </a:rPr>
              <a:t>Wait</a:t>
            </a:r>
            <a:r>
              <a:rPr lang="de-CH" sz="1600" dirty="0" smtClean="0">
                <a:solidFill>
                  <a:srgbClr val="008000"/>
                </a:solidFill>
              </a:rPr>
              <a:t> </a:t>
            </a:r>
            <a:r>
              <a:rPr lang="de-CH" sz="1600" dirty="0" err="1" smtClean="0">
                <a:solidFill>
                  <a:srgbClr val="008000"/>
                </a:solidFill>
              </a:rPr>
              <a:t>for</a:t>
            </a:r>
            <a:r>
              <a:rPr lang="de-CH" sz="1600" dirty="0" smtClean="0">
                <a:solidFill>
                  <a:srgbClr val="008000"/>
                </a:solidFill>
              </a:rPr>
              <a:t> </a:t>
            </a:r>
            <a:r>
              <a:rPr lang="de-CH" sz="1600" dirty="0" err="1" smtClean="0">
                <a:solidFill>
                  <a:srgbClr val="008000"/>
                </a:solidFill>
              </a:rPr>
              <a:t>given</a:t>
            </a:r>
            <a:r>
              <a:rPr lang="de-CH" sz="1600" dirty="0" smtClean="0">
                <a:solidFill>
                  <a:srgbClr val="008000"/>
                </a:solidFill>
              </a:rPr>
              <a:t> time </a:t>
            </a:r>
            <a:r>
              <a:rPr lang="de-CH" sz="1600" dirty="0" err="1" smtClean="0">
                <a:solidFill>
                  <a:srgbClr val="008000"/>
                </a:solidFill>
              </a:rPr>
              <a:t>period</a:t>
            </a:r>
            <a:endParaRPr lang="de-CH" sz="1600" dirty="0">
              <a:solidFill>
                <a:srgbClr val="008000"/>
              </a:solidFill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4288042" y="3200400"/>
            <a:ext cx="1536296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 dirty="0" err="1" smtClean="0">
                <a:solidFill>
                  <a:srgbClr val="008000"/>
                </a:solidFill>
              </a:rPr>
              <a:t>Undefined</a:t>
            </a:r>
            <a:r>
              <a:rPr lang="de-CH" sz="1600" dirty="0" smtClean="0">
                <a:solidFill>
                  <a:srgbClr val="008000"/>
                </a:solidFill>
              </a:rPr>
              <a:t> </a:t>
            </a:r>
            <a:r>
              <a:rPr lang="de-CH" sz="1600" dirty="0" err="1" smtClean="0">
                <a:solidFill>
                  <a:srgbClr val="008000"/>
                </a:solidFill>
              </a:rPr>
              <a:t>wait</a:t>
            </a:r>
            <a:endParaRPr lang="de-CH" sz="1600" dirty="0">
              <a:solidFill>
                <a:srgbClr val="008000"/>
              </a:solidFill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838200" y="3962400"/>
            <a:ext cx="1116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>
                <a:solidFill>
                  <a:srgbClr val="008000"/>
                </a:solidFill>
              </a:rPr>
              <a:t> </a:t>
            </a:r>
            <a:r>
              <a:rPr lang="de-CH" sz="1600"/>
              <a:t>Beispiele:</a:t>
            </a:r>
          </a:p>
        </p:txBody>
      </p:sp>
      <p:sp>
        <p:nvSpPr>
          <p:cNvPr id="28687" name="Rectangle 15"/>
          <p:cNvSpPr>
            <a:spLocks noGrp="1"/>
          </p:cNvSpPr>
          <p:nvPr>
            <p:ph type="title"/>
          </p:nvPr>
        </p:nvSpPr>
        <p:spPr>
          <a:xfrm>
            <a:off x="758625" y="548680"/>
            <a:ext cx="7558087" cy="719138"/>
          </a:xfrm>
        </p:spPr>
        <p:txBody>
          <a:bodyPr/>
          <a:lstStyle/>
          <a:p>
            <a:r>
              <a:rPr lang="de-CH" sz="2800" dirty="0" err="1" smtClean="0">
                <a:latin typeface="Arial" charset="0"/>
                <a:cs typeface="Arial" charset="0"/>
              </a:rPr>
              <a:t>Wait</a:t>
            </a:r>
            <a:r>
              <a:rPr lang="de-CH" sz="2800" dirty="0" smtClean="0">
                <a:latin typeface="Arial" charset="0"/>
                <a:cs typeface="Arial" charset="0"/>
              </a:rPr>
              <a:t> Statements</a:t>
            </a:r>
            <a:endParaRPr lang="en-US" sz="2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0"/>
            <a:ext cx="7772400" cy="1143000"/>
          </a:xfrm>
          <a:solidFill>
            <a:schemeClr val="accent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de-CH" dirty="0" err="1" smtClean="0"/>
              <a:t>Hierarchical</a:t>
            </a:r>
            <a:r>
              <a:rPr lang="de-CH" dirty="0" smtClean="0"/>
              <a:t> </a:t>
            </a:r>
            <a:r>
              <a:rPr lang="de-CH" dirty="0" smtClean="0"/>
              <a:t>VHDL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7558087" cy="719138"/>
          </a:xfrm>
        </p:spPr>
        <p:txBody>
          <a:bodyPr/>
          <a:lstStyle/>
          <a:p>
            <a:r>
              <a:rPr lang="de-CH" smtClean="0">
                <a:latin typeface="Arial" charset="0"/>
                <a:cs typeface="Arial" charset="0"/>
              </a:rPr>
              <a:t>WAIT Statements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250825" y="1989138"/>
            <a:ext cx="8640763" cy="4319587"/>
          </a:xfrm>
          <a:solidFill>
            <a:srgbClr val="00CCFF">
              <a:alpha val="39999"/>
            </a:srgbClr>
          </a:solidFill>
        </p:spPr>
        <p:txBody>
          <a:bodyPr/>
          <a:lstStyle/>
          <a:p>
            <a:r>
              <a:rPr lang="de-CH" sz="2400" dirty="0" smtClean="0">
                <a:latin typeface="Arial" charset="0"/>
                <a:cs typeface="Arial" charset="0"/>
              </a:rPr>
              <a:t>WAIT Statements </a:t>
            </a:r>
            <a:r>
              <a:rPr lang="de-CH" sz="2400" dirty="0" err="1" smtClean="0">
                <a:latin typeface="Arial" charset="0"/>
                <a:cs typeface="Arial" charset="0"/>
              </a:rPr>
              <a:t>are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sequential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and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can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only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appear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within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processes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endParaRPr lang="de-CH" sz="2400" dirty="0" smtClean="0">
              <a:latin typeface="Arial" charset="0"/>
              <a:cs typeface="Arial" charset="0"/>
            </a:endParaRPr>
          </a:p>
          <a:p>
            <a:r>
              <a:rPr lang="de-CH" sz="2400" dirty="0" err="1" smtClean="0">
                <a:latin typeface="Arial" charset="0"/>
                <a:cs typeface="Arial" charset="0"/>
              </a:rPr>
              <a:t>By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execution</a:t>
            </a:r>
            <a:r>
              <a:rPr lang="de-CH" sz="2400" dirty="0" smtClean="0">
                <a:latin typeface="Arial" charset="0"/>
                <a:cs typeface="Arial" charset="0"/>
              </a:rPr>
              <a:t> of WAIT </a:t>
            </a:r>
            <a:r>
              <a:rPr lang="de-CH" sz="2400" dirty="0" smtClean="0">
                <a:latin typeface="Arial" charset="0"/>
                <a:cs typeface="Arial" charset="0"/>
              </a:rPr>
              <a:t>Statements </a:t>
            </a:r>
            <a:r>
              <a:rPr lang="de-CH" sz="2400" dirty="0" err="1" smtClean="0">
                <a:latin typeface="Arial" charset="0"/>
                <a:cs typeface="Arial" charset="0"/>
              </a:rPr>
              <a:t>the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process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is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stopped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and</a:t>
            </a:r>
            <a:r>
              <a:rPr lang="de-CH" sz="2400" dirty="0" smtClean="0">
                <a:latin typeface="Arial" charset="0"/>
                <a:cs typeface="Arial" charset="0"/>
              </a:rPr>
              <a:t> all </a:t>
            </a:r>
            <a:r>
              <a:rPr lang="de-CH" sz="2400" dirty="0" err="1" smtClean="0">
                <a:latin typeface="Arial" charset="0"/>
                <a:cs typeface="Arial" charset="0"/>
              </a:rPr>
              <a:t>related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signal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assignments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are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updated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endParaRPr lang="de-CH" sz="2400" dirty="0" smtClean="0">
              <a:latin typeface="Arial" charset="0"/>
              <a:cs typeface="Arial" charset="0"/>
            </a:endParaRPr>
          </a:p>
          <a:p>
            <a:r>
              <a:rPr lang="de-CH" sz="2400" dirty="0" smtClean="0">
                <a:latin typeface="Arial" charset="0"/>
                <a:cs typeface="Arial" charset="0"/>
              </a:rPr>
              <a:t>After </a:t>
            </a:r>
            <a:r>
              <a:rPr lang="de-CH" sz="2400" dirty="0" err="1" smtClean="0">
                <a:latin typeface="Arial" charset="0"/>
                <a:cs typeface="Arial" charset="0"/>
              </a:rPr>
              <a:t>the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execution</a:t>
            </a:r>
            <a:r>
              <a:rPr lang="de-CH" sz="2400" dirty="0" smtClean="0">
                <a:latin typeface="Arial" charset="0"/>
                <a:cs typeface="Arial" charset="0"/>
              </a:rPr>
              <a:t> of </a:t>
            </a:r>
            <a:r>
              <a:rPr lang="de-CH" sz="2400" dirty="0" err="1" smtClean="0">
                <a:latin typeface="Arial" charset="0"/>
                <a:cs typeface="Arial" charset="0"/>
              </a:rPr>
              <a:t>the</a:t>
            </a:r>
            <a:r>
              <a:rPr lang="de-CH" sz="2400" dirty="0" smtClean="0">
                <a:latin typeface="Arial" charset="0"/>
                <a:cs typeface="Arial" charset="0"/>
              </a:rPr>
              <a:t> WAIT </a:t>
            </a:r>
            <a:r>
              <a:rPr lang="de-CH" sz="2400" dirty="0" err="1" smtClean="0">
                <a:latin typeface="Arial" charset="0"/>
                <a:cs typeface="Arial" charset="0"/>
              </a:rPr>
              <a:t>statement</a:t>
            </a:r>
            <a:r>
              <a:rPr lang="de-CH" sz="2400" dirty="0" smtClean="0">
                <a:latin typeface="Arial" charset="0"/>
                <a:cs typeface="Arial" charset="0"/>
              </a:rPr>
              <a:t>, </a:t>
            </a:r>
            <a:r>
              <a:rPr lang="de-CH" sz="2400" dirty="0" err="1" smtClean="0">
                <a:latin typeface="Arial" charset="0"/>
                <a:cs typeface="Arial" charset="0"/>
              </a:rPr>
              <a:t>the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process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is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resumed</a:t>
            </a:r>
            <a:r>
              <a:rPr lang="de-CH" sz="2400" dirty="0" smtClean="0">
                <a:latin typeface="Arial" charset="0"/>
                <a:cs typeface="Arial" charset="0"/>
              </a:rPr>
              <a:t> (</a:t>
            </a:r>
            <a:r>
              <a:rPr lang="de-CH" sz="2400" dirty="0" err="1" smtClean="0">
                <a:latin typeface="Arial" charset="0"/>
                <a:cs typeface="Arial" charset="0"/>
              </a:rPr>
              <a:t>from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the</a:t>
            </a:r>
            <a:r>
              <a:rPr lang="de-CH" sz="2400" dirty="0" smtClean="0">
                <a:latin typeface="Arial" charset="0"/>
                <a:cs typeface="Arial" charset="0"/>
              </a:rPr>
              <a:t> same </a:t>
            </a:r>
            <a:r>
              <a:rPr lang="de-CH" sz="2400" dirty="0" err="1" smtClean="0">
                <a:latin typeface="Arial" charset="0"/>
                <a:cs typeface="Arial" charset="0"/>
              </a:rPr>
              <a:t>point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where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err="1" smtClean="0">
                <a:latin typeface="Arial" charset="0"/>
                <a:cs typeface="Arial" charset="0"/>
              </a:rPr>
              <a:t>stopped</a:t>
            </a:r>
            <a:r>
              <a:rPr lang="de-CH" sz="2400" dirty="0" smtClean="0">
                <a:latin typeface="Arial" charset="0"/>
                <a:cs typeface="Arial" charset="0"/>
              </a:rPr>
              <a:t>) </a:t>
            </a:r>
            <a:endParaRPr lang="de-CH" sz="2400" dirty="0" smtClean="0">
              <a:latin typeface="Arial" charset="0"/>
              <a:cs typeface="Arial" charset="0"/>
            </a:endParaRPr>
          </a:p>
          <a:p>
            <a:r>
              <a:rPr lang="de-CH" sz="2400" dirty="0" smtClean="0">
                <a:latin typeface="Arial" charset="0"/>
                <a:cs typeface="Arial" charset="0"/>
              </a:rPr>
              <a:t>WAIT </a:t>
            </a:r>
            <a:r>
              <a:rPr lang="de-CH" sz="2400" dirty="0" err="1" smtClean="0">
                <a:latin typeface="Arial" charset="0"/>
                <a:cs typeface="Arial" charset="0"/>
              </a:rPr>
              <a:t>is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r>
              <a:rPr lang="de-CH" sz="2400" dirty="0" smtClean="0">
                <a:latin typeface="Arial" charset="0"/>
                <a:cs typeface="Arial" charset="0"/>
              </a:rPr>
              <a:t>not </a:t>
            </a:r>
            <a:r>
              <a:rPr lang="de-CH" sz="2400" dirty="0" err="1" smtClean="0">
                <a:latin typeface="Arial" charset="0"/>
                <a:cs typeface="Arial" charset="0"/>
              </a:rPr>
              <a:t>synthesisable</a:t>
            </a:r>
            <a:r>
              <a:rPr lang="de-CH" sz="2400" dirty="0" smtClean="0">
                <a:latin typeface="Arial" charset="0"/>
                <a:cs typeface="Arial" charset="0"/>
              </a:rPr>
              <a:t> 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09575" y="457776"/>
            <a:ext cx="7772400" cy="738976"/>
          </a:xfrm>
        </p:spPr>
        <p:txBody>
          <a:bodyPr/>
          <a:lstStyle/>
          <a:p>
            <a:r>
              <a:rPr lang="de-CH" sz="2800" dirty="0" err="1" smtClean="0">
                <a:latin typeface="Arial" charset="0"/>
                <a:cs typeface="Arial" charset="0"/>
              </a:rPr>
              <a:t>Assert</a:t>
            </a:r>
            <a:r>
              <a:rPr lang="de-CH" sz="2800" dirty="0" smtClean="0">
                <a:latin typeface="Arial" charset="0"/>
                <a:cs typeface="Arial" charset="0"/>
              </a:rPr>
              <a:t> Statement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86562" y="1412875"/>
            <a:ext cx="879950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2000" b="1" dirty="0" smtClean="0">
                <a:solidFill>
                  <a:srgbClr val="0070C0"/>
                </a:solidFill>
                <a:latin typeface="Courier New" pitchFamily="49" charset="0"/>
              </a:rPr>
              <a:t>ASSERT</a:t>
            </a:r>
            <a:r>
              <a:rPr lang="de-CH" sz="20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</a:rPr>
              <a:t>condition</a:t>
            </a:r>
            <a:r>
              <a:rPr lang="de-CH" sz="2000" dirty="0">
                <a:latin typeface="Courier New" pitchFamily="49" charset="0"/>
              </a:rPr>
              <a:t> </a:t>
            </a:r>
            <a:r>
              <a:rPr lang="de-CH" sz="2000" b="1" dirty="0" smtClean="0">
                <a:solidFill>
                  <a:srgbClr val="0070C0"/>
                </a:solidFill>
                <a:latin typeface="Courier New" pitchFamily="49" charset="0"/>
              </a:rPr>
              <a:t>REPORT</a:t>
            </a:r>
            <a:r>
              <a:rPr lang="de-CH" sz="20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sz="2000" dirty="0" err="1">
                <a:latin typeface="Courier New" pitchFamily="49" charset="0"/>
              </a:rPr>
              <a:t>string</a:t>
            </a:r>
            <a:r>
              <a:rPr lang="de-CH" sz="2000" dirty="0">
                <a:latin typeface="Courier New" pitchFamily="49" charset="0"/>
              </a:rPr>
              <a:t> </a:t>
            </a:r>
            <a:r>
              <a:rPr lang="de-CH" sz="2000" b="1" dirty="0" smtClean="0">
                <a:solidFill>
                  <a:srgbClr val="0070C0"/>
                </a:solidFill>
                <a:latin typeface="Courier New" pitchFamily="49" charset="0"/>
              </a:rPr>
              <a:t>SEVERITY</a:t>
            </a:r>
            <a:r>
              <a:rPr lang="de-CH" sz="20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sz="2000" dirty="0" err="1" smtClean="0">
                <a:latin typeface="Courier New" pitchFamily="49" charset="0"/>
              </a:rPr>
              <a:t>SEVERITY_level</a:t>
            </a:r>
            <a:r>
              <a:rPr lang="de-CH" sz="2000" dirty="0" smtClean="0">
                <a:latin typeface="Courier New" pitchFamily="49" charset="0"/>
              </a:rPr>
              <a:t> </a:t>
            </a:r>
            <a:r>
              <a:rPr lang="de-CH" sz="2000" dirty="0">
                <a:latin typeface="Courier New" pitchFamily="49" charset="0"/>
              </a:rPr>
              <a:t>;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405313" y="1677988"/>
            <a:ext cx="18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148263" y="1989138"/>
            <a:ext cx="3030295" cy="163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2000" dirty="0" err="1" smtClean="0">
                <a:solidFill>
                  <a:srgbClr val="008000"/>
                </a:solidFill>
              </a:rPr>
              <a:t>Possible</a:t>
            </a:r>
            <a:r>
              <a:rPr lang="de-CH" sz="2000" dirty="0" smtClean="0">
                <a:solidFill>
                  <a:srgbClr val="008000"/>
                </a:solidFill>
              </a:rPr>
              <a:t> </a:t>
            </a:r>
            <a:r>
              <a:rPr lang="de-CH" sz="2000" dirty="0" err="1" smtClean="0">
                <a:solidFill>
                  <a:srgbClr val="008000"/>
                </a:solidFill>
              </a:rPr>
              <a:t>levels</a:t>
            </a:r>
            <a:r>
              <a:rPr lang="de-CH" sz="2000" dirty="0" smtClean="0">
                <a:solidFill>
                  <a:srgbClr val="008000"/>
                </a:solidFill>
              </a:rPr>
              <a:t> </a:t>
            </a:r>
            <a:r>
              <a:rPr lang="de-CH" sz="2000" dirty="0" err="1" smtClean="0">
                <a:solidFill>
                  <a:srgbClr val="008000"/>
                </a:solidFill>
              </a:rPr>
              <a:t>are</a:t>
            </a:r>
            <a:r>
              <a:rPr lang="de-CH" sz="2000" dirty="0" smtClean="0">
                <a:solidFill>
                  <a:srgbClr val="008000"/>
                </a:solidFill>
              </a:rPr>
              <a:t>:</a:t>
            </a:r>
            <a:r>
              <a:rPr lang="de-CH" sz="2000" dirty="0">
                <a:solidFill>
                  <a:srgbClr val="008000"/>
                </a:solidFill>
              </a:rPr>
              <a:t/>
            </a:r>
            <a:br>
              <a:rPr lang="de-CH" sz="2000" dirty="0">
                <a:solidFill>
                  <a:srgbClr val="008000"/>
                </a:solidFill>
              </a:rPr>
            </a:br>
            <a:r>
              <a:rPr lang="de-CH" sz="2000" dirty="0" err="1">
                <a:solidFill>
                  <a:schemeClr val="accent2"/>
                </a:solidFill>
              </a:rPr>
              <a:t>note</a:t>
            </a:r>
            <a:r>
              <a:rPr lang="de-CH" sz="2000" dirty="0">
                <a:solidFill>
                  <a:schemeClr val="accent2"/>
                </a:solidFill>
              </a:rPr>
              <a:t/>
            </a:r>
            <a:br>
              <a:rPr lang="de-CH" sz="2000" dirty="0">
                <a:solidFill>
                  <a:schemeClr val="accent2"/>
                </a:solidFill>
              </a:rPr>
            </a:br>
            <a:r>
              <a:rPr lang="de-CH" sz="2000" dirty="0" err="1">
                <a:solidFill>
                  <a:schemeClr val="accent2"/>
                </a:solidFill>
              </a:rPr>
              <a:t>warning</a:t>
            </a:r>
            <a:r>
              <a:rPr lang="de-CH" sz="2000" dirty="0">
                <a:solidFill>
                  <a:schemeClr val="accent2"/>
                </a:solidFill>
              </a:rPr>
              <a:t/>
            </a:r>
            <a:br>
              <a:rPr lang="de-CH" sz="2000" dirty="0">
                <a:solidFill>
                  <a:schemeClr val="accent2"/>
                </a:solidFill>
              </a:rPr>
            </a:br>
            <a:r>
              <a:rPr lang="de-CH" sz="2000" dirty="0" smtClean="0">
                <a:solidFill>
                  <a:schemeClr val="accent2"/>
                </a:solidFill>
              </a:rPr>
              <a:t>ERROR</a:t>
            </a:r>
            <a:r>
              <a:rPr lang="de-CH" sz="2000" dirty="0">
                <a:solidFill>
                  <a:schemeClr val="accent2"/>
                </a:solidFill>
              </a:rPr>
              <a:t/>
            </a:r>
            <a:br>
              <a:rPr lang="de-CH" sz="2000" dirty="0">
                <a:solidFill>
                  <a:schemeClr val="accent2"/>
                </a:solidFill>
              </a:rPr>
            </a:br>
            <a:r>
              <a:rPr lang="de-CH" sz="2000" dirty="0" err="1">
                <a:solidFill>
                  <a:schemeClr val="accent2"/>
                </a:solidFill>
              </a:rPr>
              <a:t>failure</a:t>
            </a:r>
            <a:r>
              <a:rPr lang="de-CH" sz="2000" dirty="0">
                <a:solidFill>
                  <a:srgbClr val="008000"/>
                </a:solidFill>
              </a:rPr>
              <a:t> </a:t>
            </a:r>
            <a:r>
              <a:rPr lang="de-CH" sz="2000" dirty="0" smtClean="0">
                <a:solidFill>
                  <a:srgbClr val="008000"/>
                </a:solidFill>
              </a:rPr>
              <a:t>(</a:t>
            </a:r>
            <a:r>
              <a:rPr lang="de-CH" sz="2000" dirty="0" err="1" smtClean="0">
                <a:solidFill>
                  <a:srgbClr val="008000"/>
                </a:solidFill>
              </a:rPr>
              <a:t>stops</a:t>
            </a:r>
            <a:r>
              <a:rPr lang="de-CH" sz="2000" dirty="0" smtClean="0">
                <a:solidFill>
                  <a:srgbClr val="008000"/>
                </a:solidFill>
              </a:rPr>
              <a:t> </a:t>
            </a:r>
            <a:r>
              <a:rPr lang="de-CH" sz="2000" dirty="0" err="1" smtClean="0">
                <a:solidFill>
                  <a:srgbClr val="008000"/>
                </a:solidFill>
              </a:rPr>
              <a:t>s</a:t>
            </a:r>
            <a:r>
              <a:rPr lang="de-CH" sz="2000" dirty="0" err="1" smtClean="0">
                <a:solidFill>
                  <a:srgbClr val="008000"/>
                </a:solidFill>
              </a:rPr>
              <a:t>imulation</a:t>
            </a:r>
            <a:r>
              <a:rPr lang="de-CH" sz="2000" dirty="0" smtClean="0">
                <a:solidFill>
                  <a:srgbClr val="008000"/>
                </a:solidFill>
              </a:rPr>
              <a:t>)</a:t>
            </a:r>
            <a:endParaRPr lang="de-CH" sz="2000" dirty="0">
              <a:solidFill>
                <a:srgbClr val="008000"/>
              </a:solidFill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09575" y="3549650"/>
            <a:ext cx="1235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>
                <a:solidFill>
                  <a:srgbClr val="008000"/>
                </a:solidFill>
              </a:rPr>
              <a:t> </a:t>
            </a:r>
            <a:r>
              <a:rPr lang="de-CH"/>
              <a:t>Beispiele: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24005" y="5378450"/>
            <a:ext cx="7762616" cy="74084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79388" indent="-1793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>
              <a:buFontTx/>
              <a:buChar char="•"/>
            </a:pPr>
            <a:r>
              <a:rPr lang="de-CH" dirty="0"/>
              <a:t> „ASSERT“ </a:t>
            </a:r>
            <a:r>
              <a:rPr lang="de-CH" dirty="0" err="1" smtClean="0"/>
              <a:t>allows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build</a:t>
            </a:r>
            <a:r>
              <a:rPr lang="de-CH" dirty="0" smtClean="0"/>
              <a:t> a </a:t>
            </a:r>
            <a:r>
              <a:rPr lang="de-CH" dirty="0" err="1" smtClean="0"/>
              <a:t>test</a:t>
            </a:r>
            <a:r>
              <a:rPr lang="de-CH" dirty="0" smtClean="0"/>
              <a:t> </a:t>
            </a:r>
            <a:r>
              <a:rPr lang="de-CH" dirty="0" err="1" smtClean="0"/>
              <a:t>during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simulation</a:t>
            </a:r>
            <a:r>
              <a:rPr lang="de-CH" dirty="0" smtClean="0"/>
              <a:t>, </a:t>
            </a:r>
            <a:r>
              <a:rPr lang="de-CH" dirty="0" err="1" smtClean="0"/>
              <a:t>generating</a:t>
            </a:r>
            <a:r>
              <a:rPr lang="de-CH" dirty="0" smtClean="0"/>
              <a:t> a </a:t>
            </a:r>
            <a:r>
              <a:rPr lang="de-CH" dirty="0" err="1" smtClean="0"/>
              <a:t>report</a:t>
            </a:r>
            <a:r>
              <a:rPr lang="de-CH" dirty="0" smtClean="0"/>
              <a:t>,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select</a:t>
            </a:r>
            <a:r>
              <a:rPr lang="de-CH" dirty="0" smtClean="0"/>
              <a:t> </a:t>
            </a:r>
            <a:r>
              <a:rPr lang="de-CH" dirty="0" err="1" smtClean="0"/>
              <a:t>gravity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in </a:t>
            </a:r>
            <a:r>
              <a:rPr lang="de-CH" dirty="0" err="1" smtClean="0"/>
              <a:t>case</a:t>
            </a:r>
            <a:r>
              <a:rPr lang="de-CH" dirty="0" smtClean="0"/>
              <a:t> of </a:t>
            </a:r>
            <a:r>
              <a:rPr lang="de-CH" dirty="0" err="1" smtClean="0"/>
              <a:t>mismatch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expected</a:t>
            </a:r>
            <a:r>
              <a:rPr lang="de-CH" dirty="0" smtClean="0"/>
              <a:t> </a:t>
            </a:r>
            <a:r>
              <a:rPr lang="de-CH" dirty="0" err="1" smtClean="0"/>
              <a:t>result</a:t>
            </a:r>
            <a:r>
              <a:rPr lang="de-CH" dirty="0" smtClean="0"/>
              <a:t>.</a:t>
            </a:r>
            <a:endParaRPr lang="de-CH" dirty="0"/>
          </a:p>
          <a:p>
            <a:pPr>
              <a:buFontTx/>
              <a:buChar char="•"/>
            </a:pPr>
            <a:r>
              <a:rPr lang="de-CH" dirty="0"/>
              <a:t> </a:t>
            </a:r>
            <a:r>
              <a:rPr lang="de-CH" dirty="0" err="1"/>
              <a:t>Assert</a:t>
            </a:r>
            <a:r>
              <a:rPr lang="de-CH" dirty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ignored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Synthesis.</a:t>
            </a:r>
            <a:endParaRPr lang="de-CH" dirty="0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239702" y="4076700"/>
            <a:ext cx="5874021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b="1" dirty="0" smtClean="0">
                <a:solidFill>
                  <a:srgbClr val="0070C0"/>
                </a:solidFill>
                <a:latin typeface="Courier New" pitchFamily="49" charset="0"/>
              </a:rPr>
              <a:t>ASSERT</a:t>
            </a:r>
            <a:r>
              <a:rPr lang="de-CH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dirty="0">
                <a:latin typeface="Courier New" pitchFamily="49" charset="0"/>
              </a:rPr>
              <a:t>(A = B) </a:t>
            </a:r>
            <a:r>
              <a:rPr lang="de-CH" b="1" dirty="0" smtClean="0">
                <a:solidFill>
                  <a:srgbClr val="0070C0"/>
                </a:solidFill>
                <a:latin typeface="Courier New" pitchFamily="49" charset="0"/>
              </a:rPr>
              <a:t>REPORT</a:t>
            </a:r>
            <a:r>
              <a:rPr lang="de-CH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dirty="0">
                <a:latin typeface="Courier New" pitchFamily="49" charset="0"/>
              </a:rPr>
              <a:t>“A ungleich B“ </a:t>
            </a:r>
            <a:r>
              <a:rPr lang="de-CH" b="1" dirty="0" smtClean="0">
                <a:solidFill>
                  <a:srgbClr val="0070C0"/>
                </a:solidFill>
                <a:latin typeface="Courier New" pitchFamily="49" charset="0"/>
              </a:rPr>
              <a:t>SEVERITY</a:t>
            </a:r>
            <a:r>
              <a:rPr lang="de-CH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dirty="0" smtClean="0">
                <a:latin typeface="Courier New" pitchFamily="49" charset="0"/>
              </a:rPr>
              <a:t>ERROR </a:t>
            </a:r>
            <a:r>
              <a:rPr lang="de-CH" dirty="0">
                <a:latin typeface="Courier New" pitchFamily="49" charset="0"/>
              </a:rPr>
              <a:t>;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327073" y="4530725"/>
            <a:ext cx="6518429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b="1" dirty="0" smtClean="0">
                <a:solidFill>
                  <a:srgbClr val="0070C0"/>
                </a:solidFill>
                <a:latin typeface="Courier New" pitchFamily="49" charset="0"/>
              </a:rPr>
              <a:t>ASSERT</a:t>
            </a:r>
            <a:r>
              <a:rPr lang="de-CH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dirty="0" err="1">
                <a:latin typeface="Courier New" pitchFamily="49" charset="0"/>
              </a:rPr>
              <a:t>false</a:t>
            </a:r>
            <a:r>
              <a:rPr lang="de-CH" dirty="0">
                <a:latin typeface="Courier New" pitchFamily="49" charset="0"/>
              </a:rPr>
              <a:t> </a:t>
            </a:r>
            <a:r>
              <a:rPr lang="de-CH" b="1" dirty="0" smtClean="0">
                <a:solidFill>
                  <a:srgbClr val="0070C0"/>
                </a:solidFill>
                <a:latin typeface="Courier New" pitchFamily="49" charset="0"/>
              </a:rPr>
              <a:t>REPORT</a:t>
            </a:r>
            <a:r>
              <a:rPr lang="de-CH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dirty="0">
                <a:latin typeface="Courier New" pitchFamily="49" charset="0"/>
              </a:rPr>
              <a:t>“Test </a:t>
            </a:r>
            <a:r>
              <a:rPr lang="de-CH" dirty="0" err="1">
                <a:latin typeface="Courier New" pitchFamily="49" charset="0"/>
              </a:rPr>
              <a:t>programm</a:t>
            </a:r>
            <a:r>
              <a:rPr lang="de-CH" dirty="0">
                <a:latin typeface="Courier New" pitchFamily="49" charset="0"/>
              </a:rPr>
              <a:t> beendet“ </a:t>
            </a:r>
            <a:r>
              <a:rPr lang="de-CH" b="1" dirty="0" smtClean="0">
                <a:solidFill>
                  <a:srgbClr val="0070C0"/>
                </a:solidFill>
                <a:latin typeface="Courier New" pitchFamily="49" charset="0"/>
              </a:rPr>
              <a:t>SEVERITY</a:t>
            </a:r>
            <a:r>
              <a:rPr lang="de-CH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de-CH" dirty="0" err="1">
                <a:latin typeface="Courier New" pitchFamily="49" charset="0"/>
              </a:rPr>
              <a:t>note</a:t>
            </a:r>
            <a:r>
              <a:rPr lang="de-CH" dirty="0">
                <a:latin typeface="Courier New" pitchFamily="49" charset="0"/>
              </a:rPr>
              <a:t> ;</a:t>
            </a: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5940425" y="1773238"/>
            <a:ext cx="76200" cy="2286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CH"/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755650" y="2133600"/>
            <a:ext cx="35157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2000" dirty="0" smtClean="0">
                <a:solidFill>
                  <a:srgbClr val="009900"/>
                </a:solidFill>
              </a:rPr>
              <a:t>Case</a:t>
            </a:r>
            <a:r>
              <a:rPr lang="de-CH" sz="2000" dirty="0" smtClean="0">
                <a:solidFill>
                  <a:srgbClr val="009900"/>
                </a:solidFill>
              </a:rPr>
              <a:t> </a:t>
            </a:r>
            <a:r>
              <a:rPr lang="de-CH" sz="2000" dirty="0">
                <a:solidFill>
                  <a:srgbClr val="009900"/>
                </a:solidFill>
              </a:rPr>
              <a:t>„</a:t>
            </a:r>
            <a:r>
              <a:rPr lang="de-CH" sz="2000" dirty="0" err="1">
                <a:solidFill>
                  <a:srgbClr val="009900"/>
                </a:solidFill>
              </a:rPr>
              <a:t>Condition</a:t>
            </a:r>
            <a:r>
              <a:rPr lang="de-CH" sz="2000" dirty="0">
                <a:solidFill>
                  <a:srgbClr val="009900"/>
                </a:solidFill>
              </a:rPr>
              <a:t>“ </a:t>
            </a:r>
            <a:r>
              <a:rPr lang="de-CH" sz="2000" dirty="0" smtClean="0">
                <a:solidFill>
                  <a:srgbClr val="009900"/>
                </a:solidFill>
              </a:rPr>
              <a:t>not </a:t>
            </a:r>
            <a:r>
              <a:rPr lang="de-CH" sz="2000" dirty="0" err="1" smtClean="0">
                <a:solidFill>
                  <a:srgbClr val="009900"/>
                </a:solidFill>
              </a:rPr>
              <a:t>fulfilled</a:t>
            </a:r>
            <a:r>
              <a:rPr lang="de-CH" sz="2000" dirty="0" smtClean="0">
                <a:solidFill>
                  <a:srgbClr val="009900"/>
                </a:solidFill>
              </a:rPr>
              <a:t>,</a:t>
            </a:r>
            <a:r>
              <a:rPr lang="de-CH" sz="2000" dirty="0">
                <a:solidFill>
                  <a:srgbClr val="009900"/>
                </a:solidFill>
              </a:rPr>
              <a:t/>
            </a:r>
            <a:br>
              <a:rPr lang="de-CH" sz="2000" dirty="0">
                <a:solidFill>
                  <a:srgbClr val="009900"/>
                </a:solidFill>
              </a:rPr>
            </a:br>
            <a:r>
              <a:rPr lang="de-CH" sz="2000" dirty="0" smtClean="0">
                <a:solidFill>
                  <a:srgbClr val="009900"/>
                </a:solidFill>
              </a:rPr>
              <a:t>a  </a:t>
            </a:r>
            <a:r>
              <a:rPr lang="de-CH" sz="2000" dirty="0" err="1">
                <a:solidFill>
                  <a:srgbClr val="009900"/>
                </a:solidFill>
              </a:rPr>
              <a:t>r</a:t>
            </a:r>
            <a:r>
              <a:rPr lang="de-CH" sz="2000" dirty="0" err="1" smtClean="0">
                <a:solidFill>
                  <a:srgbClr val="009900"/>
                </a:solidFill>
              </a:rPr>
              <a:t>eport</a:t>
            </a:r>
            <a:r>
              <a:rPr lang="de-CH" sz="2000" dirty="0" smtClean="0">
                <a:solidFill>
                  <a:srgbClr val="009900"/>
                </a:solidFill>
              </a:rPr>
              <a:t> </a:t>
            </a:r>
            <a:r>
              <a:rPr lang="de-CH" sz="2000" dirty="0" err="1" smtClean="0">
                <a:solidFill>
                  <a:srgbClr val="009900"/>
                </a:solidFill>
              </a:rPr>
              <a:t>is</a:t>
            </a:r>
            <a:r>
              <a:rPr lang="de-CH" sz="2000" dirty="0" smtClean="0">
                <a:solidFill>
                  <a:srgbClr val="009900"/>
                </a:solidFill>
              </a:rPr>
              <a:t> </a:t>
            </a:r>
            <a:r>
              <a:rPr lang="de-CH" sz="2000" dirty="0" err="1" smtClean="0">
                <a:solidFill>
                  <a:srgbClr val="009900"/>
                </a:solidFill>
              </a:rPr>
              <a:t>generated</a:t>
            </a:r>
            <a:r>
              <a:rPr lang="de-CH" sz="2000" dirty="0" smtClean="0">
                <a:solidFill>
                  <a:srgbClr val="009900"/>
                </a:solidFill>
              </a:rPr>
              <a:t> 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H="1">
            <a:off x="1763713" y="1773238"/>
            <a:ext cx="360362" cy="287337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23850" y="2205038"/>
            <a:ext cx="8451650" cy="378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600" b="1" dirty="0">
                <a:latin typeface="Courier New" pitchFamily="49" charset="0"/>
              </a:rPr>
              <a:t>STIMULUS: </a:t>
            </a:r>
            <a:r>
              <a:rPr lang="de-CH" sz="1600" b="1" dirty="0" err="1">
                <a:solidFill>
                  <a:srgbClr val="0070C0"/>
                </a:solidFill>
                <a:latin typeface="Courier New" pitchFamily="49" charset="0"/>
              </a:rPr>
              <a:t>process</a:t>
            </a:r>
            <a:endParaRPr lang="de-CH" sz="1600" b="1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de-CH" sz="1600" b="1" dirty="0" err="1">
                <a:solidFill>
                  <a:srgbClr val="0070C0"/>
                </a:solidFill>
                <a:latin typeface="Courier New" pitchFamily="49" charset="0"/>
              </a:rPr>
              <a:t>begin</a:t>
            </a:r>
            <a:endParaRPr lang="de-CH" sz="1600" b="1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de-CH" sz="1600" b="1" dirty="0">
                <a:latin typeface="Courier New" pitchFamily="49" charset="0"/>
              </a:rPr>
              <a:t>   </a:t>
            </a:r>
            <a:r>
              <a:rPr lang="de-CH" sz="1600" b="1" dirty="0" err="1">
                <a:latin typeface="Courier New" pitchFamily="49" charset="0"/>
              </a:rPr>
              <a:t>bcd</a:t>
            </a:r>
            <a:r>
              <a:rPr lang="de-CH" sz="1600" b="1" dirty="0">
                <a:latin typeface="Courier New" pitchFamily="49" charset="0"/>
              </a:rPr>
              <a:t> &lt;= "000" ;</a:t>
            </a:r>
          </a:p>
          <a:p>
            <a:r>
              <a:rPr lang="de-CH" sz="1600" b="1" dirty="0">
                <a:latin typeface="Courier New" pitchFamily="49" charset="0"/>
              </a:rPr>
              <a:t>   </a:t>
            </a:r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WAIT FOR </a:t>
            </a:r>
            <a:r>
              <a:rPr lang="de-CH" sz="1600" b="1" dirty="0">
                <a:latin typeface="Courier New" pitchFamily="49" charset="0"/>
              </a:rPr>
              <a:t>10 </a:t>
            </a:r>
            <a:r>
              <a:rPr lang="de-CH" sz="1600" b="1" dirty="0" err="1">
                <a:latin typeface="Courier New" pitchFamily="49" charset="0"/>
              </a:rPr>
              <a:t>ns</a:t>
            </a:r>
            <a:r>
              <a:rPr lang="de-CH" sz="1600" b="1" dirty="0">
                <a:latin typeface="Courier New" pitchFamily="49" charset="0"/>
              </a:rPr>
              <a:t>;</a:t>
            </a:r>
          </a:p>
          <a:p>
            <a:r>
              <a:rPr lang="de-CH" sz="1600" b="1" dirty="0">
                <a:latin typeface="Courier New" pitchFamily="49" charset="0"/>
              </a:rPr>
              <a:t>   </a:t>
            </a:r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ASSERT </a:t>
            </a:r>
            <a:r>
              <a:rPr lang="de-CH" sz="1600" b="1" dirty="0">
                <a:latin typeface="Courier New" pitchFamily="49" charset="0"/>
              </a:rPr>
              <a:t>(</a:t>
            </a:r>
            <a:r>
              <a:rPr lang="de-CH" sz="1600" b="1" dirty="0" err="1">
                <a:latin typeface="Courier New" pitchFamily="49" charset="0"/>
              </a:rPr>
              <a:t>gray</a:t>
            </a:r>
            <a:r>
              <a:rPr lang="de-CH" sz="1600" b="1" dirty="0">
                <a:latin typeface="Courier New" pitchFamily="49" charset="0"/>
              </a:rPr>
              <a:t> = "000") </a:t>
            </a:r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REPORT </a:t>
            </a:r>
            <a:r>
              <a:rPr lang="de-CH" sz="1600" b="1" dirty="0">
                <a:latin typeface="Courier New" pitchFamily="49" charset="0"/>
              </a:rPr>
              <a:t>"</a:t>
            </a:r>
            <a:r>
              <a:rPr lang="de-CH" sz="1600" b="1" dirty="0" err="1">
                <a:latin typeface="Courier New" pitchFamily="49" charset="0"/>
              </a:rPr>
              <a:t>expected</a:t>
            </a:r>
            <a:r>
              <a:rPr lang="de-CH" sz="1600" b="1" dirty="0">
                <a:latin typeface="Courier New" pitchFamily="49" charset="0"/>
              </a:rPr>
              <a:t> "000</a:t>
            </a:r>
            <a:r>
              <a:rPr lang="de-CH" sz="1600" b="1" dirty="0" smtClean="0">
                <a:latin typeface="Courier New" pitchFamily="49" charset="0"/>
              </a:rPr>
              <a:t>" </a:t>
            </a:r>
            <a:r>
              <a:rPr lang="de-CH" sz="1600" b="1" dirty="0">
                <a:latin typeface="Courier New" pitchFamily="49" charset="0"/>
              </a:rPr>
              <a:t>" </a:t>
            </a:r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SEVERITY </a:t>
            </a:r>
            <a:r>
              <a:rPr lang="de-CH" sz="1600" b="1" dirty="0" smtClean="0">
                <a:latin typeface="Courier New" pitchFamily="49" charset="0"/>
              </a:rPr>
              <a:t>ERROR;</a:t>
            </a:r>
            <a:endParaRPr lang="de-CH" sz="1600" b="1" dirty="0">
              <a:latin typeface="Courier New" pitchFamily="49" charset="0"/>
            </a:endParaRPr>
          </a:p>
          <a:p>
            <a:r>
              <a:rPr lang="de-CH" sz="1600" b="1" dirty="0">
                <a:latin typeface="Courier New" pitchFamily="49" charset="0"/>
              </a:rPr>
              <a:t>   </a:t>
            </a:r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WAIT FOR </a:t>
            </a:r>
            <a:r>
              <a:rPr lang="de-CH" sz="1600" b="1" dirty="0">
                <a:latin typeface="Courier New" pitchFamily="49" charset="0"/>
              </a:rPr>
              <a:t>100 </a:t>
            </a:r>
            <a:r>
              <a:rPr lang="de-CH" sz="1600" b="1" dirty="0" err="1">
                <a:latin typeface="Courier New" pitchFamily="49" charset="0"/>
              </a:rPr>
              <a:t>ns</a:t>
            </a:r>
            <a:r>
              <a:rPr lang="de-CH" sz="1600" b="1" dirty="0">
                <a:latin typeface="Courier New" pitchFamily="49" charset="0"/>
              </a:rPr>
              <a:t>;</a:t>
            </a:r>
            <a:br>
              <a:rPr lang="de-CH" sz="1600" b="1" dirty="0">
                <a:latin typeface="Courier New" pitchFamily="49" charset="0"/>
              </a:rPr>
            </a:br>
            <a:endParaRPr lang="de-CH" sz="1600" b="1" dirty="0">
              <a:latin typeface="Courier New" pitchFamily="49" charset="0"/>
            </a:endParaRPr>
          </a:p>
          <a:p>
            <a:r>
              <a:rPr lang="de-CH" sz="1600" b="1" dirty="0">
                <a:latin typeface="Courier New" pitchFamily="49" charset="0"/>
              </a:rPr>
              <a:t>   </a:t>
            </a:r>
            <a:r>
              <a:rPr lang="de-CH" sz="1600" b="1" dirty="0" err="1">
                <a:latin typeface="Courier New" pitchFamily="49" charset="0"/>
              </a:rPr>
              <a:t>bcd</a:t>
            </a:r>
            <a:r>
              <a:rPr lang="de-CH" sz="1600" b="1" dirty="0">
                <a:latin typeface="Courier New" pitchFamily="49" charset="0"/>
              </a:rPr>
              <a:t> &lt;= "111";</a:t>
            </a:r>
          </a:p>
          <a:p>
            <a:r>
              <a:rPr lang="de-CH" sz="1600" b="1" dirty="0">
                <a:latin typeface="Courier New" pitchFamily="49" charset="0"/>
              </a:rPr>
              <a:t>   </a:t>
            </a:r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WAIT FOR</a:t>
            </a:r>
            <a:r>
              <a:rPr lang="de-CH" sz="1600" b="1" dirty="0" smtClean="0">
                <a:latin typeface="Courier New" pitchFamily="49" charset="0"/>
              </a:rPr>
              <a:t> </a:t>
            </a:r>
            <a:r>
              <a:rPr lang="de-CH" sz="1600" b="1" dirty="0">
                <a:latin typeface="Courier New" pitchFamily="49" charset="0"/>
              </a:rPr>
              <a:t>10 </a:t>
            </a:r>
            <a:r>
              <a:rPr lang="de-CH" sz="1600" b="1" dirty="0" err="1">
                <a:latin typeface="Courier New" pitchFamily="49" charset="0"/>
              </a:rPr>
              <a:t>ns</a:t>
            </a:r>
            <a:r>
              <a:rPr lang="de-CH" sz="1600" b="1" dirty="0">
                <a:latin typeface="Courier New" pitchFamily="49" charset="0"/>
              </a:rPr>
              <a:t>;</a:t>
            </a:r>
          </a:p>
          <a:p>
            <a:r>
              <a:rPr lang="de-CH" sz="1600" b="1" dirty="0">
                <a:latin typeface="Courier New" pitchFamily="49" charset="0"/>
              </a:rPr>
              <a:t>   </a:t>
            </a:r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ASSERT </a:t>
            </a:r>
            <a:r>
              <a:rPr lang="de-CH" sz="1600" b="1" dirty="0">
                <a:latin typeface="Courier New" pitchFamily="49" charset="0"/>
              </a:rPr>
              <a:t>(</a:t>
            </a:r>
            <a:r>
              <a:rPr lang="de-CH" sz="1600" b="1" dirty="0" err="1">
                <a:latin typeface="Courier New" pitchFamily="49" charset="0"/>
              </a:rPr>
              <a:t>gray</a:t>
            </a:r>
            <a:r>
              <a:rPr lang="de-CH" sz="1600" b="1" dirty="0">
                <a:latin typeface="Courier New" pitchFamily="49" charset="0"/>
              </a:rPr>
              <a:t> = "100") </a:t>
            </a:r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REPORT </a:t>
            </a:r>
            <a:r>
              <a:rPr lang="de-CH" sz="1600" b="1" dirty="0">
                <a:latin typeface="Courier New" pitchFamily="49" charset="0"/>
              </a:rPr>
              <a:t>"</a:t>
            </a:r>
            <a:r>
              <a:rPr lang="de-CH" sz="1600" b="1" dirty="0" err="1">
                <a:latin typeface="Courier New" pitchFamily="49" charset="0"/>
              </a:rPr>
              <a:t>expected</a:t>
            </a:r>
            <a:r>
              <a:rPr lang="de-CH" sz="1600" b="1" dirty="0">
                <a:latin typeface="Courier New" pitchFamily="49" charset="0"/>
              </a:rPr>
              <a:t> „100“ " </a:t>
            </a:r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SEVERITY </a:t>
            </a:r>
            <a:r>
              <a:rPr lang="de-CH" sz="1600" b="1" dirty="0" smtClean="0">
                <a:latin typeface="Courier New" pitchFamily="49" charset="0"/>
              </a:rPr>
              <a:t>ERROR;</a:t>
            </a:r>
            <a:endParaRPr lang="de-CH" sz="1600" b="1" dirty="0">
              <a:latin typeface="Courier New" pitchFamily="49" charset="0"/>
            </a:endParaRPr>
          </a:p>
          <a:p>
            <a:r>
              <a:rPr lang="de-CH" sz="1600" b="1" dirty="0">
                <a:latin typeface="Courier New" pitchFamily="49" charset="0"/>
              </a:rPr>
              <a:t>   </a:t>
            </a:r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WAIT FOR </a:t>
            </a:r>
            <a:r>
              <a:rPr lang="de-CH" sz="1600" b="1" dirty="0">
                <a:latin typeface="Courier New" pitchFamily="49" charset="0"/>
              </a:rPr>
              <a:t>100 </a:t>
            </a:r>
            <a:r>
              <a:rPr lang="de-CH" sz="1600" b="1" dirty="0" err="1">
                <a:latin typeface="Courier New" pitchFamily="49" charset="0"/>
              </a:rPr>
              <a:t>ns</a:t>
            </a:r>
            <a:r>
              <a:rPr lang="de-CH" sz="1600" b="1" dirty="0">
                <a:latin typeface="Courier New" pitchFamily="49" charset="0"/>
              </a:rPr>
              <a:t>;</a:t>
            </a:r>
          </a:p>
          <a:p>
            <a:endParaRPr lang="de-CH" sz="1600" b="1" dirty="0">
              <a:latin typeface="Courier New" pitchFamily="49" charset="0"/>
            </a:endParaRPr>
          </a:p>
          <a:p>
            <a:r>
              <a:rPr lang="de-CH" sz="1600" b="1" dirty="0">
                <a:latin typeface="Courier New" pitchFamily="49" charset="0"/>
              </a:rPr>
              <a:t>   </a:t>
            </a:r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ASSERT </a:t>
            </a:r>
            <a:r>
              <a:rPr lang="de-CH" sz="1600" b="1" dirty="0" err="1">
                <a:latin typeface="Courier New" pitchFamily="49" charset="0"/>
              </a:rPr>
              <a:t>false</a:t>
            </a:r>
            <a:r>
              <a:rPr lang="de-CH" sz="1600" b="1" dirty="0">
                <a:latin typeface="Courier New" pitchFamily="49" charset="0"/>
              </a:rPr>
              <a:t> </a:t>
            </a:r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REPORT </a:t>
            </a:r>
            <a:r>
              <a:rPr lang="de-CH" sz="1600" b="1" dirty="0">
                <a:latin typeface="Courier New" pitchFamily="49" charset="0"/>
              </a:rPr>
              <a:t>" --- ALL TESTS PASS ---" </a:t>
            </a:r>
            <a:r>
              <a:rPr lang="de-CH" sz="1600" b="1" dirty="0" smtClean="0">
                <a:solidFill>
                  <a:srgbClr val="0070C0"/>
                </a:solidFill>
                <a:latin typeface="Courier New" pitchFamily="49" charset="0"/>
              </a:rPr>
              <a:t>SEVERITY </a:t>
            </a:r>
            <a:r>
              <a:rPr lang="de-CH" sz="1600" b="1" dirty="0" smtClean="0">
                <a:latin typeface="Courier New" pitchFamily="49" charset="0"/>
              </a:rPr>
              <a:t>FAILURE;</a:t>
            </a:r>
            <a:endParaRPr lang="de-CH" sz="1600" b="1" dirty="0">
              <a:latin typeface="Courier New" pitchFamily="49" charset="0"/>
            </a:endParaRPr>
          </a:p>
          <a:p>
            <a:endParaRPr lang="de-CH" sz="1600" b="1" dirty="0">
              <a:latin typeface="Courier New" pitchFamily="49" charset="0"/>
            </a:endParaRPr>
          </a:p>
          <a:p>
            <a:r>
              <a:rPr lang="de-CH" sz="1600" b="1" dirty="0">
                <a:solidFill>
                  <a:srgbClr val="0070C0"/>
                </a:solidFill>
                <a:latin typeface="Courier New" pitchFamily="49" charset="0"/>
              </a:rPr>
              <a:t>end </a:t>
            </a:r>
            <a:r>
              <a:rPr lang="de-CH" sz="1600" b="1" dirty="0" err="1">
                <a:solidFill>
                  <a:srgbClr val="0070C0"/>
                </a:solidFill>
                <a:latin typeface="Courier New" pitchFamily="49" charset="0"/>
              </a:rPr>
              <a:t>process</a:t>
            </a:r>
            <a:r>
              <a:rPr lang="de-CH" sz="1600" b="1" dirty="0">
                <a:latin typeface="Courier New" pitchFamily="49" charset="0"/>
              </a:rPr>
              <a:t>;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19869" y="33265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de-CH" sz="2800" b="1" dirty="0" err="1" smtClean="0">
                <a:solidFill>
                  <a:schemeClr val="tx2"/>
                </a:solidFill>
                <a:latin typeface="+mn-lt"/>
              </a:rPr>
              <a:t>Example</a:t>
            </a:r>
            <a:r>
              <a:rPr lang="de-CH" sz="2800" b="1" dirty="0" smtClean="0">
                <a:solidFill>
                  <a:schemeClr val="tx2"/>
                </a:solidFill>
                <a:latin typeface="+mn-lt"/>
              </a:rPr>
              <a:t>: </a:t>
            </a:r>
            <a:r>
              <a:rPr lang="de-CH" sz="2800" b="1" dirty="0" err="1" smtClean="0">
                <a:solidFill>
                  <a:schemeClr val="tx2"/>
                </a:solidFill>
                <a:latin typeface="+mn-lt"/>
              </a:rPr>
              <a:t>Testbench</a:t>
            </a:r>
            <a:r>
              <a:rPr lang="de-CH" sz="2800" b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de-CH" sz="2800" b="1" dirty="0" err="1" smtClean="0">
                <a:solidFill>
                  <a:schemeClr val="tx2"/>
                </a:solidFill>
                <a:latin typeface="+mn-lt"/>
              </a:rPr>
              <a:t>for</a:t>
            </a:r>
            <a:r>
              <a:rPr lang="de-CH" sz="2800" b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de-CH" sz="2800" b="1" dirty="0" err="1" smtClean="0">
                <a:solidFill>
                  <a:schemeClr val="tx2"/>
                </a:solidFill>
                <a:latin typeface="+mn-lt"/>
              </a:rPr>
              <a:t>bcd-gray</a:t>
            </a:r>
            <a:r>
              <a:rPr lang="de-CH" sz="2800" b="1" dirty="0" smtClean="0">
                <a:solidFill>
                  <a:schemeClr val="tx2"/>
                </a:solidFill>
                <a:latin typeface="+mn-lt"/>
              </a:rPr>
              <a:t> Decoder</a:t>
            </a:r>
            <a:endParaRPr lang="de-CH" sz="28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4820" name="Ellipse 3"/>
          <p:cNvSpPr>
            <a:spLocks noChangeArrowheads="1"/>
          </p:cNvSpPr>
          <p:nvPr/>
        </p:nvSpPr>
        <p:spPr bwMode="auto">
          <a:xfrm>
            <a:off x="7308304" y="2997200"/>
            <a:ext cx="1467195" cy="1871663"/>
          </a:xfrm>
          <a:prstGeom prst="ellipse">
            <a:avLst/>
          </a:prstGeom>
          <a:noFill/>
          <a:ln w="25400" algn="ctr">
            <a:solidFill>
              <a:srgbClr val="6633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4821" name="Textfeld 4"/>
          <p:cNvSpPr txBox="1">
            <a:spLocks noChangeArrowheads="1"/>
          </p:cNvSpPr>
          <p:nvPr/>
        </p:nvSpPr>
        <p:spPr bwMode="auto">
          <a:xfrm>
            <a:off x="6227166" y="1425314"/>
            <a:ext cx="241284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dirty="0" smtClean="0">
                <a:solidFill>
                  <a:srgbClr val="663300"/>
                </a:solidFill>
              </a:rPr>
              <a:t>«</a:t>
            </a:r>
            <a:r>
              <a:rPr lang="de-CH" dirty="0" err="1" smtClean="0">
                <a:solidFill>
                  <a:srgbClr val="663300"/>
                </a:solidFill>
              </a:rPr>
              <a:t>errors</a:t>
            </a:r>
            <a:r>
              <a:rPr lang="de-CH" dirty="0" smtClean="0">
                <a:solidFill>
                  <a:srgbClr val="663300"/>
                </a:solidFill>
              </a:rPr>
              <a:t>» </a:t>
            </a:r>
            <a:r>
              <a:rPr lang="de-CH" dirty="0" err="1" smtClean="0">
                <a:solidFill>
                  <a:srgbClr val="663300"/>
                </a:solidFill>
              </a:rPr>
              <a:t>are</a:t>
            </a:r>
            <a:r>
              <a:rPr lang="de-CH" dirty="0" smtClean="0">
                <a:solidFill>
                  <a:srgbClr val="663300"/>
                </a:solidFill>
              </a:rPr>
              <a:t> </a:t>
            </a:r>
            <a:r>
              <a:rPr lang="de-CH" dirty="0" err="1" smtClean="0">
                <a:solidFill>
                  <a:srgbClr val="663300"/>
                </a:solidFill>
              </a:rPr>
              <a:t>counted</a:t>
            </a:r>
            <a:r>
              <a:rPr lang="de-CH" dirty="0" smtClean="0">
                <a:solidFill>
                  <a:srgbClr val="663300"/>
                </a:solidFill>
              </a:rPr>
              <a:t> but </a:t>
            </a:r>
          </a:p>
          <a:p>
            <a:r>
              <a:rPr lang="de-CH" dirty="0" smtClean="0">
                <a:solidFill>
                  <a:srgbClr val="663300"/>
                </a:solidFill>
              </a:rPr>
              <a:t>do not </a:t>
            </a:r>
            <a:r>
              <a:rPr lang="de-CH" dirty="0" err="1" smtClean="0">
                <a:solidFill>
                  <a:srgbClr val="663300"/>
                </a:solidFill>
              </a:rPr>
              <a:t>stop</a:t>
            </a:r>
            <a:r>
              <a:rPr lang="de-CH" dirty="0" smtClean="0">
                <a:solidFill>
                  <a:srgbClr val="663300"/>
                </a:solidFill>
              </a:rPr>
              <a:t> </a:t>
            </a:r>
            <a:r>
              <a:rPr lang="de-CH" dirty="0" err="1" smtClean="0">
                <a:solidFill>
                  <a:srgbClr val="663300"/>
                </a:solidFill>
              </a:rPr>
              <a:t>the</a:t>
            </a:r>
            <a:r>
              <a:rPr lang="de-CH" dirty="0" smtClean="0">
                <a:solidFill>
                  <a:srgbClr val="663300"/>
                </a:solidFill>
              </a:rPr>
              <a:t> </a:t>
            </a:r>
            <a:r>
              <a:rPr lang="de-CH" dirty="0" err="1">
                <a:solidFill>
                  <a:srgbClr val="663300"/>
                </a:solidFill>
              </a:rPr>
              <a:t>s</a:t>
            </a:r>
            <a:r>
              <a:rPr lang="de-CH" dirty="0" err="1" smtClean="0">
                <a:solidFill>
                  <a:srgbClr val="663300"/>
                </a:solidFill>
              </a:rPr>
              <a:t>imulation</a:t>
            </a:r>
            <a:r>
              <a:rPr lang="de-CH" dirty="0" smtClean="0">
                <a:solidFill>
                  <a:srgbClr val="663300"/>
                </a:solidFill>
              </a:rPr>
              <a:t>.</a:t>
            </a:r>
          </a:p>
          <a:p>
            <a:r>
              <a:rPr lang="de-CH" dirty="0" err="1" smtClean="0">
                <a:solidFill>
                  <a:srgbClr val="663300"/>
                </a:solidFill>
              </a:rPr>
              <a:t>Failure</a:t>
            </a:r>
            <a:r>
              <a:rPr lang="de-CH" dirty="0" smtClean="0">
                <a:solidFill>
                  <a:srgbClr val="663300"/>
                </a:solidFill>
              </a:rPr>
              <a:t> </a:t>
            </a:r>
            <a:r>
              <a:rPr lang="de-CH" dirty="0" err="1" smtClean="0">
                <a:solidFill>
                  <a:srgbClr val="663300"/>
                </a:solidFill>
              </a:rPr>
              <a:t>stops</a:t>
            </a:r>
            <a:r>
              <a:rPr lang="de-CH" dirty="0" smtClean="0">
                <a:solidFill>
                  <a:srgbClr val="663300"/>
                </a:solidFill>
              </a:rPr>
              <a:t> </a:t>
            </a:r>
            <a:r>
              <a:rPr lang="de-CH" dirty="0" err="1" smtClean="0">
                <a:solidFill>
                  <a:srgbClr val="663300"/>
                </a:solidFill>
              </a:rPr>
              <a:t>the</a:t>
            </a:r>
            <a:r>
              <a:rPr lang="de-CH" dirty="0" smtClean="0">
                <a:solidFill>
                  <a:srgbClr val="663300"/>
                </a:solidFill>
              </a:rPr>
              <a:t> </a:t>
            </a:r>
            <a:r>
              <a:rPr lang="de-CH" dirty="0" err="1" smtClean="0">
                <a:solidFill>
                  <a:srgbClr val="663300"/>
                </a:solidFill>
              </a:rPr>
              <a:t>simulation</a:t>
            </a:r>
            <a:r>
              <a:rPr lang="de-CH" dirty="0" smtClean="0">
                <a:solidFill>
                  <a:srgbClr val="663300"/>
                </a:solidFill>
              </a:rPr>
              <a:t> </a:t>
            </a:r>
            <a:br>
              <a:rPr lang="de-CH" dirty="0" smtClean="0">
                <a:solidFill>
                  <a:srgbClr val="663300"/>
                </a:solidFill>
              </a:rPr>
            </a:br>
            <a:r>
              <a:rPr lang="de-CH" dirty="0" smtClean="0">
                <a:solidFill>
                  <a:srgbClr val="663300"/>
                </a:solidFill>
              </a:rPr>
              <a:t>(break </a:t>
            </a:r>
            <a:r>
              <a:rPr lang="de-CH" dirty="0" err="1" smtClean="0">
                <a:solidFill>
                  <a:srgbClr val="663300"/>
                </a:solidFill>
              </a:rPr>
              <a:t>up</a:t>
            </a:r>
            <a:r>
              <a:rPr lang="de-CH" dirty="0" smtClean="0">
                <a:solidFill>
                  <a:srgbClr val="663300"/>
                </a:solidFill>
              </a:rPr>
              <a:t> </a:t>
            </a:r>
            <a:r>
              <a:rPr lang="de-CH" dirty="0" err="1" smtClean="0">
                <a:solidFill>
                  <a:srgbClr val="663300"/>
                </a:solidFill>
              </a:rPr>
              <a:t>execution</a:t>
            </a:r>
            <a:r>
              <a:rPr lang="de-CH" dirty="0" smtClean="0">
                <a:solidFill>
                  <a:srgbClr val="663300"/>
                </a:solidFill>
              </a:rPr>
              <a:t>)</a:t>
            </a:r>
            <a:endParaRPr lang="de-CH" dirty="0">
              <a:solidFill>
                <a:srgbClr val="663300"/>
              </a:solidFill>
            </a:endParaRPr>
          </a:p>
        </p:txBody>
      </p:sp>
      <p:sp>
        <p:nvSpPr>
          <p:cNvPr id="34822" name="Freihandform 5"/>
          <p:cNvSpPr>
            <a:spLocks/>
          </p:cNvSpPr>
          <p:nvPr/>
        </p:nvSpPr>
        <p:spPr bwMode="auto">
          <a:xfrm rot="685897">
            <a:off x="8388424" y="1701250"/>
            <a:ext cx="503164" cy="1465813"/>
          </a:xfrm>
          <a:custGeom>
            <a:avLst/>
            <a:gdLst>
              <a:gd name="T0" fmla="*/ 0 w 757450"/>
              <a:gd name="T1" fmla="*/ 101833 h 946245"/>
              <a:gd name="T2" fmla="*/ 707502 w 757450"/>
              <a:gd name="T3" fmla="*/ 143495 h 946245"/>
              <a:gd name="T4" fmla="*/ 285723 w 757450"/>
              <a:gd name="T5" fmla="*/ 962798 h 946245"/>
              <a:gd name="T6" fmla="*/ 0 60000 65536"/>
              <a:gd name="T7" fmla="*/ 0 60000 65536"/>
              <a:gd name="T8" fmla="*/ 0 60000 65536"/>
              <a:gd name="T9" fmla="*/ 0 w 757450"/>
              <a:gd name="T10" fmla="*/ 0 h 946245"/>
              <a:gd name="T11" fmla="*/ 757450 w 757450"/>
              <a:gd name="T12" fmla="*/ 946245 h 946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7450" h="946245">
                <a:moveTo>
                  <a:pt x="0" y="100083"/>
                </a:moveTo>
                <a:cubicBezTo>
                  <a:pt x="330958" y="50041"/>
                  <a:pt x="661916" y="0"/>
                  <a:pt x="709683" y="141027"/>
                </a:cubicBezTo>
                <a:cubicBezTo>
                  <a:pt x="757450" y="282054"/>
                  <a:pt x="522026" y="614149"/>
                  <a:pt x="286603" y="946245"/>
                </a:cubicBezTo>
              </a:path>
            </a:pathLst>
          </a:custGeom>
          <a:noFill/>
          <a:ln w="25400" cap="flat" cmpd="sng" algn="ctr">
            <a:solidFill>
              <a:srgbClr val="684F00"/>
            </a:solidFill>
            <a:prstDash val="sys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4823" name="Textfeld 6"/>
          <p:cNvSpPr txBox="1">
            <a:spLocks noChangeArrowheads="1"/>
          </p:cNvSpPr>
          <p:nvPr/>
        </p:nvSpPr>
        <p:spPr bwMode="auto">
          <a:xfrm>
            <a:off x="5658957" y="5783099"/>
            <a:ext cx="176683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dirty="0" err="1">
                <a:solidFill>
                  <a:srgbClr val="663300"/>
                </a:solidFill>
              </a:rPr>
              <a:t>s</a:t>
            </a:r>
            <a:r>
              <a:rPr lang="de-CH" dirty="0" err="1" smtClean="0">
                <a:solidFill>
                  <a:srgbClr val="663300"/>
                </a:solidFill>
              </a:rPr>
              <a:t>tops</a:t>
            </a:r>
            <a:r>
              <a:rPr lang="de-CH" dirty="0" smtClean="0">
                <a:solidFill>
                  <a:srgbClr val="663300"/>
                </a:solidFill>
              </a:rPr>
              <a:t> </a:t>
            </a:r>
            <a:r>
              <a:rPr lang="de-CH" dirty="0" err="1" smtClean="0">
                <a:solidFill>
                  <a:srgbClr val="663300"/>
                </a:solidFill>
              </a:rPr>
              <a:t>the</a:t>
            </a:r>
            <a:r>
              <a:rPr lang="de-CH" dirty="0" smtClean="0">
                <a:solidFill>
                  <a:srgbClr val="663300"/>
                </a:solidFill>
              </a:rPr>
              <a:t> </a:t>
            </a:r>
            <a:r>
              <a:rPr lang="de-CH" dirty="0" err="1" smtClean="0">
                <a:solidFill>
                  <a:srgbClr val="663300"/>
                </a:solidFill>
              </a:rPr>
              <a:t>s</a:t>
            </a:r>
            <a:r>
              <a:rPr lang="de-CH" dirty="0" err="1" smtClean="0">
                <a:solidFill>
                  <a:srgbClr val="663300"/>
                </a:solidFill>
              </a:rPr>
              <a:t>imulation</a:t>
            </a:r>
            <a:endParaRPr lang="de-CH" dirty="0">
              <a:solidFill>
                <a:srgbClr val="663300"/>
              </a:solidFill>
            </a:endParaRPr>
          </a:p>
        </p:txBody>
      </p:sp>
      <p:sp>
        <p:nvSpPr>
          <p:cNvPr id="34824" name="Freihandform 7"/>
          <p:cNvSpPr>
            <a:spLocks/>
          </p:cNvSpPr>
          <p:nvPr/>
        </p:nvSpPr>
        <p:spPr bwMode="auto">
          <a:xfrm rot="1746454" flipV="1">
            <a:off x="7418388" y="5426075"/>
            <a:ext cx="757237" cy="946150"/>
          </a:xfrm>
          <a:custGeom>
            <a:avLst/>
            <a:gdLst>
              <a:gd name="T0" fmla="*/ 0 w 757450"/>
              <a:gd name="T1" fmla="*/ 99973 h 946245"/>
              <a:gd name="T2" fmla="*/ 707492 w 757450"/>
              <a:gd name="T3" fmla="*/ 140873 h 946245"/>
              <a:gd name="T4" fmla="*/ 285718 w 757450"/>
              <a:gd name="T5" fmla="*/ 945200 h 946245"/>
              <a:gd name="T6" fmla="*/ 0 60000 65536"/>
              <a:gd name="T7" fmla="*/ 0 60000 65536"/>
              <a:gd name="T8" fmla="*/ 0 60000 65536"/>
              <a:gd name="T9" fmla="*/ 0 w 757450"/>
              <a:gd name="T10" fmla="*/ 0 h 946245"/>
              <a:gd name="T11" fmla="*/ 757450 w 757450"/>
              <a:gd name="T12" fmla="*/ 946245 h 9462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7450" h="946245">
                <a:moveTo>
                  <a:pt x="0" y="100083"/>
                </a:moveTo>
                <a:cubicBezTo>
                  <a:pt x="330958" y="50041"/>
                  <a:pt x="661916" y="0"/>
                  <a:pt x="709683" y="141027"/>
                </a:cubicBezTo>
                <a:cubicBezTo>
                  <a:pt x="757450" y="282054"/>
                  <a:pt x="522026" y="614149"/>
                  <a:pt x="286603" y="946245"/>
                </a:cubicBezTo>
              </a:path>
            </a:pathLst>
          </a:custGeom>
          <a:noFill/>
          <a:ln w="25400" cap="flat" cmpd="sng" algn="ctr">
            <a:solidFill>
              <a:srgbClr val="684F00"/>
            </a:solidFill>
            <a:prstDash val="sys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Testbench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Lab3 – </a:t>
            </a:r>
            <a:r>
              <a:rPr lang="de-CH" dirty="0" err="1" smtClean="0"/>
              <a:t>Exercise</a:t>
            </a:r>
            <a:r>
              <a:rPr lang="de-CH" dirty="0" smtClean="0"/>
              <a:t> 1.1) 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6" y="2132856"/>
            <a:ext cx="6924489" cy="365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403648" y="5435350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Ausgangssignal wird verglichen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8702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7558087" cy="719138"/>
          </a:xfrm>
        </p:spPr>
        <p:txBody>
          <a:bodyPr/>
          <a:lstStyle/>
          <a:p>
            <a:r>
              <a:rPr lang="de-CH" dirty="0" err="1" smtClean="0"/>
              <a:t>Einfach_Schaltung</a:t>
            </a:r>
            <a:endParaRPr lang="en-US" i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23528" y="1124744"/>
            <a:ext cx="4319588" cy="4154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Library &amp; Use Statements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ieee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 ieee.std_logic_1164.all;</a:t>
            </a:r>
          </a:p>
          <a:p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Entity Declaration 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ENTITY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einfach_schaltung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IS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PORT ( 	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clock 	: in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reset_n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in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data_i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 in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hold_i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 in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buff_o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 out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endParaRPr lang="en-GB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);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einfach_schaltung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Architecture Declaration 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ARCHITECTURE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rtl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OF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einfach_schaltung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IS</a:t>
            </a:r>
          </a:p>
          <a:p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-- Signals &amp; Constants Declaration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SIGNAL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buff, </a:t>
            </a:r>
            <a:r>
              <a:rPr lang="en-GB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next_buff</a:t>
            </a:r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788024" y="692696"/>
            <a:ext cx="4248472" cy="60016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</a:t>
            </a:r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Process for combinatorial logic</a:t>
            </a:r>
          </a:p>
          <a:p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</a:t>
            </a:r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comb_logic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PROCESS(ALL)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hold or update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hold_i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='1' THEN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next_buff</a:t>
            </a:r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 buff;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GB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next_buff</a:t>
            </a:r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data_i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IF;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comb_logic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</a:t>
            </a:r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 </a:t>
            </a:r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Process for registers (flip-flops)</a:t>
            </a:r>
          </a:p>
          <a:p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</a:t>
            </a:r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flip_flops</a:t>
            </a:r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PROCESS(clock,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reset_n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IF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reset_n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'0' THEN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 '0';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ELSIF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RISING_EDGE(clock) THEN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next_buff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END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IF;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flip_flops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</a:t>
            </a:r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Concurrent </a:t>
            </a:r>
            <a:r>
              <a:rPr lang="en-GB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Assignements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e.g. Assign outputs from </a:t>
            </a:r>
            <a:r>
              <a:rPr lang="en-GB" sz="12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intermediatesignals</a:t>
            </a:r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</a:t>
            </a:r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buff_o</a:t>
            </a:r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buff;</a:t>
            </a:r>
          </a:p>
          <a:p>
            <a:endParaRPr lang="en-GB" sz="1200" i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7558087" cy="719138"/>
          </a:xfrm>
        </p:spPr>
        <p:txBody>
          <a:bodyPr/>
          <a:lstStyle/>
          <a:p>
            <a:r>
              <a:rPr lang="de-CH" dirty="0" err="1"/>
              <a:t>Testbench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Lab3 – </a:t>
            </a:r>
            <a:r>
              <a:rPr lang="de-CH" dirty="0" err="1"/>
              <a:t>Exercise</a:t>
            </a:r>
            <a:r>
              <a:rPr lang="de-CH" dirty="0"/>
              <a:t> 1.1</a:t>
            </a:r>
            <a:r>
              <a:rPr lang="de-CH" sz="2400" dirty="0"/>
              <a:t>)</a:t>
            </a:r>
            <a:r>
              <a:rPr lang="de-CH" sz="1800" dirty="0"/>
              <a:t> </a:t>
            </a:r>
            <a:r>
              <a:rPr lang="de-CH" sz="1800" dirty="0" smtClean="0"/>
              <a:t>           </a:t>
            </a:r>
            <a:r>
              <a:rPr lang="de-CH" sz="1600" b="0" dirty="0" smtClean="0"/>
              <a:t>[Page 1/2]</a:t>
            </a:r>
            <a:endParaRPr lang="en-US" sz="1600" b="0" i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07950" y="1052736"/>
            <a:ext cx="4319588" cy="563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GB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Testbench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-Code: </a:t>
            </a:r>
            <a:r>
              <a:rPr lang="en-GB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testbench_rsff.vhd</a:t>
            </a:r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History: ...</a:t>
            </a:r>
          </a:p>
          <a:p>
            <a:endParaRPr lang="en-GB" sz="12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Library &amp; Use Statements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ieee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ieee.std_logic_1164.all;</a:t>
            </a:r>
          </a:p>
          <a:p>
            <a:endParaRPr lang="en-GB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Entity Declaration </a:t>
            </a:r>
          </a:p>
          <a:p>
            <a:r>
              <a:rPr lang="de-CH" sz="1200" b="1" dirty="0">
                <a:latin typeface="Courier New" pitchFamily="49" charset="0"/>
                <a:cs typeface="Courier New" pitchFamily="49" charset="0"/>
              </a:rPr>
              <a:t>ENTITY</a:t>
            </a:r>
            <a:r>
              <a:rPr lang="de-CH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 err="1">
                <a:latin typeface="Courier New" pitchFamily="49" charset="0"/>
                <a:cs typeface="Courier New" pitchFamily="49" charset="0"/>
              </a:rPr>
              <a:t>testbench_einfach_schaltung</a:t>
            </a:r>
            <a:r>
              <a:rPr lang="de-CH" sz="1200" dirty="0">
                <a:latin typeface="Courier New" pitchFamily="49" charset="0"/>
                <a:cs typeface="Courier New" pitchFamily="49" charset="0"/>
              </a:rPr>
              <a:t> IS</a:t>
            </a:r>
          </a:p>
          <a:p>
            <a:r>
              <a:rPr lang="de-CH" sz="1200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200" dirty="0" err="1">
                <a:latin typeface="Courier New" pitchFamily="49" charset="0"/>
                <a:cs typeface="Courier New" pitchFamily="49" charset="0"/>
              </a:rPr>
              <a:t>testbench_einfach_schaltung</a:t>
            </a:r>
            <a:r>
              <a:rPr lang="de-CH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GB" sz="12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Architecture Declaration 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ARCHITECTURE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OF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testbench_einfach_schaltung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IS</a:t>
            </a:r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Component Declaration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einfach_schaltung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PORT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(	clock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	: in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reset_n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in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data_i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	: in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hold_i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	: in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buff_o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	: out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COMPONENT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einfach_schaltung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Signals &amp; Constants </a:t>
            </a:r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Declaration</a:t>
            </a:r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t_clock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	: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t_reset_n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	: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t_data_i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	: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t_hold_i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	: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t_buff_o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	: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CONSTANT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clk_halfp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: time := 0.5 us;</a:t>
            </a:r>
          </a:p>
          <a:p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50511" y="1700808"/>
            <a:ext cx="4464050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Begin Architecture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GB" sz="12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Instantiation DUT (Device under Test</a:t>
            </a:r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GB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  dut: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einfach_schaltung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200" b="1" dirty="0" smtClean="0">
                <a:latin typeface="Courier New" pitchFamily="49" charset="0"/>
                <a:cs typeface="Courier New" pitchFamily="49" charset="0"/>
              </a:rPr>
              <a:t>PORT </a:t>
            </a:r>
            <a:r>
              <a:rPr lang="fr-FR" sz="1200" b="1" dirty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clock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	=&gt;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t_clock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reset_n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=&gt;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t_reset_n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data_i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	=&gt;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t_data_i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hold_i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	=&gt;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t_hold_i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buff_o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	=&gt;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t_buff_o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GB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GB" sz="12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Clock Generation Process (with wait)</a:t>
            </a:r>
          </a:p>
          <a:p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clock_gen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t_clock</a:t>
            </a:r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 '0';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 FOR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clk_halfp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t_clock</a:t>
            </a:r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 '1';</a:t>
            </a:r>
          </a:p>
          <a:p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 FOR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clk_halfp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GB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PROCESS 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clock_gen</a:t>
            </a:r>
            <a:r>
              <a:rPr lang="en-GB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endParaRPr lang="en-GB" sz="12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1200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294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7558087" cy="719138"/>
          </a:xfrm>
        </p:spPr>
        <p:txBody>
          <a:bodyPr/>
          <a:lstStyle/>
          <a:p>
            <a:r>
              <a:rPr lang="de-CH" dirty="0" err="1"/>
              <a:t>Testbench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Lab3 – </a:t>
            </a:r>
            <a:r>
              <a:rPr lang="de-CH" dirty="0" err="1"/>
              <a:t>Exercise</a:t>
            </a:r>
            <a:r>
              <a:rPr lang="de-CH" dirty="0"/>
              <a:t> 1.1) </a:t>
            </a:r>
            <a:r>
              <a:rPr lang="de-CH" dirty="0" smtClean="0"/>
              <a:t>         </a:t>
            </a:r>
            <a:r>
              <a:rPr lang="de-CH" sz="1600" b="0" dirty="0" smtClean="0"/>
              <a:t>[</a:t>
            </a:r>
            <a:r>
              <a:rPr lang="de-CH" sz="1600" b="0" dirty="0"/>
              <a:t>Page 2</a:t>
            </a:r>
            <a:r>
              <a:rPr lang="de-CH" sz="1600" b="0" dirty="0" smtClean="0"/>
              <a:t>/2</a:t>
            </a:r>
            <a:r>
              <a:rPr lang="de-CH" sz="1600" b="0" dirty="0"/>
              <a:t>]</a:t>
            </a:r>
            <a:endParaRPr lang="en-US" sz="1600" b="0" i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63504" y="849838"/>
            <a:ext cx="8568952" cy="60016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Stimuli and Check Process (wait &amp; </a:t>
            </a:r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ASSERT)</a:t>
            </a:r>
            <a:r>
              <a:rPr lang="de-CH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CH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stimuli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PROCESS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initialize all inputs and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activate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reset_n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initialize the DUT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t_reset_n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‘0';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t_data_i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'1';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t_hold_i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'0';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WAIT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clk_halfp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release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reset_n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wait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clock-periods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WAIT UNTIL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t_clock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'0';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t_reset_n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&lt;= '1'; 	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WAIT FOR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2*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clk_halfp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200" dirty="0" smtClean="0">
                <a:solidFill>
                  <a:srgbClr val="00602B"/>
                </a:solidFill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since hold was not active, after clock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rising edge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check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that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buff_o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data_i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WAIT UNTIL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t_clock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 '0';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t_buff_o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t_data_i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"TEST_1: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buff_o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not equal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data_i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SEVERITY ERROR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WAIT FOR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	2*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clk_halfp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... </a:t>
            </a:r>
            <a:endParaRPr lang="en-GB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change </a:t>
            </a:r>
            <a:r>
              <a:rPr lang="en-GB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data_i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 check that </a:t>
            </a:r>
            <a:r>
              <a:rPr lang="en-GB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buff_o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follows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WAIT UNTIL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t_clock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'0'; </a:t>
            </a:r>
          </a:p>
          <a:p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t_data_i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'0'; 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WAIT FOR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2*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clk_halfp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t_buff_o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t_data_i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"TEST_2: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buff_o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not equal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data_i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SEVERITY ERROR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now set hold and check that </a:t>
            </a:r>
            <a:r>
              <a:rPr lang="en-GB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buff_o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do not -- follow </a:t>
            </a:r>
            <a:r>
              <a:rPr lang="en-GB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data_i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changes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WAIT UNTIL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t_clock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= '0';</a:t>
            </a:r>
          </a:p>
          <a:p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t_hold_i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'1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'; </a:t>
            </a:r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t_data_i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'1';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WAIT FOR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	2*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clk_halfp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t_buff_o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/=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t_data_i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"TEST_3: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buff_o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equal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data_i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SEVERITY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dirty="0">
                <a:solidFill>
                  <a:srgbClr val="00602B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GB" sz="1200" dirty="0">
                <a:solidFill>
                  <a:srgbClr val="00602B"/>
                </a:solidFill>
                <a:latin typeface="Courier New" pitchFamily="49" charset="0"/>
                <a:cs typeface="Courier New" pitchFamily="49" charset="0"/>
              </a:rPr>
              <a:t>-- stop simulation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WAIT FOR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	10*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clk_halfp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REPORT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"Test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programm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err="1">
                <a:latin typeface="Courier New" pitchFamily="49" charset="0"/>
                <a:cs typeface="Courier New" pitchFamily="49" charset="0"/>
              </a:rPr>
              <a:t>beendet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SEVERITY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FAILURE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END PROCESS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stimuli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dirty="0">
                <a:solidFill>
                  <a:srgbClr val="00602B"/>
                </a:solidFill>
                <a:latin typeface="Courier New" pitchFamily="49" charset="0"/>
                <a:cs typeface="Courier New" pitchFamily="49" charset="0"/>
              </a:rPr>
              <a:t> -- End Architecture 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; </a:t>
            </a:r>
            <a:endParaRPr lang="en-GB" sz="12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20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772400" cy="692150"/>
          </a:xfrm>
        </p:spPr>
        <p:txBody>
          <a:bodyPr/>
          <a:lstStyle/>
          <a:p>
            <a:r>
              <a:rPr lang="de-CH" smtClean="0"/>
              <a:t>VHDL Simulator</a:t>
            </a:r>
          </a:p>
        </p:txBody>
      </p:sp>
      <p:sp>
        <p:nvSpPr>
          <p:cNvPr id="36866" name="Foliennummernplatzhalter 2"/>
          <p:cNvSpPr>
            <a:spLocks noGrp="1"/>
          </p:cNvSpPr>
          <p:nvPr>
            <p:ph type="sldNum" sz="quarter" idx="10"/>
          </p:nvPr>
        </p:nvSpPr>
        <p:spPr bwMode="auto">
          <a:xfrm>
            <a:off x="7870825" y="6462713"/>
            <a:ext cx="1038225" cy="17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47" tIns="40074" rIns="80147" bIns="40074"/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fld id="{FB9CB774-06CC-4678-9870-28D5BBCD98B4}" type="slidenum">
              <a:rPr lang="de-DE"/>
              <a:pPr/>
              <a:t>27</a:t>
            </a:fld>
            <a:endParaRPr lang="de-DE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07950" y="3124200"/>
            <a:ext cx="865505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8885" tIns="41020" rIns="78885" bIns="41020" anchor="ctr">
            <a:spAutoFit/>
          </a:bodyPr>
          <a:lstStyle/>
          <a:p>
            <a:endParaRPr lang="de-CH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49275" y="2058988"/>
            <a:ext cx="935038" cy="3413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84" tIns="46792" rIns="89984" bIns="46792">
            <a:spAutoFit/>
          </a:bodyPr>
          <a:lstStyle>
            <a:lvl1pPr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>
                <a:solidFill>
                  <a:schemeClr val="tx1"/>
                </a:solidFill>
                <a:latin typeface="Arial" charset="0"/>
              </a:rPr>
              <a:t>Entity: A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546100" y="1449388"/>
            <a:ext cx="1517650" cy="3413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84" tIns="46792" rIns="89984" bIns="46792">
            <a:spAutoFit/>
          </a:bodyPr>
          <a:lstStyle>
            <a:lvl1pPr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>
                <a:solidFill>
                  <a:schemeClr val="tx1"/>
                </a:solidFill>
                <a:latin typeface="Arial" charset="0"/>
              </a:rPr>
              <a:t>Architecture: A</a:t>
            </a:r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1068388" y="2439988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8885" tIns="41020" rIns="78885" bIns="41020">
            <a:spAutoFit/>
          </a:bodyPr>
          <a:lstStyle/>
          <a:p>
            <a:endParaRPr lang="de-CH"/>
          </a:p>
        </p:txBody>
      </p:sp>
      <p:sp>
        <p:nvSpPr>
          <p:cNvPr id="36872" name="Line 7"/>
          <p:cNvSpPr>
            <a:spLocks noChangeShapeType="1"/>
          </p:cNvSpPr>
          <p:nvPr/>
        </p:nvSpPr>
        <p:spPr bwMode="auto">
          <a:xfrm>
            <a:off x="1754188" y="1830388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8885" tIns="41020" rIns="78885" bIns="41020">
            <a:spAutoFit/>
          </a:bodyPr>
          <a:lstStyle/>
          <a:p>
            <a:endParaRPr lang="de-CH"/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2219325" y="2057400"/>
            <a:ext cx="946150" cy="341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84" tIns="46792" rIns="89984" bIns="46792">
            <a:spAutoFit/>
          </a:bodyPr>
          <a:lstStyle>
            <a:lvl1pPr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>
                <a:solidFill>
                  <a:schemeClr val="tx1"/>
                </a:solidFill>
                <a:latin typeface="Arial" charset="0"/>
              </a:rPr>
              <a:t>Entity: B</a:t>
            </a: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2216150" y="1447800"/>
            <a:ext cx="1527175" cy="341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84" tIns="46792" rIns="89984" bIns="46792">
            <a:spAutoFit/>
          </a:bodyPr>
          <a:lstStyle>
            <a:lvl1pPr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>
                <a:solidFill>
                  <a:schemeClr val="tx1"/>
                </a:solidFill>
                <a:latin typeface="Arial" charset="0"/>
              </a:rPr>
              <a:t>Architecture: B</a:t>
            </a:r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2743200" y="2438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8885" tIns="41020" rIns="78885" bIns="41020">
            <a:spAutoFit/>
          </a:bodyPr>
          <a:lstStyle/>
          <a:p>
            <a:endParaRPr lang="de-CH"/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>
            <a:off x="3429000" y="18288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8885" tIns="41020" rIns="78885" bIns="41020">
            <a:spAutoFit/>
          </a:bodyPr>
          <a:lstStyle/>
          <a:p>
            <a:endParaRPr lang="de-CH"/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3975100" y="1447800"/>
            <a:ext cx="1219200" cy="341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84" tIns="46792" rIns="89984" bIns="46792">
            <a:spAutoFit/>
          </a:bodyPr>
          <a:lstStyle>
            <a:lvl1pPr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>
                <a:solidFill>
                  <a:schemeClr val="tx1"/>
                </a:solidFill>
                <a:latin typeface="Arial" charset="0"/>
              </a:rPr>
              <a:t>Package: A</a:t>
            </a:r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>
            <a:off x="4572000" y="18288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8885" tIns="41020" rIns="78885" bIns="41020">
            <a:spAutoFit/>
          </a:bodyPr>
          <a:lstStyle/>
          <a:p>
            <a:endParaRPr lang="de-CH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3619500" y="3379788"/>
            <a:ext cx="20843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84" tIns="46792" rIns="89984" bIns="46792">
            <a:spAutoFit/>
          </a:bodyPr>
          <a:lstStyle>
            <a:lvl1pPr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2000">
                <a:solidFill>
                  <a:schemeClr val="tx1"/>
                </a:solidFill>
                <a:latin typeface="Arial" charset="0"/>
              </a:rPr>
              <a:t>VHDL Simulator</a:t>
            </a:r>
          </a:p>
        </p:txBody>
      </p:sp>
      <p:sp>
        <p:nvSpPr>
          <p:cNvPr id="36880" name="AutoShape 15"/>
          <p:cNvSpPr>
            <a:spLocks noChangeArrowheads="1"/>
          </p:cNvSpPr>
          <p:nvPr/>
        </p:nvSpPr>
        <p:spPr bwMode="auto">
          <a:xfrm>
            <a:off x="381000" y="4724400"/>
            <a:ext cx="1958975" cy="658813"/>
          </a:xfrm>
          <a:prstGeom prst="parallelogram">
            <a:avLst>
              <a:gd name="adj" fmla="val 5079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8885" tIns="41020" rIns="78885" bIns="41020" anchor="ctr">
            <a:spAutoFit/>
          </a:bodyPr>
          <a:lstStyle/>
          <a:p>
            <a:endParaRPr lang="de-CH"/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977900" y="4786313"/>
            <a:ext cx="9302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84" tIns="46792" rIns="89984" bIns="46792">
            <a:spAutoFit/>
          </a:bodyPr>
          <a:lstStyle>
            <a:lvl1pPr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>
                <a:solidFill>
                  <a:srgbClr val="FF0000"/>
                </a:solidFill>
                <a:latin typeface="Arial" charset="0"/>
              </a:rPr>
              <a:t>Working</a:t>
            </a:r>
            <a:br>
              <a:rPr lang="de-CH" sz="1600">
                <a:solidFill>
                  <a:srgbClr val="FF0000"/>
                </a:solidFill>
                <a:latin typeface="Arial" charset="0"/>
              </a:rPr>
            </a:br>
            <a:r>
              <a:rPr lang="de-CH" sz="1600">
                <a:solidFill>
                  <a:srgbClr val="FF0000"/>
                </a:solidFill>
                <a:latin typeface="Arial" charset="0"/>
              </a:rPr>
              <a:t>Library</a:t>
            </a: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1219200" y="4114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8885" tIns="41020" rIns="78885" bIns="41020">
            <a:spAutoFit/>
          </a:bodyPr>
          <a:lstStyle/>
          <a:p>
            <a:endParaRPr lang="de-CH"/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>
            <a:off x="1905000" y="4114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8885" tIns="41020" rIns="78885" bIns="41020">
            <a:spAutoFit/>
          </a:bodyPr>
          <a:lstStyle/>
          <a:p>
            <a:endParaRPr lang="de-CH"/>
          </a:p>
        </p:txBody>
      </p:sp>
      <p:sp>
        <p:nvSpPr>
          <p:cNvPr id="36884" name="AutoShape 19"/>
          <p:cNvSpPr>
            <a:spLocks noChangeArrowheads="1"/>
          </p:cNvSpPr>
          <p:nvPr/>
        </p:nvSpPr>
        <p:spPr bwMode="auto">
          <a:xfrm>
            <a:off x="5364163" y="1809750"/>
            <a:ext cx="1584325" cy="587375"/>
          </a:xfrm>
          <a:prstGeom prst="parallelogram">
            <a:avLst>
              <a:gd name="adj" fmla="val 5079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8885" tIns="41020" rIns="78885" bIns="41020" anchor="ctr">
            <a:spAutoFit/>
          </a:bodyPr>
          <a:lstStyle/>
          <a:p>
            <a:endParaRPr lang="de-CH"/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5761038" y="1817688"/>
            <a:ext cx="80168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84" tIns="46792" rIns="89984" bIns="46792">
            <a:spAutoFit/>
          </a:bodyPr>
          <a:lstStyle>
            <a:lvl1pPr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>
                <a:solidFill>
                  <a:schemeClr val="tx1"/>
                </a:solidFill>
                <a:latin typeface="Arial" charset="0"/>
              </a:rPr>
              <a:t>ieee</a:t>
            </a:r>
            <a:br>
              <a:rPr lang="de-CH" sz="1600">
                <a:solidFill>
                  <a:schemeClr val="tx1"/>
                </a:solidFill>
                <a:latin typeface="Arial" charset="0"/>
              </a:rPr>
            </a:br>
            <a:r>
              <a:rPr lang="de-CH" sz="1600">
                <a:solidFill>
                  <a:schemeClr val="tx1"/>
                </a:solidFill>
                <a:latin typeface="Arial" charset="0"/>
              </a:rPr>
              <a:t>Library</a:t>
            </a:r>
          </a:p>
        </p:txBody>
      </p:sp>
      <p:sp>
        <p:nvSpPr>
          <p:cNvPr id="36886" name="Text Box 23"/>
          <p:cNvSpPr txBox="1">
            <a:spLocks noChangeArrowheads="1"/>
          </p:cNvSpPr>
          <p:nvPr/>
        </p:nvSpPr>
        <p:spPr bwMode="auto">
          <a:xfrm>
            <a:off x="4633913" y="4708525"/>
            <a:ext cx="180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84" tIns="46792" rIns="89984" bIns="46792">
            <a:spAutoFit/>
          </a:bodyPr>
          <a:lstStyle>
            <a:lvl1pPr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endParaRPr lang="en-US" sz="16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6992938" y="4953000"/>
            <a:ext cx="239712" cy="341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84" tIns="46792" rIns="89984" bIns="46792">
            <a:spAutoFit/>
          </a:bodyPr>
          <a:lstStyle>
            <a:lvl1pPr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>
                <a:solidFill>
                  <a:schemeClr val="tx1"/>
                </a:solidFill>
                <a:latin typeface="Arial" charset="0"/>
              </a:rPr>
              <a:t>.</a:t>
            </a:r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8054975" y="4953000"/>
            <a:ext cx="239713" cy="341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84" tIns="46792" rIns="89984" bIns="46792">
            <a:spAutoFit/>
          </a:bodyPr>
          <a:lstStyle>
            <a:lvl1pPr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>
                <a:solidFill>
                  <a:schemeClr val="tx1"/>
                </a:solidFill>
                <a:latin typeface="Arial" charset="0"/>
              </a:rPr>
              <a:t>.</a:t>
            </a:r>
          </a:p>
        </p:txBody>
      </p:sp>
      <p:sp>
        <p:nvSpPr>
          <p:cNvPr id="36889" name="Line 26"/>
          <p:cNvSpPr>
            <a:spLocks noChangeShapeType="1"/>
          </p:cNvSpPr>
          <p:nvPr/>
        </p:nvSpPr>
        <p:spPr bwMode="auto">
          <a:xfrm>
            <a:off x="7086600" y="41148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8885" tIns="41020" rIns="78885" bIns="41020">
            <a:spAutoFit/>
          </a:bodyPr>
          <a:lstStyle/>
          <a:p>
            <a:endParaRPr lang="de-CH"/>
          </a:p>
        </p:txBody>
      </p:sp>
      <p:sp>
        <p:nvSpPr>
          <p:cNvPr id="36890" name="Line 27"/>
          <p:cNvSpPr>
            <a:spLocks noChangeShapeType="1"/>
          </p:cNvSpPr>
          <p:nvPr/>
        </p:nvSpPr>
        <p:spPr bwMode="auto">
          <a:xfrm>
            <a:off x="8153400" y="41148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8885" tIns="41020" rIns="78885" bIns="41020">
            <a:spAutoFit/>
          </a:bodyPr>
          <a:lstStyle/>
          <a:p>
            <a:endParaRPr lang="de-CH"/>
          </a:p>
        </p:txBody>
      </p:sp>
      <p:sp>
        <p:nvSpPr>
          <p:cNvPr id="36891" name="AutoShape 28"/>
          <p:cNvSpPr>
            <a:spLocks noChangeArrowheads="1"/>
          </p:cNvSpPr>
          <p:nvPr/>
        </p:nvSpPr>
        <p:spPr bwMode="auto">
          <a:xfrm>
            <a:off x="7069138" y="1803400"/>
            <a:ext cx="1895475" cy="658813"/>
          </a:xfrm>
          <a:prstGeom prst="parallelogram">
            <a:avLst>
              <a:gd name="adj" fmla="val 5078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8885" tIns="41020" rIns="78885" bIns="41020" anchor="ctr">
            <a:spAutoFit/>
          </a:bodyPr>
          <a:lstStyle/>
          <a:p>
            <a:endParaRPr lang="de-CH"/>
          </a:p>
        </p:txBody>
      </p:sp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7524750" y="1833563"/>
            <a:ext cx="9667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84" tIns="46792" rIns="89984" bIns="46792">
            <a:spAutoFit/>
          </a:bodyPr>
          <a:lstStyle>
            <a:lvl1pPr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>
                <a:solidFill>
                  <a:schemeClr val="tx1"/>
                </a:solidFill>
                <a:latin typeface="Arial" charset="0"/>
              </a:rPr>
              <a:t>Primitive</a:t>
            </a:r>
            <a:br>
              <a:rPr lang="de-CH" sz="1600">
                <a:solidFill>
                  <a:schemeClr val="tx1"/>
                </a:solidFill>
                <a:latin typeface="Arial" charset="0"/>
              </a:rPr>
            </a:br>
            <a:r>
              <a:rPr lang="de-CH" sz="1600">
                <a:solidFill>
                  <a:schemeClr val="tx1"/>
                </a:solidFill>
                <a:latin typeface="Arial" charset="0"/>
              </a:rPr>
              <a:t>Libraries</a:t>
            </a:r>
          </a:p>
        </p:txBody>
      </p:sp>
      <p:sp>
        <p:nvSpPr>
          <p:cNvPr id="36893" name="Line 30"/>
          <p:cNvSpPr>
            <a:spLocks noChangeShapeType="1"/>
          </p:cNvSpPr>
          <p:nvPr/>
        </p:nvSpPr>
        <p:spPr bwMode="auto">
          <a:xfrm>
            <a:off x="7885113" y="2462213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8885" tIns="41020" rIns="78885" bIns="41020">
            <a:spAutoFit/>
          </a:bodyPr>
          <a:lstStyle/>
          <a:p>
            <a:endParaRPr lang="de-CH"/>
          </a:p>
        </p:txBody>
      </p:sp>
      <p:sp>
        <p:nvSpPr>
          <p:cNvPr id="36894" name="Text Box 31"/>
          <p:cNvSpPr txBox="1">
            <a:spLocks noChangeArrowheads="1"/>
          </p:cNvSpPr>
          <p:nvPr/>
        </p:nvSpPr>
        <p:spPr bwMode="auto">
          <a:xfrm>
            <a:off x="4795838" y="4953000"/>
            <a:ext cx="238125" cy="341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84" tIns="46792" rIns="89984" bIns="46792">
            <a:spAutoFit/>
          </a:bodyPr>
          <a:lstStyle>
            <a:lvl1pPr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>
                <a:solidFill>
                  <a:schemeClr val="tx1"/>
                </a:solidFill>
                <a:latin typeface="Arial" charset="0"/>
              </a:rPr>
              <a:t>.</a:t>
            </a:r>
          </a:p>
        </p:txBody>
      </p:sp>
      <p:sp>
        <p:nvSpPr>
          <p:cNvPr id="36895" name="Text Box 32"/>
          <p:cNvSpPr txBox="1">
            <a:spLocks noChangeArrowheads="1"/>
          </p:cNvSpPr>
          <p:nvPr/>
        </p:nvSpPr>
        <p:spPr bwMode="auto">
          <a:xfrm>
            <a:off x="5922963" y="4953000"/>
            <a:ext cx="238125" cy="341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84" tIns="46792" rIns="89984" bIns="46792">
            <a:spAutoFit/>
          </a:bodyPr>
          <a:lstStyle>
            <a:lvl1pPr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 defTabSz="1042988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600">
                <a:solidFill>
                  <a:schemeClr val="tx1"/>
                </a:solidFill>
                <a:latin typeface="Arial" charset="0"/>
              </a:rPr>
              <a:t>.</a:t>
            </a:r>
          </a:p>
        </p:txBody>
      </p:sp>
      <p:sp>
        <p:nvSpPr>
          <p:cNvPr id="36896" name="Line 33"/>
          <p:cNvSpPr>
            <a:spLocks noChangeShapeType="1"/>
          </p:cNvSpPr>
          <p:nvPr/>
        </p:nvSpPr>
        <p:spPr bwMode="auto">
          <a:xfrm>
            <a:off x="6019800" y="41148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8885" tIns="41020" rIns="78885" bIns="41020">
            <a:spAutoFit/>
          </a:bodyPr>
          <a:lstStyle/>
          <a:p>
            <a:endParaRPr lang="de-CH"/>
          </a:p>
        </p:txBody>
      </p:sp>
      <p:sp>
        <p:nvSpPr>
          <p:cNvPr id="36897" name="Line 34"/>
          <p:cNvSpPr>
            <a:spLocks noChangeShapeType="1"/>
          </p:cNvSpPr>
          <p:nvPr/>
        </p:nvSpPr>
        <p:spPr bwMode="auto">
          <a:xfrm>
            <a:off x="4953000" y="41148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8885" tIns="41020" rIns="78885" bIns="41020">
            <a:spAutoFit/>
          </a:bodyPr>
          <a:lstStyle/>
          <a:p>
            <a:endParaRPr lang="de-CH"/>
          </a:p>
        </p:txBody>
      </p:sp>
      <p:sp>
        <p:nvSpPr>
          <p:cNvPr id="36898" name="Line 40"/>
          <p:cNvSpPr>
            <a:spLocks noChangeShapeType="1"/>
          </p:cNvSpPr>
          <p:nvPr/>
        </p:nvSpPr>
        <p:spPr bwMode="auto">
          <a:xfrm flipH="1">
            <a:off x="6156325" y="2400300"/>
            <a:ext cx="4763" cy="739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8885" tIns="41020" rIns="78885" bIns="41020">
            <a:spAutoFit/>
          </a:bodyPr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ile"/>
          <p:cNvSpPr>
            <a:spLocks noEditPoints="1" noChangeArrowheads="1"/>
          </p:cNvSpPr>
          <p:nvPr/>
        </p:nvSpPr>
        <p:spPr bwMode="auto">
          <a:xfrm>
            <a:off x="2590800" y="4343400"/>
            <a:ext cx="1143000" cy="71437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CH"/>
          </a:p>
        </p:txBody>
      </p:sp>
      <p:sp>
        <p:nvSpPr>
          <p:cNvPr id="37891" name="File"/>
          <p:cNvSpPr>
            <a:spLocks noEditPoints="1" noChangeArrowheads="1"/>
          </p:cNvSpPr>
          <p:nvPr/>
        </p:nvSpPr>
        <p:spPr bwMode="auto">
          <a:xfrm>
            <a:off x="6324600" y="1752600"/>
            <a:ext cx="1143000" cy="71437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CH"/>
          </a:p>
        </p:txBody>
      </p:sp>
      <p:sp>
        <p:nvSpPr>
          <p:cNvPr id="37892" name="File"/>
          <p:cNvSpPr>
            <a:spLocks noEditPoints="1" noChangeArrowheads="1"/>
          </p:cNvSpPr>
          <p:nvPr/>
        </p:nvSpPr>
        <p:spPr bwMode="auto">
          <a:xfrm>
            <a:off x="3962400" y="1752600"/>
            <a:ext cx="1143000" cy="71437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CH"/>
          </a:p>
        </p:txBody>
      </p:sp>
      <p:sp>
        <p:nvSpPr>
          <p:cNvPr id="37893" name="File"/>
          <p:cNvSpPr>
            <a:spLocks noEditPoints="1" noChangeArrowheads="1"/>
          </p:cNvSpPr>
          <p:nvPr/>
        </p:nvSpPr>
        <p:spPr bwMode="auto">
          <a:xfrm>
            <a:off x="1828800" y="1752600"/>
            <a:ext cx="1143000" cy="71437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CH"/>
          </a:p>
        </p:txBody>
      </p:sp>
      <p:sp>
        <p:nvSpPr>
          <p:cNvPr id="37894" name="File"/>
          <p:cNvSpPr>
            <a:spLocks noEditPoints="1" noChangeArrowheads="1"/>
          </p:cNvSpPr>
          <p:nvPr/>
        </p:nvSpPr>
        <p:spPr bwMode="auto">
          <a:xfrm>
            <a:off x="685800" y="4343400"/>
            <a:ext cx="1143000" cy="71437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CH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362200" cy="228600"/>
          </a:xfrm>
        </p:spPr>
        <p:txBody>
          <a:bodyPr/>
          <a:lstStyle/>
          <a:p>
            <a:pPr eaLnBrk="1" hangingPunct="1"/>
            <a:r>
              <a:rPr lang="de-CH" sz="700" smtClean="0"/>
              <a:t>edaverzeichnis</a:t>
            </a:r>
            <a:endParaRPr lang="de-DE" sz="700" smtClean="0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276600" y="2133600"/>
            <a:ext cx="10668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828800" y="1981200"/>
            <a:ext cx="1158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800"/>
              <a:t>simulation</a:t>
            </a:r>
            <a:endParaRPr lang="de-DE" sz="1800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191000" y="1981200"/>
            <a:ext cx="776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800"/>
              <a:t>source</a:t>
            </a:r>
            <a:endParaRPr lang="de-DE" sz="1800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400800" y="1981200"/>
            <a:ext cx="995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800"/>
              <a:t>synthese</a:t>
            </a:r>
            <a:endParaRPr lang="de-DE" sz="1800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85800" y="45720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800"/>
              <a:t>modelsim</a:t>
            </a:r>
            <a:endParaRPr lang="de-DE" sz="1800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743200" y="45720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eaLnBrk="1" hangingPunct="1"/>
            <a:r>
              <a:rPr lang="de-CH" sz="1800">
                <a:solidFill>
                  <a:schemeClr val="tx1"/>
                </a:solidFill>
                <a:latin typeface="Arial" charset="0"/>
              </a:rPr>
              <a:t>scripts</a:t>
            </a:r>
            <a:endParaRPr lang="de-DE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02" name="File"/>
          <p:cNvSpPr>
            <a:spLocks noEditPoints="1" noChangeArrowheads="1"/>
          </p:cNvSpPr>
          <p:nvPr/>
        </p:nvSpPr>
        <p:spPr bwMode="auto">
          <a:xfrm>
            <a:off x="3962400" y="381000"/>
            <a:ext cx="1143000" cy="71437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CH"/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810000" y="609600"/>
            <a:ext cx="1533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e-CH" sz="1800"/>
              <a:t>Projekt</a:t>
            </a:r>
            <a:endParaRPr lang="de-DE" sz="1800"/>
          </a:p>
        </p:txBody>
      </p:sp>
      <p:sp>
        <p:nvSpPr>
          <p:cNvPr id="37904" name="Documents"/>
          <p:cNvSpPr>
            <a:spLocks noEditPoints="1" noChangeArrowheads="1"/>
          </p:cNvSpPr>
          <p:nvPr/>
        </p:nvSpPr>
        <p:spPr bwMode="auto">
          <a:xfrm>
            <a:off x="4191000" y="2971800"/>
            <a:ext cx="790575" cy="10572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0 h 21600"/>
              <a:gd name="T18" fmla="*/ 2147483647 w 21600"/>
              <a:gd name="T19" fmla="*/ 0 h 21600"/>
              <a:gd name="T20" fmla="*/ 0 w 21600"/>
              <a:gd name="T21" fmla="*/ 2147483647 h 21600"/>
              <a:gd name="T22" fmla="*/ 2147483647 w 21600"/>
              <a:gd name="T23" fmla="*/ 2147483647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CH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191000" y="3276600"/>
            <a:ext cx="646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800"/>
              <a:t>.vhdl</a:t>
            </a:r>
            <a:endParaRPr lang="de-DE" sz="1800"/>
          </a:p>
        </p:txBody>
      </p:sp>
      <p:sp>
        <p:nvSpPr>
          <p:cNvPr id="37906" name="Documents"/>
          <p:cNvSpPr>
            <a:spLocks noEditPoints="1" noChangeArrowheads="1"/>
          </p:cNvSpPr>
          <p:nvPr/>
        </p:nvSpPr>
        <p:spPr bwMode="auto">
          <a:xfrm>
            <a:off x="2743200" y="5410200"/>
            <a:ext cx="790575" cy="10572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0 h 21600"/>
              <a:gd name="T18" fmla="*/ 2147483647 w 21600"/>
              <a:gd name="T19" fmla="*/ 0 h 21600"/>
              <a:gd name="T20" fmla="*/ 0 w 21600"/>
              <a:gd name="T21" fmla="*/ 2147483647 h 21600"/>
              <a:gd name="T22" fmla="*/ 2147483647 w 21600"/>
              <a:gd name="T23" fmla="*/ 2147483647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645 w 21600"/>
              <a:gd name="T37" fmla="*/ 4171 h 21600"/>
              <a:gd name="T38" fmla="*/ 16522 w 21600"/>
              <a:gd name="T39" fmla="*/ 17314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CH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2819400" y="57150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eaLnBrk="1" hangingPunct="1"/>
            <a:r>
              <a:rPr lang="de-CH" sz="1800">
                <a:solidFill>
                  <a:schemeClr val="tx1"/>
                </a:solidFill>
                <a:latin typeface="Arial" charset="0"/>
              </a:rPr>
              <a:t>.do</a:t>
            </a:r>
            <a:endParaRPr lang="de-DE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H="1">
            <a:off x="1371600" y="26670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2438400" y="2667000"/>
            <a:ext cx="609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>
            <a:off x="2667000" y="12192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4495800" y="1219200"/>
            <a:ext cx="2286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4495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31242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44958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1276350" y="52006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7916" name="File"/>
          <p:cNvSpPr>
            <a:spLocks noEditPoints="1" noChangeArrowheads="1"/>
          </p:cNvSpPr>
          <p:nvPr/>
        </p:nvSpPr>
        <p:spPr bwMode="auto">
          <a:xfrm>
            <a:off x="684213" y="5445125"/>
            <a:ext cx="1143000" cy="71437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86 w 21600"/>
              <a:gd name="T19" fmla="*/ 4628 h 21600"/>
              <a:gd name="T20" fmla="*/ 20635 w 21600"/>
              <a:gd name="T21" fmla="*/ 2028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lnTo>
                  <a:pt x="19790" y="324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de-CH"/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900113" y="5661025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eaLnBrk="1" hangingPunct="1"/>
            <a:r>
              <a:rPr lang="de-CH" sz="1800">
                <a:solidFill>
                  <a:schemeClr val="tx1"/>
                </a:solidFill>
                <a:latin typeface="Arial" charset="0"/>
              </a:rPr>
              <a:t>work</a:t>
            </a:r>
            <a:endParaRPr lang="de-DE" sz="18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672"/>
            <a:ext cx="7558087" cy="719138"/>
          </a:xfrm>
        </p:spPr>
        <p:txBody>
          <a:bodyPr/>
          <a:lstStyle/>
          <a:p>
            <a:pPr eaLnBrk="1" hangingPunct="1"/>
            <a:r>
              <a:rPr lang="de-CH" sz="2400" dirty="0" smtClean="0"/>
              <a:t>Compile Script (compile.do) </a:t>
            </a:r>
            <a:r>
              <a:rPr lang="de-CH" sz="2400" dirty="0" err="1" smtClean="0"/>
              <a:t>for</a:t>
            </a:r>
            <a:r>
              <a:rPr lang="de-CH" sz="2400" dirty="0" smtClean="0"/>
              <a:t> VHDL </a:t>
            </a:r>
            <a:r>
              <a:rPr lang="de-CH" sz="2400" dirty="0" smtClean="0"/>
              <a:t>Simulation</a:t>
            </a:r>
            <a:endParaRPr lang="de-DE" sz="2400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12776"/>
            <a:ext cx="8784976" cy="4318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de-DE" sz="1600" b="1" dirty="0" smtClean="0">
                <a:solidFill>
                  <a:schemeClr val="tx1"/>
                </a:solidFill>
                <a:latin typeface="Courier" pitchFamily="49" charset="0"/>
              </a:rPr>
              <a:t># create work library</a:t>
            </a:r>
          </a:p>
          <a:p>
            <a:pPr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de-DE" sz="1600" b="1" dirty="0" smtClean="0">
                <a:solidFill>
                  <a:schemeClr val="tx1"/>
                </a:solidFill>
                <a:latin typeface="Courier" pitchFamily="49" charset="0"/>
              </a:rPr>
              <a:t>vlib work</a:t>
            </a:r>
          </a:p>
          <a:p>
            <a:pPr eaLnBrk="1" hangingPunct="1">
              <a:lnSpc>
                <a:spcPct val="100000"/>
              </a:lnSpc>
              <a:buFont typeface="Monotype Sorts" pitchFamily="2" charset="2"/>
              <a:buNone/>
            </a:pPr>
            <a:endParaRPr lang="de-DE" sz="16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de-DE" sz="1600" b="1" dirty="0" smtClean="0">
                <a:solidFill>
                  <a:schemeClr val="tx1"/>
                </a:solidFill>
                <a:latin typeface="Courier" pitchFamily="49" charset="0"/>
              </a:rPr>
              <a:t># compile project files</a:t>
            </a:r>
          </a:p>
          <a:p>
            <a:pPr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de-DE" sz="1600" b="1" dirty="0" err="1">
                <a:latin typeface="Courier" pitchFamily="49" charset="0"/>
              </a:rPr>
              <a:t>vcom</a:t>
            </a:r>
            <a:r>
              <a:rPr lang="de-DE" sz="1600" b="1" dirty="0">
                <a:latin typeface="Courier" pitchFamily="49" charset="0"/>
              </a:rPr>
              <a:t> -2008 -explicit -</a:t>
            </a:r>
            <a:r>
              <a:rPr lang="de-DE" sz="1600" b="1" dirty="0" err="1">
                <a:latin typeface="Courier" pitchFamily="49" charset="0"/>
              </a:rPr>
              <a:t>work</a:t>
            </a:r>
            <a:r>
              <a:rPr lang="de-DE" sz="1600" b="1" dirty="0">
                <a:latin typeface="Courier" pitchFamily="49" charset="0"/>
              </a:rPr>
              <a:t> </a:t>
            </a:r>
            <a:r>
              <a:rPr lang="de-DE" sz="1600" b="1" dirty="0" err="1" smtClean="0">
                <a:latin typeface="Courier" pitchFamily="49" charset="0"/>
              </a:rPr>
              <a:t>work</a:t>
            </a:r>
            <a:r>
              <a:rPr lang="de-DE" sz="1600" b="1" dirty="0" smtClean="0">
                <a:latin typeface="Courier" pitchFamily="49" charset="0"/>
              </a:rPr>
              <a:t> ../../</a:t>
            </a:r>
            <a:r>
              <a:rPr lang="de-DE" sz="1600" b="1" dirty="0" err="1" smtClean="0">
                <a:latin typeface="Courier" pitchFamily="49" charset="0"/>
              </a:rPr>
              <a:t>source</a:t>
            </a:r>
            <a:r>
              <a:rPr lang="de-DE" sz="1600" b="1" dirty="0" smtClean="0">
                <a:latin typeface="Courier" pitchFamily="49" charset="0"/>
              </a:rPr>
              <a:t>/</a:t>
            </a:r>
            <a:r>
              <a:rPr lang="de-DE" sz="1600" b="1" dirty="0" err="1" smtClean="0">
                <a:latin typeface="Courier" pitchFamily="49" charset="0"/>
              </a:rPr>
              <a:t>testbench_einfach.vhd</a:t>
            </a:r>
            <a:endParaRPr lang="de-DE" sz="1600" b="1" dirty="0" smtClean="0">
              <a:latin typeface="Courier" pitchFamily="49" charset="0"/>
            </a:endParaRPr>
          </a:p>
          <a:p>
            <a:pPr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de-DE" sz="1600" b="1" dirty="0" err="1" smtClean="0">
                <a:latin typeface="Courier" pitchFamily="49" charset="0"/>
              </a:rPr>
              <a:t>vcom</a:t>
            </a:r>
            <a:r>
              <a:rPr lang="de-DE" sz="1600" b="1" dirty="0" smtClean="0">
                <a:latin typeface="Courier" pitchFamily="49" charset="0"/>
              </a:rPr>
              <a:t> </a:t>
            </a:r>
            <a:r>
              <a:rPr lang="de-DE" sz="1600" b="1" dirty="0">
                <a:latin typeface="Courier" pitchFamily="49" charset="0"/>
              </a:rPr>
              <a:t>-2008 -explicit -</a:t>
            </a:r>
            <a:r>
              <a:rPr lang="de-DE" sz="1600" b="1" dirty="0" err="1">
                <a:latin typeface="Courier" pitchFamily="49" charset="0"/>
              </a:rPr>
              <a:t>work</a:t>
            </a:r>
            <a:r>
              <a:rPr lang="de-DE" sz="1600" b="1" dirty="0">
                <a:latin typeface="Courier" pitchFamily="49" charset="0"/>
              </a:rPr>
              <a:t> </a:t>
            </a:r>
            <a:r>
              <a:rPr lang="de-DE" sz="1600" b="1" dirty="0" err="1">
                <a:latin typeface="Courier" pitchFamily="49" charset="0"/>
              </a:rPr>
              <a:t>work</a:t>
            </a:r>
            <a:r>
              <a:rPr lang="de-DE" sz="1600" b="1" dirty="0">
                <a:latin typeface="Courier" pitchFamily="49" charset="0"/>
              </a:rPr>
              <a:t> ../../</a:t>
            </a:r>
            <a:r>
              <a:rPr lang="de-DE" sz="1600" b="1" dirty="0" err="1" smtClean="0">
                <a:latin typeface="Courier" pitchFamily="49" charset="0"/>
              </a:rPr>
              <a:t>source</a:t>
            </a:r>
            <a:r>
              <a:rPr lang="de-DE" sz="1600" b="1" dirty="0" smtClean="0">
                <a:latin typeface="Courier" pitchFamily="49" charset="0"/>
              </a:rPr>
              <a:t>/</a:t>
            </a:r>
            <a:r>
              <a:rPr lang="de-DE" sz="1600" b="1" dirty="0" err="1" smtClean="0">
                <a:latin typeface="Courier" pitchFamily="49" charset="0"/>
              </a:rPr>
              <a:t>einfach.vhd</a:t>
            </a:r>
            <a:endParaRPr lang="de-DE" sz="1600" b="1" dirty="0" smtClean="0">
              <a:latin typeface="Courier" pitchFamily="49" charset="0"/>
            </a:endParaRPr>
          </a:p>
          <a:p>
            <a:pPr eaLnBrk="1" hangingPunct="1">
              <a:lnSpc>
                <a:spcPct val="100000"/>
              </a:lnSpc>
              <a:buFont typeface="Monotype Sorts" pitchFamily="2" charset="2"/>
              <a:buNone/>
            </a:pPr>
            <a:endParaRPr lang="de-DE" sz="16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de-DE" sz="1600" b="1" dirty="0" smtClean="0">
                <a:solidFill>
                  <a:schemeClr val="tx1"/>
                </a:solidFill>
                <a:latin typeface="Courier" pitchFamily="49" charset="0"/>
              </a:rPr>
              <a:t># run the simulation</a:t>
            </a:r>
          </a:p>
          <a:p>
            <a:pPr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de-DE" sz="1600" b="1" dirty="0" err="1" smtClean="0">
                <a:solidFill>
                  <a:schemeClr val="tx1"/>
                </a:solidFill>
                <a:latin typeface="Courier" pitchFamily="49" charset="0"/>
              </a:rPr>
              <a:t>vsim</a:t>
            </a:r>
            <a:r>
              <a:rPr lang="de-DE" sz="1600" b="1" dirty="0" smtClean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de-DE" sz="1600" b="1" dirty="0">
                <a:latin typeface="Courier" pitchFamily="49" charset="0"/>
              </a:rPr>
              <a:t>-</a:t>
            </a:r>
            <a:r>
              <a:rPr lang="de-DE" sz="1600" b="1" dirty="0" err="1">
                <a:latin typeface="Courier" pitchFamily="49" charset="0"/>
              </a:rPr>
              <a:t>novopt</a:t>
            </a:r>
            <a:r>
              <a:rPr lang="de-DE" sz="1600" b="1" dirty="0">
                <a:latin typeface="Courier" pitchFamily="49" charset="0"/>
              </a:rPr>
              <a:t> </a:t>
            </a:r>
            <a:r>
              <a:rPr lang="de-DE" sz="1600" b="1" dirty="0" smtClean="0">
                <a:solidFill>
                  <a:schemeClr val="tx1"/>
                </a:solidFill>
                <a:latin typeface="Courier" pitchFamily="49" charset="0"/>
              </a:rPr>
              <a:t>-t 1ns -lib work </a:t>
            </a:r>
            <a:r>
              <a:rPr lang="de-DE" sz="1600" b="1" dirty="0" err="1" smtClean="0">
                <a:solidFill>
                  <a:schemeClr val="tx1"/>
                </a:solidFill>
                <a:latin typeface="Courier" pitchFamily="49" charset="0"/>
              </a:rPr>
              <a:t>work</a:t>
            </a:r>
            <a:r>
              <a:rPr lang="de-DE" sz="1600" b="1" dirty="0" smtClean="0">
                <a:solidFill>
                  <a:schemeClr val="tx1"/>
                </a:solidFill>
                <a:latin typeface="Courier" pitchFamily="49" charset="0"/>
              </a:rPr>
              <a:t>.</a:t>
            </a:r>
            <a:r>
              <a:rPr lang="de-DE" sz="1600" b="1" dirty="0">
                <a:latin typeface="Courier" pitchFamily="49" charset="0"/>
              </a:rPr>
              <a:t> </a:t>
            </a:r>
            <a:r>
              <a:rPr lang="de-DE" sz="1600" b="1" dirty="0" err="1" smtClean="0">
                <a:latin typeface="Courier" pitchFamily="49" charset="0"/>
              </a:rPr>
              <a:t>testbench_einfach</a:t>
            </a:r>
            <a:endParaRPr lang="de-DE" sz="1600" b="1" dirty="0" smtClean="0">
              <a:solidFill>
                <a:schemeClr val="tx1"/>
              </a:solidFill>
              <a:latin typeface="Courier" pitchFamily="49" charset="0"/>
            </a:endParaRPr>
          </a:p>
          <a:p>
            <a:pPr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de-DE" sz="1600" b="1" dirty="0" smtClean="0">
                <a:solidFill>
                  <a:schemeClr val="tx1"/>
                </a:solidFill>
                <a:latin typeface="Courier" pitchFamily="49" charset="0"/>
              </a:rPr>
              <a:t>do ../scripts/wave.do</a:t>
            </a:r>
          </a:p>
          <a:p>
            <a:pPr eaLnBrk="1" hangingPunct="1">
              <a:lnSpc>
                <a:spcPct val="100000"/>
              </a:lnSpc>
              <a:buFont typeface="Monotype Sorts" pitchFamily="2" charset="2"/>
              <a:buNone/>
            </a:pPr>
            <a:r>
              <a:rPr lang="de-DE" sz="1600" b="1" dirty="0" smtClean="0">
                <a:solidFill>
                  <a:schemeClr val="tx1"/>
                </a:solidFill>
                <a:latin typeface="Courier" pitchFamily="49" charset="0"/>
              </a:rPr>
              <a:t>run 1800.0 ns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372200" y="4977391"/>
            <a:ext cx="15776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600" dirty="0" err="1">
                <a:solidFill>
                  <a:srgbClr val="009900"/>
                </a:solidFill>
              </a:rPr>
              <a:t>s</a:t>
            </a:r>
            <a:r>
              <a:rPr lang="de-CH" sz="1600" dirty="0" err="1" smtClean="0">
                <a:solidFill>
                  <a:srgbClr val="009900"/>
                </a:solidFill>
              </a:rPr>
              <a:t>tarts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>
                <a:solidFill>
                  <a:srgbClr val="009900"/>
                </a:solidFill>
              </a:rPr>
              <a:t>s</a:t>
            </a:r>
            <a:r>
              <a:rPr lang="de-CH" sz="1600" dirty="0" err="1" smtClean="0">
                <a:solidFill>
                  <a:srgbClr val="009900"/>
                </a:solidFill>
              </a:rPr>
              <a:t>imulator</a:t>
            </a:r>
            <a:endParaRPr lang="de-DE" sz="1600" dirty="0">
              <a:solidFill>
                <a:srgbClr val="009900"/>
              </a:solidFill>
            </a:endParaRP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5757829" y="4987708"/>
            <a:ext cx="576263" cy="142875"/>
          </a:xfrm>
          <a:prstGeom prst="line">
            <a:avLst/>
          </a:prstGeom>
          <a:noFill/>
          <a:ln w="9525">
            <a:solidFill>
              <a:srgbClr val="00602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627784" y="1916832"/>
            <a:ext cx="57775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600" dirty="0" err="1">
                <a:solidFill>
                  <a:srgbClr val="009900"/>
                </a:solidFill>
              </a:rPr>
              <a:t>c</a:t>
            </a:r>
            <a:r>
              <a:rPr lang="de-CH" sz="1600" dirty="0" err="1" smtClean="0">
                <a:solidFill>
                  <a:srgbClr val="009900"/>
                </a:solidFill>
              </a:rPr>
              <a:t>reate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work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directory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>
                <a:solidFill>
                  <a:srgbClr val="009900"/>
                </a:solidFill>
              </a:rPr>
              <a:t>„</a:t>
            </a:r>
            <a:r>
              <a:rPr lang="de-CH" sz="1600" dirty="0" err="1">
                <a:solidFill>
                  <a:srgbClr val="009900"/>
                </a:solidFill>
              </a:rPr>
              <a:t>work</a:t>
            </a:r>
            <a:r>
              <a:rPr lang="de-CH" sz="1600" dirty="0" smtClean="0">
                <a:solidFill>
                  <a:srgbClr val="009900"/>
                </a:solidFill>
              </a:rPr>
              <a:t>“ </a:t>
            </a:r>
            <a:r>
              <a:rPr lang="de-CH" sz="1600" dirty="0" err="1" smtClean="0">
                <a:solidFill>
                  <a:srgbClr val="009900"/>
                </a:solidFill>
              </a:rPr>
              <a:t>to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store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ModeSim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compiled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data</a:t>
            </a:r>
            <a:endParaRPr lang="de-DE" sz="1600" dirty="0">
              <a:solidFill>
                <a:srgbClr val="009900"/>
              </a:solidFill>
            </a:endParaRP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1475656" y="1973664"/>
            <a:ext cx="1081088" cy="73025"/>
          </a:xfrm>
          <a:prstGeom prst="line">
            <a:avLst/>
          </a:prstGeom>
          <a:noFill/>
          <a:ln w="9525">
            <a:solidFill>
              <a:srgbClr val="00602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2949774" y="3948586"/>
            <a:ext cx="60600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600" dirty="0" err="1">
                <a:solidFill>
                  <a:srgbClr val="009900"/>
                </a:solidFill>
              </a:rPr>
              <a:t>c</a:t>
            </a:r>
            <a:r>
              <a:rPr lang="de-CH" sz="1600" dirty="0" err="1" smtClean="0">
                <a:solidFill>
                  <a:srgbClr val="009900"/>
                </a:solidFill>
              </a:rPr>
              <a:t>ompiles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>
                <a:solidFill>
                  <a:srgbClr val="009900"/>
                </a:solidFill>
              </a:rPr>
              <a:t>VHDL </a:t>
            </a:r>
            <a:r>
              <a:rPr lang="de-CH" sz="1600" dirty="0" err="1" smtClean="0">
                <a:solidFill>
                  <a:srgbClr val="009900"/>
                </a:solidFill>
              </a:rPr>
              <a:t>source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files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and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store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compiled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data</a:t>
            </a:r>
            <a:r>
              <a:rPr lang="de-CH" sz="1600" dirty="0" smtClean="0">
                <a:solidFill>
                  <a:srgbClr val="009900"/>
                </a:solidFill>
              </a:rPr>
              <a:t> in „</a:t>
            </a:r>
            <a:r>
              <a:rPr lang="de-CH" sz="1600" dirty="0" err="1" smtClean="0">
                <a:solidFill>
                  <a:srgbClr val="009900"/>
                </a:solidFill>
              </a:rPr>
              <a:t>work</a:t>
            </a:r>
            <a:r>
              <a:rPr lang="de-CH" sz="1600" dirty="0" smtClean="0">
                <a:solidFill>
                  <a:srgbClr val="009900"/>
                </a:solidFill>
              </a:rPr>
              <a:t>“ dir</a:t>
            </a:r>
            <a:endParaRPr lang="de-DE" sz="1600" dirty="0">
              <a:solidFill>
                <a:srgbClr val="009900"/>
              </a:solidFill>
            </a:endParaRP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3132138" y="3861048"/>
            <a:ext cx="287337" cy="144462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11188" y="6188075"/>
            <a:ext cx="26035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600" dirty="0" err="1">
                <a:solidFill>
                  <a:srgbClr val="009900"/>
                </a:solidFill>
              </a:rPr>
              <a:t>r</a:t>
            </a:r>
            <a:r>
              <a:rPr lang="de-CH" sz="1600" dirty="0" err="1" smtClean="0">
                <a:solidFill>
                  <a:srgbClr val="009900"/>
                </a:solidFill>
              </a:rPr>
              <a:t>un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s</a:t>
            </a:r>
            <a:r>
              <a:rPr lang="de-CH" sz="1600" dirty="0" err="1" smtClean="0">
                <a:solidFill>
                  <a:srgbClr val="009900"/>
                </a:solidFill>
              </a:rPr>
              <a:t>imulation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for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>
                <a:solidFill>
                  <a:srgbClr val="009900"/>
                </a:solidFill>
              </a:rPr>
              <a:t>1800 </a:t>
            </a:r>
            <a:r>
              <a:rPr lang="de-CH" sz="1600" dirty="0" err="1">
                <a:solidFill>
                  <a:srgbClr val="009900"/>
                </a:solidFill>
              </a:rPr>
              <a:t>ns</a:t>
            </a:r>
            <a:r>
              <a:rPr lang="de-CH" sz="1600" dirty="0">
                <a:solidFill>
                  <a:srgbClr val="009900"/>
                </a:solidFill>
              </a:rPr>
              <a:t> </a:t>
            </a:r>
            <a:endParaRPr lang="de-DE" sz="1600" dirty="0">
              <a:solidFill>
                <a:srgbClr val="009900"/>
              </a:solidFill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501154" y="5444653"/>
            <a:ext cx="46365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600" dirty="0" smtClean="0">
                <a:solidFill>
                  <a:srgbClr val="009900"/>
                </a:solidFill>
              </a:rPr>
              <a:t>open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>
                <a:solidFill>
                  <a:srgbClr val="009900"/>
                </a:solidFill>
              </a:rPr>
              <a:t>W</a:t>
            </a:r>
            <a:r>
              <a:rPr lang="de-CH" sz="1600" dirty="0" err="1" smtClean="0">
                <a:solidFill>
                  <a:srgbClr val="009900"/>
                </a:solidFill>
              </a:rPr>
              <a:t>aveform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Window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with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saved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r>
              <a:rPr lang="de-CH" sz="1600" dirty="0" err="1" smtClean="0">
                <a:solidFill>
                  <a:srgbClr val="009900"/>
                </a:solidFill>
              </a:rPr>
              <a:t>preferences</a:t>
            </a:r>
            <a:r>
              <a:rPr lang="de-CH" sz="1600" dirty="0" smtClean="0">
                <a:solidFill>
                  <a:srgbClr val="009900"/>
                </a:solidFill>
              </a:rPr>
              <a:t> </a:t>
            </a:r>
            <a:endParaRPr lang="de-DE" sz="1600" dirty="0">
              <a:solidFill>
                <a:srgbClr val="009900"/>
              </a:solidFill>
            </a:endParaRP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2916238" y="5373216"/>
            <a:ext cx="576263" cy="142875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1042988" y="5876925"/>
            <a:ext cx="360362" cy="2159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14940" y="570180"/>
            <a:ext cx="7016825" cy="64361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64BA"/>
                </a:solidFill>
              </a:rPr>
              <a:t>Hierarchical </a:t>
            </a:r>
            <a:r>
              <a:rPr lang="en-US" dirty="0" smtClean="0">
                <a:solidFill>
                  <a:srgbClr val="0064BA"/>
                </a:solidFill>
              </a:rPr>
              <a:t>Design</a:t>
            </a:r>
            <a:endParaRPr lang="en-GB" dirty="0" smtClean="0">
              <a:solidFill>
                <a:srgbClr val="0064BA"/>
              </a:solidFill>
            </a:endParaRPr>
          </a:p>
        </p:txBody>
      </p:sp>
      <p:sp>
        <p:nvSpPr>
          <p:cNvPr id="17411" name="Foliennummernplatzhalter 1"/>
          <p:cNvSpPr txBox="1">
            <a:spLocks/>
          </p:cNvSpPr>
          <p:nvPr/>
        </p:nvSpPr>
        <p:spPr bwMode="auto">
          <a:xfrm>
            <a:off x="7870682" y="6462041"/>
            <a:ext cx="1038474" cy="17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1042988" eaLnBrk="0" hangingPunct="0">
              <a:defRPr sz="2800" b="1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defTabSz="1042988" eaLnBrk="0" hangingPunct="0">
              <a:defRPr sz="2800" b="1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defTabSz="1042988" eaLnBrk="0" hangingPunct="0">
              <a:defRPr sz="2800" b="1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defTabSz="1042988" eaLnBrk="0" hangingPunct="0">
              <a:defRPr sz="2800" b="1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1042988" eaLnBrk="0" hangingPunct="0">
              <a:defRPr sz="2800" b="1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28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Aft>
                <a:spcPct val="0"/>
              </a:spcAft>
            </a:pPr>
            <a:fld id="{662DFAEB-2187-4189-BCEA-94D85C64A405}" type="slidenum">
              <a:rPr lang="de-DE" sz="800" b="0">
                <a:solidFill>
                  <a:schemeClr val="tx1"/>
                </a:solidFill>
              </a:rPr>
              <a:pPr algn="r" eaLnBrk="1" hangingPunct="1">
                <a:lnSpc>
                  <a:spcPct val="100000"/>
                </a:lnSpc>
                <a:spcAft>
                  <a:spcPct val="0"/>
                </a:spcAft>
              </a:pPr>
              <a:t>3</a:t>
            </a:fld>
            <a:endParaRPr lang="de-DE" sz="800" b="0">
              <a:solidFill>
                <a:schemeClr val="tx1"/>
              </a:solidFill>
            </a:endParaRPr>
          </a:p>
        </p:txBody>
      </p:sp>
      <p:pic>
        <p:nvPicPr>
          <p:cNvPr id="1741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955" y="1393774"/>
            <a:ext cx="5440789" cy="507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2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80" y="1916832"/>
            <a:ext cx="4110188" cy="370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0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16833"/>
            <a:ext cx="4466823" cy="3702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7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6462972" cy="643613"/>
          </a:xfrm>
        </p:spPr>
        <p:txBody>
          <a:bodyPr/>
          <a:lstStyle/>
          <a:p>
            <a:r>
              <a:rPr lang="de-CH" dirty="0" smtClean="0"/>
              <a:t>Simulator </a:t>
            </a:r>
            <a:r>
              <a:rPr lang="de-CH" dirty="0" err="1" smtClean="0"/>
              <a:t>ModelSim</a:t>
            </a:r>
            <a:r>
              <a:rPr lang="de-CH" dirty="0" smtClean="0"/>
              <a:t>: </a:t>
            </a:r>
            <a:r>
              <a:rPr lang="de-CH" dirty="0" err="1" smtClean="0"/>
              <a:t>Getting</a:t>
            </a:r>
            <a:r>
              <a:rPr lang="de-CH" dirty="0" smtClean="0"/>
              <a:t> </a:t>
            </a:r>
            <a:r>
              <a:rPr lang="de-CH" dirty="0" err="1" smtClean="0"/>
              <a:t>Started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119" y="2276872"/>
            <a:ext cx="32289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28194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97006" y="1196788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Creating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Project</a:t>
            </a:r>
            <a:endParaRPr lang="de-CH" dirty="0"/>
          </a:p>
        </p:txBody>
      </p:sp>
      <p:cxnSp>
        <p:nvCxnSpPr>
          <p:cNvPr id="6" name="Gerade Verbindung mit Pfeil 5"/>
          <p:cNvCxnSpPr/>
          <p:nvPr/>
        </p:nvCxnSpPr>
        <p:spPr bwMode="auto">
          <a:xfrm flipV="1">
            <a:off x="4427984" y="3365202"/>
            <a:ext cx="72008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2781254" y="3687099"/>
            <a:ext cx="20553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Select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directory</a:t>
            </a:r>
            <a:r>
              <a:rPr lang="de-CH" dirty="0" smtClean="0"/>
              <a:t> </a:t>
            </a:r>
          </a:p>
          <a:p>
            <a:r>
              <a:rPr lang="de-CH" dirty="0" err="1"/>
              <a:t>w</a:t>
            </a:r>
            <a:r>
              <a:rPr lang="de-CH" dirty="0" err="1" smtClean="0"/>
              <a:t>here</a:t>
            </a:r>
            <a:r>
              <a:rPr lang="de-CH" dirty="0" smtClean="0"/>
              <a:t> «</a:t>
            </a:r>
            <a:r>
              <a:rPr lang="de-CH" dirty="0" err="1" smtClean="0"/>
              <a:t>work</a:t>
            </a:r>
            <a:r>
              <a:rPr lang="de-CH" dirty="0" smtClean="0"/>
              <a:t>» </a:t>
            </a:r>
            <a:br>
              <a:rPr lang="de-CH" dirty="0" smtClean="0"/>
            </a:br>
            <a:r>
              <a:rPr lang="de-CH" dirty="0" err="1" smtClean="0"/>
              <a:t>compiled</a:t>
            </a:r>
            <a:r>
              <a:rPr lang="de-CH" dirty="0" smtClean="0"/>
              <a:t> </a:t>
            </a:r>
            <a:r>
              <a:rPr lang="de-CH" dirty="0" err="1" smtClean="0"/>
              <a:t>director</a:t>
            </a:r>
            <a:r>
              <a:rPr lang="de-CH" dirty="0" smtClean="0"/>
              <a:t> will </a:t>
            </a:r>
          </a:p>
          <a:p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generated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4427984" y="5609585"/>
            <a:ext cx="4015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Start </a:t>
            </a:r>
            <a:r>
              <a:rPr lang="de-CH" dirty="0" err="1" smtClean="0"/>
              <a:t>simulation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script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command</a:t>
            </a:r>
            <a:r>
              <a:rPr lang="de-CH" dirty="0" smtClean="0"/>
              <a:t> </a:t>
            </a:r>
            <a:r>
              <a:rPr lang="de-CH" dirty="0" err="1" smtClean="0"/>
              <a:t>line</a:t>
            </a:r>
            <a:endParaRPr lang="de-CH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0" y="5018939"/>
            <a:ext cx="32385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mit Pfeil 10"/>
          <p:cNvCxnSpPr/>
          <p:nvPr/>
        </p:nvCxnSpPr>
        <p:spPr bwMode="auto">
          <a:xfrm flipH="1">
            <a:off x="3163946" y="5805264"/>
            <a:ext cx="1152128" cy="244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92132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Waveform</a:t>
            </a:r>
            <a:r>
              <a:rPr lang="de-CH" dirty="0" smtClean="0"/>
              <a:t> </a:t>
            </a:r>
            <a:r>
              <a:rPr lang="de-CH" dirty="0" err="1" smtClean="0"/>
              <a:t>Window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06" y="1971030"/>
            <a:ext cx="3520455" cy="161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 bwMode="auto">
          <a:xfrm flipH="1">
            <a:off x="2051721" y="1602482"/>
            <a:ext cx="216024" cy="3685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4355977" y="1574862"/>
            <a:ext cx="36004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feld 12"/>
          <p:cNvSpPr txBox="1"/>
          <p:nvPr/>
        </p:nvSpPr>
        <p:spPr>
          <a:xfrm>
            <a:off x="3995936" y="1032374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Objects </a:t>
            </a:r>
            <a:r>
              <a:rPr lang="de-CH" dirty="0" err="1" smtClean="0"/>
              <a:t>Window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select</a:t>
            </a:r>
            <a:r>
              <a:rPr lang="de-CH" dirty="0" smtClean="0"/>
              <a:t> Signals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visualisation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827584" y="1067098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Window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(Design </a:t>
            </a:r>
            <a:r>
              <a:rPr lang="de-CH" dirty="0" err="1" smtClean="0"/>
              <a:t>Hierarchy</a:t>
            </a:r>
            <a:r>
              <a:rPr lang="de-CH" dirty="0" smtClean="0"/>
              <a:t> </a:t>
            </a:r>
            <a:r>
              <a:rPr lang="de-CH" dirty="0" smtClean="0"/>
              <a:t>Browser)</a:t>
            </a:r>
            <a:endParaRPr lang="de-CH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60" y="4077072"/>
            <a:ext cx="6371033" cy="223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917050"/>
            <a:ext cx="1544799" cy="196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6751665" y="1495719"/>
            <a:ext cx="1005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Add Wave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110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Library </a:t>
            </a:r>
            <a:r>
              <a:rPr lang="de-CH" dirty="0" err="1" smtClean="0"/>
              <a:t>Window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4392488" cy="290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064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ctrTitle"/>
          </p:nvPr>
        </p:nvSpPr>
        <p:spPr>
          <a:xfrm>
            <a:off x="1187624" y="764704"/>
            <a:ext cx="5846675" cy="1141801"/>
          </a:xfrm>
        </p:spPr>
        <p:txBody>
          <a:bodyPr/>
          <a:lstStyle/>
          <a:p>
            <a:pPr eaLnBrk="1" hangingPunct="1"/>
            <a:r>
              <a:rPr lang="de-CH" sz="3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VHDL Templates </a:t>
            </a:r>
            <a:endParaRPr lang="en-US" sz="32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de-CH" sz="2400" smtClean="0">
                <a:latin typeface="Arial" charset="0"/>
                <a:cs typeface="Arial" charset="0"/>
              </a:rPr>
              <a:t> Block Design (RTL)</a:t>
            </a:r>
          </a:p>
          <a:p>
            <a:pPr eaLnBrk="1" hangingPunct="1">
              <a:buFont typeface="Arial" charset="0"/>
              <a:buChar char="•"/>
            </a:pPr>
            <a:r>
              <a:rPr lang="de-CH" sz="2400" smtClean="0">
                <a:latin typeface="Arial" charset="0"/>
                <a:cs typeface="Arial" charset="0"/>
              </a:rPr>
              <a:t> Block Design (Hierarchical)</a:t>
            </a:r>
          </a:p>
          <a:p>
            <a:pPr eaLnBrk="1" hangingPunct="1">
              <a:buFont typeface="Arial" charset="0"/>
              <a:buChar char="•"/>
            </a:pPr>
            <a:r>
              <a:rPr lang="de-CH" sz="2400" smtClean="0">
                <a:latin typeface="Arial" charset="0"/>
                <a:cs typeface="Arial" charset="0"/>
              </a:rPr>
              <a:t> Testbench (Hierarchical &amp; Behavioural)</a:t>
            </a:r>
            <a:endParaRPr lang="en-US" sz="24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>
                <a:latin typeface="Arial" charset="0"/>
                <a:cs typeface="Arial" charset="0"/>
              </a:rPr>
              <a:t>Template _ Block Design</a:t>
            </a:r>
            <a:r>
              <a:rPr lang="de-CH" sz="2400" i="1" smtClean="0">
                <a:latin typeface="Arial" charset="0"/>
                <a:cs typeface="Arial" charset="0"/>
              </a:rPr>
              <a:t> (RTL)</a:t>
            </a:r>
            <a:endParaRPr lang="en-US" i="1" smtClean="0">
              <a:latin typeface="Arial" charset="0"/>
              <a:cs typeface="Arial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539750" y="1341438"/>
            <a:ext cx="7993063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Library &amp; Use Statements</a:t>
            </a:r>
          </a:p>
          <a:p>
            <a:pPr eaLnBrk="1" hangingPunct="1"/>
            <a:endParaRPr lang="en-GB" sz="1800" i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Entity Declaration </a:t>
            </a:r>
          </a:p>
          <a:p>
            <a:pPr eaLnBrk="1" hangingPunct="1"/>
            <a:endParaRPr lang="en-GB" sz="1800" i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Architecture Declaration </a:t>
            </a:r>
            <a:r>
              <a:rPr lang="de-CH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CH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    -- Signals &amp; Constants Declaration</a:t>
            </a:r>
            <a:b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/>
            <a: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Begin Architecture</a:t>
            </a:r>
          </a:p>
          <a:p>
            <a:pPr eaLnBrk="1" hangingPunct="1"/>
            <a:endParaRPr lang="en-GB" sz="1800" i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-------------------------------------------</a:t>
            </a:r>
          </a:p>
          <a:p>
            <a:pPr eaLnBrk="1" hangingPunct="1"/>
            <a: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 </a:t>
            </a:r>
            <a:r>
              <a:rPr lang="en-GB" sz="1800" b="1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Process for combinatorial logic</a:t>
            </a:r>
          </a:p>
          <a:p>
            <a:pPr eaLnBrk="1" hangingPunct="1"/>
            <a: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------------------------------------------- </a:t>
            </a:r>
            <a:b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 </a:t>
            </a:r>
            <a:r>
              <a:rPr lang="en-GB" sz="1800" b="1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Process for registers (flip-flops)</a:t>
            </a:r>
          </a:p>
          <a:p>
            <a:pPr eaLnBrk="1" hangingPunct="1"/>
            <a: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-------------------------------------------</a:t>
            </a:r>
          </a:p>
          <a:p>
            <a:pPr eaLnBrk="1" hangingPunct="1"/>
            <a: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 Concurrent Assignements  </a:t>
            </a:r>
            <a:endParaRPr lang="de-CH" sz="1800" i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 e.g. Assign outputs from intermediate signals</a:t>
            </a:r>
            <a:r>
              <a:rPr lang="de-CH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CH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-------------------------------------------</a:t>
            </a:r>
          </a:p>
          <a:p>
            <a:pPr eaLnBrk="1" hangingPunct="1"/>
            <a:endParaRPr lang="en-GB" sz="1800" i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800" i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-- End Architecture </a:t>
            </a:r>
            <a:endParaRPr lang="de-CH" sz="1800" i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64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7200900" cy="796925"/>
          </a:xfrm>
        </p:spPr>
        <p:txBody>
          <a:bodyPr/>
          <a:lstStyle/>
          <a:p>
            <a:r>
              <a:rPr lang="de-CH" smtClean="0">
                <a:latin typeface="Arial" charset="0"/>
                <a:cs typeface="Arial" charset="0"/>
              </a:rPr>
              <a:t>Template _ Block Design </a:t>
            </a:r>
            <a:r>
              <a:rPr lang="de-CH" sz="2400" i="1" smtClean="0">
                <a:latin typeface="Arial" charset="0"/>
                <a:cs typeface="Arial" charset="0"/>
              </a:rPr>
              <a:t>(Hierarchical)</a:t>
            </a:r>
            <a:endParaRPr lang="en-US" i="1" smtClean="0">
              <a:latin typeface="Arial" charset="0"/>
              <a:cs typeface="Arial" charset="0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323528" y="1124744"/>
            <a:ext cx="7993063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Library &amp; Use Statements</a:t>
            </a: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Entity Declaration </a:t>
            </a:r>
          </a:p>
          <a:p>
            <a:pPr eaLnBrk="1" hangingPunct="1"/>
            <a:endParaRPr lang="en-GB" sz="1800" i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Architecture Declaration </a:t>
            </a:r>
            <a:r>
              <a:rPr lang="de-CH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CH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   -- </a:t>
            </a:r>
            <a:r>
              <a:rPr lang="en-GB" sz="18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Components Declaration </a:t>
            </a: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 Signals &amp; Constants Declaration</a:t>
            </a:r>
            <a:b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Begin Architecture</a:t>
            </a:r>
          </a:p>
          <a:p>
            <a:pPr eaLnBrk="1" hangingPunct="1"/>
            <a:endParaRPr lang="en-GB" sz="1800" i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-------------------------------------------</a:t>
            </a: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 </a:t>
            </a:r>
            <a:r>
              <a:rPr lang="en-GB" sz="18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Instantiation Block - 1</a:t>
            </a: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------------------------------------------- </a:t>
            </a:r>
            <a:b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 </a:t>
            </a:r>
            <a:r>
              <a:rPr lang="en-GB" sz="18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Instantiation Block – 2 ...</a:t>
            </a: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-------------------------------------------</a:t>
            </a: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 Concurrent Assignments  </a:t>
            </a:r>
            <a:endParaRPr lang="de-CH" sz="1800" i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 e.g. Assign outputs from intermediate signals</a:t>
            </a:r>
            <a:r>
              <a:rPr lang="de-CH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CH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-------------------------------------------</a:t>
            </a:r>
          </a:p>
          <a:p>
            <a:pPr eaLnBrk="1" hangingPunct="1"/>
            <a:endParaRPr lang="en-GB" sz="1800" i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-- End Architecture </a:t>
            </a:r>
            <a:endParaRPr lang="de-CH" sz="1800" i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61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200900" cy="796925"/>
          </a:xfrm>
        </p:spPr>
        <p:txBody>
          <a:bodyPr/>
          <a:lstStyle/>
          <a:p>
            <a:r>
              <a:rPr lang="de-CH" smtClean="0">
                <a:latin typeface="Arial" charset="0"/>
                <a:cs typeface="Arial" charset="0"/>
              </a:rPr>
              <a:t>Template _ Testbench </a:t>
            </a:r>
            <a:br>
              <a:rPr lang="de-CH" smtClean="0">
                <a:latin typeface="Arial" charset="0"/>
                <a:cs typeface="Arial" charset="0"/>
              </a:rPr>
            </a:br>
            <a:r>
              <a:rPr lang="de-CH" smtClean="0">
                <a:latin typeface="Arial" charset="0"/>
                <a:cs typeface="Arial" charset="0"/>
              </a:rPr>
              <a:t>		</a:t>
            </a:r>
            <a:r>
              <a:rPr lang="de-CH" sz="2000" i="1" smtClean="0">
                <a:latin typeface="Arial" charset="0"/>
                <a:cs typeface="Arial" charset="0"/>
              </a:rPr>
              <a:t>(Hierarchical &amp; Behavioural)</a:t>
            </a:r>
            <a:endParaRPr lang="en-US" sz="2400" i="1" smtClean="0">
              <a:latin typeface="Arial" charset="0"/>
              <a:cs typeface="Arial" charset="0"/>
            </a:endParaRP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539750" y="1385888"/>
            <a:ext cx="7993063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Library &amp; Use Statements</a:t>
            </a: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Entity Declaration </a:t>
            </a:r>
          </a:p>
          <a:p>
            <a:pPr eaLnBrk="1" hangingPunct="1"/>
            <a:endParaRPr lang="en-GB" sz="1800" i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Architecture Declaration </a:t>
            </a:r>
            <a:r>
              <a:rPr lang="de-CH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CH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   -- </a:t>
            </a:r>
            <a:r>
              <a:rPr lang="en-GB" sz="18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Component Declaration </a:t>
            </a: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 Signals &amp; Constants Declaration</a:t>
            </a:r>
            <a:b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-- Begin Architecture</a:t>
            </a:r>
          </a:p>
          <a:p>
            <a:pPr eaLnBrk="1" hangingPunct="1"/>
            <a:endParaRPr lang="en-GB" sz="1800" i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-------------------------------------------</a:t>
            </a: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 </a:t>
            </a:r>
            <a:r>
              <a:rPr lang="en-GB" sz="18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Instantiation DUT (Device under Test)</a:t>
            </a: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------------------------------------------- </a:t>
            </a:r>
            <a:b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 </a:t>
            </a:r>
            <a:r>
              <a:rPr lang="en-GB" sz="18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Clock Generation Process (with wait)</a:t>
            </a: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-------------------------------------------</a:t>
            </a: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 </a:t>
            </a:r>
            <a:r>
              <a:rPr lang="en-GB" sz="18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Stimuli and Check Process (with wait &amp; ASSERT)</a:t>
            </a:r>
            <a:r>
              <a:rPr lang="de-CH" sz="18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de-CH" sz="18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-------------------------------------------</a:t>
            </a:r>
          </a:p>
          <a:p>
            <a:pPr eaLnBrk="1" hangingPunct="1"/>
            <a:endParaRPr lang="en-GB" sz="1800" i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GB" sz="1800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-- End Architecture </a:t>
            </a:r>
            <a:endParaRPr lang="de-CH" sz="1800" i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 rot="254944">
            <a:off x="4754563" y="4625975"/>
            <a:ext cx="3205162" cy="11811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 sz="1800">
              <a:solidFill>
                <a:prstClr val="white"/>
              </a:solidFill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5140325" y="1052513"/>
            <a:ext cx="3509963" cy="3824287"/>
          </a:xfrm>
          <a:custGeom>
            <a:avLst/>
            <a:gdLst>
              <a:gd name="connsiteX0" fmla="*/ 0 w 3509819"/>
              <a:gd name="connsiteY0" fmla="*/ 0 h 3699164"/>
              <a:gd name="connsiteX1" fmla="*/ 3103419 w 3509819"/>
              <a:gd name="connsiteY1" fmla="*/ 1454728 h 3699164"/>
              <a:gd name="connsiteX2" fmla="*/ 2438400 w 3509819"/>
              <a:gd name="connsiteY2" fmla="*/ 3699164 h 369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9819" h="3699164">
                <a:moveTo>
                  <a:pt x="0" y="0"/>
                </a:moveTo>
                <a:cubicBezTo>
                  <a:pt x="1348509" y="419100"/>
                  <a:pt x="2697019" y="838201"/>
                  <a:pt x="3103419" y="1454728"/>
                </a:cubicBezTo>
                <a:cubicBezTo>
                  <a:pt x="3509819" y="2071255"/>
                  <a:pt x="2974109" y="2885209"/>
                  <a:pt x="2438400" y="3699164"/>
                </a:cubicBezTo>
              </a:path>
            </a:pathLst>
          </a:cu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 sz="1800">
              <a:solidFill>
                <a:prstClr val="black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995738" y="1052513"/>
            <a:ext cx="15843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7308850" y="2781300"/>
            <a:ext cx="16674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CH" sz="1600" b="1" i="1" dirty="0" smtClean="0">
                <a:solidFill>
                  <a:srgbClr val="FF388C">
                    <a:lumMod val="50000"/>
                  </a:srgbClr>
                </a:solidFill>
                <a:latin typeface="Arial" charset="0"/>
              </a:rPr>
              <a:t>non </a:t>
            </a:r>
            <a:endParaRPr lang="de-CH" sz="1600" b="1" i="1" dirty="0">
              <a:solidFill>
                <a:srgbClr val="FF388C">
                  <a:lumMod val="50000"/>
                </a:srgbClr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de-CH" sz="1600" b="1" i="1" dirty="0" err="1" smtClean="0">
                <a:solidFill>
                  <a:srgbClr val="FF388C">
                    <a:lumMod val="50000"/>
                  </a:srgbClr>
                </a:solidFill>
                <a:latin typeface="Arial" charset="0"/>
              </a:rPr>
              <a:t>synthetisisable</a:t>
            </a:r>
            <a:endParaRPr lang="de-CH" sz="1600" b="1" i="1" dirty="0">
              <a:solidFill>
                <a:srgbClr val="FF388C">
                  <a:lumMod val="50000"/>
                </a:srgbClr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de-CH" sz="1600" b="1" i="1" dirty="0" err="1" smtClean="0">
                <a:solidFill>
                  <a:srgbClr val="FF388C">
                    <a:lumMod val="50000"/>
                  </a:srgbClr>
                </a:solidFill>
                <a:latin typeface="Arial" charset="0"/>
              </a:rPr>
              <a:t>commands</a:t>
            </a:r>
            <a:endParaRPr lang="de-CH" sz="1600" b="1" i="1" dirty="0">
              <a:solidFill>
                <a:srgbClr val="FF388C">
                  <a:lumMod val="5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82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Matroschka</a:t>
            </a:r>
            <a:r>
              <a:rPr lang="de-CH" dirty="0" smtClean="0"/>
              <a:t> </a:t>
            </a:r>
            <a:r>
              <a:rPr lang="de-CH" dirty="0" smtClean="0"/>
              <a:t>Doll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263AA-4099-402A-9BD4-E64EEC1C01F7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026" name="Picture 2" descr="http://www.crosswater-systems.com/images/picture_Matroschka_Schachtelpup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386488"/>
            <a:ext cx="6221123" cy="497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23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err="1" smtClean="0"/>
              <a:t>Hierarchical</a:t>
            </a:r>
            <a:r>
              <a:rPr lang="de-CH" dirty="0" smtClean="0"/>
              <a:t> </a:t>
            </a:r>
            <a:r>
              <a:rPr lang="de-CH" dirty="0" smtClean="0"/>
              <a:t>VHDL </a:t>
            </a:r>
            <a:r>
              <a:rPr lang="de-CH" dirty="0" smtClean="0"/>
              <a:t>Design</a:t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Structural</a:t>
            </a:r>
            <a:r>
              <a:rPr lang="de-CH" dirty="0" smtClean="0"/>
              <a:t> Modeling </a:t>
            </a:r>
            <a:endParaRPr lang="de-DE" dirty="0" smtClean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395536" y="2708920"/>
            <a:ext cx="4625975" cy="2546350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941886" y="3062933"/>
            <a:ext cx="1830388" cy="1954212"/>
          </a:xfrm>
          <a:prstGeom prst="rect">
            <a:avLst/>
          </a:prstGeom>
          <a:solidFill>
            <a:srgbClr val="66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55886" y="3062933"/>
            <a:ext cx="1828800" cy="1954212"/>
          </a:xfrm>
          <a:prstGeom prst="rect">
            <a:avLst/>
          </a:prstGeom>
          <a:solidFill>
            <a:srgbClr val="66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808286" y="4247208"/>
            <a:ext cx="1474788" cy="3556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808286" y="3301058"/>
            <a:ext cx="1474788" cy="82867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452686" y="2767658"/>
            <a:ext cx="1279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200" b="1"/>
              <a:t>Top_Level</a:t>
            </a:r>
            <a:endParaRPr lang="de-DE" sz="1200" b="1"/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757486" y="3062933"/>
            <a:ext cx="1450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200" b="1"/>
              <a:t>Peripherals</a:t>
            </a:r>
            <a:endParaRPr lang="de-DE" sz="1200" b="1"/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3095874" y="3062933"/>
            <a:ext cx="13160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200" b="1"/>
              <a:t>Prozessor</a:t>
            </a:r>
            <a:endParaRPr lang="de-DE" sz="1200" b="1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3959474" y="3359795"/>
            <a:ext cx="660400" cy="828675"/>
          </a:xfrm>
          <a:prstGeom prst="rect">
            <a:avLst/>
          </a:prstGeom>
          <a:solidFill>
            <a:srgbClr val="99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3095874" y="3359795"/>
            <a:ext cx="711200" cy="355600"/>
          </a:xfrm>
          <a:prstGeom prst="rect">
            <a:avLst/>
          </a:prstGeom>
          <a:solidFill>
            <a:srgbClr val="99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4010274" y="4366270"/>
            <a:ext cx="609600" cy="355600"/>
          </a:xfrm>
          <a:prstGeom prst="rect">
            <a:avLst/>
          </a:prstGeom>
          <a:solidFill>
            <a:srgbClr val="99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4010274" y="4426595"/>
            <a:ext cx="868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200" b="1"/>
              <a:t>UART</a:t>
            </a:r>
            <a:endParaRPr lang="de-DE" sz="1200" b="1"/>
          </a:p>
        </p:txBody>
      </p:sp>
      <p:sp>
        <p:nvSpPr>
          <p:cNvPr id="12303" name="Text Box 17"/>
          <p:cNvSpPr txBox="1">
            <a:spLocks noChangeArrowheads="1"/>
          </p:cNvSpPr>
          <p:nvPr/>
        </p:nvSpPr>
        <p:spPr bwMode="auto">
          <a:xfrm>
            <a:off x="3902324" y="3526483"/>
            <a:ext cx="758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200" b="1"/>
              <a:t>uC</a:t>
            </a:r>
            <a:br>
              <a:rPr lang="de-CH" sz="1200" b="1"/>
            </a:br>
            <a:r>
              <a:rPr lang="de-CH" sz="1200" b="1"/>
              <a:t>Core</a:t>
            </a:r>
            <a:endParaRPr lang="de-DE" sz="1200" b="1"/>
          </a:p>
        </p:txBody>
      </p:sp>
      <p:sp>
        <p:nvSpPr>
          <p:cNvPr id="12304" name="Rectangle 18"/>
          <p:cNvSpPr>
            <a:spLocks noChangeArrowheads="1"/>
          </p:cNvSpPr>
          <p:nvPr/>
        </p:nvSpPr>
        <p:spPr bwMode="auto">
          <a:xfrm>
            <a:off x="3095874" y="3832870"/>
            <a:ext cx="711200" cy="355600"/>
          </a:xfrm>
          <a:prstGeom prst="rect">
            <a:avLst/>
          </a:prstGeom>
          <a:solidFill>
            <a:srgbClr val="99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CH"/>
          </a:p>
        </p:txBody>
      </p:sp>
      <p:sp>
        <p:nvSpPr>
          <p:cNvPr id="12305" name="Text Box 19"/>
          <p:cNvSpPr txBox="1">
            <a:spLocks noChangeArrowheads="1"/>
          </p:cNvSpPr>
          <p:nvPr/>
        </p:nvSpPr>
        <p:spPr bwMode="auto">
          <a:xfrm>
            <a:off x="3221286" y="3891608"/>
            <a:ext cx="7572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200" b="1"/>
              <a:t>RAM</a:t>
            </a:r>
            <a:endParaRPr lang="de-DE" sz="1200" b="1"/>
          </a:p>
        </p:txBody>
      </p:sp>
      <p:sp>
        <p:nvSpPr>
          <p:cNvPr id="12306" name="Text Box 20"/>
          <p:cNvSpPr txBox="1">
            <a:spLocks noChangeArrowheads="1"/>
          </p:cNvSpPr>
          <p:nvPr/>
        </p:nvSpPr>
        <p:spPr bwMode="auto">
          <a:xfrm>
            <a:off x="3221286" y="3418533"/>
            <a:ext cx="771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200" b="1"/>
              <a:t>ROM</a:t>
            </a:r>
            <a:endParaRPr lang="de-DE" sz="1200" b="1"/>
          </a:p>
        </p:txBody>
      </p:sp>
      <p:sp>
        <p:nvSpPr>
          <p:cNvPr id="12307" name="Text Box 22"/>
          <p:cNvSpPr txBox="1">
            <a:spLocks noChangeArrowheads="1"/>
          </p:cNvSpPr>
          <p:nvPr/>
        </p:nvSpPr>
        <p:spPr bwMode="auto">
          <a:xfrm>
            <a:off x="914649" y="3597920"/>
            <a:ext cx="1298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200" b="1"/>
              <a:t>Audio Block</a:t>
            </a:r>
            <a:endParaRPr lang="de-DE" sz="1200" b="1"/>
          </a:p>
        </p:txBody>
      </p:sp>
      <p:sp>
        <p:nvSpPr>
          <p:cNvPr id="12308" name="Line 23"/>
          <p:cNvSpPr>
            <a:spLocks noChangeShapeType="1"/>
          </p:cNvSpPr>
          <p:nvPr/>
        </p:nvSpPr>
        <p:spPr bwMode="auto">
          <a:xfrm>
            <a:off x="4772274" y="454407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2309" name="Text Box 27"/>
          <p:cNvSpPr txBox="1">
            <a:spLocks noChangeArrowheads="1"/>
          </p:cNvSpPr>
          <p:nvPr/>
        </p:nvSpPr>
        <p:spPr bwMode="auto">
          <a:xfrm>
            <a:off x="1057524" y="4318645"/>
            <a:ext cx="1371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200" b="1"/>
              <a:t>Video Block</a:t>
            </a:r>
            <a:endParaRPr lang="de-DE" sz="1200" b="1"/>
          </a:p>
        </p:txBody>
      </p:sp>
      <p:sp>
        <p:nvSpPr>
          <p:cNvPr id="12310" name="Line 28"/>
          <p:cNvSpPr>
            <a:spLocks noChangeShapeType="1"/>
          </p:cNvSpPr>
          <p:nvPr/>
        </p:nvSpPr>
        <p:spPr bwMode="auto">
          <a:xfrm flipH="1">
            <a:off x="401886" y="442659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2311" name="Rectangle 30"/>
          <p:cNvSpPr>
            <a:spLocks noChangeArrowheads="1"/>
          </p:cNvSpPr>
          <p:nvPr/>
        </p:nvSpPr>
        <p:spPr bwMode="auto">
          <a:xfrm>
            <a:off x="3064124" y="4374208"/>
            <a:ext cx="722312" cy="473075"/>
          </a:xfrm>
          <a:prstGeom prst="rect">
            <a:avLst/>
          </a:prstGeom>
          <a:solidFill>
            <a:srgbClr val="99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CH" sz="1200" b="1"/>
              <a:t>Parallel</a:t>
            </a:r>
            <a:br>
              <a:rPr lang="de-CH" sz="1200" b="1"/>
            </a:br>
            <a:r>
              <a:rPr lang="de-CH" sz="1200" b="1"/>
              <a:t>Port</a:t>
            </a:r>
            <a:endParaRPr lang="de-DE" sz="1200" b="1"/>
          </a:p>
        </p:txBody>
      </p:sp>
      <p:sp>
        <p:nvSpPr>
          <p:cNvPr id="12312" name="Line 33"/>
          <p:cNvSpPr>
            <a:spLocks noChangeShapeType="1"/>
          </p:cNvSpPr>
          <p:nvPr/>
        </p:nvSpPr>
        <p:spPr bwMode="auto">
          <a:xfrm>
            <a:off x="655886" y="442659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2313" name="Line 34"/>
          <p:cNvSpPr>
            <a:spLocks noChangeShapeType="1"/>
          </p:cNvSpPr>
          <p:nvPr/>
        </p:nvSpPr>
        <p:spPr bwMode="auto">
          <a:xfrm>
            <a:off x="4619874" y="454407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2314" name="Line 35"/>
          <p:cNvSpPr>
            <a:spLocks noChangeShapeType="1"/>
          </p:cNvSpPr>
          <p:nvPr/>
        </p:nvSpPr>
        <p:spPr bwMode="auto">
          <a:xfrm>
            <a:off x="2484686" y="401067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2315" name="Line 36"/>
          <p:cNvSpPr>
            <a:spLocks noChangeShapeType="1"/>
          </p:cNvSpPr>
          <p:nvPr/>
        </p:nvSpPr>
        <p:spPr bwMode="auto">
          <a:xfrm flipH="1">
            <a:off x="401886" y="377413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2316" name="Line 37"/>
          <p:cNvSpPr>
            <a:spLocks noChangeShapeType="1"/>
          </p:cNvSpPr>
          <p:nvPr/>
        </p:nvSpPr>
        <p:spPr bwMode="auto">
          <a:xfrm>
            <a:off x="655886" y="377413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2317" name="Textfeld 2"/>
          <p:cNvSpPr txBox="1">
            <a:spLocks noChangeArrowheads="1"/>
          </p:cNvSpPr>
          <p:nvPr/>
        </p:nvSpPr>
        <p:spPr bwMode="auto">
          <a:xfrm>
            <a:off x="6300192" y="2852936"/>
            <a:ext cx="1000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/>
              <a:t>Top_Level</a:t>
            </a:r>
          </a:p>
        </p:txBody>
      </p:sp>
      <p:sp>
        <p:nvSpPr>
          <p:cNvPr id="12318" name="Text Box 11"/>
          <p:cNvSpPr txBox="1">
            <a:spLocks noChangeArrowheads="1"/>
          </p:cNvSpPr>
          <p:nvPr/>
        </p:nvSpPr>
        <p:spPr bwMode="auto">
          <a:xfrm>
            <a:off x="5436592" y="3402211"/>
            <a:ext cx="1449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200"/>
              <a:t>Peripherals</a:t>
            </a:r>
            <a:endParaRPr lang="de-DE" sz="1200"/>
          </a:p>
        </p:txBody>
      </p:sp>
      <p:sp>
        <p:nvSpPr>
          <p:cNvPr id="12319" name="Text Box 12"/>
          <p:cNvSpPr txBox="1">
            <a:spLocks noChangeArrowheads="1"/>
          </p:cNvSpPr>
          <p:nvPr/>
        </p:nvSpPr>
        <p:spPr bwMode="auto">
          <a:xfrm>
            <a:off x="7360642" y="3405386"/>
            <a:ext cx="13160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200"/>
              <a:t>Prozessor</a:t>
            </a:r>
            <a:endParaRPr lang="de-DE" sz="1200"/>
          </a:p>
        </p:txBody>
      </p:sp>
      <p:sp>
        <p:nvSpPr>
          <p:cNvPr id="12320" name="Text Box 16"/>
          <p:cNvSpPr txBox="1">
            <a:spLocks noChangeArrowheads="1"/>
          </p:cNvSpPr>
          <p:nvPr/>
        </p:nvSpPr>
        <p:spPr bwMode="auto">
          <a:xfrm>
            <a:off x="8375055" y="4064198"/>
            <a:ext cx="6762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200"/>
              <a:t>UART</a:t>
            </a:r>
            <a:endParaRPr lang="de-DE" sz="1200"/>
          </a:p>
        </p:txBody>
      </p:sp>
      <p:sp>
        <p:nvSpPr>
          <p:cNvPr id="12321" name="Text Box 17"/>
          <p:cNvSpPr txBox="1">
            <a:spLocks noChangeArrowheads="1"/>
          </p:cNvSpPr>
          <p:nvPr/>
        </p:nvSpPr>
        <p:spPr bwMode="auto">
          <a:xfrm>
            <a:off x="7668617" y="3978473"/>
            <a:ext cx="757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200"/>
              <a:t>uC</a:t>
            </a:r>
            <a:br>
              <a:rPr lang="de-CH" sz="1200"/>
            </a:br>
            <a:r>
              <a:rPr lang="de-CH" sz="1200"/>
              <a:t>Core</a:t>
            </a:r>
            <a:endParaRPr lang="de-DE" sz="1200"/>
          </a:p>
        </p:txBody>
      </p:sp>
      <p:sp>
        <p:nvSpPr>
          <p:cNvPr id="12322" name="Text Box 19"/>
          <p:cNvSpPr txBox="1">
            <a:spLocks noChangeArrowheads="1"/>
          </p:cNvSpPr>
          <p:nvPr/>
        </p:nvSpPr>
        <p:spPr bwMode="auto">
          <a:xfrm>
            <a:off x="7308255" y="4095948"/>
            <a:ext cx="527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200"/>
              <a:t>RAM</a:t>
            </a:r>
            <a:endParaRPr lang="de-DE" sz="1200"/>
          </a:p>
        </p:txBody>
      </p:sp>
      <p:sp>
        <p:nvSpPr>
          <p:cNvPr id="12323" name="Text Box 20"/>
          <p:cNvSpPr txBox="1">
            <a:spLocks noChangeArrowheads="1"/>
          </p:cNvSpPr>
          <p:nvPr/>
        </p:nvSpPr>
        <p:spPr bwMode="auto">
          <a:xfrm>
            <a:off x="6830417" y="4084836"/>
            <a:ext cx="5492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200"/>
              <a:t>ROM</a:t>
            </a:r>
            <a:endParaRPr lang="de-DE" sz="1200"/>
          </a:p>
        </p:txBody>
      </p:sp>
      <p:sp>
        <p:nvSpPr>
          <p:cNvPr id="12324" name="Text Box 22"/>
          <p:cNvSpPr txBox="1">
            <a:spLocks noChangeArrowheads="1"/>
          </p:cNvSpPr>
          <p:nvPr/>
        </p:nvSpPr>
        <p:spPr bwMode="auto">
          <a:xfrm>
            <a:off x="5076230" y="3983236"/>
            <a:ext cx="912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/>
            <a:r>
              <a:rPr lang="de-CH" sz="1200"/>
              <a:t>Audio Block</a:t>
            </a:r>
            <a:endParaRPr lang="de-DE" sz="1200"/>
          </a:p>
        </p:txBody>
      </p:sp>
      <p:sp>
        <p:nvSpPr>
          <p:cNvPr id="12325" name="Text Box 27"/>
          <p:cNvSpPr txBox="1">
            <a:spLocks noChangeArrowheads="1"/>
          </p:cNvSpPr>
          <p:nvPr/>
        </p:nvSpPr>
        <p:spPr bwMode="auto">
          <a:xfrm>
            <a:off x="6011267" y="3978473"/>
            <a:ext cx="81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r>
              <a:rPr lang="de-CH" sz="1200"/>
              <a:t>Video Block</a:t>
            </a:r>
            <a:endParaRPr lang="de-DE" sz="1200"/>
          </a:p>
        </p:txBody>
      </p:sp>
      <p:cxnSp>
        <p:nvCxnSpPr>
          <p:cNvPr id="12326" name="Gerade Verbindung 4"/>
          <p:cNvCxnSpPr>
            <a:cxnSpLocks noChangeShapeType="1"/>
          </p:cNvCxnSpPr>
          <p:nvPr/>
        </p:nvCxnSpPr>
        <p:spPr bwMode="auto">
          <a:xfrm flipV="1">
            <a:off x="5652492" y="3680023"/>
            <a:ext cx="142875" cy="303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7" name="Gerade Verbindung 6"/>
          <p:cNvCxnSpPr>
            <a:cxnSpLocks noChangeShapeType="1"/>
          </p:cNvCxnSpPr>
          <p:nvPr/>
        </p:nvCxnSpPr>
        <p:spPr bwMode="auto">
          <a:xfrm>
            <a:off x="5989042" y="3683198"/>
            <a:ext cx="171450" cy="3000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Gerade Verbindung 8"/>
          <p:cNvCxnSpPr>
            <a:cxnSpLocks noChangeShapeType="1"/>
            <a:stCxn id="12323" idx="0"/>
          </p:cNvCxnSpPr>
          <p:nvPr/>
        </p:nvCxnSpPr>
        <p:spPr bwMode="auto">
          <a:xfrm flipV="1">
            <a:off x="7105055" y="3721298"/>
            <a:ext cx="419100" cy="363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Gerade Verbindung 10"/>
          <p:cNvCxnSpPr>
            <a:cxnSpLocks noChangeShapeType="1"/>
            <a:stCxn id="12322" idx="0"/>
          </p:cNvCxnSpPr>
          <p:nvPr/>
        </p:nvCxnSpPr>
        <p:spPr bwMode="auto">
          <a:xfrm flipV="1">
            <a:off x="7571780" y="3721298"/>
            <a:ext cx="96837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Gerade Verbindung 12"/>
          <p:cNvCxnSpPr>
            <a:cxnSpLocks noChangeShapeType="1"/>
            <a:stCxn id="12321" idx="0"/>
          </p:cNvCxnSpPr>
          <p:nvPr/>
        </p:nvCxnSpPr>
        <p:spPr bwMode="auto">
          <a:xfrm flipH="1" flipV="1">
            <a:off x="7835305" y="3721298"/>
            <a:ext cx="212725" cy="257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1" name="Gerade Verbindung 14"/>
          <p:cNvCxnSpPr>
            <a:cxnSpLocks noChangeShapeType="1"/>
            <a:stCxn id="12320" idx="0"/>
          </p:cNvCxnSpPr>
          <p:nvPr/>
        </p:nvCxnSpPr>
        <p:spPr bwMode="auto">
          <a:xfrm flipH="1" flipV="1">
            <a:off x="8100417" y="3721298"/>
            <a:ext cx="612775" cy="342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2" name="Gerade Verbindung 16"/>
          <p:cNvCxnSpPr>
            <a:cxnSpLocks noChangeShapeType="1"/>
          </p:cNvCxnSpPr>
          <p:nvPr/>
        </p:nvCxnSpPr>
        <p:spPr bwMode="auto">
          <a:xfrm flipV="1">
            <a:off x="5868392" y="3160911"/>
            <a:ext cx="719138" cy="2413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3" name="Gerade Verbindung 18"/>
          <p:cNvCxnSpPr>
            <a:cxnSpLocks noChangeShapeType="1"/>
          </p:cNvCxnSpPr>
          <p:nvPr/>
        </p:nvCxnSpPr>
        <p:spPr bwMode="auto">
          <a:xfrm flipH="1" flipV="1">
            <a:off x="7019330" y="3160911"/>
            <a:ext cx="649287" cy="244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6588" y="836613"/>
            <a:ext cx="7772400" cy="647700"/>
          </a:xfrm>
        </p:spPr>
        <p:txBody>
          <a:bodyPr/>
          <a:lstStyle/>
          <a:p>
            <a:pPr eaLnBrk="1" hangingPunct="1"/>
            <a:r>
              <a:rPr lang="de-CH" sz="2800" dirty="0" err="1" smtClean="0"/>
              <a:t>Example</a:t>
            </a:r>
            <a:r>
              <a:rPr lang="de-CH" sz="2800" dirty="0" smtClean="0"/>
              <a:t> of a </a:t>
            </a:r>
            <a:r>
              <a:rPr lang="de-CH" sz="2800" dirty="0" err="1" smtClean="0"/>
              <a:t>hierarchical</a:t>
            </a:r>
            <a:r>
              <a:rPr lang="de-CH" sz="2800" dirty="0" smtClean="0"/>
              <a:t> Design</a:t>
            </a:r>
            <a:endParaRPr lang="de-CH" sz="2800" dirty="0" smtClean="0"/>
          </a:p>
        </p:txBody>
      </p:sp>
      <p:sp>
        <p:nvSpPr>
          <p:cNvPr id="3" name="Textfeld 2"/>
          <p:cNvSpPr txBox="1"/>
          <p:nvPr/>
        </p:nvSpPr>
        <p:spPr>
          <a:xfrm>
            <a:off x="899592" y="4509120"/>
            <a:ext cx="7839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err="1" smtClean="0"/>
              <a:t>Objective</a:t>
            </a:r>
            <a:r>
              <a:rPr lang="de-CH" sz="2000" dirty="0" smtClean="0"/>
              <a:t>: </a:t>
            </a:r>
            <a:r>
              <a:rPr lang="de-CH" sz="2000" dirty="0" err="1" smtClean="0"/>
              <a:t>r</a:t>
            </a:r>
            <a:r>
              <a:rPr lang="de-CH" sz="2000" dirty="0" err="1" smtClean="0"/>
              <a:t>eplace</a:t>
            </a:r>
            <a:r>
              <a:rPr lang="de-CH" sz="2000" dirty="0" smtClean="0"/>
              <a:t> </a:t>
            </a:r>
            <a:r>
              <a:rPr lang="de-CH" sz="2000" dirty="0" err="1" smtClean="0"/>
              <a:t>this</a:t>
            </a:r>
            <a:r>
              <a:rPr lang="de-CH" sz="2000" dirty="0" smtClean="0"/>
              <a:t> top </a:t>
            </a:r>
            <a:r>
              <a:rPr lang="de-CH" sz="2000" dirty="0" err="1" smtClean="0"/>
              <a:t>level</a:t>
            </a:r>
            <a:r>
              <a:rPr lang="de-CH" sz="2000" dirty="0" smtClean="0"/>
              <a:t> </a:t>
            </a:r>
            <a:r>
              <a:rPr lang="de-CH" sz="2000" dirty="0" err="1" smtClean="0"/>
              <a:t>schematics</a:t>
            </a:r>
            <a:r>
              <a:rPr lang="de-CH" sz="2000" dirty="0" smtClean="0"/>
              <a:t> </a:t>
            </a:r>
            <a:r>
              <a:rPr lang="de-CH" sz="2000" dirty="0" err="1" smtClean="0"/>
              <a:t>by</a:t>
            </a:r>
            <a:r>
              <a:rPr lang="de-CH" sz="2000" dirty="0" smtClean="0"/>
              <a:t> a VHDL </a:t>
            </a:r>
            <a:r>
              <a:rPr lang="de-CH" sz="2000" dirty="0" err="1" smtClean="0"/>
              <a:t>description</a:t>
            </a:r>
            <a:r>
              <a:rPr lang="de-CH" sz="2000" dirty="0" smtClean="0"/>
              <a:t>. </a:t>
            </a:r>
            <a:endParaRPr lang="de-CH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71" y="2633150"/>
            <a:ext cx="8712968" cy="176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9" name="Text Box 4"/>
          <p:cNvSpPr txBox="1">
            <a:spLocks noChangeArrowheads="1"/>
          </p:cNvSpPr>
          <p:nvPr/>
        </p:nvSpPr>
        <p:spPr bwMode="auto">
          <a:xfrm>
            <a:off x="5004048" y="2492896"/>
            <a:ext cx="18517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>
                <a:solidFill>
                  <a:srgbClr val="800080"/>
                </a:solidFill>
                <a:latin typeface="Arial" charset="0"/>
              </a:rPr>
              <a:t>h</a:t>
            </a:r>
            <a:r>
              <a:rPr lang="de-CH" sz="1800" dirty="0" smtClean="0">
                <a:solidFill>
                  <a:srgbClr val="800080"/>
                </a:solidFill>
                <a:latin typeface="Arial" charset="0"/>
              </a:rPr>
              <a:t>ex2sevseg.vhd</a:t>
            </a:r>
            <a:endParaRPr lang="de-CH" sz="1800" dirty="0">
              <a:solidFill>
                <a:srgbClr val="800080"/>
              </a:solidFill>
              <a:latin typeface="Arial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331570" y="2483604"/>
            <a:ext cx="1736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 err="1">
                <a:solidFill>
                  <a:srgbClr val="800080"/>
                </a:solidFill>
                <a:latin typeface="Arial" charset="0"/>
              </a:rPr>
              <a:t>c</a:t>
            </a:r>
            <a:r>
              <a:rPr lang="de-CH" sz="1800" dirty="0" err="1" smtClean="0">
                <a:solidFill>
                  <a:srgbClr val="800080"/>
                </a:solidFill>
                <a:latin typeface="Arial" charset="0"/>
              </a:rPr>
              <a:t>ountdown.vhd</a:t>
            </a:r>
            <a:endParaRPr lang="de-CH" sz="1800" dirty="0">
              <a:solidFill>
                <a:srgbClr val="80008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6588" y="836613"/>
            <a:ext cx="7772400" cy="647700"/>
          </a:xfrm>
        </p:spPr>
        <p:txBody>
          <a:bodyPr/>
          <a:lstStyle/>
          <a:p>
            <a:pPr eaLnBrk="1" hangingPunct="1"/>
            <a:r>
              <a:rPr lang="de-CH" sz="2800" dirty="0" smtClean="0"/>
              <a:t>STEP-1</a:t>
            </a:r>
            <a:r>
              <a:rPr lang="de-CH" sz="2800" dirty="0" smtClean="0"/>
              <a:t>: The top-level </a:t>
            </a:r>
            <a:r>
              <a:rPr lang="de-CH" sz="2800" dirty="0" err="1" smtClean="0"/>
              <a:t>has</a:t>
            </a:r>
            <a:r>
              <a:rPr lang="de-CH" sz="2800" dirty="0" smtClean="0"/>
              <a:t> an </a:t>
            </a:r>
            <a:r>
              <a:rPr lang="de-CH" sz="2800" dirty="0" smtClean="0"/>
              <a:t>Entity</a:t>
            </a:r>
            <a:endParaRPr lang="de-CH" sz="2800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282254" y="1772712"/>
            <a:ext cx="1736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 err="1">
                <a:solidFill>
                  <a:srgbClr val="800080"/>
                </a:solidFill>
                <a:latin typeface="Arial" charset="0"/>
              </a:rPr>
              <a:t>c</a:t>
            </a:r>
            <a:r>
              <a:rPr lang="de-CH" sz="1800" dirty="0" err="1" smtClean="0">
                <a:solidFill>
                  <a:srgbClr val="800080"/>
                </a:solidFill>
                <a:latin typeface="Arial" charset="0"/>
              </a:rPr>
              <a:t>ountdown.vhd</a:t>
            </a:r>
            <a:endParaRPr lang="de-CH" sz="1800" dirty="0">
              <a:solidFill>
                <a:srgbClr val="800080"/>
              </a:solidFill>
              <a:latin typeface="Arial" charset="0"/>
            </a:endParaRPr>
          </a:p>
        </p:txBody>
      </p:sp>
      <p:sp>
        <p:nvSpPr>
          <p:cNvPr id="14349" name="Text Box 4"/>
          <p:cNvSpPr txBox="1">
            <a:spLocks noChangeArrowheads="1"/>
          </p:cNvSpPr>
          <p:nvPr/>
        </p:nvSpPr>
        <p:spPr bwMode="auto">
          <a:xfrm>
            <a:off x="5076056" y="1772712"/>
            <a:ext cx="18517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800" dirty="0">
                <a:solidFill>
                  <a:srgbClr val="800080"/>
                </a:solidFill>
                <a:latin typeface="Arial" charset="0"/>
              </a:rPr>
              <a:t>h</a:t>
            </a:r>
            <a:r>
              <a:rPr lang="de-CH" sz="1800" dirty="0" smtClean="0">
                <a:solidFill>
                  <a:srgbClr val="800080"/>
                </a:solidFill>
                <a:latin typeface="Arial" charset="0"/>
              </a:rPr>
              <a:t>ex2sevseg.vhd</a:t>
            </a:r>
            <a:endParaRPr lang="de-CH" sz="1800" dirty="0">
              <a:solidFill>
                <a:srgbClr val="800080"/>
              </a:solidFill>
              <a:latin typeface="Arial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87624" y="4149080"/>
            <a:ext cx="67136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top_level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: </a:t>
            </a:r>
            <a:r>
              <a:rPr lang="de-CH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: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: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segmente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: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(6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); </a:t>
            </a:r>
          </a:p>
          <a:p>
            <a:r>
              <a:rPr lang="de-CH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top_level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3" y="2128119"/>
            <a:ext cx="8957363" cy="151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4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74644"/>
            <a:ext cx="6462972" cy="643613"/>
          </a:xfrm>
        </p:spPr>
        <p:txBody>
          <a:bodyPr/>
          <a:lstStyle/>
          <a:p>
            <a:r>
              <a:rPr lang="de-CH" dirty="0" smtClean="0"/>
              <a:t>STEP-2</a:t>
            </a:r>
            <a:r>
              <a:rPr lang="de-CH" dirty="0"/>
              <a:t>:</a:t>
            </a:r>
            <a:r>
              <a:rPr lang="de-CH" dirty="0" smtClean="0"/>
              <a:t> The Top </a:t>
            </a:r>
            <a:r>
              <a:rPr lang="de-CH" dirty="0" smtClean="0"/>
              <a:t>Level </a:t>
            </a:r>
            <a:r>
              <a:rPr lang="de-CH" dirty="0" err="1" smtClean="0"/>
              <a:t>has</a:t>
            </a:r>
            <a:r>
              <a:rPr lang="de-CH" dirty="0" smtClean="0"/>
              <a:t> an </a:t>
            </a: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Component</a:t>
            </a:r>
            <a:r>
              <a:rPr lang="de-CH" dirty="0" smtClean="0"/>
              <a:t> </a:t>
            </a:r>
            <a:r>
              <a:rPr lang="de-CH" dirty="0" err="1"/>
              <a:t>D</a:t>
            </a:r>
            <a:r>
              <a:rPr lang="de-CH" dirty="0" err="1" smtClean="0"/>
              <a:t>eclarations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39552" y="3059082"/>
            <a:ext cx="7744428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top_level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de-CH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de-CH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lang="de-CH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CH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signals</a:t>
            </a:r>
            <a:r>
              <a:rPr lang="de-CH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endParaRPr lang="de-CH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hex2sevseg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hexa_i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: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(3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0);  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 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seg_o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(6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COMPONENT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PORT(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reset_n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	: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start_i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 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count_o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: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(3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0)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COMPONENT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e-CH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SIGNAL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count2hexa 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(3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de-CH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957363" cy="151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995936" y="1268760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Connection </a:t>
            </a:r>
            <a:r>
              <a:rPr lang="de-CH" sz="1200" dirty="0" err="1" smtClean="0"/>
              <a:t>signal</a:t>
            </a:r>
            <a:r>
              <a:rPr lang="de-CH" sz="1200" dirty="0" smtClean="0"/>
              <a:t>:</a:t>
            </a:r>
          </a:p>
          <a:p>
            <a:r>
              <a:rPr lang="de-CH" sz="1200" dirty="0" smtClean="0">
                <a:solidFill>
                  <a:srgbClr val="7030A0"/>
                </a:solidFill>
              </a:rPr>
              <a:t>count2hexa</a:t>
            </a:r>
            <a:endParaRPr lang="de-CH" sz="1200" dirty="0">
              <a:solidFill>
                <a:srgbClr val="7030A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 bwMode="auto">
          <a:xfrm>
            <a:off x="4391980" y="1730425"/>
            <a:ext cx="108012" cy="2584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37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6529" y="258278"/>
            <a:ext cx="6462972" cy="643613"/>
          </a:xfrm>
        </p:spPr>
        <p:txBody>
          <a:bodyPr/>
          <a:lstStyle/>
          <a:p>
            <a:r>
              <a:rPr lang="de-CH" dirty="0" smtClean="0"/>
              <a:t>STEP-3</a:t>
            </a:r>
            <a:r>
              <a:rPr lang="de-CH" dirty="0"/>
              <a:t>:</a:t>
            </a:r>
            <a:r>
              <a:rPr lang="de-CH" dirty="0" smtClean="0"/>
              <a:t> The </a:t>
            </a:r>
            <a:r>
              <a:rPr lang="de-CH" dirty="0" err="1" smtClean="0"/>
              <a:t>components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instantiated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top </a:t>
            </a:r>
            <a:r>
              <a:rPr lang="de-CH" dirty="0" err="1" smtClean="0"/>
              <a:t>level</a:t>
            </a:r>
            <a:r>
              <a:rPr lang="de-CH" dirty="0" smtClean="0"/>
              <a:t> </a:t>
            </a: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description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B6194-9973-4949-853E-5F6238814B3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902851" y="3278145"/>
            <a:ext cx="64087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inst_countdown_1: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 MAP 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=&gt;	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reset_n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=&gt;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start_i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=&gt;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,		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count_o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=&gt;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count2hexa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CH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inst_hex2sevenseg_1: hex2sevseg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 MAP 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hexa_i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=&gt;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count2hexa,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seg_o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=&gt;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segmente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  <a:endParaRPr lang="de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de-CH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e-CH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5220072" y="2984665"/>
            <a:ext cx="3488753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eaLnBrk="1" hangingPunct="1"/>
            <a:r>
              <a:rPr lang="de-CH" sz="1600" dirty="0">
                <a:solidFill>
                  <a:srgbClr val="006600"/>
                </a:solidFill>
                <a:latin typeface="Arial" charset="0"/>
              </a:rPr>
              <a:t>Signal </a:t>
            </a:r>
            <a:r>
              <a:rPr lang="de-CH" sz="1600" dirty="0" err="1" smtClean="0">
                <a:solidFill>
                  <a:srgbClr val="006600"/>
                </a:solidFill>
                <a:latin typeface="Arial" charset="0"/>
              </a:rPr>
              <a:t>Names</a:t>
            </a:r>
            <a:r>
              <a:rPr lang="de-CH" sz="1600" dirty="0" smtClean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de-CH" sz="1600" dirty="0">
                <a:solidFill>
                  <a:srgbClr val="006600"/>
                </a:solidFill>
                <a:latin typeface="Arial" charset="0"/>
              </a:rPr>
              <a:t>in </a:t>
            </a:r>
            <a:r>
              <a:rPr lang="de-CH" sz="1600" dirty="0" err="1" smtClean="0">
                <a:solidFill>
                  <a:srgbClr val="006600"/>
                </a:solidFill>
                <a:latin typeface="Arial" charset="0"/>
              </a:rPr>
              <a:t>the</a:t>
            </a:r>
            <a:r>
              <a:rPr lang="de-CH" sz="1600" dirty="0" smtClean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de-CH" sz="1600" dirty="0" smtClean="0">
                <a:solidFill>
                  <a:srgbClr val="006600"/>
                </a:solidFill>
                <a:latin typeface="Arial" charset="0"/>
              </a:rPr>
              <a:t>top </a:t>
            </a:r>
            <a:r>
              <a:rPr lang="de-CH" sz="1600" dirty="0" err="1" smtClean="0">
                <a:solidFill>
                  <a:srgbClr val="006600"/>
                </a:solidFill>
                <a:latin typeface="Arial" charset="0"/>
              </a:rPr>
              <a:t>architecture</a:t>
            </a:r>
            <a:endParaRPr lang="de-CH" sz="1600" dirty="0" smtClean="0">
              <a:solidFill>
                <a:srgbClr val="006600"/>
              </a:solidFill>
              <a:latin typeface="Arial" charset="0"/>
            </a:endParaRPr>
          </a:p>
          <a:p>
            <a:pPr eaLnBrk="1" hangingPunct="1"/>
            <a:r>
              <a:rPr lang="de-CH" sz="1600" dirty="0" err="1">
                <a:solidFill>
                  <a:srgbClr val="006600"/>
                </a:solidFill>
                <a:latin typeface="Arial" charset="0"/>
              </a:rPr>
              <a:t>c</a:t>
            </a:r>
            <a:r>
              <a:rPr lang="de-CH" sz="1600" dirty="0" err="1" smtClean="0">
                <a:solidFill>
                  <a:srgbClr val="006600"/>
                </a:solidFill>
                <a:latin typeface="Arial" charset="0"/>
              </a:rPr>
              <a:t>ontaining</a:t>
            </a:r>
            <a:r>
              <a:rPr lang="de-CH" sz="1600" dirty="0" smtClean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de-CH" sz="1600" dirty="0" err="1" smtClean="0">
                <a:solidFill>
                  <a:srgbClr val="006600"/>
                </a:solidFill>
                <a:latin typeface="Arial" charset="0"/>
              </a:rPr>
              <a:t>the</a:t>
            </a:r>
            <a:r>
              <a:rPr lang="de-CH" sz="1600" dirty="0" smtClean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de-CH" sz="1600" dirty="0" err="1" smtClean="0">
                <a:solidFill>
                  <a:srgbClr val="006600"/>
                </a:solidFill>
                <a:latin typeface="Arial" charset="0"/>
              </a:rPr>
              <a:t>instance</a:t>
            </a:r>
            <a:endParaRPr lang="de-CH" sz="1600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186795" y="5783919"/>
            <a:ext cx="265839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dirty="0" smtClean="0">
                <a:solidFill>
                  <a:srgbClr val="006600"/>
                </a:solidFill>
                <a:latin typeface="Arial" charset="0"/>
              </a:rPr>
              <a:t>Ports </a:t>
            </a:r>
            <a:r>
              <a:rPr lang="de-CH" dirty="0" smtClean="0">
                <a:solidFill>
                  <a:srgbClr val="006600"/>
                </a:solidFill>
                <a:latin typeface="Arial" charset="0"/>
              </a:rPr>
              <a:t>of </a:t>
            </a:r>
            <a:r>
              <a:rPr lang="de-CH" dirty="0" err="1" smtClean="0">
                <a:solidFill>
                  <a:srgbClr val="006600"/>
                </a:solidFill>
                <a:latin typeface="Arial" charset="0"/>
              </a:rPr>
              <a:t>the</a:t>
            </a:r>
            <a:r>
              <a:rPr lang="de-CH" dirty="0" smtClean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de-CH" dirty="0" err="1" smtClean="0">
                <a:solidFill>
                  <a:srgbClr val="006600"/>
                </a:solidFill>
                <a:latin typeface="Arial" charset="0"/>
              </a:rPr>
              <a:t>Component</a:t>
            </a:r>
            <a:r>
              <a:rPr lang="de-CH" dirty="0" smtClean="0">
                <a:solidFill>
                  <a:srgbClr val="006600"/>
                </a:solidFill>
                <a:latin typeface="Arial" charset="0"/>
              </a:rPr>
              <a:t> Entity</a:t>
            </a:r>
            <a:r>
              <a:rPr lang="de-CH" dirty="0">
                <a:solidFill>
                  <a:srgbClr val="006600"/>
                </a:solidFill>
                <a:latin typeface="Arial" charset="0"/>
              </a:rPr>
              <a:t/>
            </a:r>
            <a:br>
              <a:rPr lang="de-CH" dirty="0">
                <a:solidFill>
                  <a:srgbClr val="006600"/>
                </a:solidFill>
                <a:latin typeface="Arial" charset="0"/>
              </a:rPr>
            </a:br>
            <a:r>
              <a:rPr lang="de-CH" dirty="0" smtClean="0">
                <a:solidFill>
                  <a:srgbClr val="006600"/>
                </a:solidFill>
                <a:latin typeface="Arial" charset="0"/>
              </a:rPr>
              <a:t>(</a:t>
            </a:r>
            <a:r>
              <a:rPr lang="de-CH" dirty="0" err="1" smtClean="0">
                <a:solidFill>
                  <a:srgbClr val="006600"/>
                </a:solidFill>
                <a:latin typeface="Arial" charset="0"/>
              </a:rPr>
              <a:t>see</a:t>
            </a:r>
            <a:r>
              <a:rPr lang="de-CH" dirty="0" smtClean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de-CH" dirty="0" err="1">
                <a:solidFill>
                  <a:srgbClr val="006600"/>
                </a:solidFill>
                <a:latin typeface="Arial" charset="0"/>
              </a:rPr>
              <a:t>Component</a:t>
            </a:r>
            <a:r>
              <a:rPr lang="de-CH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de-CH" dirty="0" err="1">
                <a:solidFill>
                  <a:srgbClr val="006600"/>
                </a:solidFill>
                <a:latin typeface="Arial" charset="0"/>
              </a:rPr>
              <a:t>Declaration</a:t>
            </a:r>
            <a:r>
              <a:rPr lang="de-CH" dirty="0">
                <a:solidFill>
                  <a:srgbClr val="006600"/>
                </a:solidFill>
                <a:latin typeface="Arial" charset="0"/>
              </a:rPr>
              <a:t>)</a:t>
            </a: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77891" y="3861048"/>
            <a:ext cx="156194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sz="1600" dirty="0" smtClean="0">
                <a:solidFill>
                  <a:srgbClr val="006600"/>
                </a:solidFill>
                <a:latin typeface="Arial" charset="0"/>
              </a:rPr>
              <a:t>Instance </a:t>
            </a:r>
            <a:r>
              <a:rPr lang="de-CH" sz="1600" dirty="0">
                <a:solidFill>
                  <a:srgbClr val="006600"/>
                </a:solidFill>
                <a:latin typeface="Arial" charset="0"/>
              </a:rPr>
              <a:t>Name</a:t>
            </a:r>
            <a:br>
              <a:rPr lang="de-CH" sz="1600" dirty="0">
                <a:solidFill>
                  <a:srgbClr val="006600"/>
                </a:solidFill>
                <a:latin typeface="Arial" charset="0"/>
              </a:rPr>
            </a:br>
            <a:r>
              <a:rPr lang="de-CH" sz="1200" dirty="0">
                <a:solidFill>
                  <a:srgbClr val="006600"/>
                </a:solidFill>
                <a:latin typeface="Arial" charset="0"/>
              </a:rPr>
              <a:t>(</a:t>
            </a:r>
            <a:r>
              <a:rPr lang="de-CH" sz="1200" dirty="0" err="1">
                <a:solidFill>
                  <a:srgbClr val="006600"/>
                </a:solidFill>
                <a:latin typeface="Arial" charset="0"/>
              </a:rPr>
              <a:t>freely</a:t>
            </a:r>
            <a:r>
              <a:rPr lang="de-CH" sz="1200" dirty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de-CH" sz="1200" dirty="0" err="1">
                <a:solidFill>
                  <a:srgbClr val="006600"/>
                </a:solidFill>
                <a:latin typeface="Arial" charset="0"/>
              </a:rPr>
              <a:t>selectable</a:t>
            </a:r>
            <a:r>
              <a:rPr lang="de-CH" sz="1200" dirty="0">
                <a:solidFill>
                  <a:srgbClr val="006600"/>
                </a:solidFill>
                <a:latin typeface="Arial" charset="0"/>
              </a:rPr>
              <a:t>)</a:t>
            </a:r>
            <a:endParaRPr lang="de-CH" sz="1600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 flipH="1">
            <a:off x="1835696" y="3679232"/>
            <a:ext cx="328127" cy="25382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CH"/>
          </a:p>
        </p:txBody>
      </p:sp>
      <p:sp>
        <p:nvSpPr>
          <p:cNvPr id="9" name="Line 39"/>
          <p:cNvSpPr>
            <a:spLocks noChangeShapeType="1"/>
          </p:cNvSpPr>
          <p:nvPr/>
        </p:nvSpPr>
        <p:spPr bwMode="auto">
          <a:xfrm flipV="1">
            <a:off x="2854762" y="5771056"/>
            <a:ext cx="277077" cy="25023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CH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flipH="1">
            <a:off x="6097963" y="3571622"/>
            <a:ext cx="274237" cy="361434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C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29" y="1484784"/>
            <a:ext cx="8493943" cy="151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3923927" y="1886298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>
                <a:solidFill>
                  <a:srgbClr val="7030A0"/>
                </a:solidFill>
              </a:rPr>
              <a:t>count2hexa</a:t>
            </a:r>
            <a:endParaRPr lang="de-CH" sz="1200" dirty="0">
              <a:solidFill>
                <a:srgbClr val="7030A0"/>
              </a:solidFill>
            </a:endParaRP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3761648" y="3123166"/>
            <a:ext cx="1157987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rgbClr val="000000"/>
                </a:solidFill>
                <a:latin typeface="ZHW Officina sans book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ZHW Officina sans book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ZHW Officina sans boo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ZHW Officina sans book" pitchFamily="34" charset="0"/>
              </a:defRPr>
            </a:lvl9pPr>
          </a:lstStyle>
          <a:p>
            <a:pPr algn="ctr" eaLnBrk="1" hangingPunct="1"/>
            <a:r>
              <a:rPr lang="de-CH" dirty="0" err="1" smtClean="0">
                <a:solidFill>
                  <a:srgbClr val="006600"/>
                </a:solidFill>
                <a:latin typeface="Arial" charset="0"/>
              </a:rPr>
              <a:t>Entity</a:t>
            </a:r>
            <a:r>
              <a:rPr lang="de-CH" dirty="0" smtClean="0">
                <a:solidFill>
                  <a:srgbClr val="006600"/>
                </a:solidFill>
                <a:latin typeface="Arial" charset="0"/>
              </a:rPr>
              <a:t> Name</a:t>
            </a:r>
            <a:endParaRPr lang="de-CH" dirty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>
            <a:off x="4477758" y="3426766"/>
            <a:ext cx="310265" cy="144856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CH"/>
          </a:p>
        </p:txBody>
      </p:sp>
      <p:sp>
        <p:nvSpPr>
          <p:cNvPr id="17" name="Textfeld 16"/>
          <p:cNvSpPr txBox="1"/>
          <p:nvPr/>
        </p:nvSpPr>
        <p:spPr>
          <a:xfrm>
            <a:off x="3767583" y="1268760"/>
            <a:ext cx="4160113" cy="338554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chemeClr val="accent2"/>
                </a:solidFill>
              </a:rPr>
              <a:t>Instance = </a:t>
            </a:r>
            <a:r>
              <a:rPr lang="de-CH" sz="1600" dirty="0" err="1" smtClean="0">
                <a:solidFill>
                  <a:schemeClr val="accent2"/>
                </a:solidFill>
              </a:rPr>
              <a:t>unique</a:t>
            </a:r>
            <a:r>
              <a:rPr lang="de-CH" sz="1600" dirty="0" smtClean="0">
                <a:solidFill>
                  <a:schemeClr val="accent2"/>
                </a:solidFill>
              </a:rPr>
              <a:t> </a:t>
            </a:r>
            <a:r>
              <a:rPr lang="de-CH" sz="1600" dirty="0" err="1" smtClean="0">
                <a:solidFill>
                  <a:schemeClr val="accent2"/>
                </a:solidFill>
              </a:rPr>
              <a:t>realisation</a:t>
            </a:r>
            <a:r>
              <a:rPr lang="de-CH" sz="1600" dirty="0" smtClean="0">
                <a:solidFill>
                  <a:schemeClr val="accent2"/>
                </a:solidFill>
              </a:rPr>
              <a:t> of </a:t>
            </a:r>
            <a:r>
              <a:rPr lang="de-CH" sz="1600" dirty="0" err="1" smtClean="0">
                <a:solidFill>
                  <a:schemeClr val="accent2"/>
                </a:solidFill>
              </a:rPr>
              <a:t>component</a:t>
            </a:r>
            <a:r>
              <a:rPr lang="de-CH" sz="1600" dirty="0" smtClean="0">
                <a:solidFill>
                  <a:schemeClr val="accent2"/>
                </a:solidFill>
              </a:rPr>
              <a:t> 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zhaw_Folien_deutsch">
  <a:themeElements>
    <a:clrScheme name="zhaw_Folien_deutsch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Folien_deut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Folien_deutsch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896</Words>
  <Application>Microsoft Office PowerPoint</Application>
  <PresentationFormat>Bildschirmpräsentation (4:3)</PresentationFormat>
  <Paragraphs>549</Paragraphs>
  <Slides>36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2" baseType="lpstr">
      <vt:lpstr>Arial</vt:lpstr>
      <vt:lpstr>Courier</vt:lpstr>
      <vt:lpstr>Courier New</vt:lpstr>
      <vt:lpstr>Monotype Sorts</vt:lpstr>
      <vt:lpstr>ZHW Officina sans book</vt:lpstr>
      <vt:lpstr>zhaw_Folien_deutsch</vt:lpstr>
      <vt:lpstr>VHDL_03:   Hierarchical VHDL and Simulation</vt:lpstr>
      <vt:lpstr>Hierarchical VHDL Design</vt:lpstr>
      <vt:lpstr>Hierarchical Design</vt:lpstr>
      <vt:lpstr>Matroschka Doll</vt:lpstr>
      <vt:lpstr>Hierarchical VHDL Design  or Structural Modeling </vt:lpstr>
      <vt:lpstr>Example of a hierarchical Design</vt:lpstr>
      <vt:lpstr>STEP-1: The top-level has an Entity</vt:lpstr>
      <vt:lpstr>STEP-2: The Top Level has an Architecture with Component Declarations</vt:lpstr>
      <vt:lpstr>STEP-3: The components are instantiated on the top level architecture description</vt:lpstr>
      <vt:lpstr>Overview: Example of a Top Level Architecture</vt:lpstr>
      <vt:lpstr>Exercise-1: Draw the schematics described below </vt:lpstr>
      <vt:lpstr>VHDL Simulation</vt:lpstr>
      <vt:lpstr>Simulation Tool = Modelsim</vt:lpstr>
      <vt:lpstr>Testbench is a hierarchy level  above Top Level</vt:lpstr>
      <vt:lpstr>Definition of Component to be tested and  connection signals </vt:lpstr>
      <vt:lpstr>Instantiation of top_level as  Device Under Test (DUT)</vt:lpstr>
      <vt:lpstr>Clock Generation for Simulation</vt:lpstr>
      <vt:lpstr>Stimuli Process: simple example</vt:lpstr>
      <vt:lpstr>Wait Statements</vt:lpstr>
      <vt:lpstr>WAIT Statements</vt:lpstr>
      <vt:lpstr>Assert Statement</vt:lpstr>
      <vt:lpstr>PowerPoint-Präsentation</vt:lpstr>
      <vt:lpstr>Testbench for Lab3 – Exercise 1.1) </vt:lpstr>
      <vt:lpstr>Einfach_Schaltung</vt:lpstr>
      <vt:lpstr>Testbench for Lab3 – Exercise 1.1)            [Page 1/2]</vt:lpstr>
      <vt:lpstr>Testbench for Lab3 – Exercise 1.1)          [Page 2/2]</vt:lpstr>
      <vt:lpstr>VHDL Simulator</vt:lpstr>
      <vt:lpstr>edaverzeichnis</vt:lpstr>
      <vt:lpstr>Compile Script (compile.do) for VHDL Simulation</vt:lpstr>
      <vt:lpstr>Simulator ModelSim: Getting Started</vt:lpstr>
      <vt:lpstr>Waveform Window</vt:lpstr>
      <vt:lpstr>Library Window</vt:lpstr>
      <vt:lpstr>VHDL Templates </vt:lpstr>
      <vt:lpstr>Template _ Block Design (RTL)</vt:lpstr>
      <vt:lpstr>Template _ Block Design (Hierarchical)</vt:lpstr>
      <vt:lpstr>Template _ Testbench    (Hierarchical &amp; Behavioural)</vt:lpstr>
    </vt:vector>
  </TitlesOfParts>
  <Company>Zürcher Hochschule Winterthur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Hans-Joachim Gelke</dc:creator>
  <cp:lastModifiedBy>de Queiroz Tavares Marina (dqtm)</cp:lastModifiedBy>
  <cp:revision>845</cp:revision>
  <cp:lastPrinted>2014-02-21T06:56:19Z</cp:lastPrinted>
  <dcterms:created xsi:type="dcterms:W3CDTF">2006-03-13T14:08:22Z</dcterms:created>
  <dcterms:modified xsi:type="dcterms:W3CDTF">2018-03-16T00:18:08Z</dcterms:modified>
</cp:coreProperties>
</file>