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E312B-66C6-4378-B3A3-A847B6892237}" v="95" dt="2024-10-15T16:04:47.228"/>
    <p1510:client id="{96340BBC-2754-491F-997F-F15DECA45C2B}" v="260" dt="2024-10-14T15:24:56.709"/>
    <p1510:client id="{D2B1E55E-7E49-492B-BF14-BCC6BD821D46}" v="1091" dt="2024-10-15T01:49:36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ei.gob.c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1158"/>
            <a:ext cx="9144000" cy="894915"/>
          </a:xfrm>
        </p:spPr>
        <p:txBody>
          <a:bodyPr>
            <a:normAutofit fontScale="90000"/>
          </a:bodyPr>
          <a:lstStyle/>
          <a:p>
            <a:r>
              <a:rPr lang="es-ES" dirty="0"/>
              <a:t>Estructura del Proyecto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4C9E750-CD71-A66A-5067-7B42B28135CD}"/>
              </a:ext>
            </a:extLst>
          </p:cNvPr>
          <p:cNvSpPr txBox="1"/>
          <p:nvPr/>
        </p:nvSpPr>
        <p:spPr>
          <a:xfrm>
            <a:off x="3752245" y="1568102"/>
            <a:ext cx="48443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dirty="0"/>
              <a:t>  </a:t>
            </a:r>
            <a:r>
              <a:rPr lang="es-ES" sz="3200"/>
              <a:t> </a:t>
            </a:r>
            <a:r>
              <a:rPr lang="es-ES" sz="3200" dirty="0"/>
              <a:t>Página Principal </a:t>
            </a:r>
          </a:p>
        </p:txBody>
      </p:sp>
      <p:sp>
        <p:nvSpPr>
          <p:cNvPr id="5" name="Flecha: a la izquierda y derecha 4">
            <a:extLst>
              <a:ext uri="{FF2B5EF4-FFF2-40B4-BE49-F238E27FC236}">
                <a16:creationId xmlns:a16="http://schemas.microsoft.com/office/drawing/2014/main" id="{5923EFB4-824B-1B61-B8E2-8A037FFAFA09}"/>
              </a:ext>
            </a:extLst>
          </p:cNvPr>
          <p:cNvSpPr/>
          <p:nvPr/>
        </p:nvSpPr>
        <p:spPr>
          <a:xfrm rot="18540000">
            <a:off x="3204644" y="2736574"/>
            <a:ext cx="2005122" cy="267015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arriba y abajo 5">
            <a:extLst>
              <a:ext uri="{FF2B5EF4-FFF2-40B4-BE49-F238E27FC236}">
                <a16:creationId xmlns:a16="http://schemas.microsoft.com/office/drawing/2014/main" id="{15BD13DB-7D50-B0A2-FB2B-614C95FC0BEE}"/>
              </a:ext>
            </a:extLst>
          </p:cNvPr>
          <p:cNvSpPr/>
          <p:nvPr/>
        </p:nvSpPr>
        <p:spPr>
          <a:xfrm rot="-2520000">
            <a:off x="8404026" y="2001676"/>
            <a:ext cx="208695" cy="1731553"/>
          </a:xfrm>
          <a:prstGeom prst="up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arriba y abajo 6">
            <a:extLst>
              <a:ext uri="{FF2B5EF4-FFF2-40B4-BE49-F238E27FC236}">
                <a16:creationId xmlns:a16="http://schemas.microsoft.com/office/drawing/2014/main" id="{B551CD25-F837-5D51-555D-DEE633807994}"/>
              </a:ext>
            </a:extLst>
          </p:cNvPr>
          <p:cNvSpPr/>
          <p:nvPr/>
        </p:nvSpPr>
        <p:spPr>
          <a:xfrm>
            <a:off x="6183294" y="2298386"/>
            <a:ext cx="240424" cy="1440095"/>
          </a:xfrm>
          <a:prstGeom prst="up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A155F8F-34BE-0D0C-978E-BEFA3E338081}"/>
              </a:ext>
            </a:extLst>
          </p:cNvPr>
          <p:cNvSpPr txBox="1"/>
          <p:nvPr/>
        </p:nvSpPr>
        <p:spPr>
          <a:xfrm>
            <a:off x="1608139" y="4020092"/>
            <a:ext cx="23972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/>
              <a:t> </a:t>
            </a:r>
            <a:r>
              <a:rPr lang="es-ES" sz="2400" dirty="0"/>
              <a:t>Data Product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05BF25-5B2C-37AE-A984-6672ACE0D42E}"/>
              </a:ext>
            </a:extLst>
          </p:cNvPr>
          <p:cNvSpPr txBox="1"/>
          <p:nvPr/>
        </p:nvSpPr>
        <p:spPr>
          <a:xfrm>
            <a:off x="5224444" y="4015986"/>
            <a:ext cx="20140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dirty="0"/>
              <a:t>    Historia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84BA0F4-4A00-AB7F-729A-90BEC8E20240}"/>
              </a:ext>
            </a:extLst>
          </p:cNvPr>
          <p:cNvSpPr txBox="1"/>
          <p:nvPr/>
        </p:nvSpPr>
        <p:spPr>
          <a:xfrm>
            <a:off x="8382257" y="4019008"/>
            <a:ext cx="19164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dirty="0"/>
              <a:t>   Video</a:t>
            </a:r>
          </a:p>
        </p:txBody>
      </p:sp>
      <p:sp>
        <p:nvSpPr>
          <p:cNvPr id="11" name="Flecha: a la izquierda y derecha 10">
            <a:extLst>
              <a:ext uri="{FF2B5EF4-FFF2-40B4-BE49-F238E27FC236}">
                <a16:creationId xmlns:a16="http://schemas.microsoft.com/office/drawing/2014/main" id="{4AEBF31F-D008-FC1D-B0F2-AA3362CD8154}"/>
              </a:ext>
            </a:extLst>
          </p:cNvPr>
          <p:cNvSpPr/>
          <p:nvPr/>
        </p:nvSpPr>
        <p:spPr>
          <a:xfrm>
            <a:off x="4077019" y="4101432"/>
            <a:ext cx="1477004" cy="256339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a la izquierda y derecha 11">
            <a:extLst>
              <a:ext uri="{FF2B5EF4-FFF2-40B4-BE49-F238E27FC236}">
                <a16:creationId xmlns:a16="http://schemas.microsoft.com/office/drawing/2014/main" id="{3DBD78EA-8A05-684F-4BA5-2747F26F3F34}"/>
              </a:ext>
            </a:extLst>
          </p:cNvPr>
          <p:cNvSpPr/>
          <p:nvPr/>
        </p:nvSpPr>
        <p:spPr>
          <a:xfrm>
            <a:off x="7065880" y="4110274"/>
            <a:ext cx="1303827" cy="251034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D156-21F7-B6AF-A2F9-E970088A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167"/>
            <a:ext cx="10515600" cy="928906"/>
          </a:xfrm>
        </p:spPr>
        <p:txBody>
          <a:bodyPr/>
          <a:lstStyle/>
          <a:p>
            <a:r>
              <a:rPr lang="es-ES" dirty="0"/>
              <a:t>                      Lenguajes Utilizados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A97C39B-F2F2-8D2F-6105-E5DEC050A1F6}"/>
              </a:ext>
            </a:extLst>
          </p:cNvPr>
          <p:cNvSpPr txBox="1"/>
          <p:nvPr/>
        </p:nvSpPr>
        <p:spPr>
          <a:xfrm>
            <a:off x="1765795" y="1210739"/>
            <a:ext cx="128147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200" dirty="0"/>
              <a:t>HTML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1C47660-D248-3E41-8F81-17C84312BE44}"/>
              </a:ext>
            </a:extLst>
          </p:cNvPr>
          <p:cNvSpPr txBox="1"/>
          <p:nvPr/>
        </p:nvSpPr>
        <p:spPr>
          <a:xfrm>
            <a:off x="7531430" y="1035400"/>
            <a:ext cx="362108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dirty="0"/>
              <a:t>Creación de páginas web</a:t>
            </a:r>
          </a:p>
        </p:txBody>
      </p:sp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3C932963-4CD6-BEC0-05BD-9A53DB706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9" y="2444753"/>
            <a:ext cx="6221259" cy="3273287"/>
          </a:xfrm>
          <a:prstGeom prst="rect">
            <a:avLst/>
          </a:prstGeom>
        </p:spPr>
      </p:pic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C8CA6664-BF12-6A81-1F8D-0725F7B7B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682" y="2290175"/>
            <a:ext cx="5615732" cy="3572007"/>
          </a:xfrm>
          <a:prstGeom prst="rect">
            <a:avLst/>
          </a:prstGeom>
        </p:spPr>
      </p:pic>
      <p:sp>
        <p:nvSpPr>
          <p:cNvPr id="5" name="Flecha: a la izquierda y derecha 4">
            <a:extLst>
              <a:ext uri="{FF2B5EF4-FFF2-40B4-BE49-F238E27FC236}">
                <a16:creationId xmlns:a16="http://schemas.microsoft.com/office/drawing/2014/main" id="{0A96C406-D02F-64AD-A171-D6D20CD475B4}"/>
              </a:ext>
            </a:extLst>
          </p:cNvPr>
          <p:cNvSpPr/>
          <p:nvPr/>
        </p:nvSpPr>
        <p:spPr>
          <a:xfrm>
            <a:off x="3724243" y="1344087"/>
            <a:ext cx="3066200" cy="322021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871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6D68D88-0DDE-3BA5-2205-013A5803253B}"/>
              </a:ext>
            </a:extLst>
          </p:cNvPr>
          <p:cNvSpPr txBox="1"/>
          <p:nvPr/>
        </p:nvSpPr>
        <p:spPr>
          <a:xfrm>
            <a:off x="849245" y="684549"/>
            <a:ext cx="20721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dirty="0"/>
              <a:t>   CSS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72DFA86-4FC9-158C-4F2F-F6888BC23767}"/>
              </a:ext>
            </a:extLst>
          </p:cNvPr>
          <p:cNvSpPr txBox="1"/>
          <p:nvPr/>
        </p:nvSpPr>
        <p:spPr>
          <a:xfrm>
            <a:off x="6561404" y="680664"/>
            <a:ext cx="44930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dirty="0"/>
              <a:t>Diseño de páginas web</a:t>
            </a:r>
          </a:p>
        </p:txBody>
      </p:sp>
      <p:sp>
        <p:nvSpPr>
          <p:cNvPr id="6" name="Flecha: a la izquierda y derecha 5">
            <a:extLst>
              <a:ext uri="{FF2B5EF4-FFF2-40B4-BE49-F238E27FC236}">
                <a16:creationId xmlns:a16="http://schemas.microsoft.com/office/drawing/2014/main" id="{C81A3C09-77FE-5A07-68B9-07AF4EE9D3AF}"/>
              </a:ext>
            </a:extLst>
          </p:cNvPr>
          <p:cNvSpPr/>
          <p:nvPr/>
        </p:nvSpPr>
        <p:spPr>
          <a:xfrm>
            <a:off x="2930253" y="843617"/>
            <a:ext cx="3332217" cy="266017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1AC2313B-E346-9705-C99A-62D4B3190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5457"/>
            <a:ext cx="6096000" cy="3802866"/>
          </a:xfrm>
          <a:prstGeom prst="rect">
            <a:avLst/>
          </a:prstGeom>
        </p:spPr>
      </p:pic>
      <p:pic>
        <p:nvPicPr>
          <p:cNvPr id="8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57E8A08-22B7-0179-A291-868EA3F02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11347"/>
            <a:ext cx="6096000" cy="381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4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0F4A9D1-F068-0A58-9E91-5ABF3931DFC8}"/>
              </a:ext>
            </a:extLst>
          </p:cNvPr>
          <p:cNvSpPr txBox="1"/>
          <p:nvPr/>
        </p:nvSpPr>
        <p:spPr>
          <a:xfrm>
            <a:off x="1012126" y="803183"/>
            <a:ext cx="229771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200" dirty="0"/>
              <a:t>JavaScript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CB55574-2D7F-030A-9AB0-F7D899D48799}"/>
              </a:ext>
            </a:extLst>
          </p:cNvPr>
          <p:cNvSpPr txBox="1"/>
          <p:nvPr/>
        </p:nvSpPr>
        <p:spPr>
          <a:xfrm>
            <a:off x="6809430" y="668481"/>
            <a:ext cx="388726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dirty="0"/>
              <a:t>Interactividad de la página web</a:t>
            </a:r>
          </a:p>
        </p:txBody>
      </p:sp>
      <p:sp>
        <p:nvSpPr>
          <p:cNvPr id="8" name="Flecha: a la izquierda y derecha 7">
            <a:extLst>
              <a:ext uri="{FF2B5EF4-FFF2-40B4-BE49-F238E27FC236}">
                <a16:creationId xmlns:a16="http://schemas.microsoft.com/office/drawing/2014/main" id="{6210218B-EB54-17BE-4D1D-279C0C865381}"/>
              </a:ext>
            </a:extLst>
          </p:cNvPr>
          <p:cNvSpPr/>
          <p:nvPr/>
        </p:nvSpPr>
        <p:spPr>
          <a:xfrm>
            <a:off x="3570233" y="966063"/>
            <a:ext cx="2814183" cy="308020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AEA4253E-167F-3B81-7AE0-A83E2BFBB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19" y="1611682"/>
            <a:ext cx="5029091" cy="4114800"/>
          </a:xfrm>
          <a:prstGeom prst="rect">
            <a:avLst/>
          </a:prstGeom>
        </p:spPr>
      </p:pic>
      <p:pic>
        <p:nvPicPr>
          <p:cNvPr id="10" name="Imagen 9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193D170E-737A-0AC3-EA45-F2AB34FF1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808" y="1748900"/>
            <a:ext cx="6638794" cy="382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5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44E6D033-5F7E-1B6B-C5F3-F1171F707D91}"/>
              </a:ext>
            </a:extLst>
          </p:cNvPr>
          <p:cNvSpPr txBox="1"/>
          <p:nvPr/>
        </p:nvSpPr>
        <p:spPr>
          <a:xfrm>
            <a:off x="654479" y="308019"/>
            <a:ext cx="11004719" cy="51090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000" dirty="0"/>
              <a:t>Metodología</a:t>
            </a:r>
          </a:p>
          <a:p>
            <a:r>
              <a:rPr lang="es-ES" sz="3200" b="1" dirty="0">
                <a:ea typeface="+mn-lt"/>
                <a:cs typeface="+mn-lt"/>
              </a:rPr>
              <a:t>Recolección de los datos:</a:t>
            </a:r>
            <a:endParaRPr lang="es-ES" sz="3200" dirty="0"/>
          </a:p>
          <a:p>
            <a:r>
              <a:rPr lang="es-ES" sz="2800" dirty="0">
                <a:ea typeface="+mn-lt"/>
                <a:cs typeface="+mn-lt"/>
              </a:rPr>
              <a:t>1- Los datos utilizados fueron extraídos de la Oficina Nacional de Estadísticas e Información(ONEI) </a:t>
            </a:r>
            <a:r>
              <a:rPr lang="es-ES" sz="2800" dirty="0">
                <a:ea typeface="+mn-lt"/>
                <a:cs typeface="+mn-lt"/>
                <a:hlinkClick r:id="rId2"/>
              </a:rPr>
              <a:t>https://www.onei.gob.cu</a:t>
            </a:r>
            <a:r>
              <a:rPr lang="es-ES" sz="2800" dirty="0">
                <a:ea typeface="+mn-lt"/>
                <a:cs typeface="+mn-lt"/>
              </a:rPr>
              <a:t> , específicamente los anuarios estadísticos del 2014, 2019 y 2022.</a:t>
            </a:r>
          </a:p>
          <a:p>
            <a:r>
              <a:rPr lang="es-ES" sz="2800" dirty="0"/>
              <a:t>2- Página oficial de la Organización Mundial de la Salud (OMS) </a:t>
            </a:r>
            <a:r>
              <a:rPr lang="es-ES" sz="2800" dirty="0">
                <a:ea typeface="+mn-lt"/>
                <a:cs typeface="+mn-lt"/>
              </a:rPr>
              <a:t>https://www.who.int/es</a:t>
            </a:r>
            <a:r>
              <a:rPr lang="es-ES" sz="2800" dirty="0"/>
              <a:t> </a:t>
            </a:r>
          </a:p>
          <a:p>
            <a:endParaRPr lang="es-ES" sz="3200" dirty="0">
              <a:ea typeface="+mn-lt"/>
              <a:cs typeface="+mn-lt"/>
            </a:endParaRPr>
          </a:p>
          <a:p>
            <a:r>
              <a:rPr lang="es-ES" sz="3200" b="1" dirty="0">
                <a:ea typeface="+mn-lt"/>
                <a:cs typeface="+mn-lt"/>
              </a:rPr>
              <a:t>Manejo de datos y visualización de datos: </a:t>
            </a:r>
            <a:endParaRPr lang="es-ES" sz="3200" dirty="0"/>
          </a:p>
          <a:p>
            <a:r>
              <a:rPr lang="es-ES" sz="2800" dirty="0">
                <a:ea typeface="+mn-lt"/>
                <a:cs typeface="+mn-lt"/>
              </a:rPr>
              <a:t>1- </a:t>
            </a:r>
            <a:r>
              <a:rPr lang="es-ES" sz="2800" b="1" dirty="0">
                <a:ea typeface="+mn-lt"/>
                <a:cs typeface="+mn-lt"/>
              </a:rPr>
              <a:t>JavaScript y su biblioteca Chart.js</a:t>
            </a:r>
            <a:endParaRPr lang="es-ES" sz="2800" dirty="0"/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398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4DBC783-3625-4F86-F3E9-607A2DECB09F}"/>
              </a:ext>
            </a:extLst>
          </p:cNvPr>
          <p:cNvSpPr txBox="1"/>
          <p:nvPr/>
        </p:nvSpPr>
        <p:spPr>
          <a:xfrm>
            <a:off x="2954797" y="2470610"/>
            <a:ext cx="575085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dirty="0"/>
              <a:t>Principales Causas de Muertes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9FC6AB7-B88B-F09F-B526-F817A02B832B}"/>
              </a:ext>
            </a:extLst>
          </p:cNvPr>
          <p:cNvSpPr txBox="1"/>
          <p:nvPr/>
        </p:nvSpPr>
        <p:spPr>
          <a:xfrm>
            <a:off x="3669808" y="283581"/>
            <a:ext cx="399026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000" dirty="0"/>
              <a:t>   Tema Principal</a:t>
            </a:r>
          </a:p>
        </p:txBody>
      </p:sp>
      <p:sp>
        <p:nvSpPr>
          <p:cNvPr id="9" name="Flecha: arriba y abajo 8">
            <a:extLst>
              <a:ext uri="{FF2B5EF4-FFF2-40B4-BE49-F238E27FC236}">
                <a16:creationId xmlns:a16="http://schemas.microsoft.com/office/drawing/2014/main" id="{98C5AFD0-6443-98EB-C8DE-E4601FB17D0F}"/>
              </a:ext>
            </a:extLst>
          </p:cNvPr>
          <p:cNvSpPr/>
          <p:nvPr/>
        </p:nvSpPr>
        <p:spPr>
          <a:xfrm>
            <a:off x="5661001" y="1015191"/>
            <a:ext cx="267763" cy="1452853"/>
          </a:xfrm>
          <a:prstGeom prst="up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arriba y abajo 9">
            <a:extLst>
              <a:ext uri="{FF2B5EF4-FFF2-40B4-BE49-F238E27FC236}">
                <a16:creationId xmlns:a16="http://schemas.microsoft.com/office/drawing/2014/main" id="{DE8246E8-BDCF-894E-0B36-4F5C998C2146}"/>
              </a:ext>
            </a:extLst>
          </p:cNvPr>
          <p:cNvSpPr/>
          <p:nvPr/>
        </p:nvSpPr>
        <p:spPr>
          <a:xfrm rot="1560000">
            <a:off x="2479158" y="3038696"/>
            <a:ext cx="266017" cy="1456095"/>
          </a:xfrm>
          <a:prstGeom prst="up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rriba y abajo 10">
            <a:extLst>
              <a:ext uri="{FF2B5EF4-FFF2-40B4-BE49-F238E27FC236}">
                <a16:creationId xmlns:a16="http://schemas.microsoft.com/office/drawing/2014/main" id="{C4B0919B-1192-6D99-0F3D-DFE75ED0C52D}"/>
              </a:ext>
            </a:extLst>
          </p:cNvPr>
          <p:cNvSpPr/>
          <p:nvPr/>
        </p:nvSpPr>
        <p:spPr>
          <a:xfrm>
            <a:off x="5446355" y="3059325"/>
            <a:ext cx="228076" cy="1421217"/>
          </a:xfrm>
          <a:prstGeom prst="up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arriba y abajo 11">
            <a:extLst>
              <a:ext uri="{FF2B5EF4-FFF2-40B4-BE49-F238E27FC236}">
                <a16:creationId xmlns:a16="http://schemas.microsoft.com/office/drawing/2014/main" id="{351974CE-E775-1637-762D-29D4411E2DB0}"/>
              </a:ext>
            </a:extLst>
          </p:cNvPr>
          <p:cNvSpPr/>
          <p:nvPr/>
        </p:nvSpPr>
        <p:spPr>
          <a:xfrm rot="-2160000">
            <a:off x="9002121" y="2847438"/>
            <a:ext cx="242326" cy="1585666"/>
          </a:xfrm>
          <a:prstGeom prst="up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910A41F-E847-F5A2-87BC-9709BBFA1450}"/>
              </a:ext>
            </a:extLst>
          </p:cNvPr>
          <p:cNvSpPr txBox="1"/>
          <p:nvPr/>
        </p:nvSpPr>
        <p:spPr>
          <a:xfrm>
            <a:off x="688609" y="4662305"/>
            <a:ext cx="22681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/>
              <a:t>Data Product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28AFAD1-BDF7-6229-A351-84007018C16C}"/>
              </a:ext>
            </a:extLst>
          </p:cNvPr>
          <p:cNvSpPr txBox="1"/>
          <p:nvPr/>
        </p:nvSpPr>
        <p:spPr>
          <a:xfrm>
            <a:off x="4649052" y="4658991"/>
            <a:ext cx="182011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     </a:t>
            </a:r>
            <a:r>
              <a:rPr lang="es-ES" sz="2800" dirty="0"/>
              <a:t>Historia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BB8401-DF81-E2AF-6EE8-6CC5FBE020A2}"/>
              </a:ext>
            </a:extLst>
          </p:cNvPr>
          <p:cNvSpPr txBox="1"/>
          <p:nvPr/>
        </p:nvSpPr>
        <p:spPr>
          <a:xfrm>
            <a:off x="8703721" y="4508223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  </a:t>
            </a:r>
            <a:r>
              <a:rPr lang="es-ES" sz="2800" dirty="0"/>
              <a:t>Video</a:t>
            </a:r>
          </a:p>
        </p:txBody>
      </p:sp>
      <p:sp>
        <p:nvSpPr>
          <p:cNvPr id="16" name="Flecha: arriba y abajo 15">
            <a:extLst>
              <a:ext uri="{FF2B5EF4-FFF2-40B4-BE49-F238E27FC236}">
                <a16:creationId xmlns:a16="http://schemas.microsoft.com/office/drawing/2014/main" id="{6201EAAB-1E96-606D-B9BC-C65F8695131D}"/>
              </a:ext>
            </a:extLst>
          </p:cNvPr>
          <p:cNvSpPr/>
          <p:nvPr/>
        </p:nvSpPr>
        <p:spPr>
          <a:xfrm>
            <a:off x="1589228" y="5180588"/>
            <a:ext cx="227827" cy="954876"/>
          </a:xfrm>
          <a:prstGeom prst="up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arriba y abajo 16">
            <a:extLst>
              <a:ext uri="{FF2B5EF4-FFF2-40B4-BE49-F238E27FC236}">
                <a16:creationId xmlns:a16="http://schemas.microsoft.com/office/drawing/2014/main" id="{1E0A661E-1FB7-C011-99BA-8A8A92DEE152}"/>
              </a:ext>
            </a:extLst>
          </p:cNvPr>
          <p:cNvSpPr/>
          <p:nvPr/>
        </p:nvSpPr>
        <p:spPr>
          <a:xfrm>
            <a:off x="5376351" y="5208340"/>
            <a:ext cx="252016" cy="840054"/>
          </a:xfrm>
          <a:prstGeom prst="up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arriba y abajo 17">
            <a:extLst>
              <a:ext uri="{FF2B5EF4-FFF2-40B4-BE49-F238E27FC236}">
                <a16:creationId xmlns:a16="http://schemas.microsoft.com/office/drawing/2014/main" id="{15FECC87-4752-74D0-244A-605983203C97}"/>
              </a:ext>
            </a:extLst>
          </p:cNvPr>
          <p:cNvSpPr/>
          <p:nvPr/>
        </p:nvSpPr>
        <p:spPr>
          <a:xfrm>
            <a:off x="9534623" y="5068330"/>
            <a:ext cx="238015" cy="966063"/>
          </a:xfrm>
          <a:prstGeom prst="up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E7C77E1-385F-B91C-1F1A-ECD2CE3C496E}"/>
              </a:ext>
            </a:extLst>
          </p:cNvPr>
          <p:cNvSpPr txBox="1"/>
          <p:nvPr/>
        </p:nvSpPr>
        <p:spPr>
          <a:xfrm>
            <a:off x="8778573" y="6076396"/>
            <a:ext cx="19741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Accidentes de tránsito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7D35A10-7A36-FF46-8DAE-14E5DABCEE5D}"/>
              </a:ext>
            </a:extLst>
          </p:cNvPr>
          <p:cNvSpPr txBox="1"/>
          <p:nvPr/>
        </p:nvSpPr>
        <p:spPr>
          <a:xfrm>
            <a:off x="4784999" y="6219221"/>
            <a:ext cx="16801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    Covid-19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8826D12-038A-3691-60FE-569A5F7DA6E3}"/>
              </a:ext>
            </a:extLst>
          </p:cNvPr>
          <p:cNvSpPr txBox="1"/>
          <p:nvPr/>
        </p:nvSpPr>
        <p:spPr>
          <a:xfrm>
            <a:off x="272074" y="6139526"/>
            <a:ext cx="35638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Principales Causas de Muertes: muertes, causas y medidas</a:t>
            </a:r>
          </a:p>
        </p:txBody>
      </p:sp>
    </p:spTree>
    <p:extLst>
      <p:ext uri="{BB962C8B-B14F-4D97-AF65-F5344CB8AC3E}">
        <p14:creationId xmlns:p14="http://schemas.microsoft.com/office/powerpoint/2010/main" val="78674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093C220-8F69-7182-EBA6-CEEA83B42DCD}"/>
              </a:ext>
            </a:extLst>
          </p:cNvPr>
          <p:cNvSpPr txBox="1"/>
          <p:nvPr/>
        </p:nvSpPr>
        <p:spPr>
          <a:xfrm>
            <a:off x="3808248" y="252016"/>
            <a:ext cx="308020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dirty="0"/>
              <a:t>    Data Product</a:t>
            </a:r>
          </a:p>
        </p:txBody>
      </p:sp>
      <p:sp>
        <p:nvSpPr>
          <p:cNvPr id="5" name="Flecha: arriba y abajo 4">
            <a:extLst>
              <a:ext uri="{FF2B5EF4-FFF2-40B4-BE49-F238E27FC236}">
                <a16:creationId xmlns:a16="http://schemas.microsoft.com/office/drawing/2014/main" id="{5B9AB364-8CAB-F1C2-1562-485721CC0B28}"/>
              </a:ext>
            </a:extLst>
          </p:cNvPr>
          <p:cNvSpPr/>
          <p:nvPr/>
        </p:nvSpPr>
        <p:spPr>
          <a:xfrm>
            <a:off x="5036766" y="833677"/>
            <a:ext cx="227826" cy="61066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33EE9A2-7091-835A-8F6D-CA67E21660E0}"/>
              </a:ext>
            </a:extLst>
          </p:cNvPr>
          <p:cNvSpPr txBox="1"/>
          <p:nvPr/>
        </p:nvSpPr>
        <p:spPr>
          <a:xfrm>
            <a:off x="860111" y="1590974"/>
            <a:ext cx="1047268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/>
              <a:t>Hacemos un análisis sobre las principales causas de muertes de Cuba, cuáles son sus causas y medidas y avances tomadas por la Salud de nuestro país.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E481467-F412-D09A-8E75-D50159FF3C86}"/>
              </a:ext>
            </a:extLst>
          </p:cNvPr>
          <p:cNvSpPr txBox="1"/>
          <p:nvPr/>
        </p:nvSpPr>
        <p:spPr>
          <a:xfrm>
            <a:off x="3804437" y="2473458"/>
            <a:ext cx="28421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dirty="0"/>
              <a:t>   Historia</a:t>
            </a:r>
          </a:p>
        </p:txBody>
      </p:sp>
      <p:sp>
        <p:nvSpPr>
          <p:cNvPr id="3" name="Flecha: arriba y abajo 2">
            <a:extLst>
              <a:ext uri="{FF2B5EF4-FFF2-40B4-BE49-F238E27FC236}">
                <a16:creationId xmlns:a16="http://schemas.microsoft.com/office/drawing/2014/main" id="{19C68C1D-8B89-1FD4-8A5E-0CA04440275B}"/>
              </a:ext>
            </a:extLst>
          </p:cNvPr>
          <p:cNvSpPr/>
          <p:nvPr/>
        </p:nvSpPr>
        <p:spPr>
          <a:xfrm>
            <a:off x="5011829" y="3095377"/>
            <a:ext cx="210013" cy="65804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FA2406-85FB-917B-A656-AEFECE78AE35}"/>
              </a:ext>
            </a:extLst>
          </p:cNvPr>
          <p:cNvSpPr txBox="1"/>
          <p:nvPr/>
        </p:nvSpPr>
        <p:spPr>
          <a:xfrm>
            <a:off x="858116" y="3939065"/>
            <a:ext cx="106966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ea typeface="+mn-lt"/>
                <a:cs typeface="+mn-lt"/>
              </a:rPr>
              <a:t>Analizamos como Cuba pudo sobrepasar la crisis epidemiológica poco a poco gracias a sus vacunas</a:t>
            </a:r>
            <a:endParaRPr lang="es-ES" sz="2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12B607C-6FA6-120C-45FA-46C8B72C7B96}"/>
              </a:ext>
            </a:extLst>
          </p:cNvPr>
          <p:cNvSpPr txBox="1"/>
          <p:nvPr/>
        </p:nvSpPr>
        <p:spPr>
          <a:xfrm>
            <a:off x="4207649" y="4643671"/>
            <a:ext cx="187612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dirty="0"/>
              <a:t>    Video</a:t>
            </a:r>
          </a:p>
        </p:txBody>
      </p:sp>
      <p:sp>
        <p:nvSpPr>
          <p:cNvPr id="9" name="Flecha: arriba y abajo 8">
            <a:extLst>
              <a:ext uri="{FF2B5EF4-FFF2-40B4-BE49-F238E27FC236}">
                <a16:creationId xmlns:a16="http://schemas.microsoft.com/office/drawing/2014/main" id="{D44E2D2D-F4DB-4F88-07BA-180B5E8BCF4D}"/>
              </a:ext>
            </a:extLst>
          </p:cNvPr>
          <p:cNvSpPr/>
          <p:nvPr/>
        </p:nvSpPr>
        <p:spPr>
          <a:xfrm>
            <a:off x="4970325" y="5224086"/>
            <a:ext cx="252016" cy="54603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F49E472-7BBB-907B-575E-33C1E7495FA8}"/>
              </a:ext>
            </a:extLst>
          </p:cNvPr>
          <p:cNvSpPr txBox="1"/>
          <p:nvPr/>
        </p:nvSpPr>
        <p:spPr>
          <a:xfrm>
            <a:off x="984125" y="5772937"/>
            <a:ext cx="1057069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/>
              <a:t>Analizamos</a:t>
            </a:r>
            <a:r>
              <a:rPr lang="es-ES" sz="2000" dirty="0">
                <a:ea typeface="+mn-lt"/>
                <a:cs typeface="+mn-lt"/>
              </a:rPr>
              <a:t> las causas que provocan los accidentes de tránsito, las provincias con mayor número de accidentes y fallecidos , y damos una serie de medidas para prevenir estos accidentes causados en su mayoría por irresponsabilidad del conductor.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840407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Estructura del Proyecto</vt:lpstr>
      <vt:lpstr>                      Lenguajes Utilizados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344</cp:revision>
  <dcterms:created xsi:type="dcterms:W3CDTF">2024-10-14T14:28:42Z</dcterms:created>
  <dcterms:modified xsi:type="dcterms:W3CDTF">2024-10-15T16:05:13Z</dcterms:modified>
</cp:coreProperties>
</file>