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71" r:id="rId4"/>
    <p:sldId id="274" r:id="rId5"/>
    <p:sldId id="275" r:id="rId6"/>
    <p:sldId id="272" r:id="rId7"/>
    <p:sldId id="26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0" r:id="rId18"/>
    <p:sldId id="285" r:id="rId19"/>
    <p:sldId id="286" r:id="rId20"/>
    <p:sldId id="287" r:id="rId21"/>
    <p:sldId id="290" r:id="rId22"/>
    <p:sldId id="28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biopsych.2010.11.009" TargetMode="External"/><Relationship Id="rId7" Type="http://schemas.openxmlformats.org/officeDocument/2006/relationships/hyperlink" Target="https://doi.org/10.1016/j.neubiorev.2013.12.004" TargetMode="External"/><Relationship Id="rId2" Type="http://schemas.openxmlformats.org/officeDocument/2006/relationships/hyperlink" Target="https://doi.org/10.1126/science.123841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710.10903v3" TargetMode="External"/><Relationship Id="rId5" Type="http://schemas.openxmlformats.org/officeDocument/2006/relationships/hyperlink" Target="https://www.dellchildrens.net/services-and-programs/imaging-services/functional-magnetic-resonance-imaging/" TargetMode="External"/><Relationship Id="rId4" Type="http://schemas.openxmlformats.org/officeDocument/2006/relationships/hyperlink" Target="https://doi.org/10.1016/j.neuroimage.2016.09.04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CAE9-4EC9-4533-AB4C-C04BE24BD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 representation learning for multimodal brain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388CE-5637-458A-8CED-1C9CFDAC2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902" y="4325911"/>
            <a:ext cx="8162196" cy="1932846"/>
          </a:xfrm>
        </p:spPr>
        <p:txBody>
          <a:bodyPr>
            <a:normAutofit/>
          </a:bodyPr>
          <a:lstStyle/>
          <a:p>
            <a:r>
              <a:rPr lang="en-US" dirty="0"/>
              <a:t>W. Zhang, </a:t>
            </a:r>
            <a:r>
              <a:rPr lang="en-US" dirty="0">
                <a:solidFill>
                  <a:srgbClr val="FF0000"/>
                </a:solidFill>
              </a:rPr>
              <a:t>L. Zhan</a:t>
            </a:r>
            <a:r>
              <a:rPr lang="en-US" dirty="0"/>
              <a:t>, P. Thompson, Y. Wang</a:t>
            </a:r>
          </a:p>
          <a:p>
            <a:r>
              <a:rPr lang="en-US" i="1" dirty="0"/>
              <a:t>2020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Presented by Avery Peiffer (Project 2)</a:t>
            </a:r>
          </a:p>
        </p:txBody>
      </p:sp>
    </p:spTree>
    <p:extLst>
      <p:ext uri="{BB962C8B-B14F-4D97-AF65-F5344CB8AC3E}">
        <p14:creationId xmlns:p14="http://schemas.microsoft.com/office/powerpoint/2010/main" val="158261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4EF1-AB40-4685-8D83-9E53459F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MGCK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D3327-6A9F-4F2B-99EF-2C8B7B935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𝐴𝐺𝐺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D3327-6A9F-4F2B-99EF-2C8B7B935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C619FF-DA3F-4E49-A926-06CECC236D08}"/>
              </a:ext>
            </a:extLst>
          </p:cNvPr>
          <p:cNvSpPr txBox="1"/>
          <p:nvPr/>
        </p:nvSpPr>
        <p:spPr>
          <a:xfrm>
            <a:off x="3885893" y="3977122"/>
            <a:ext cx="1786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Aggregation from previous slide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431F87-F86F-4181-9894-5475558236B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724712" y="3054844"/>
            <a:ext cx="1054609" cy="92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3D4512-D0A7-4260-B9B6-68991EFA5694}"/>
              </a:ext>
            </a:extLst>
          </p:cNvPr>
          <p:cNvSpPr txBox="1"/>
          <p:nvPr/>
        </p:nvSpPr>
        <p:spPr>
          <a:xfrm>
            <a:off x="2231136" y="3977121"/>
            <a:ext cx="178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Nonlinear activation function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FD270-8441-4CAB-96EC-C7C564F143A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124564" y="2994870"/>
            <a:ext cx="138753" cy="9822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404BE-F00F-41AB-9751-D8BB87FC6ED6}"/>
              </a:ext>
            </a:extLst>
          </p:cNvPr>
          <p:cNvSpPr txBox="1"/>
          <p:nvPr/>
        </p:nvSpPr>
        <p:spPr>
          <a:xfrm>
            <a:off x="5715335" y="3981936"/>
            <a:ext cx="178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Learnable weight matrix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91956F-A9DD-4280-AE0B-C269538501BC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779321" y="3054844"/>
            <a:ext cx="1829442" cy="927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3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EEA0-2D71-4FDB-BAFE-4D27C354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multimodal brain network (DMBN)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B549-8E7A-4611-A90A-8945E57F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multimodal graph node representation for different learning tasks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D52DF-691F-4632-8E9E-19C43F32B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18" y="3280067"/>
            <a:ext cx="6500964" cy="25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1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44F1-FD3A-43DA-B50E-A38B8B39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DMBN Part I – encoding-decoding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3D3F-E1A8-44F7-864D-A7B2A6B2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Encoding-decoding network constructs functional network from structural connection</a:t>
            </a:r>
          </a:p>
          <a:p>
            <a:r>
              <a:rPr lang="en-US" dirty="0"/>
              <a:t>Two encoding networks used – one for positive edges and one for negative edges</a:t>
            </a:r>
          </a:p>
          <a:p>
            <a:pPr lvl="1"/>
            <a:r>
              <a:rPr lang="en-US" dirty="0"/>
              <a:t>MGCK layers aggregate the node features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6732C-A173-4A81-86A2-85CF08F4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91" y="4392444"/>
            <a:ext cx="5676418" cy="22254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FFFF4-0D0D-41B1-94C1-611F7989EF7C}"/>
              </a:ext>
            </a:extLst>
          </p:cNvPr>
          <p:cNvSpPr/>
          <p:nvPr/>
        </p:nvSpPr>
        <p:spPr>
          <a:xfrm>
            <a:off x="4474346" y="4897057"/>
            <a:ext cx="2139518" cy="1216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D7B3A-9616-4885-9EC1-82809A354CFC}"/>
              </a:ext>
            </a:extLst>
          </p:cNvPr>
          <p:cNvSpPr/>
          <p:nvPr/>
        </p:nvSpPr>
        <p:spPr>
          <a:xfrm>
            <a:off x="6613864" y="4897057"/>
            <a:ext cx="97654" cy="1216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9ED5-F96F-4651-8989-F3620C7533A8}"/>
              </a:ext>
            </a:extLst>
          </p:cNvPr>
          <p:cNvSpPr/>
          <p:nvPr/>
        </p:nvSpPr>
        <p:spPr>
          <a:xfrm>
            <a:off x="6711518" y="4962617"/>
            <a:ext cx="319597" cy="1074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6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5A5-9503-4733-8ED0-31338130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Dmbn</a:t>
            </a:r>
            <a:r>
              <a:rPr lang="en-US" dirty="0"/>
              <a:t> part ii – 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FCC8E-1579-43F5-BEF9-1FA76D42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node features from positive and negative encoding networks</a:t>
            </a:r>
          </a:p>
          <a:p>
            <a:r>
              <a:rPr lang="en-US" dirty="0"/>
              <a:t>Feed into multilayer perceptron (MLP) network to </a:t>
            </a:r>
            <a:r>
              <a:rPr lang="en-US"/>
              <a:t>make prediction </a:t>
            </a:r>
            <a:r>
              <a:rPr lang="en-US" dirty="0"/>
              <a:t>and create saliency map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2BDD2-DF24-4133-BAF1-96A5A8FD6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18" y="3675922"/>
            <a:ext cx="6500964" cy="25487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D6438E-44C9-4F05-9123-18D973EAF0F4}"/>
              </a:ext>
            </a:extLst>
          </p:cNvPr>
          <p:cNvSpPr/>
          <p:nvPr/>
        </p:nvSpPr>
        <p:spPr>
          <a:xfrm>
            <a:off x="8025414" y="3781887"/>
            <a:ext cx="1321068" cy="231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2EFF9-719E-4547-9C89-3E387BFE9151}"/>
              </a:ext>
            </a:extLst>
          </p:cNvPr>
          <p:cNvSpPr/>
          <p:nvPr/>
        </p:nvSpPr>
        <p:spPr>
          <a:xfrm>
            <a:off x="7368466" y="4208016"/>
            <a:ext cx="781235" cy="1532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113A0-DE29-4298-90AB-89F50F61B725}"/>
              </a:ext>
            </a:extLst>
          </p:cNvPr>
          <p:cNvSpPr/>
          <p:nvPr/>
        </p:nvSpPr>
        <p:spPr>
          <a:xfrm>
            <a:off x="7411032" y="3781887"/>
            <a:ext cx="907345" cy="231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DD0-1CDE-4C1D-B6FD-D1518ACC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Dmbn</a:t>
            </a:r>
            <a:r>
              <a:rPr lang="en-US" dirty="0"/>
              <a:t> loss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929ED-27BF-406D-AF1B-5C5705740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loss terms to preserve different levels of graph topology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𝑝𝑟𝑒𝑑𝑠</m:t>
                        </m:r>
                      </m:sub>
                    </m:sSub>
                  </m:oMath>
                </a14:m>
                <a:endParaRPr lang="en-US" dirty="0"/>
              </a:p>
              <a:p>
                <a:pPr marL="228600" lvl="1" indent="0">
                  <a:buNone/>
                </a:pPr>
                <a:endParaRPr lang="en-US" dirty="0"/>
              </a:p>
              <a:p>
                <a:r>
                  <a:rPr lang="en-US" dirty="0"/>
                  <a:t>Global encoding loss – evaluates the averaged performance of edge reconstruction in target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929ED-27BF-406D-AF1B-5C570574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F73F57-8192-44F7-AE84-5E52859E5C8C}"/>
              </a:ext>
            </a:extLst>
          </p:cNvPr>
          <p:cNvSpPr txBox="1"/>
          <p:nvPr/>
        </p:nvSpPr>
        <p:spPr>
          <a:xfrm>
            <a:off x="5949584" y="5472807"/>
            <a:ext cx="2598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Decoded functional network connections from positive and negative encoder/decoder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29D6C2-D5C8-4657-B863-5567499BD7A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932727" y="4924685"/>
            <a:ext cx="2316256" cy="5481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91BDA8-29E9-4D30-A873-A35CE54257D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587068" y="4924685"/>
            <a:ext cx="1661915" cy="5481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8CA9FB-3B4A-4215-9C05-5BCE16F83D5C}"/>
                  </a:ext>
                </a:extLst>
              </p:cNvPr>
              <p:cNvSpPr txBox="1"/>
              <p:nvPr/>
            </p:nvSpPr>
            <p:spPr>
              <a:xfrm>
                <a:off x="2403363" y="5472807"/>
                <a:ext cx="3261694" cy="120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Penalty of edge reconstruction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b="0" dirty="0">
                  <a:solidFill>
                    <a:srgbClr val="FF0000"/>
                  </a:solidFill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Gives higher weights for stronger connections in functional network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8CA9FB-3B4A-4215-9C05-5BCE16F8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63" y="5472807"/>
                <a:ext cx="3261694" cy="1207258"/>
              </a:xfrm>
              <a:prstGeom prst="rect">
                <a:avLst/>
              </a:prstGeom>
              <a:blipFill>
                <a:blip r:embed="rId3"/>
                <a:stretch>
                  <a:fillRect l="-935" t="-151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39AB18-9624-4594-A426-E67AD6E6899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034210" y="4924685"/>
            <a:ext cx="428733" cy="54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DD0-1CDE-4C1D-B6FD-D1518ACC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Dmbn</a:t>
            </a:r>
            <a:r>
              <a:rPr lang="en-US" dirty="0"/>
              <a:t> loss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929ED-27BF-406D-AF1B-5C5705740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Local decoding loss – captures local structure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929ED-27BF-406D-AF1B-5C570574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A8ACE3-5022-48FB-8F26-3AAB1B0752E9}"/>
                  </a:ext>
                </a:extLst>
              </p:cNvPr>
              <p:cNvSpPr txBox="1"/>
              <p:nvPr/>
            </p:nvSpPr>
            <p:spPr>
              <a:xfrm>
                <a:off x="2294306" y="4759743"/>
                <a:ext cx="21938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Number of neighboring nodes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in structural network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A8ACE3-5022-48FB-8F26-3AAB1B07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306" y="4759743"/>
                <a:ext cx="2193804" cy="830997"/>
              </a:xfrm>
              <a:prstGeom prst="rect">
                <a:avLst/>
              </a:prstGeom>
              <a:blipFill>
                <a:blip r:embed="rId3"/>
                <a:stretch>
                  <a:fillRect l="-1389" t="-2206" r="-416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AB8E467-BA15-450C-891A-9843DE1F0F63}"/>
              </a:ext>
            </a:extLst>
          </p:cNvPr>
          <p:cNvSpPr txBox="1"/>
          <p:nvPr/>
        </p:nvSpPr>
        <p:spPr>
          <a:xfrm>
            <a:off x="4896292" y="4737761"/>
            <a:ext cx="196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Threshold function which favors strong generalization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01C62-774C-4A73-B5F8-5746CAC98A4F}"/>
              </a:ext>
            </a:extLst>
          </p:cNvPr>
          <p:cNvSpPr txBox="1"/>
          <p:nvPr/>
        </p:nvSpPr>
        <p:spPr>
          <a:xfrm>
            <a:off x="6903261" y="4759743"/>
            <a:ext cx="2433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Features of nodes in functional 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51E5B2-7FDA-4528-9E66-1C51413E5C6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91208" y="4051883"/>
            <a:ext cx="669064" cy="707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61AD92-4002-4226-976F-5803CF81979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385732" y="3984771"/>
            <a:ext cx="490716" cy="7529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55331-0A69-47A6-8EB8-02E98A9C772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315556" y="3984771"/>
            <a:ext cx="1804548" cy="7749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8DD0-1CDE-4C1D-B6FD-D1518ACC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Dmbn</a:t>
            </a:r>
            <a:r>
              <a:rPr lang="en-US" dirty="0"/>
              <a:t> loss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929ED-27BF-406D-AF1B-5C5705740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Supervised loss – loss function for prediction, similar to cross-entropy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3929ED-27BF-406D-AF1B-5C5705740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BAE7C1-A460-4755-BB5F-FC3A62592DE2}"/>
              </a:ext>
            </a:extLst>
          </p:cNvPr>
          <p:cNvSpPr txBox="1"/>
          <p:nvPr/>
        </p:nvSpPr>
        <p:spPr>
          <a:xfrm>
            <a:off x="2814423" y="4533240"/>
            <a:ext cx="2193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Number of subjects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24FFF-49AB-4D6F-AFB6-4E685B6395EC}"/>
              </a:ext>
            </a:extLst>
          </p:cNvPr>
          <p:cNvSpPr txBox="1"/>
          <p:nvPr/>
        </p:nvSpPr>
        <p:spPr>
          <a:xfrm>
            <a:off x="5290741" y="4495977"/>
            <a:ext cx="2193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Function learned by MLP network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F49B51-4647-4AD8-A449-2EB800D50D8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682767" y="3976382"/>
            <a:ext cx="228558" cy="55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F08978-A3E2-46DC-8CF6-FBCFF61C33AA}"/>
              </a:ext>
            </a:extLst>
          </p:cNvPr>
          <p:cNvCxnSpPr>
            <a:cxnSpLocks/>
          </p:cNvCxnSpPr>
          <p:nvPr/>
        </p:nvCxnSpPr>
        <p:spPr>
          <a:xfrm flipH="1" flipV="1">
            <a:off x="5461233" y="3892492"/>
            <a:ext cx="634767" cy="6034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FAC6-2AFC-4CC3-A8D3-AD5981B0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151869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E7C-5F83-427A-9F5F-C70B60EA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8CACA-8615-4204-9DBC-D7C5C298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relationship between gender and brain connectivity patterns</a:t>
            </a:r>
            <a:r>
              <a:rPr lang="en-US" baseline="30000" dirty="0"/>
              <a:t>6</a:t>
            </a:r>
          </a:p>
          <a:p>
            <a:r>
              <a:rPr lang="en-US" dirty="0"/>
              <a:t>Try to predict gender based on multimodal network topology</a:t>
            </a:r>
          </a:p>
          <a:p>
            <a:r>
              <a:rPr lang="en-US" dirty="0"/>
              <a:t>Achieved higher accuracy (81.9%) compared to five state-of-the-art baseline models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EB2D-DD2F-47BA-B2A3-94478B23F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19" y="3956166"/>
            <a:ext cx="3827345" cy="2692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7260F-F622-46AE-9161-F2CB1F94B60F}"/>
              </a:ext>
            </a:extLst>
          </p:cNvPr>
          <p:cNvSpPr txBox="1"/>
          <p:nvPr/>
        </p:nvSpPr>
        <p:spPr>
          <a:xfrm>
            <a:off x="2382473" y="5354699"/>
            <a:ext cx="2692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Accuracies when removing elements of model, i.e., removing decoding network, removing aggregating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1543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3B6B-6FC5-41EE-999A-191F157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prediction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3E00-FE19-4370-8129-1DACE182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correlation in predicting functional network (0.83)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002C4-2E79-41CD-B4E5-960FDF49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933" y="2958114"/>
            <a:ext cx="6300133" cy="37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50E-13CE-4C95-A070-1B6DB1C1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4313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AB9-0AF3-4921-B92A-4E95E951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Parkinson’s disease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5779-EAF9-4D5D-8A9C-C6B926F8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baseline models used for comparison as in gender prediction</a:t>
            </a:r>
          </a:p>
          <a:p>
            <a:r>
              <a:rPr lang="en-US" dirty="0"/>
              <a:t>MDBN achieves best prediction performance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A115E-5313-4D8E-A647-65F6F767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5"/>
          <a:stretch/>
        </p:blipFill>
        <p:spPr>
          <a:xfrm>
            <a:off x="3221372" y="3607267"/>
            <a:ext cx="5947358" cy="267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D1568-A283-43AC-8E32-5C3238EF7F53}"/>
              </a:ext>
            </a:extLst>
          </p:cNvPr>
          <p:cNvSpPr txBox="1"/>
          <p:nvPr/>
        </p:nvSpPr>
        <p:spPr>
          <a:xfrm>
            <a:off x="4748169" y="3607267"/>
            <a:ext cx="2239860" cy="2617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2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6C23-9ECA-4D40-8B71-CFF7873C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699723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3E6C-628D-49A6-A1C1-FCEDC7CF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2780-5ADF-4092-9F10-CDC023AE7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MDBN cross-modality network learns node features</a:t>
            </a:r>
          </a:p>
          <a:p>
            <a:r>
              <a:rPr lang="en-US" dirty="0"/>
              <a:t>Helps create a brain saliency map for detecting disease biomarkers</a:t>
            </a:r>
          </a:p>
          <a:p>
            <a:endParaRPr lang="en-US" dirty="0"/>
          </a:p>
          <a:p>
            <a:r>
              <a:rPr lang="en-US" dirty="0"/>
              <a:t>In future: extend model to brain cortical parcellation (dividing brain into macroscopic regions) and cognitive activity prediction</a:t>
            </a:r>
          </a:p>
        </p:txBody>
      </p:sp>
    </p:spTree>
    <p:extLst>
      <p:ext uri="{BB962C8B-B14F-4D97-AF65-F5344CB8AC3E}">
        <p14:creationId xmlns:p14="http://schemas.microsoft.com/office/powerpoint/2010/main" val="177454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900C-A1D8-499D-95B9-4C610E02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7864-8230-4D51-A2DE-619A61F1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[1]: </a:t>
            </a:r>
            <a:r>
              <a:rPr lang="en-US" dirty="0">
                <a:effectLst/>
              </a:rPr>
              <a:t>Park, H.-J., &amp; </a:t>
            </a:r>
            <a:r>
              <a:rPr lang="en-US" dirty="0" err="1">
                <a:effectLst/>
              </a:rPr>
              <a:t>Friston</a:t>
            </a:r>
            <a:r>
              <a:rPr lang="en-US" dirty="0">
                <a:effectLst/>
              </a:rPr>
              <a:t>, K. (2013). Structural and functional brain networks: From connections to cognition. </a:t>
            </a:r>
            <a:r>
              <a:rPr lang="en-US" i="1" dirty="0">
                <a:effectLst/>
              </a:rPr>
              <a:t>Science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342</a:t>
            </a:r>
            <a:r>
              <a:rPr lang="en-US" dirty="0">
                <a:effectLst/>
              </a:rPr>
              <a:t>(6158). </a:t>
            </a:r>
            <a:r>
              <a:rPr lang="en-US" dirty="0">
                <a:effectLst/>
                <a:hlinkClick r:id="rId2"/>
              </a:rPr>
              <a:t>https://doi.org/10.1126/science.1238411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[2]: </a:t>
            </a:r>
            <a:r>
              <a:rPr lang="en-US" dirty="0" err="1">
                <a:effectLst/>
              </a:rPr>
              <a:t>Repovs</a:t>
            </a:r>
            <a:r>
              <a:rPr lang="en-US" dirty="0">
                <a:effectLst/>
              </a:rPr>
              <a:t>, G., </a:t>
            </a:r>
            <a:r>
              <a:rPr lang="en-US" dirty="0" err="1">
                <a:effectLst/>
              </a:rPr>
              <a:t>Csernansky</a:t>
            </a:r>
            <a:r>
              <a:rPr lang="en-US" dirty="0">
                <a:effectLst/>
              </a:rPr>
              <a:t>, J. G., &amp; </a:t>
            </a:r>
            <a:r>
              <a:rPr lang="en-US" dirty="0" err="1">
                <a:effectLst/>
              </a:rPr>
              <a:t>Barch</a:t>
            </a:r>
            <a:r>
              <a:rPr lang="en-US" dirty="0">
                <a:effectLst/>
              </a:rPr>
              <a:t>, D. M. (2011). Brain Network connectivity in individuals with schizophrenia and their siblings. </a:t>
            </a:r>
            <a:r>
              <a:rPr lang="en-US" i="1" dirty="0">
                <a:effectLst/>
              </a:rPr>
              <a:t>Biological Psychiatry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69</a:t>
            </a:r>
            <a:r>
              <a:rPr lang="en-US" dirty="0">
                <a:effectLst/>
              </a:rPr>
              <a:t>(10), 967–973. </a:t>
            </a:r>
            <a:r>
              <a:rPr lang="en-US" dirty="0">
                <a:effectLst/>
                <a:hlinkClick r:id="rId3"/>
              </a:rPr>
              <a:t>https://doi.org/10.1016/j.biopsych.2010.11.009</a:t>
            </a:r>
            <a:endParaRPr lang="en-US" dirty="0">
              <a:effectLst/>
            </a:endParaRPr>
          </a:p>
          <a:p>
            <a:r>
              <a:rPr lang="en-US" dirty="0"/>
              <a:t>[3]: </a:t>
            </a:r>
            <a:r>
              <a:rPr lang="en-US" dirty="0">
                <a:effectLst/>
              </a:rPr>
              <a:t>Kawahara, J., Brown, C. J., Miller, S. P., Booth, B. G., Chau, V., Grunau, R. E., Zwicker, J. G., &amp; </a:t>
            </a:r>
            <a:r>
              <a:rPr lang="en-US" dirty="0" err="1">
                <a:effectLst/>
              </a:rPr>
              <a:t>Hamarneh</a:t>
            </a:r>
            <a:r>
              <a:rPr lang="en-US" dirty="0">
                <a:effectLst/>
              </a:rPr>
              <a:t>, G. (2017). </a:t>
            </a:r>
            <a:r>
              <a:rPr lang="en-US" dirty="0" err="1">
                <a:effectLst/>
              </a:rPr>
              <a:t>BrainNetCNN</a:t>
            </a:r>
            <a:r>
              <a:rPr lang="en-US" dirty="0">
                <a:effectLst/>
              </a:rPr>
              <a:t>: Convolutional Neural Networks for brain networks; towards predicting neurodevelopment. </a:t>
            </a:r>
            <a:r>
              <a:rPr lang="en-US" i="1" dirty="0" err="1">
                <a:effectLst/>
              </a:rPr>
              <a:t>NeuroImage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146</a:t>
            </a:r>
            <a:r>
              <a:rPr lang="en-US" dirty="0">
                <a:effectLst/>
              </a:rPr>
              <a:t>, 1038–1049. </a:t>
            </a:r>
            <a:r>
              <a:rPr lang="en-US" dirty="0">
                <a:effectLst/>
                <a:hlinkClick r:id="rId4"/>
              </a:rPr>
              <a:t>https://doi.org/10.1016/j.neuroimage.2016.09.046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[4]: Dell Children's Medical Center of Central Texas. (n.d.). </a:t>
            </a:r>
            <a:r>
              <a:rPr lang="en-US" i="1" dirty="0">
                <a:effectLst/>
              </a:rPr>
              <a:t>Functional magnetic resonance imaging (</a:t>
            </a:r>
            <a:r>
              <a:rPr lang="en-US" i="1" dirty="0" err="1">
                <a:effectLst/>
              </a:rPr>
              <a:t>fmri</a:t>
            </a:r>
            <a:r>
              <a:rPr lang="en-US" i="1" dirty="0">
                <a:effectLst/>
              </a:rPr>
              <a:t>)</a:t>
            </a:r>
            <a:r>
              <a:rPr lang="en-US" dirty="0">
                <a:effectLst/>
              </a:rPr>
              <a:t>. Dell Children's Medical Center of Central Texas. Retrieved November 12, 2021, from </a:t>
            </a:r>
            <a:r>
              <a:rPr lang="en-US" dirty="0">
                <a:effectLst/>
                <a:hlinkClick r:id="rId5"/>
              </a:rPr>
              <a:t>https://www.dellchildrens.net/services-and-programs/imaging-services/functional-magnetic-resonance-imaging/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[5]: </a:t>
            </a:r>
            <a:r>
              <a:rPr lang="en-US" dirty="0" err="1">
                <a:effectLst/>
              </a:rPr>
              <a:t>Veličković</a:t>
            </a:r>
            <a:r>
              <a:rPr lang="en-US" dirty="0">
                <a:effectLst/>
              </a:rPr>
              <a:t>, P., </a:t>
            </a:r>
            <a:r>
              <a:rPr lang="en-US" dirty="0" err="1">
                <a:effectLst/>
              </a:rPr>
              <a:t>Cucurull</a:t>
            </a:r>
            <a:r>
              <a:rPr lang="en-US" dirty="0">
                <a:effectLst/>
              </a:rPr>
              <a:t>, G., Casanova, A., Romero, A., </a:t>
            </a:r>
            <a:r>
              <a:rPr lang="en-US" dirty="0" err="1">
                <a:effectLst/>
              </a:rPr>
              <a:t>Liò</a:t>
            </a:r>
            <a:r>
              <a:rPr lang="en-US" dirty="0">
                <a:effectLst/>
              </a:rPr>
              <a:t>, P., &amp; </a:t>
            </a:r>
            <a:r>
              <a:rPr lang="en-US" dirty="0" err="1">
                <a:effectLst/>
              </a:rPr>
              <a:t>Bengio</a:t>
            </a:r>
            <a:r>
              <a:rPr lang="en-US" dirty="0">
                <a:effectLst/>
              </a:rPr>
              <a:t>, Y. (2018, February 4). </a:t>
            </a:r>
            <a:r>
              <a:rPr lang="en-US" i="1" dirty="0">
                <a:effectLst/>
              </a:rPr>
              <a:t>Graph attention networks</a:t>
            </a:r>
            <a:r>
              <a:rPr lang="en-US" dirty="0">
                <a:effectLst/>
              </a:rPr>
              <a:t>. arXiv.org. Retrieved November 13, 2021, from </a:t>
            </a:r>
            <a:r>
              <a:rPr lang="en-US" dirty="0">
                <a:effectLst/>
                <a:hlinkClick r:id="rId6"/>
              </a:rPr>
              <a:t>https://arxiv.org/abs/1710.10903v3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[6] </a:t>
            </a:r>
            <a:r>
              <a:rPr lang="en-US" dirty="0" err="1">
                <a:effectLst/>
              </a:rPr>
              <a:t>Ruigrok</a:t>
            </a:r>
            <a:r>
              <a:rPr lang="en-US" dirty="0">
                <a:effectLst/>
              </a:rPr>
              <a:t>, A. N. V., </a:t>
            </a:r>
            <a:r>
              <a:rPr lang="en-US" dirty="0" err="1">
                <a:effectLst/>
              </a:rPr>
              <a:t>Salimi-Khorshidi</a:t>
            </a:r>
            <a:r>
              <a:rPr lang="en-US" dirty="0">
                <a:effectLst/>
              </a:rPr>
              <a:t>, G., Lai, M.-C., Baron-Cohen, S., Lombardo, M. V., Tait, R. J., &amp; Suckling, J. (2014). A meta-analysis of sex differences in human brain structure. </a:t>
            </a:r>
            <a:r>
              <a:rPr lang="en-US" i="1" dirty="0">
                <a:effectLst/>
              </a:rPr>
              <a:t>Neuroscience &amp; Biobehavioral Reviews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39</a:t>
            </a:r>
            <a:r>
              <a:rPr lang="en-US" dirty="0">
                <a:effectLst/>
              </a:rPr>
              <a:t>, 34–50. </a:t>
            </a:r>
            <a:r>
              <a:rPr lang="en-US" dirty="0">
                <a:effectLst/>
                <a:hlinkClick r:id="rId7"/>
              </a:rPr>
              <a:t>https://doi.org/10.1016/j.neubiorev.2013.12.004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4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BD46-8C5A-4403-A136-53364DA2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multimodal brain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DDFD-2D4D-46F4-8F19-42F74E2C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 imaging techniques can show two types of networks (modalities)</a:t>
            </a:r>
          </a:p>
          <a:p>
            <a:pPr lvl="1"/>
            <a:r>
              <a:rPr lang="en-US" dirty="0"/>
              <a:t>Structural Network: physical network structure (white matter pathways)</a:t>
            </a:r>
          </a:p>
          <a:p>
            <a:pPr lvl="1"/>
            <a:r>
              <a:rPr lang="en-US" dirty="0"/>
              <a:t>Functional Network: what regions are activated together during an activity</a:t>
            </a:r>
            <a:r>
              <a:rPr lang="en-US" baseline="30000" dirty="0"/>
              <a:t>1</a:t>
            </a:r>
            <a:r>
              <a:rPr lang="en-US" dirty="0"/>
              <a:t> (fMRI signals)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534C8-3640-4EF9-856B-641FFF48F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204" y="4115672"/>
            <a:ext cx="2417253" cy="220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B4E7E-7B7C-4DAB-A691-2F44FB2E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05" y="4115672"/>
            <a:ext cx="2356279" cy="220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6712-3BFB-4B0B-80A8-F614AA34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network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0A7-BC57-4D5E-A1EC-A1DCCC8C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breakdown between relevant brain regions has strong association with progression of neurodegenerative diseases</a:t>
            </a:r>
            <a:r>
              <a:rPr lang="en-US" baseline="30000" dirty="0"/>
              <a:t>2</a:t>
            </a:r>
          </a:p>
          <a:p>
            <a:pPr lvl="1"/>
            <a:r>
              <a:rPr lang="en-US" dirty="0" err="1"/>
              <a:t>Repovs</a:t>
            </a:r>
            <a:r>
              <a:rPr lang="en-US" dirty="0"/>
              <a:t> et al. showed changes to connectivity in individuals with schizophrenia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However, changes to the brain are reflected differently in each modality</a:t>
            </a:r>
          </a:p>
          <a:p>
            <a:pPr lvl="1"/>
            <a:r>
              <a:rPr lang="en-US" dirty="0"/>
              <a:t>It is difficult to determine the resulting multimodal change to the brain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31E3-6DF6-426F-A063-C43700CF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F0C5-D315-4F3A-B28E-A7F1867A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brain as graph to perform convolutions</a:t>
            </a:r>
          </a:p>
          <a:p>
            <a:r>
              <a:rPr lang="en-US" dirty="0"/>
              <a:t>Use deep graph convolutional networks (GCNs) to extract features from imaging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existing framework</a:t>
            </a:r>
            <a:r>
              <a:rPr lang="en-US" baseline="30000" dirty="0"/>
              <a:t>3</a:t>
            </a:r>
            <a:r>
              <a:rPr lang="en-US" dirty="0"/>
              <a:t> only works for structural networks, which limits accuracy</a:t>
            </a:r>
          </a:p>
          <a:p>
            <a:pPr lvl="1"/>
            <a:r>
              <a:rPr lang="en-US" dirty="0"/>
              <a:t>Difficult to draw brain saliency maps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2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6FA-D1BC-4CDE-BB3A-459C94D6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and functional networks are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183B-B488-4FAE-A060-09818AFB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network is the skeleton that constrains brain functional activities</a:t>
            </a:r>
          </a:p>
          <a:p>
            <a:r>
              <a:rPr lang="en-US" dirty="0"/>
              <a:t>Functional activities reshape the structural network in the long term</a:t>
            </a:r>
          </a:p>
          <a:p>
            <a:endParaRPr lang="en-US" dirty="0"/>
          </a:p>
          <a:p>
            <a:r>
              <a:rPr lang="en-US" dirty="0"/>
              <a:t>Want to learn mappings from structural to functional networks</a:t>
            </a:r>
          </a:p>
          <a:p>
            <a:pPr lvl="1"/>
            <a:r>
              <a:rPr lang="en-US" dirty="0"/>
              <a:t>Create a better saliency map of brain</a:t>
            </a:r>
          </a:p>
          <a:p>
            <a:pPr marL="1428750" lvl="7" indent="0">
              <a:buNone/>
            </a:pPr>
            <a:r>
              <a:rPr lang="en-US" dirty="0"/>
              <a:t>                                                      </a:t>
            </a:r>
            <a:r>
              <a:rPr lang="en-US" baseline="30000" dirty="0"/>
              <a:t>4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fmri image">
            <a:extLst>
              <a:ext uri="{FF2B5EF4-FFF2-40B4-BE49-F238E27FC236}">
                <a16:creationId xmlns:a16="http://schemas.microsoft.com/office/drawing/2014/main" id="{F82021D7-6035-4DEB-8BBC-49F6C3F2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300" y="4691624"/>
            <a:ext cx="1401399" cy="162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3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0AF3-B0C4-4C68-B2B1-C97C634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29637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7446-F852-4FF3-9CA1-F4E136CF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brain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9266-4365-4807-9F4A-AB964370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subject, there are two graphs that map connections of brain regions</a:t>
            </a:r>
          </a:p>
          <a:p>
            <a:pPr lvl="1"/>
            <a:r>
              <a:rPr lang="en-US" i="1" dirty="0"/>
              <a:t>G</a:t>
            </a:r>
            <a:r>
              <a:rPr lang="en-US" i="1" baseline="30000" dirty="0"/>
              <a:t>f</a:t>
            </a:r>
            <a:r>
              <a:rPr lang="en-US" i="1" dirty="0"/>
              <a:t> </a:t>
            </a:r>
            <a:r>
              <a:rPr lang="en-US" dirty="0"/>
              <a:t>represents functional brain network</a:t>
            </a:r>
          </a:p>
          <a:p>
            <a:pPr lvl="1"/>
            <a:r>
              <a:rPr lang="en-US" i="1" dirty="0"/>
              <a:t>G</a:t>
            </a:r>
            <a:r>
              <a:rPr lang="en-US" i="1" baseline="30000" dirty="0"/>
              <a:t>d</a:t>
            </a:r>
            <a:r>
              <a:rPr lang="en-US" i="1" dirty="0"/>
              <a:t> </a:t>
            </a:r>
            <a:r>
              <a:rPr lang="en-US" dirty="0"/>
              <a:t>represents structural brain network</a:t>
            </a:r>
          </a:p>
          <a:p>
            <a:r>
              <a:rPr lang="en-US" dirty="0"/>
              <a:t>Use identical definition of brain regions, but differ in network topology and edge weights</a:t>
            </a:r>
          </a:p>
        </p:txBody>
      </p:sp>
    </p:spTree>
    <p:extLst>
      <p:ext uri="{BB962C8B-B14F-4D97-AF65-F5344CB8AC3E}">
        <p14:creationId xmlns:p14="http://schemas.microsoft.com/office/powerpoint/2010/main" val="315108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D4E1-8432-4B05-A099-C970B5C8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graph convolution kernel (MGCK)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A1AC4-BE91-4B84-9880-09E37597F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Nodes should be affected by their nearest neighbors</a:t>
                </a:r>
              </a:p>
              <a:p>
                <a:pPr lvl="1"/>
                <a:r>
                  <a:rPr lang="en-US" dirty="0"/>
                  <a:t>Want to aggregate features in local neighborhoods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𝐴𝐺𝐺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𝐴𝑇𝑇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𝐴𝑇𝑇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A1AC4-BE91-4B84-9880-09E37597F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9F5B3F-C41D-4EB1-B923-E472030113DE}"/>
                  </a:ext>
                </a:extLst>
              </p:cNvPr>
              <p:cNvSpPr txBox="1"/>
              <p:nvPr/>
            </p:nvSpPr>
            <p:spPr>
              <a:xfrm>
                <a:off x="1719742" y="4941116"/>
                <a:ext cx="17868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Aggregating node features for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9F5B3F-C41D-4EB1-B923-E47203011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742" y="4941116"/>
                <a:ext cx="1786855" cy="830997"/>
              </a:xfrm>
              <a:prstGeom prst="rect">
                <a:avLst/>
              </a:prstGeom>
              <a:blipFill>
                <a:blip r:embed="rId3"/>
                <a:stretch>
                  <a:fillRect l="-1706" t="-2206" r="-34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F3A0F-429A-45D2-BA35-74BAD39B8582}"/>
              </a:ext>
            </a:extLst>
          </p:cNvPr>
          <p:cNvCxnSpPr>
            <a:stCxn id="4" idx="0"/>
          </p:cNvCxnSpPr>
          <p:nvPr/>
        </p:nvCxnSpPr>
        <p:spPr>
          <a:xfrm flipV="1">
            <a:off x="2613170" y="4189036"/>
            <a:ext cx="624980" cy="752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81C88F-B9DD-42A3-9BF4-4F23D99CACFD}"/>
                  </a:ext>
                </a:extLst>
              </p:cNvPr>
              <p:cNvSpPr txBox="1"/>
              <p:nvPr/>
            </p:nvSpPr>
            <p:spPr>
              <a:xfrm>
                <a:off x="3888631" y="5008520"/>
                <a:ext cx="15809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F0"/>
                    </a:solidFill>
                  </a:rPr>
                  <a:t>Node features of all immediate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81C88F-B9DD-42A3-9BF4-4F23D99C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631" y="5008520"/>
                <a:ext cx="1580991" cy="830997"/>
              </a:xfrm>
              <a:prstGeom prst="rect">
                <a:avLst/>
              </a:prstGeom>
              <a:blipFill>
                <a:blip r:embed="rId4"/>
                <a:stretch>
                  <a:fillRect l="-2317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33315B-CFC9-47C1-BF19-57C5C279974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679127" y="4256440"/>
            <a:ext cx="144543" cy="7520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E694BF-8101-482E-8248-7A95864C39D6}"/>
                  </a:ext>
                </a:extLst>
              </p:cNvPr>
              <p:cNvSpPr txBox="1"/>
              <p:nvPr/>
            </p:nvSpPr>
            <p:spPr>
              <a:xfrm>
                <a:off x="6096000" y="4941116"/>
                <a:ext cx="1580991" cy="85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</a:rPr>
                  <a:t>Edge weight 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5E694BF-8101-482E-8248-7A95864C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41116"/>
                <a:ext cx="1580991" cy="850810"/>
              </a:xfrm>
              <a:prstGeom prst="rect">
                <a:avLst/>
              </a:prstGeom>
              <a:blipFill>
                <a:blip r:embed="rId5"/>
                <a:stretch>
                  <a:fillRect l="-1931" t="-2158"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F7BAA3-B802-4E06-97AF-51A64AC98250}"/>
              </a:ext>
            </a:extLst>
          </p:cNvPr>
          <p:cNvCxnSpPr>
            <a:cxnSpLocks/>
          </p:cNvCxnSpPr>
          <p:nvPr/>
        </p:nvCxnSpPr>
        <p:spPr>
          <a:xfrm flipH="1" flipV="1">
            <a:off x="5604378" y="4292723"/>
            <a:ext cx="1272330" cy="6795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2BED41-B23B-4C45-BD97-041D7674576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811862" y="4225324"/>
            <a:ext cx="74634" cy="7157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4FDD34-08B4-4715-9FC4-4724E28CFDDF}"/>
              </a:ext>
            </a:extLst>
          </p:cNvPr>
          <p:cNvSpPr txBox="1"/>
          <p:nvPr/>
        </p:nvSpPr>
        <p:spPr>
          <a:xfrm>
            <a:off x="8303369" y="4915167"/>
            <a:ext cx="1580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Edge weight  using a graph attention network</a:t>
            </a:r>
            <a:r>
              <a:rPr lang="en-US" sz="1600" baseline="30000" dirty="0">
                <a:solidFill>
                  <a:srgbClr val="FFC000"/>
                </a:solidFill>
              </a:rPr>
              <a:t>5</a:t>
            </a:r>
            <a:r>
              <a:rPr lang="en-US" sz="1600" dirty="0">
                <a:solidFill>
                  <a:srgbClr val="FFC000"/>
                </a:solidFill>
              </a:rPr>
              <a:t> (more dynamic)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793B41-9262-4E25-8A59-AF05D89F2514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096000" y="4256440"/>
            <a:ext cx="2997865" cy="6587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57CDBC-C1B3-4621-866F-A8E4947A9E2B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602358" y="4225324"/>
            <a:ext cx="1491507" cy="6898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365AB8-4912-4ABF-B90B-ED6C30C52BCF}"/>
              </a:ext>
            </a:extLst>
          </p:cNvPr>
          <p:cNvSpPr txBox="1"/>
          <p:nvPr/>
        </p:nvSpPr>
        <p:spPr>
          <a:xfrm>
            <a:off x="8303369" y="2632676"/>
            <a:ext cx="1580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Learnable parameters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1D1B90-272D-4FCA-9966-EA1F362AAF5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8348111" y="3217451"/>
            <a:ext cx="745754" cy="6898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7D2D37-42F3-4607-89E9-17B5E58D7792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348756" y="3217451"/>
            <a:ext cx="1745109" cy="726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B85DB6-CB23-4A53-B08A-5B199A3270DD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635692" y="3217451"/>
            <a:ext cx="2458173" cy="68984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09F3A8-2F72-4115-A96D-AB78782EC367}"/>
              </a:ext>
            </a:extLst>
          </p:cNvPr>
          <p:cNvSpPr txBox="1"/>
          <p:nvPr/>
        </p:nvSpPr>
        <p:spPr>
          <a:xfrm>
            <a:off x="9681762" y="3281216"/>
            <a:ext cx="158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Thresholding function for edge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95592-486F-43B6-80B5-345203BFF807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8623883" y="3696715"/>
            <a:ext cx="1057879" cy="221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/>
      <p:bldP spid="22" grpId="0"/>
      <p:bldP spid="30" grpId="0"/>
      <p:bldP spid="43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6715</TotalTime>
  <Words>1038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Gill Sans MT</vt:lpstr>
      <vt:lpstr>Parcel</vt:lpstr>
      <vt:lpstr>Deep representation learning for multimodal brain networks</vt:lpstr>
      <vt:lpstr>Introduction</vt:lpstr>
      <vt:lpstr>Modeling multimodal brain networks</vt:lpstr>
      <vt:lpstr>understanding network organization</vt:lpstr>
      <vt:lpstr>Existing work</vt:lpstr>
      <vt:lpstr>Structural and functional networks are related</vt:lpstr>
      <vt:lpstr>methods</vt:lpstr>
      <vt:lpstr>Multimodal brain network data</vt:lpstr>
      <vt:lpstr>Multi-stage graph convolution kernel (MGCK)</vt:lpstr>
      <vt:lpstr>MGCK (continued)</vt:lpstr>
      <vt:lpstr>Deep multimodal brain network (DMBN)</vt:lpstr>
      <vt:lpstr>DMBN Part I – encoding-decoding network</vt:lpstr>
      <vt:lpstr>Dmbn part ii – supervised learning </vt:lpstr>
      <vt:lpstr>Dmbn loss terms</vt:lpstr>
      <vt:lpstr>Dmbn loss terms</vt:lpstr>
      <vt:lpstr>Dmbn loss terms</vt:lpstr>
      <vt:lpstr>Experimental results</vt:lpstr>
      <vt:lpstr>Gender prediction</vt:lpstr>
      <vt:lpstr>Gender prediction (cont.)</vt:lpstr>
      <vt:lpstr>Parkinson’s disease classification</vt:lpstr>
      <vt:lpstr>Discussion</vt:lpstr>
      <vt:lpstr>conclusion</vt:lpstr>
      <vt:lpstr>Additional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joint brain network analysis using longitudinal Alzheimer’s disease data</dc:title>
  <dc:creator>Avery Peiffer</dc:creator>
  <cp:lastModifiedBy>Avery Peiffer</cp:lastModifiedBy>
  <cp:revision>70</cp:revision>
  <dcterms:created xsi:type="dcterms:W3CDTF">2021-10-04T18:52:02Z</dcterms:created>
  <dcterms:modified xsi:type="dcterms:W3CDTF">2021-12-02T22:53:45Z</dcterms:modified>
</cp:coreProperties>
</file>