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0"/>
  </p:notesMasterIdLst>
  <p:sldIdLst>
    <p:sldId id="256" r:id="rId2"/>
    <p:sldId id="272" r:id="rId3"/>
    <p:sldId id="274" r:id="rId4"/>
    <p:sldId id="273" r:id="rId5"/>
    <p:sldId id="287" r:id="rId6"/>
    <p:sldId id="276" r:id="rId7"/>
    <p:sldId id="278" r:id="rId8"/>
    <p:sldId id="288" r:id="rId9"/>
    <p:sldId id="277" r:id="rId10"/>
    <p:sldId id="279" r:id="rId11"/>
    <p:sldId id="275" r:id="rId12"/>
    <p:sldId id="281" r:id="rId13"/>
    <p:sldId id="282" r:id="rId14"/>
    <p:sldId id="280" r:id="rId15"/>
    <p:sldId id="284" r:id="rId16"/>
    <p:sldId id="285" r:id="rId17"/>
    <p:sldId id="286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F9C3-A9B6-482E-9BA3-E72966AD89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67F5A-405D-4441-B7C2-A71F50A6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visualization-of-a-convolutional-neural-network-See-the-text-for-more-details-This_fig1_32641223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Example-of-2D-semantic-segmentation-Top-input-image-Bottom-prediction_fig3_3268750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CAE9-4EC9-4533-AB4C-C04BE24BD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Fully convolutional networks for semantic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388CE-5637-458A-8CED-1C9CFDAC2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4902" y="4325911"/>
            <a:ext cx="8162196" cy="1932846"/>
          </a:xfrm>
        </p:spPr>
        <p:txBody>
          <a:bodyPr>
            <a:normAutofit/>
          </a:bodyPr>
          <a:lstStyle/>
          <a:p>
            <a:r>
              <a:rPr lang="en-US" i="1" dirty="0"/>
              <a:t>Jonathan Long, Evan </a:t>
            </a:r>
            <a:r>
              <a:rPr lang="en-US" i="1" dirty="0" err="1"/>
              <a:t>Shelhamer</a:t>
            </a:r>
            <a:r>
              <a:rPr lang="en-US" i="1" dirty="0"/>
              <a:t>, Trevor Darrell</a:t>
            </a:r>
          </a:p>
          <a:p>
            <a:r>
              <a:rPr lang="en-US" i="1" dirty="0"/>
              <a:t>2015 IEEE Conference on Computer Vision and Pattern Recognition</a:t>
            </a:r>
          </a:p>
          <a:p>
            <a:endParaRPr lang="en-US" dirty="0"/>
          </a:p>
          <a:p>
            <a:r>
              <a:rPr lang="en-US" dirty="0"/>
              <a:t>Presented by Avery Peiffer </a:t>
            </a:r>
            <a:r>
              <a:rPr lang="en-US"/>
              <a:t>(Project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1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D7B-0232-4C39-80F2-2B72800E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6DF58-4F0F-49EA-BC78-6D58E4933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41400"/>
            <a:ext cx="7729728" cy="3101983"/>
          </a:xfrm>
        </p:spPr>
        <p:txBody>
          <a:bodyPr/>
          <a:lstStyle/>
          <a:p>
            <a:r>
              <a:rPr lang="en-US" dirty="0"/>
              <a:t>“Skip” architecture combines coarse and fine information</a:t>
            </a:r>
          </a:p>
          <a:p>
            <a:r>
              <a:rPr lang="en-US" dirty="0"/>
              <a:t>Model makes local predictions that respect global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6DC3A-54A6-48FF-8FC6-268AF915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954" y="3712562"/>
            <a:ext cx="4726091" cy="202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9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FAD9-E7E7-44D3-91FE-413AC602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F392-1E87-426B-B374-88ACB7BA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FCN architecture on several datasets for segmentation</a:t>
            </a:r>
          </a:p>
          <a:p>
            <a:pPr lvl="1"/>
            <a:r>
              <a:rPr lang="en-US" dirty="0"/>
              <a:t>PASCAL VOC, NYUDv2, SIFT Flow</a:t>
            </a:r>
          </a:p>
          <a:p>
            <a:r>
              <a:rPr lang="en-US" dirty="0"/>
              <a:t>Start with pre-trained classifiers that can be adapted for segmentation</a:t>
            </a:r>
          </a:p>
          <a:p>
            <a:pPr lvl="1"/>
            <a:r>
              <a:rPr lang="en-US" dirty="0"/>
              <a:t>FCN-</a:t>
            </a:r>
            <a:r>
              <a:rPr lang="en-US" dirty="0" err="1"/>
              <a:t>AlexNet</a:t>
            </a:r>
            <a:r>
              <a:rPr lang="en-US" dirty="0"/>
              <a:t>, FCN-VGG16, FCN-</a:t>
            </a:r>
            <a:r>
              <a:rPr lang="en-US" dirty="0" err="1"/>
              <a:t>GoogLeNet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0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AD26-EF40-4752-888B-AC96B2FE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A1A4D-CBC2-4F16-A28F-D7611A53A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be number of pixels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predicted to belong to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</m:oMath>
                </a14:m>
                <a:r>
                  <a:rPr lang="en-US" dirty="0"/>
                  <a:t> different classes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be total number of pixels in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A1A4D-CBC2-4F16-A28F-D7611A53A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AEDD-E327-4697-B1D7-124C4A01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5C8BBD-B61C-4B97-93AC-24F7E6833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Pixel accuracy: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Mean 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Mean intersection over union (IU):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Frequency weighted IU: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5C8BBD-B61C-4B97-93AC-24F7E6833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4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73A25B1-967B-4D3C-95AF-FDD209D30508}"/>
              </a:ext>
            </a:extLst>
          </p:cNvPr>
          <p:cNvSpPr/>
          <p:nvPr/>
        </p:nvSpPr>
        <p:spPr>
          <a:xfrm>
            <a:off x="8622707" y="3119215"/>
            <a:ext cx="965674" cy="854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1A7EF3-D73F-4EAB-89A7-BD5EA223484A}"/>
              </a:ext>
            </a:extLst>
          </p:cNvPr>
          <p:cNvSpPr/>
          <p:nvPr/>
        </p:nvSpPr>
        <p:spPr>
          <a:xfrm>
            <a:off x="9105544" y="3546504"/>
            <a:ext cx="965674" cy="854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AB511E-514D-471D-BBD7-5C2D7632DD9B}"/>
              </a:ext>
            </a:extLst>
          </p:cNvPr>
          <p:cNvSpPr/>
          <p:nvPr/>
        </p:nvSpPr>
        <p:spPr>
          <a:xfrm>
            <a:off x="9105544" y="3546504"/>
            <a:ext cx="482837" cy="427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7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A020-EE7F-4DC3-8226-1B766718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0F8DE-ABBB-425E-AFC2-AC502AEE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PASCAL VOC 2011 and 2012 test sets</a:t>
            </a:r>
          </a:p>
          <a:p>
            <a:r>
              <a:rPr lang="en-US" dirty="0"/>
              <a:t>20% improvement over state-of-the-art while reducing inference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24C055-78BC-41A1-83C3-174DFC89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47591"/>
              </p:ext>
            </p:extLst>
          </p:nvPr>
        </p:nvGraphicFramePr>
        <p:xfrm>
          <a:off x="2032000" y="3895925"/>
          <a:ext cx="8128000" cy="184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51498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23527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85977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2617757"/>
                    </a:ext>
                  </a:extLst>
                </a:gridCol>
              </a:tblGrid>
              <a:tr h="7315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IU (VOC2011)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IU (VOC2012)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Inference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8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R-CNN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SDS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50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0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FCN-8s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~ 175 </a:t>
                      </a:r>
                      <a:r>
                        <a:rPr lang="en-US" b="1" dirty="0" err="1"/>
                        <a:t>ms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7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66AD-5822-4126-A4E1-6CBCC069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47A5-3A36-4588-B6E3-8F4403C2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NYUDv2</a:t>
            </a:r>
            <a:r>
              <a:rPr lang="en-US" baseline="30000" dirty="0"/>
              <a:t>3</a:t>
            </a:r>
            <a:r>
              <a:rPr lang="en-US" dirty="0"/>
              <a:t>, a dataset collected using the Microsoft Kinect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433AD-FE8E-4C37-99C0-47A7B0EBB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901461"/>
              </p:ext>
            </p:extLst>
          </p:nvPr>
        </p:nvGraphicFramePr>
        <p:xfrm>
          <a:off x="2231136" y="3429000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772">
                  <a:extLst>
                    <a:ext uri="{9D8B030D-6E8A-4147-A177-3AD203B41FA5}">
                      <a16:colId xmlns:a16="http://schemas.microsoft.com/office/drawing/2014/main" val="2449321618"/>
                    </a:ext>
                  </a:extLst>
                </a:gridCol>
                <a:gridCol w="1632247">
                  <a:extLst>
                    <a:ext uri="{9D8B030D-6E8A-4147-A177-3AD203B41FA5}">
                      <a16:colId xmlns:a16="http://schemas.microsoft.com/office/drawing/2014/main" val="2382618914"/>
                    </a:ext>
                  </a:extLst>
                </a:gridCol>
                <a:gridCol w="1512606">
                  <a:extLst>
                    <a:ext uri="{9D8B030D-6E8A-4147-A177-3AD203B41FA5}">
                      <a16:colId xmlns:a16="http://schemas.microsoft.com/office/drawing/2014/main" val="2333424077"/>
                    </a:ext>
                  </a:extLst>
                </a:gridCol>
                <a:gridCol w="1213503">
                  <a:extLst>
                    <a:ext uri="{9D8B030D-6E8A-4147-A177-3AD203B41FA5}">
                      <a16:colId xmlns:a16="http://schemas.microsoft.com/office/drawing/2014/main" val="2783840222"/>
                    </a:ext>
                  </a:extLst>
                </a:gridCol>
                <a:gridCol w="1445872">
                  <a:extLst>
                    <a:ext uri="{9D8B030D-6E8A-4147-A177-3AD203B41FA5}">
                      <a16:colId xmlns:a16="http://schemas.microsoft.com/office/drawing/2014/main" val="508903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F.W. IU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8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Gupta </a:t>
                      </a:r>
                      <a:r>
                        <a:rPr lang="en-US" i="1" dirty="0"/>
                        <a:t>et al.</a:t>
                      </a:r>
                      <a:r>
                        <a:rPr lang="en-US" i="0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8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FCN-32s 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FCN-32s RGBD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5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FCN-32s HHA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2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FCN-32s RGB-HHA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6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FCN-16s RGB-HHA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8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6CF277-64CF-44C0-A129-DCBDE97AC688}"/>
              </a:ext>
            </a:extLst>
          </p:cNvPr>
          <p:cNvSpPr txBox="1"/>
          <p:nvPr/>
        </p:nvSpPr>
        <p:spPr>
          <a:xfrm>
            <a:off x="85457" y="3999431"/>
            <a:ext cx="2145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RGBD: fusion of RGB and depth channels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HHA: horizontal disparity, height above ground, angle of surface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RGB-HHA: sum of RGB and HHA predictions</a:t>
            </a:r>
          </a:p>
        </p:txBody>
      </p:sp>
    </p:spTree>
    <p:extLst>
      <p:ext uri="{BB962C8B-B14F-4D97-AF65-F5344CB8AC3E}">
        <p14:creationId xmlns:p14="http://schemas.microsoft.com/office/powerpoint/2010/main" val="8818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A4B0-9CD7-446B-AC34-495BBE7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05CBB-E9DF-492C-8FF9-5E24027E2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SIFT Flow, another segmentation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D9959A-915C-4AE9-8FBF-F4C846EE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77412"/>
              </p:ext>
            </p:extLst>
          </p:nvPr>
        </p:nvGraphicFramePr>
        <p:xfrm>
          <a:off x="2031998" y="3086851"/>
          <a:ext cx="8992076" cy="370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45">
                  <a:extLst>
                    <a:ext uri="{9D8B030D-6E8A-4147-A177-3AD203B41FA5}">
                      <a16:colId xmlns:a16="http://schemas.microsoft.com/office/drawing/2014/main" val="1632577888"/>
                    </a:ext>
                  </a:extLst>
                </a:gridCol>
                <a:gridCol w="1418142">
                  <a:extLst>
                    <a:ext uri="{9D8B030D-6E8A-4147-A177-3AD203B41FA5}">
                      <a16:colId xmlns:a16="http://schemas.microsoft.com/office/drawing/2014/main" val="2225193891"/>
                    </a:ext>
                  </a:extLst>
                </a:gridCol>
                <a:gridCol w="1531594">
                  <a:extLst>
                    <a:ext uri="{9D8B030D-6E8A-4147-A177-3AD203B41FA5}">
                      <a16:colId xmlns:a16="http://schemas.microsoft.com/office/drawing/2014/main" val="2351237410"/>
                    </a:ext>
                  </a:extLst>
                </a:gridCol>
                <a:gridCol w="1293836">
                  <a:extLst>
                    <a:ext uri="{9D8B030D-6E8A-4147-A177-3AD203B41FA5}">
                      <a16:colId xmlns:a16="http://schemas.microsoft.com/office/drawing/2014/main" val="557162185"/>
                    </a:ext>
                  </a:extLst>
                </a:gridCol>
                <a:gridCol w="1438451">
                  <a:extLst>
                    <a:ext uri="{9D8B030D-6E8A-4147-A177-3AD203B41FA5}">
                      <a16:colId xmlns:a16="http://schemas.microsoft.com/office/drawing/2014/main" val="2090824576"/>
                    </a:ext>
                  </a:extLst>
                </a:gridCol>
                <a:gridCol w="1558908">
                  <a:extLst>
                    <a:ext uri="{9D8B030D-6E8A-4147-A177-3AD203B41FA5}">
                      <a16:colId xmlns:a16="http://schemas.microsoft.com/office/drawing/2014/main" val="4144322485"/>
                    </a:ext>
                  </a:extLst>
                </a:gridCol>
              </a:tblGrid>
              <a:tr h="3465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 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F.W. 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Geom. acc.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58417"/>
                  </a:ext>
                </a:extLst>
              </a:tr>
              <a:tr h="346515">
                <a:tc>
                  <a:txBody>
                    <a:bodyPr/>
                    <a:lstStyle/>
                    <a:p>
                      <a:r>
                        <a:rPr lang="en-US" dirty="0"/>
                        <a:t>Liu </a:t>
                      </a:r>
                      <a:r>
                        <a:rPr lang="en-US" i="1" dirty="0"/>
                        <a:t>et al.</a:t>
                      </a:r>
                      <a:r>
                        <a:rPr lang="en-US" i="0" baseline="30000" dirty="0"/>
                        <a:t>5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692154"/>
                  </a:ext>
                </a:extLst>
              </a:tr>
              <a:tr h="346515">
                <a:tc>
                  <a:txBody>
                    <a:bodyPr/>
                    <a:lstStyle/>
                    <a:p>
                      <a:r>
                        <a:rPr lang="en-US" dirty="0"/>
                        <a:t>Tighe </a:t>
                      </a:r>
                      <a:r>
                        <a:rPr lang="en-US" i="1" dirty="0"/>
                        <a:t>et al.</a:t>
                      </a:r>
                      <a:r>
                        <a:rPr lang="en-US" i="0" baseline="30000" dirty="0"/>
                        <a:t>6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525810"/>
                  </a:ext>
                </a:extLst>
              </a:tr>
              <a:tr h="346515">
                <a:tc>
                  <a:txBody>
                    <a:bodyPr/>
                    <a:lstStyle/>
                    <a:p>
                      <a:r>
                        <a:rPr lang="en-US" dirty="0"/>
                        <a:t>Tighe </a:t>
                      </a:r>
                      <a:r>
                        <a:rPr lang="en-US" i="1" dirty="0"/>
                        <a:t>et al.</a:t>
                      </a:r>
                      <a:r>
                        <a:rPr lang="en-US" i="0" baseline="30000" dirty="0"/>
                        <a:t>7</a:t>
                      </a:r>
                      <a:r>
                        <a:rPr lang="en-US" i="0" baseline="0" dirty="0"/>
                        <a:t>, 1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30577"/>
                  </a:ext>
                </a:extLst>
              </a:tr>
              <a:tr h="606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Tighe </a:t>
                      </a:r>
                      <a:r>
                        <a:rPr lang="en-US" i="1" dirty="0"/>
                        <a:t>et al.</a:t>
                      </a:r>
                      <a:r>
                        <a:rPr lang="en-US" i="0" baseline="30000" dirty="0"/>
                        <a:t>7</a:t>
                      </a:r>
                      <a:r>
                        <a:rPr lang="en-US" i="0" baseline="0" dirty="0"/>
                        <a:t>, 2</a:t>
                      </a:r>
                      <a:endParaRPr lang="en-US" i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27659"/>
                  </a:ext>
                </a:extLst>
              </a:tr>
              <a:tr h="368437">
                <a:tc>
                  <a:txBody>
                    <a:bodyPr/>
                    <a:lstStyle/>
                    <a:p>
                      <a:r>
                        <a:rPr lang="en-US" dirty="0" err="1"/>
                        <a:t>Farabet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et al.</a:t>
                      </a:r>
                      <a:r>
                        <a:rPr lang="en-US" i="0" baseline="30000" dirty="0"/>
                        <a:t>8</a:t>
                      </a:r>
                      <a:r>
                        <a:rPr lang="en-US" i="0" baseline="0" dirty="0"/>
                        <a:t>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47672"/>
                  </a:ext>
                </a:extLst>
              </a:tr>
              <a:tr h="391524">
                <a:tc>
                  <a:txBody>
                    <a:bodyPr/>
                    <a:lstStyle/>
                    <a:p>
                      <a:r>
                        <a:rPr lang="en-US" dirty="0" err="1"/>
                        <a:t>Farabet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et al.</a:t>
                      </a:r>
                      <a:r>
                        <a:rPr lang="en-US" i="0" baseline="30000" dirty="0"/>
                        <a:t>8</a:t>
                      </a:r>
                      <a:r>
                        <a:rPr lang="en-US" i="0" baseline="0" dirty="0"/>
                        <a:t>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35790"/>
                  </a:ext>
                </a:extLst>
              </a:tr>
              <a:tr h="471385">
                <a:tc>
                  <a:txBody>
                    <a:bodyPr/>
                    <a:lstStyle/>
                    <a:p>
                      <a:r>
                        <a:rPr lang="en-US" dirty="0"/>
                        <a:t>Pinheiro </a:t>
                      </a:r>
                      <a:r>
                        <a:rPr lang="en-US" i="1" dirty="0"/>
                        <a:t>et al.</a:t>
                      </a:r>
                      <a:r>
                        <a:rPr lang="en-US" i="0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33473"/>
                  </a:ext>
                </a:extLst>
              </a:tr>
              <a:tr h="346515">
                <a:tc>
                  <a:txBody>
                    <a:bodyPr/>
                    <a:lstStyle/>
                    <a:p>
                      <a:r>
                        <a:rPr lang="en-US" dirty="0"/>
                        <a:t>FCN-16s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5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97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FBD1-C5D2-40DC-BDB3-E86E1BFA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2997-CD8D-4E0C-8F5D-DE576EBA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classification networks can easily be extended to perform segmentation tasks</a:t>
            </a:r>
          </a:p>
          <a:p>
            <a:r>
              <a:rPr lang="en-US" dirty="0"/>
              <a:t>After extending, these classification architectures can be drastically improved by introducing the multi-resolution layer combinations</a:t>
            </a:r>
          </a:p>
          <a:p>
            <a:pPr lvl="1"/>
            <a:r>
              <a:rPr lang="en-US" dirty="0"/>
              <a:t>Allows for both coarse and fine information to be represented in final segmentation prediction</a:t>
            </a:r>
          </a:p>
        </p:txBody>
      </p:sp>
    </p:spTree>
    <p:extLst>
      <p:ext uri="{BB962C8B-B14F-4D97-AF65-F5344CB8AC3E}">
        <p14:creationId xmlns:p14="http://schemas.microsoft.com/office/powerpoint/2010/main" val="385894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EFA5-5625-4F9B-A671-C9A322B1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EDB2-6E35-409A-A184-20EFD596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[1]: R. </a:t>
            </a:r>
            <a:r>
              <a:rPr lang="en-US" dirty="0" err="1"/>
              <a:t>Girshick</a:t>
            </a:r>
            <a:r>
              <a:rPr lang="en-US" dirty="0"/>
              <a:t>, J. Donahue, T. Darrell, and J. Malik. Rich feature hierarchies for accurate object detection and semantic segmentation. In </a:t>
            </a:r>
            <a:r>
              <a:rPr lang="en-US" i="1" dirty="0"/>
              <a:t>Computer Vision and Pattern Recognition</a:t>
            </a:r>
            <a:r>
              <a:rPr lang="en-US" dirty="0"/>
              <a:t>, 2014.</a:t>
            </a:r>
          </a:p>
          <a:p>
            <a:r>
              <a:rPr lang="en-US" dirty="0"/>
              <a:t>[2]: B. Hariharan, P. Arbelaez, R. </a:t>
            </a:r>
            <a:r>
              <a:rPr lang="en-US" dirty="0" err="1"/>
              <a:t>Girshick</a:t>
            </a:r>
            <a:r>
              <a:rPr lang="en-US" dirty="0"/>
              <a:t>, and J. Malik. Simultaneous detection and segmentation. In </a:t>
            </a:r>
            <a:r>
              <a:rPr lang="en-US" i="1" dirty="0"/>
              <a:t>European Conference on Computer Vision (ECCV)</a:t>
            </a:r>
            <a:r>
              <a:rPr lang="en-US" dirty="0"/>
              <a:t>, 2014.</a:t>
            </a:r>
          </a:p>
          <a:p>
            <a:r>
              <a:rPr lang="en-US" dirty="0"/>
              <a:t>[3]: N. Silberman, D. </a:t>
            </a:r>
            <a:r>
              <a:rPr lang="en-US" dirty="0" err="1"/>
              <a:t>Hoiem</a:t>
            </a:r>
            <a:r>
              <a:rPr lang="en-US" dirty="0"/>
              <a:t>, P. Kohli, and R. Fergus. Indoor segmentation and support inference from </a:t>
            </a:r>
            <a:r>
              <a:rPr lang="en-US" dirty="0" err="1"/>
              <a:t>rgbd</a:t>
            </a:r>
            <a:r>
              <a:rPr lang="en-US" dirty="0"/>
              <a:t> images. In </a:t>
            </a:r>
            <a:r>
              <a:rPr lang="en-US" i="1" dirty="0"/>
              <a:t>ECCV,</a:t>
            </a:r>
            <a:r>
              <a:rPr lang="en-US" dirty="0"/>
              <a:t> 2012.</a:t>
            </a:r>
          </a:p>
          <a:p>
            <a:r>
              <a:rPr lang="en-US" dirty="0"/>
              <a:t>[4]: S. Gupta, R. </a:t>
            </a:r>
            <a:r>
              <a:rPr lang="en-US" dirty="0" err="1"/>
              <a:t>Girshick</a:t>
            </a:r>
            <a:r>
              <a:rPr lang="en-US" dirty="0"/>
              <a:t>, P. Arbelaez, and J. Malik. Learning rich features from RGB-D images for object detection and segmentation. In </a:t>
            </a:r>
            <a:r>
              <a:rPr lang="en-US" i="1" dirty="0"/>
              <a:t>ECCV</a:t>
            </a:r>
            <a:r>
              <a:rPr lang="en-US" dirty="0"/>
              <a:t>. Springer, 2014.</a:t>
            </a:r>
          </a:p>
          <a:p>
            <a:r>
              <a:rPr lang="en-US" dirty="0"/>
              <a:t>[5]: C. Liu, J. Yuen, and A. Torralba. Sift flow: Dense correspondence across scenes and its applications. </a:t>
            </a:r>
            <a:r>
              <a:rPr lang="en-US" i="1" dirty="0"/>
              <a:t>Pattern Analysis and Machine Intelligence, IEEE Transactions on</a:t>
            </a:r>
            <a:r>
              <a:rPr lang="en-US" dirty="0"/>
              <a:t>, 33(5):978– 994, 2011.</a:t>
            </a:r>
          </a:p>
          <a:p>
            <a:r>
              <a:rPr lang="en-US" dirty="0"/>
              <a:t>[6]: J. Tighe and S. </a:t>
            </a:r>
            <a:r>
              <a:rPr lang="en-US" dirty="0" err="1"/>
              <a:t>Lazebnik</a:t>
            </a:r>
            <a:r>
              <a:rPr lang="en-US" dirty="0"/>
              <a:t>. </a:t>
            </a:r>
            <a:r>
              <a:rPr lang="en-US" dirty="0" err="1"/>
              <a:t>Superparsing</a:t>
            </a:r>
            <a:r>
              <a:rPr lang="en-US" dirty="0"/>
              <a:t>: scalable nonparametric image parsing with </a:t>
            </a:r>
            <a:r>
              <a:rPr lang="en-US" dirty="0" err="1"/>
              <a:t>superpixels</a:t>
            </a:r>
            <a:r>
              <a:rPr lang="en-US" dirty="0"/>
              <a:t>. In </a:t>
            </a:r>
            <a:r>
              <a:rPr lang="en-US" i="1" dirty="0"/>
              <a:t>ECCV</a:t>
            </a:r>
            <a:r>
              <a:rPr lang="en-US" dirty="0"/>
              <a:t>, pages 352– 365. Springer, 2010.</a:t>
            </a:r>
          </a:p>
          <a:p>
            <a:r>
              <a:rPr lang="en-US" dirty="0"/>
              <a:t>[7]: J. Tighe and S. </a:t>
            </a:r>
            <a:r>
              <a:rPr lang="en-US" dirty="0" err="1"/>
              <a:t>Lazebnik</a:t>
            </a:r>
            <a:r>
              <a:rPr lang="en-US" dirty="0"/>
              <a:t>. Finding things: Image parsing with regions and per-exemplar detectors. In </a:t>
            </a:r>
            <a:r>
              <a:rPr lang="en-US" i="1" dirty="0"/>
              <a:t>CVPR</a:t>
            </a:r>
            <a:r>
              <a:rPr lang="en-US" dirty="0"/>
              <a:t>, 2013.</a:t>
            </a:r>
          </a:p>
          <a:p>
            <a:r>
              <a:rPr lang="en-US" dirty="0"/>
              <a:t>[8]: C. </a:t>
            </a:r>
            <a:r>
              <a:rPr lang="en-US" dirty="0" err="1"/>
              <a:t>Farabet</a:t>
            </a:r>
            <a:r>
              <a:rPr lang="en-US" dirty="0"/>
              <a:t>, C. </a:t>
            </a:r>
            <a:r>
              <a:rPr lang="en-US" dirty="0" err="1"/>
              <a:t>Couprie</a:t>
            </a:r>
            <a:r>
              <a:rPr lang="en-US" dirty="0"/>
              <a:t>, L. </a:t>
            </a:r>
            <a:r>
              <a:rPr lang="en-US" dirty="0" err="1"/>
              <a:t>Najman</a:t>
            </a:r>
            <a:r>
              <a:rPr lang="en-US" dirty="0"/>
              <a:t>, and Y. </a:t>
            </a:r>
            <a:r>
              <a:rPr lang="en-US" dirty="0" err="1"/>
              <a:t>LeCun</a:t>
            </a:r>
            <a:r>
              <a:rPr lang="en-US" dirty="0"/>
              <a:t>. Learning hierarchical features for scene labeling. </a:t>
            </a:r>
            <a:r>
              <a:rPr lang="en-US" i="1" dirty="0"/>
              <a:t>Pattern Analysis and Machine Intelligence, IEEE Transactions on</a:t>
            </a:r>
            <a:r>
              <a:rPr lang="en-US" dirty="0"/>
              <a:t>, 2013.</a:t>
            </a:r>
          </a:p>
          <a:p>
            <a:r>
              <a:rPr lang="en-US" dirty="0"/>
              <a:t>[9]: P. H. Pinheiro and R. </a:t>
            </a:r>
            <a:r>
              <a:rPr lang="en-US" dirty="0" err="1"/>
              <a:t>Collobert</a:t>
            </a:r>
            <a:r>
              <a:rPr lang="en-US" dirty="0"/>
              <a:t>. Recurrent convolutional neural networks for scene labeling. In </a:t>
            </a:r>
            <a:r>
              <a:rPr lang="en-US" i="1" dirty="0"/>
              <a:t>ICML</a:t>
            </a:r>
            <a:r>
              <a:rPr lang="en-US" dirty="0"/>
              <a:t>, 2014.</a:t>
            </a:r>
          </a:p>
        </p:txBody>
      </p:sp>
    </p:spTree>
    <p:extLst>
      <p:ext uri="{BB962C8B-B14F-4D97-AF65-F5344CB8AC3E}">
        <p14:creationId xmlns:p14="http://schemas.microsoft.com/office/powerpoint/2010/main" val="292151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3AE4-E058-426B-A379-5479EC07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cnn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0628-89F9-44F4-8881-F11B76129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steps</a:t>
            </a:r>
          </a:p>
          <a:p>
            <a:pPr lvl="1"/>
            <a:r>
              <a:rPr lang="en-US" dirty="0"/>
              <a:t>Automatic feature extraction (“filters” that extract local patterns from an image)</a:t>
            </a:r>
          </a:p>
          <a:p>
            <a:pPr lvl="2"/>
            <a:r>
              <a:rPr lang="en-US" dirty="0"/>
              <a:t>“Filters” applied using convolution operation</a:t>
            </a:r>
          </a:p>
          <a:p>
            <a:pPr lvl="1"/>
            <a:r>
              <a:rPr lang="en-US" dirty="0"/>
              <a:t>Output prediction (traditional neural network)</a:t>
            </a:r>
          </a:p>
          <a:p>
            <a:r>
              <a:rPr lang="en-US" dirty="0"/>
              <a:t>Feature extraction phase means that convnets are very good at performing recognition/detection tasks on images</a:t>
            </a:r>
          </a:p>
          <a:p>
            <a:pPr lvl="1"/>
            <a:r>
              <a:rPr lang="en-US" i="1" dirty="0"/>
              <a:t>Translation invariance</a:t>
            </a:r>
            <a:r>
              <a:rPr lang="en-US" dirty="0"/>
              <a:t> – components operate on local input regions, so features can be detected at any position in image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2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3AE4-E058-426B-A379-5479EC07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cnn</a:t>
            </a:r>
            <a:r>
              <a:rPr lang="en-US" dirty="0"/>
              <a:t>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9CC9D5-24AD-4EBC-AC73-B62CEDD8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682449"/>
            <a:ext cx="7729728" cy="37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930EB0-E3F6-4183-AF77-CBEEE3317672}"/>
              </a:ext>
            </a:extLst>
          </p:cNvPr>
          <p:cNvSpPr txBox="1"/>
          <p:nvPr/>
        </p:nvSpPr>
        <p:spPr>
          <a:xfrm>
            <a:off x="9960864" y="2549237"/>
            <a:ext cx="15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8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EFA-E228-4312-B854-951D0319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convnets for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2D19-2266-4515-B068-B8AA397E4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perform </a:t>
            </a:r>
            <a:r>
              <a:rPr lang="en-US" dirty="0">
                <a:solidFill>
                  <a:srgbClr val="FF0000"/>
                </a:solidFill>
              </a:rPr>
              <a:t>semantic segmentation </a:t>
            </a:r>
            <a:r>
              <a:rPr lang="en-US" dirty="0">
                <a:solidFill>
                  <a:schemeClr val="tx1"/>
                </a:solidFill>
              </a:rPr>
              <a:t>– associate every pixel with a class label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Multiple objects of the same class are the same entity (as opposed to instance segmentation)</a:t>
            </a:r>
          </a:p>
          <a:p>
            <a:r>
              <a:rPr lang="en-US" dirty="0">
                <a:solidFill>
                  <a:schemeClr val="tx1"/>
                </a:solidFill>
              </a:rPr>
              <a:t>Prior approaches perform semantic segmentation by labeling pixels with the class of the region that encloses it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Instead, perform semantic segmentation at the </a:t>
            </a:r>
            <a:r>
              <a:rPr lang="en-US" dirty="0">
                <a:solidFill>
                  <a:srgbClr val="FF0000"/>
                </a:solidFill>
              </a:rPr>
              <a:t>pixel level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78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2FC9-12FC-435C-B30F-619479FD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segmentation example</a:t>
            </a:r>
          </a:p>
        </p:txBody>
      </p:sp>
      <p:pic>
        <p:nvPicPr>
          <p:cNvPr id="2050" name="Picture 2" descr="Example of 2D semantic segmentation: (Top) input image (Bottom) prediction.  | Download Scientific Diagram">
            <a:extLst>
              <a:ext uri="{FF2B5EF4-FFF2-40B4-BE49-F238E27FC236}">
                <a16:creationId xmlns:a16="http://schemas.microsoft.com/office/drawing/2014/main" id="{91E8DA8A-4B69-4F6B-883E-88E721EAAD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19" y="2476055"/>
            <a:ext cx="5116361" cy="398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182010-B79F-409F-AFEA-92E423A6688B}"/>
              </a:ext>
            </a:extLst>
          </p:cNvPr>
          <p:cNvSpPr txBox="1"/>
          <p:nvPr/>
        </p:nvSpPr>
        <p:spPr>
          <a:xfrm>
            <a:off x="8696087" y="2649131"/>
            <a:ext cx="126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544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EF9E-A4F0-4523-91C4-34941257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coarse and fine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E582-4AE0-4930-9379-DE98501E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aspects of semantic segmentation</a:t>
            </a:r>
          </a:p>
          <a:p>
            <a:pPr lvl="1"/>
            <a:r>
              <a:rPr lang="en-US" dirty="0"/>
              <a:t>Global information resolves what the object is</a:t>
            </a:r>
          </a:p>
          <a:p>
            <a:pPr lvl="1"/>
            <a:r>
              <a:rPr lang="en-US" dirty="0"/>
              <a:t>Local information resolves where the object is</a:t>
            </a:r>
          </a:p>
          <a:p>
            <a:r>
              <a:rPr lang="en-US" dirty="0"/>
              <a:t>Want to combine deep, coarse, semantic information and shallow, fine, appearance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6951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21DF-63D8-4AC5-8B83-7EF04143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>
                <a:sym typeface="Wingdings" panose="05000000000000000000" pitchFamily="2" charset="2"/>
              </a:rPr>
              <a:t> segmentation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9307-08DE-438E-92E9-6E1FA3D8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be infeasible to train segmentation architecture from ground-up</a:t>
            </a:r>
          </a:p>
          <a:p>
            <a:r>
              <a:rPr lang="en-US" dirty="0"/>
              <a:t>Can instead adapt existing classification architectures for use in segmentation</a:t>
            </a:r>
          </a:p>
          <a:p>
            <a:r>
              <a:rPr lang="en-US" dirty="0"/>
              <a:t>Transforming fully connected layers to convolution layers enables these classification architectures to produce a heatmap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Fully Convolutional Net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C0876-C638-4B7B-B43E-CCD80DD9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886" y="4177695"/>
            <a:ext cx="4125215" cy="23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1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0D81-750E-4599-92AE-729875B3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coarse and fine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9CCE-E535-4B26-812A-37E65952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Convolutionalized classifiers can perform well, but their output is very coarse</a:t>
            </a:r>
          </a:p>
          <a:p>
            <a:r>
              <a:rPr lang="en-US" dirty="0"/>
              <a:t>Define a new fully convolutional net that refines the output precision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4C467-FF66-40E3-888B-C24084BD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857981"/>
            <a:ext cx="8096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9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67A8-1DBF-417A-ADBA-E816F706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51D1A-C9EB-478D-AB0A-747C101F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447925"/>
            <a:ext cx="8096250" cy="19621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907FF5-722E-4E2D-B2ED-F241732C8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704588"/>
            <a:ext cx="7729728" cy="1308285"/>
          </a:xfrm>
        </p:spPr>
        <p:txBody>
          <a:bodyPr>
            <a:normAutofit fontScale="92500"/>
          </a:bodyPr>
          <a:lstStyle/>
          <a:p>
            <a:r>
              <a:rPr lang="en-US" dirty="0"/>
              <a:t>FCN-32s: coarse prediction from pretrained classifier (solid line)</a:t>
            </a:r>
          </a:p>
          <a:p>
            <a:r>
              <a:rPr lang="en-US" dirty="0"/>
              <a:t>FCN-16s: combine predictions from FCN-32s and pool4 prediction (dashed line)</a:t>
            </a:r>
          </a:p>
          <a:p>
            <a:r>
              <a:rPr lang="en-US" dirty="0"/>
              <a:t>FCN-8s: combine predictions from FCN-32s and pool3 prediction (dotted line)</a:t>
            </a:r>
          </a:p>
        </p:txBody>
      </p:sp>
    </p:spTree>
    <p:extLst>
      <p:ext uri="{BB962C8B-B14F-4D97-AF65-F5344CB8AC3E}">
        <p14:creationId xmlns:p14="http://schemas.microsoft.com/office/powerpoint/2010/main" val="29494427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11446</TotalTime>
  <Words>1039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Gill Sans MT</vt:lpstr>
      <vt:lpstr>Parcel</vt:lpstr>
      <vt:lpstr>Fully convolutional networks for semantic segmentation</vt:lpstr>
      <vt:lpstr>What is a cnn?</vt:lpstr>
      <vt:lpstr>What is a cnn?</vt:lpstr>
      <vt:lpstr>Using convnets for segmentation</vt:lpstr>
      <vt:lpstr>Semantic segmentation example</vt:lpstr>
      <vt:lpstr>Combining coarse and fine features</vt:lpstr>
      <vt:lpstr>Classification  segmentation</vt:lpstr>
      <vt:lpstr>Combining coarse and fine information</vt:lpstr>
      <vt:lpstr>Segmentation Architecture</vt:lpstr>
      <vt:lpstr>Architecture</vt:lpstr>
      <vt:lpstr>experimentation</vt:lpstr>
      <vt:lpstr>Experimental metrics</vt:lpstr>
      <vt:lpstr>Experimental metrics</vt:lpstr>
      <vt:lpstr>Experimental results</vt:lpstr>
      <vt:lpstr>Experimental results</vt:lpstr>
      <vt:lpstr>Experimental results</vt:lpstr>
      <vt:lpstr>Conclusion</vt:lpstr>
      <vt:lpstr>Additional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joint brain network analysis using longitudinal Alzheimer’s disease data</dc:title>
  <dc:creator>Avery Peiffer</dc:creator>
  <cp:lastModifiedBy>Avery Peiffer</cp:lastModifiedBy>
  <cp:revision>84</cp:revision>
  <dcterms:created xsi:type="dcterms:W3CDTF">2021-10-04T18:52:02Z</dcterms:created>
  <dcterms:modified xsi:type="dcterms:W3CDTF">2021-12-02T22:22:18Z</dcterms:modified>
</cp:coreProperties>
</file>