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24"/>
  </p:notesMasterIdLst>
  <p:sldIdLst>
    <p:sldId id="256" r:id="rId2"/>
    <p:sldId id="323" r:id="rId3"/>
    <p:sldId id="324" r:id="rId4"/>
    <p:sldId id="326" r:id="rId5"/>
    <p:sldId id="327" r:id="rId6"/>
    <p:sldId id="343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2" r:id="rId21"/>
    <p:sldId id="344" r:id="rId22"/>
    <p:sldId id="34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82"/>
    <p:restoredTop sz="93009"/>
  </p:normalViewPr>
  <p:slideViewPr>
    <p:cSldViewPr snapToGrid="0" snapToObjects="1">
      <p:cViewPr varScale="1">
        <p:scale>
          <a:sx n="85" d="100"/>
          <a:sy n="85" d="100"/>
        </p:scale>
        <p:origin x="1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-36</a:t>
            </a:r>
          </a:p>
          <a:p>
            <a:endParaRPr lang="en-US" dirty="0" smtClean="0"/>
          </a:p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5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5360" y="1915659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8" name="Rectangle 7"/>
          <p:cNvSpPr/>
          <p:nvPr/>
        </p:nvSpPr>
        <p:spPr>
          <a:xfrm>
            <a:off x="975360" y="6091042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9" name="Rectangle 8"/>
          <p:cNvSpPr/>
          <p:nvPr/>
        </p:nvSpPr>
        <p:spPr>
          <a:xfrm>
            <a:off x="975360" y="2111686"/>
            <a:ext cx="11054080" cy="390144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0289465" y="5841099"/>
            <a:ext cx="1300480" cy="130048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664" y="2036939"/>
            <a:ext cx="10799403" cy="431759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102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171" y="6242304"/>
            <a:ext cx="8417357" cy="1521562"/>
          </a:xfrm>
        </p:spPr>
        <p:txBody>
          <a:bodyPr>
            <a:normAutofit/>
          </a:bodyPr>
          <a:lstStyle>
            <a:lvl1pPr marL="0" indent="0" algn="l">
              <a:buNone/>
              <a:defRPr sz="2560" b="0">
                <a:solidFill>
                  <a:schemeClr val="tx1"/>
                </a:solidFill>
              </a:defRPr>
            </a:lvl1pPr>
            <a:lvl2pPr marL="650230" indent="0" algn="ctr">
              <a:buNone/>
              <a:defRPr sz="3982"/>
            </a:lvl2pPr>
            <a:lvl3pPr marL="1300460" indent="0" algn="ctr">
              <a:buNone/>
              <a:defRPr sz="3413"/>
            </a:lvl3pPr>
            <a:lvl4pPr marL="1950690" indent="0" algn="ctr">
              <a:buNone/>
              <a:defRPr sz="2844"/>
            </a:lvl4pPr>
            <a:lvl5pPr marL="2600919" indent="0" algn="ctr">
              <a:buNone/>
              <a:defRPr sz="2844"/>
            </a:lvl5pPr>
            <a:lvl6pPr marL="3251149" indent="0" algn="ctr">
              <a:buNone/>
              <a:defRPr sz="2844"/>
            </a:lvl6pPr>
            <a:lvl7pPr marL="3901379" indent="0" algn="ctr">
              <a:buNone/>
              <a:defRPr sz="2844"/>
            </a:lvl7pPr>
            <a:lvl8pPr marL="4551609" indent="0" algn="ctr">
              <a:buNone/>
              <a:defRPr sz="2844"/>
            </a:lvl8pPr>
            <a:lvl9pPr marL="5201839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BEE-1F97-434B-B2DC-664DF54EBF42}" type="datetime1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5989" y="8921295"/>
            <a:ext cx="6749491" cy="519289"/>
          </a:xfrm>
        </p:spPr>
        <p:txBody>
          <a:bodyPr/>
          <a:lstStyle/>
          <a:p>
            <a:r>
              <a:rPr lang="en-US"/>
              <a:t>ENGR11 - Dr. Mandala - Department of Bioengineering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977" y="6012011"/>
            <a:ext cx="1273459" cy="910336"/>
          </a:xfrm>
        </p:spPr>
        <p:txBody>
          <a:bodyPr/>
          <a:lstStyle>
            <a:lvl1pPr>
              <a:defRPr sz="3982" b="1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3AF0-3E29-104D-9F0D-09332B7AD129}" type="datetime1">
              <a:rPr lang="en-US" smtClean="0"/>
              <a:t>9/7/17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ENGR11 - Dr. Mandala - Department of Bioengineering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758613"/>
            <a:ext cx="2722880" cy="8019627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7921" y="758613"/>
            <a:ext cx="8006080" cy="801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B1B4-6BD5-314B-8B29-774E1E34C0EA}" type="datetime1">
              <a:rPr lang="en-US" smtClean="0"/>
              <a:t>9/7/17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ENGR11 - Dr. Mandala - Department of Bioengineering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9844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ENGR11 - Dr. Mandala - Department of Bioengineering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994473"/>
            <a:ext cx="13004800" cy="275912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603" y="1742643"/>
            <a:ext cx="9899904" cy="5006848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910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0158" y="7139635"/>
            <a:ext cx="9656064" cy="1517227"/>
          </a:xfrm>
        </p:spPr>
        <p:txBody>
          <a:bodyPr anchor="t">
            <a:normAutofit/>
          </a:bodyPr>
          <a:lstStyle>
            <a:lvl1pPr marL="0" indent="0">
              <a:buNone/>
              <a:defRPr sz="2560" b="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66579" y="8921295"/>
            <a:ext cx="2820597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46000B-9D81-3349-8383-36C936787BA1}" type="datetime1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26896" y="8921293"/>
            <a:ext cx="6749491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ENGR11 - Dr. Mandala - Department of Bioengineering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901493" y="3456886"/>
            <a:ext cx="1300480" cy="130048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7973" y="3567797"/>
            <a:ext cx="1267519" cy="1024472"/>
          </a:xfrm>
        </p:spPr>
        <p:txBody>
          <a:bodyPr/>
          <a:lstStyle>
            <a:lvl1pPr>
              <a:defRPr sz="3982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360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599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621B-950C-074F-BD7D-8E442E12EBC5}" type="datetime1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ENGR11 - Dr. Mandala - Department of Bioengineering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067" y="2002739"/>
            <a:ext cx="594360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067" y="3251202"/>
            <a:ext cx="594360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8667" y="2002739"/>
            <a:ext cx="5991661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8667" y="3251202"/>
            <a:ext cx="5991661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C4F8-5EAB-794A-91FF-3B7CDBEEBA05}" type="datetime1">
              <a:rPr lang="en-US" smtClean="0"/>
              <a:t>9/7/17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ENGR11 - Dr. Mandala - Department of Bioengineering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CC6CBE6-C188-5B45-A474-2D6170879B7A}" type="datetime1">
              <a:rPr lang="en-US" smtClean="0"/>
              <a:t>9/7/17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ENGR11 - Dr. Mandala - Department of Bioengineering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F3B8-271D-DC4E-B3C8-02976E97BCC2}" type="datetime1">
              <a:rPr lang="en-US" smtClean="0"/>
              <a:t>9/7/17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ENGR11 - Dr. Mandala - Department of Bioengineering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975360"/>
            <a:ext cx="7159142" cy="7139635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013B-E837-5248-9F05-A7B7467BB6D0}" type="datetime1">
              <a:rPr lang="en-US" smtClean="0"/>
              <a:t>9/7/17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ENGR11 - Dr. Mandala - Department of Bioengineering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8857323" cy="97536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48ED-94B7-5243-98FA-C687972B562A}" type="datetime1">
              <a:rPr lang="en-US" smtClean="0"/>
              <a:t>9/7/17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067" y="1"/>
            <a:ext cx="1244326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067" y="2018047"/>
            <a:ext cx="12391242" cy="638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22479" y="8921295"/>
            <a:ext cx="349178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C50C53-103C-E748-8982-3773E017C1C9}" type="datetime1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5360" y="8921295"/>
            <a:ext cx="6749491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ENGR11 - Dr. Mandala - Department of Bioengineering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65203" y="8921295"/>
            <a:ext cx="68275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4" b="1" spc="-10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hf hdr="0"/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5973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60092" indent="-260092" algn="l" defTabSz="1300460" rtl="0" eaLnBrk="1" latinLnBrk="0" hangingPunct="1">
        <a:lnSpc>
          <a:spcPct val="90000"/>
        </a:lnSpc>
        <a:spcBef>
          <a:spcPts val="1707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844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040368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3pPr>
      <a:lvl4pPr marL="1430506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1820644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227552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70218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312884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355550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Introduction to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ENGR 11: </a:t>
            </a:r>
            <a:br>
              <a:rPr lang="en-US" dirty="0"/>
            </a:br>
            <a:r>
              <a:rPr lang="en-US" dirty="0"/>
              <a:t>I</a:t>
            </a:r>
            <a:r>
              <a:rPr dirty="0"/>
              <a:t>ntroduction to</a:t>
            </a:r>
          </a:p>
          <a:p>
            <a:r>
              <a:rPr dirty="0"/>
              <a:t>Engineering Analysis 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GS 138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Dr. Mandala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lative versus absolute addr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Relative versus absolute addressing</a:t>
            </a:r>
          </a:p>
        </p:txBody>
      </p:sp>
      <p:graphicFrame>
        <p:nvGraphicFramePr>
          <p:cNvPr id="175" name="Table"/>
          <p:cNvGraphicFramePr/>
          <p:nvPr/>
        </p:nvGraphicFramePr>
        <p:xfrm>
          <a:off x="2148355" y="2241376"/>
          <a:ext cx="8712415" cy="6045545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1742483"/>
                <a:gridCol w="1742483"/>
                <a:gridCol w="1742483"/>
                <a:gridCol w="1742483"/>
                <a:gridCol w="1742483"/>
              </a:tblGrid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=E4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  <p:sp>
        <p:nvSpPr>
          <p:cNvPr id="176" name="1"/>
          <p:cNvSpPr txBox="1"/>
          <p:nvPr/>
        </p:nvSpPr>
        <p:spPr>
          <a:xfrm>
            <a:off x="720092" y="2546449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</a:t>
            </a:r>
          </a:p>
        </p:txBody>
      </p:sp>
      <p:sp>
        <p:nvSpPr>
          <p:cNvPr id="177" name="2"/>
          <p:cNvSpPr txBox="1"/>
          <p:nvPr/>
        </p:nvSpPr>
        <p:spPr>
          <a:xfrm>
            <a:off x="720092" y="3759249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2</a:t>
            </a:r>
          </a:p>
        </p:txBody>
      </p:sp>
      <p:sp>
        <p:nvSpPr>
          <p:cNvPr id="178" name="3"/>
          <p:cNvSpPr txBox="1"/>
          <p:nvPr/>
        </p:nvSpPr>
        <p:spPr>
          <a:xfrm>
            <a:off x="720092" y="5070400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3</a:t>
            </a:r>
          </a:p>
        </p:txBody>
      </p:sp>
      <p:sp>
        <p:nvSpPr>
          <p:cNvPr id="179" name="4"/>
          <p:cNvSpPr txBox="1"/>
          <p:nvPr/>
        </p:nvSpPr>
        <p:spPr>
          <a:xfrm>
            <a:off x="720092" y="6241851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4</a:t>
            </a:r>
          </a:p>
        </p:txBody>
      </p:sp>
      <p:sp>
        <p:nvSpPr>
          <p:cNvPr id="180" name="5"/>
          <p:cNvSpPr txBox="1"/>
          <p:nvPr/>
        </p:nvSpPr>
        <p:spPr>
          <a:xfrm>
            <a:off x="720092" y="7413302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5</a:t>
            </a:r>
          </a:p>
        </p:txBody>
      </p:sp>
      <p:sp>
        <p:nvSpPr>
          <p:cNvPr id="181" name="A"/>
          <p:cNvSpPr txBox="1"/>
          <p:nvPr/>
        </p:nvSpPr>
        <p:spPr>
          <a:xfrm>
            <a:off x="2701292" y="1352463"/>
            <a:ext cx="45283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A</a:t>
            </a:r>
          </a:p>
        </p:txBody>
      </p:sp>
      <p:sp>
        <p:nvSpPr>
          <p:cNvPr id="182" name="B"/>
          <p:cNvSpPr txBox="1"/>
          <p:nvPr/>
        </p:nvSpPr>
        <p:spPr>
          <a:xfrm>
            <a:off x="4504692" y="1352463"/>
            <a:ext cx="41870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B</a:t>
            </a:r>
          </a:p>
        </p:txBody>
      </p:sp>
      <p:sp>
        <p:nvSpPr>
          <p:cNvPr id="183" name="C"/>
          <p:cNvSpPr txBox="1"/>
          <p:nvPr/>
        </p:nvSpPr>
        <p:spPr>
          <a:xfrm>
            <a:off x="6308092" y="1352463"/>
            <a:ext cx="41632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</a:t>
            </a:r>
          </a:p>
        </p:txBody>
      </p:sp>
      <p:sp>
        <p:nvSpPr>
          <p:cNvPr id="184" name="D"/>
          <p:cNvSpPr txBox="1"/>
          <p:nvPr/>
        </p:nvSpPr>
        <p:spPr>
          <a:xfrm>
            <a:off x="8111492" y="1358813"/>
            <a:ext cx="44827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</a:t>
            </a:r>
          </a:p>
        </p:txBody>
      </p:sp>
      <p:sp>
        <p:nvSpPr>
          <p:cNvPr id="185" name="E"/>
          <p:cNvSpPr txBox="1"/>
          <p:nvPr/>
        </p:nvSpPr>
        <p:spPr>
          <a:xfrm>
            <a:off x="9914892" y="1365163"/>
            <a:ext cx="37723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E</a:t>
            </a:r>
          </a:p>
        </p:txBody>
      </p:sp>
      <p:sp>
        <p:nvSpPr>
          <p:cNvPr id="186" name="Line"/>
          <p:cNvSpPr/>
          <p:nvPr/>
        </p:nvSpPr>
        <p:spPr>
          <a:xfrm flipH="1" flipV="1">
            <a:off x="5222440" y="4311831"/>
            <a:ext cx="2567625" cy="1784906"/>
          </a:xfrm>
          <a:prstGeom prst="line">
            <a:avLst/>
          </a:prstGeom>
          <a:ln w="38100">
            <a:solidFill>
              <a:srgbClr val="9452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30338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lative versus absolute addr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Relative versus absolute addressing</a:t>
            </a:r>
          </a:p>
        </p:txBody>
      </p:sp>
      <p:graphicFrame>
        <p:nvGraphicFramePr>
          <p:cNvPr id="189" name="Table"/>
          <p:cNvGraphicFramePr/>
          <p:nvPr/>
        </p:nvGraphicFramePr>
        <p:xfrm>
          <a:off x="2148355" y="2241376"/>
          <a:ext cx="8712415" cy="6045545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1742483"/>
                <a:gridCol w="1742483"/>
                <a:gridCol w="1742483"/>
                <a:gridCol w="1742483"/>
                <a:gridCol w="1742483"/>
              </a:tblGrid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=C2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=E4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  <p:sp>
        <p:nvSpPr>
          <p:cNvPr id="190" name="1"/>
          <p:cNvSpPr txBox="1"/>
          <p:nvPr/>
        </p:nvSpPr>
        <p:spPr>
          <a:xfrm>
            <a:off x="720092" y="2546449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</a:t>
            </a:r>
          </a:p>
        </p:txBody>
      </p:sp>
      <p:sp>
        <p:nvSpPr>
          <p:cNvPr id="191" name="2"/>
          <p:cNvSpPr txBox="1"/>
          <p:nvPr/>
        </p:nvSpPr>
        <p:spPr>
          <a:xfrm>
            <a:off x="720092" y="3759249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2</a:t>
            </a:r>
          </a:p>
        </p:txBody>
      </p:sp>
      <p:sp>
        <p:nvSpPr>
          <p:cNvPr id="192" name="3"/>
          <p:cNvSpPr txBox="1"/>
          <p:nvPr/>
        </p:nvSpPr>
        <p:spPr>
          <a:xfrm>
            <a:off x="720092" y="5070400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3</a:t>
            </a:r>
          </a:p>
        </p:txBody>
      </p:sp>
      <p:sp>
        <p:nvSpPr>
          <p:cNvPr id="193" name="4"/>
          <p:cNvSpPr txBox="1"/>
          <p:nvPr/>
        </p:nvSpPr>
        <p:spPr>
          <a:xfrm>
            <a:off x="720092" y="6241851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4</a:t>
            </a:r>
          </a:p>
        </p:txBody>
      </p:sp>
      <p:sp>
        <p:nvSpPr>
          <p:cNvPr id="194" name="5"/>
          <p:cNvSpPr txBox="1"/>
          <p:nvPr/>
        </p:nvSpPr>
        <p:spPr>
          <a:xfrm>
            <a:off x="720092" y="7413302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5</a:t>
            </a:r>
          </a:p>
        </p:txBody>
      </p:sp>
      <p:sp>
        <p:nvSpPr>
          <p:cNvPr id="195" name="A"/>
          <p:cNvSpPr txBox="1"/>
          <p:nvPr/>
        </p:nvSpPr>
        <p:spPr>
          <a:xfrm>
            <a:off x="2701292" y="1352463"/>
            <a:ext cx="45283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A</a:t>
            </a:r>
          </a:p>
        </p:txBody>
      </p:sp>
      <p:sp>
        <p:nvSpPr>
          <p:cNvPr id="196" name="B"/>
          <p:cNvSpPr txBox="1"/>
          <p:nvPr/>
        </p:nvSpPr>
        <p:spPr>
          <a:xfrm>
            <a:off x="4504692" y="1352463"/>
            <a:ext cx="41870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B</a:t>
            </a:r>
          </a:p>
        </p:txBody>
      </p:sp>
      <p:sp>
        <p:nvSpPr>
          <p:cNvPr id="197" name="C"/>
          <p:cNvSpPr txBox="1"/>
          <p:nvPr/>
        </p:nvSpPr>
        <p:spPr>
          <a:xfrm>
            <a:off x="6308092" y="1352463"/>
            <a:ext cx="41632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</a:t>
            </a:r>
          </a:p>
        </p:txBody>
      </p:sp>
      <p:sp>
        <p:nvSpPr>
          <p:cNvPr id="198" name="D"/>
          <p:cNvSpPr txBox="1"/>
          <p:nvPr/>
        </p:nvSpPr>
        <p:spPr>
          <a:xfrm>
            <a:off x="8111492" y="1358813"/>
            <a:ext cx="44827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</a:t>
            </a:r>
          </a:p>
        </p:txBody>
      </p:sp>
      <p:sp>
        <p:nvSpPr>
          <p:cNvPr id="199" name="E"/>
          <p:cNvSpPr txBox="1"/>
          <p:nvPr/>
        </p:nvSpPr>
        <p:spPr>
          <a:xfrm>
            <a:off x="9914892" y="1365163"/>
            <a:ext cx="37723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E</a:t>
            </a:r>
          </a:p>
        </p:txBody>
      </p:sp>
      <p:sp>
        <p:nvSpPr>
          <p:cNvPr id="200" name="Line"/>
          <p:cNvSpPr/>
          <p:nvPr/>
        </p:nvSpPr>
        <p:spPr>
          <a:xfrm flipH="1">
            <a:off x="4916253" y="6477000"/>
            <a:ext cx="2708563" cy="0"/>
          </a:xfrm>
          <a:prstGeom prst="line">
            <a:avLst/>
          </a:prstGeom>
          <a:ln w="38100">
            <a:solidFill>
              <a:srgbClr val="945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1" name="Line"/>
          <p:cNvSpPr/>
          <p:nvPr/>
        </p:nvSpPr>
        <p:spPr>
          <a:xfrm flipH="1">
            <a:off x="4928953" y="4302075"/>
            <a:ext cx="1" cy="2187625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2" name="Line"/>
          <p:cNvSpPr/>
          <p:nvPr/>
        </p:nvSpPr>
        <p:spPr>
          <a:xfrm>
            <a:off x="7608653" y="4038600"/>
            <a:ext cx="1" cy="2451100"/>
          </a:xfrm>
          <a:prstGeom prst="line">
            <a:avLst/>
          </a:prstGeom>
          <a:ln w="38100">
            <a:solidFill>
              <a:srgbClr val="945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3" name="Line"/>
          <p:cNvSpPr/>
          <p:nvPr/>
        </p:nvSpPr>
        <p:spPr>
          <a:xfrm flipH="1">
            <a:off x="5397013" y="4051300"/>
            <a:ext cx="2215103" cy="0"/>
          </a:xfrm>
          <a:prstGeom prst="line">
            <a:avLst/>
          </a:prstGeom>
          <a:ln w="38100">
            <a:solidFill>
              <a:srgbClr val="9452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0510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lative versus absolute addr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Relative versus absolute addressing</a:t>
            </a:r>
          </a:p>
        </p:txBody>
      </p:sp>
      <p:graphicFrame>
        <p:nvGraphicFramePr>
          <p:cNvPr id="206" name="Table"/>
          <p:cNvGraphicFramePr/>
          <p:nvPr/>
        </p:nvGraphicFramePr>
        <p:xfrm>
          <a:off x="2148355" y="2241376"/>
          <a:ext cx="8712415" cy="6045545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1742483"/>
                <a:gridCol w="1742483"/>
                <a:gridCol w="1742483"/>
                <a:gridCol w="1742483"/>
                <a:gridCol w="1742483"/>
              </a:tblGrid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=$E4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  <p:sp>
        <p:nvSpPr>
          <p:cNvPr id="207" name="1"/>
          <p:cNvSpPr txBox="1"/>
          <p:nvPr/>
        </p:nvSpPr>
        <p:spPr>
          <a:xfrm>
            <a:off x="720092" y="2546449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</a:t>
            </a:r>
          </a:p>
        </p:txBody>
      </p:sp>
      <p:sp>
        <p:nvSpPr>
          <p:cNvPr id="208" name="2"/>
          <p:cNvSpPr txBox="1"/>
          <p:nvPr/>
        </p:nvSpPr>
        <p:spPr>
          <a:xfrm>
            <a:off x="720092" y="3759249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2</a:t>
            </a:r>
          </a:p>
        </p:txBody>
      </p:sp>
      <p:sp>
        <p:nvSpPr>
          <p:cNvPr id="209" name="3"/>
          <p:cNvSpPr txBox="1"/>
          <p:nvPr/>
        </p:nvSpPr>
        <p:spPr>
          <a:xfrm>
            <a:off x="720092" y="5070400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3</a:t>
            </a:r>
          </a:p>
        </p:txBody>
      </p:sp>
      <p:sp>
        <p:nvSpPr>
          <p:cNvPr id="210" name="4"/>
          <p:cNvSpPr txBox="1"/>
          <p:nvPr/>
        </p:nvSpPr>
        <p:spPr>
          <a:xfrm>
            <a:off x="720092" y="6241851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4</a:t>
            </a:r>
          </a:p>
        </p:txBody>
      </p:sp>
      <p:sp>
        <p:nvSpPr>
          <p:cNvPr id="211" name="5"/>
          <p:cNvSpPr txBox="1"/>
          <p:nvPr/>
        </p:nvSpPr>
        <p:spPr>
          <a:xfrm>
            <a:off x="720092" y="7413302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5</a:t>
            </a:r>
          </a:p>
        </p:txBody>
      </p:sp>
      <p:sp>
        <p:nvSpPr>
          <p:cNvPr id="212" name="A"/>
          <p:cNvSpPr txBox="1"/>
          <p:nvPr/>
        </p:nvSpPr>
        <p:spPr>
          <a:xfrm>
            <a:off x="2701292" y="1352463"/>
            <a:ext cx="45283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A</a:t>
            </a:r>
          </a:p>
        </p:txBody>
      </p:sp>
      <p:sp>
        <p:nvSpPr>
          <p:cNvPr id="213" name="B"/>
          <p:cNvSpPr txBox="1"/>
          <p:nvPr/>
        </p:nvSpPr>
        <p:spPr>
          <a:xfrm>
            <a:off x="4504692" y="1352463"/>
            <a:ext cx="41870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B</a:t>
            </a:r>
          </a:p>
        </p:txBody>
      </p:sp>
      <p:sp>
        <p:nvSpPr>
          <p:cNvPr id="214" name="C"/>
          <p:cNvSpPr txBox="1"/>
          <p:nvPr/>
        </p:nvSpPr>
        <p:spPr>
          <a:xfrm>
            <a:off x="6308092" y="1352463"/>
            <a:ext cx="41632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</a:t>
            </a:r>
          </a:p>
        </p:txBody>
      </p:sp>
      <p:sp>
        <p:nvSpPr>
          <p:cNvPr id="215" name="D"/>
          <p:cNvSpPr txBox="1"/>
          <p:nvPr/>
        </p:nvSpPr>
        <p:spPr>
          <a:xfrm>
            <a:off x="8111492" y="1358813"/>
            <a:ext cx="44827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</a:t>
            </a:r>
          </a:p>
        </p:txBody>
      </p:sp>
      <p:sp>
        <p:nvSpPr>
          <p:cNvPr id="216" name="E"/>
          <p:cNvSpPr txBox="1"/>
          <p:nvPr/>
        </p:nvSpPr>
        <p:spPr>
          <a:xfrm>
            <a:off x="9914892" y="1365163"/>
            <a:ext cx="37723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E</a:t>
            </a:r>
          </a:p>
        </p:txBody>
      </p:sp>
      <p:sp>
        <p:nvSpPr>
          <p:cNvPr id="217" name="Line"/>
          <p:cNvSpPr/>
          <p:nvPr/>
        </p:nvSpPr>
        <p:spPr>
          <a:xfrm flipH="1">
            <a:off x="5283072" y="6045200"/>
            <a:ext cx="2468744" cy="0"/>
          </a:xfrm>
          <a:prstGeom prst="line">
            <a:avLst/>
          </a:prstGeom>
          <a:ln w="38100">
            <a:solidFill>
              <a:srgbClr val="9452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64956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lative versus absolute addr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Relative versus absolute addressing</a:t>
            </a:r>
          </a:p>
        </p:txBody>
      </p:sp>
      <p:graphicFrame>
        <p:nvGraphicFramePr>
          <p:cNvPr id="220" name="Table"/>
          <p:cNvGraphicFramePr/>
          <p:nvPr/>
        </p:nvGraphicFramePr>
        <p:xfrm>
          <a:off x="2148355" y="2241376"/>
          <a:ext cx="8712415" cy="6045545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1742483"/>
                <a:gridCol w="1742483"/>
                <a:gridCol w="1742483"/>
                <a:gridCol w="1742483"/>
                <a:gridCol w="1742483"/>
              </a:tblGrid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=$E4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=$E4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  <p:sp>
        <p:nvSpPr>
          <p:cNvPr id="221" name="1"/>
          <p:cNvSpPr txBox="1"/>
          <p:nvPr/>
        </p:nvSpPr>
        <p:spPr>
          <a:xfrm>
            <a:off x="720092" y="2546449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</a:t>
            </a:r>
          </a:p>
        </p:txBody>
      </p:sp>
      <p:sp>
        <p:nvSpPr>
          <p:cNvPr id="222" name="2"/>
          <p:cNvSpPr txBox="1"/>
          <p:nvPr/>
        </p:nvSpPr>
        <p:spPr>
          <a:xfrm>
            <a:off x="720092" y="3759249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2</a:t>
            </a:r>
          </a:p>
        </p:txBody>
      </p:sp>
      <p:sp>
        <p:nvSpPr>
          <p:cNvPr id="223" name="3"/>
          <p:cNvSpPr txBox="1"/>
          <p:nvPr/>
        </p:nvSpPr>
        <p:spPr>
          <a:xfrm>
            <a:off x="720092" y="5070400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3</a:t>
            </a:r>
          </a:p>
        </p:txBody>
      </p:sp>
      <p:sp>
        <p:nvSpPr>
          <p:cNvPr id="224" name="4"/>
          <p:cNvSpPr txBox="1"/>
          <p:nvPr/>
        </p:nvSpPr>
        <p:spPr>
          <a:xfrm>
            <a:off x="720092" y="6241851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4</a:t>
            </a:r>
          </a:p>
        </p:txBody>
      </p:sp>
      <p:sp>
        <p:nvSpPr>
          <p:cNvPr id="225" name="5"/>
          <p:cNvSpPr txBox="1"/>
          <p:nvPr/>
        </p:nvSpPr>
        <p:spPr>
          <a:xfrm>
            <a:off x="720092" y="7413302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5</a:t>
            </a:r>
          </a:p>
        </p:txBody>
      </p:sp>
      <p:sp>
        <p:nvSpPr>
          <p:cNvPr id="226" name="A"/>
          <p:cNvSpPr txBox="1"/>
          <p:nvPr/>
        </p:nvSpPr>
        <p:spPr>
          <a:xfrm>
            <a:off x="2701292" y="1352463"/>
            <a:ext cx="45283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A</a:t>
            </a:r>
          </a:p>
        </p:txBody>
      </p:sp>
      <p:sp>
        <p:nvSpPr>
          <p:cNvPr id="227" name="B"/>
          <p:cNvSpPr txBox="1"/>
          <p:nvPr/>
        </p:nvSpPr>
        <p:spPr>
          <a:xfrm>
            <a:off x="4504692" y="1352463"/>
            <a:ext cx="41870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B</a:t>
            </a:r>
          </a:p>
        </p:txBody>
      </p:sp>
      <p:sp>
        <p:nvSpPr>
          <p:cNvPr id="228" name="C"/>
          <p:cNvSpPr txBox="1"/>
          <p:nvPr/>
        </p:nvSpPr>
        <p:spPr>
          <a:xfrm>
            <a:off x="6308092" y="1352463"/>
            <a:ext cx="41632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</a:t>
            </a:r>
          </a:p>
        </p:txBody>
      </p:sp>
      <p:sp>
        <p:nvSpPr>
          <p:cNvPr id="229" name="D"/>
          <p:cNvSpPr txBox="1"/>
          <p:nvPr/>
        </p:nvSpPr>
        <p:spPr>
          <a:xfrm>
            <a:off x="8111492" y="1358813"/>
            <a:ext cx="44827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</a:t>
            </a:r>
          </a:p>
        </p:txBody>
      </p:sp>
      <p:sp>
        <p:nvSpPr>
          <p:cNvPr id="230" name="E"/>
          <p:cNvSpPr txBox="1"/>
          <p:nvPr/>
        </p:nvSpPr>
        <p:spPr>
          <a:xfrm>
            <a:off x="9914892" y="1365163"/>
            <a:ext cx="37723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E</a:t>
            </a:r>
          </a:p>
        </p:txBody>
      </p:sp>
      <p:sp>
        <p:nvSpPr>
          <p:cNvPr id="231" name="Line"/>
          <p:cNvSpPr/>
          <p:nvPr/>
        </p:nvSpPr>
        <p:spPr>
          <a:xfrm flipH="1">
            <a:off x="5283072" y="6045200"/>
            <a:ext cx="2468744" cy="0"/>
          </a:xfrm>
          <a:prstGeom prst="line">
            <a:avLst/>
          </a:prstGeom>
          <a:ln w="38100">
            <a:solidFill>
              <a:srgbClr val="9452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1089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lative versus absolute addr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Relative versus absolute addressing</a:t>
            </a:r>
          </a:p>
        </p:txBody>
      </p:sp>
      <p:graphicFrame>
        <p:nvGraphicFramePr>
          <p:cNvPr id="234" name="Table"/>
          <p:cNvGraphicFramePr/>
          <p:nvPr/>
        </p:nvGraphicFramePr>
        <p:xfrm>
          <a:off x="2148355" y="2241376"/>
          <a:ext cx="8712415" cy="6045545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1742483"/>
                <a:gridCol w="1742483"/>
                <a:gridCol w="1742483"/>
                <a:gridCol w="1742483"/>
                <a:gridCol w="1742483"/>
              </a:tblGrid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=$E4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  <p:sp>
        <p:nvSpPr>
          <p:cNvPr id="235" name="1"/>
          <p:cNvSpPr txBox="1"/>
          <p:nvPr/>
        </p:nvSpPr>
        <p:spPr>
          <a:xfrm>
            <a:off x="720092" y="2546449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</a:t>
            </a:r>
          </a:p>
        </p:txBody>
      </p:sp>
      <p:sp>
        <p:nvSpPr>
          <p:cNvPr id="236" name="2"/>
          <p:cNvSpPr txBox="1"/>
          <p:nvPr/>
        </p:nvSpPr>
        <p:spPr>
          <a:xfrm>
            <a:off x="720092" y="3759249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2</a:t>
            </a:r>
          </a:p>
        </p:txBody>
      </p:sp>
      <p:sp>
        <p:nvSpPr>
          <p:cNvPr id="237" name="3"/>
          <p:cNvSpPr txBox="1"/>
          <p:nvPr/>
        </p:nvSpPr>
        <p:spPr>
          <a:xfrm>
            <a:off x="720092" y="5070400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3</a:t>
            </a:r>
          </a:p>
        </p:txBody>
      </p:sp>
      <p:sp>
        <p:nvSpPr>
          <p:cNvPr id="238" name="4"/>
          <p:cNvSpPr txBox="1"/>
          <p:nvPr/>
        </p:nvSpPr>
        <p:spPr>
          <a:xfrm>
            <a:off x="720092" y="6241851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4</a:t>
            </a:r>
          </a:p>
        </p:txBody>
      </p:sp>
      <p:sp>
        <p:nvSpPr>
          <p:cNvPr id="239" name="5"/>
          <p:cNvSpPr txBox="1"/>
          <p:nvPr/>
        </p:nvSpPr>
        <p:spPr>
          <a:xfrm>
            <a:off x="720092" y="7413302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5</a:t>
            </a:r>
          </a:p>
        </p:txBody>
      </p:sp>
      <p:sp>
        <p:nvSpPr>
          <p:cNvPr id="240" name="A"/>
          <p:cNvSpPr txBox="1"/>
          <p:nvPr/>
        </p:nvSpPr>
        <p:spPr>
          <a:xfrm>
            <a:off x="2701292" y="1352463"/>
            <a:ext cx="45283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A</a:t>
            </a:r>
          </a:p>
        </p:txBody>
      </p:sp>
      <p:sp>
        <p:nvSpPr>
          <p:cNvPr id="241" name="B"/>
          <p:cNvSpPr txBox="1"/>
          <p:nvPr/>
        </p:nvSpPr>
        <p:spPr>
          <a:xfrm>
            <a:off x="4504692" y="1352463"/>
            <a:ext cx="41870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B</a:t>
            </a:r>
          </a:p>
        </p:txBody>
      </p:sp>
      <p:sp>
        <p:nvSpPr>
          <p:cNvPr id="242" name="C"/>
          <p:cNvSpPr txBox="1"/>
          <p:nvPr/>
        </p:nvSpPr>
        <p:spPr>
          <a:xfrm>
            <a:off x="6308092" y="1352463"/>
            <a:ext cx="41632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</a:t>
            </a:r>
          </a:p>
        </p:txBody>
      </p:sp>
      <p:sp>
        <p:nvSpPr>
          <p:cNvPr id="243" name="D"/>
          <p:cNvSpPr txBox="1"/>
          <p:nvPr/>
        </p:nvSpPr>
        <p:spPr>
          <a:xfrm>
            <a:off x="8111492" y="1358813"/>
            <a:ext cx="44827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</a:t>
            </a:r>
          </a:p>
        </p:txBody>
      </p:sp>
      <p:sp>
        <p:nvSpPr>
          <p:cNvPr id="244" name="E"/>
          <p:cNvSpPr txBox="1"/>
          <p:nvPr/>
        </p:nvSpPr>
        <p:spPr>
          <a:xfrm>
            <a:off x="9914892" y="1365163"/>
            <a:ext cx="37723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E</a:t>
            </a:r>
          </a:p>
        </p:txBody>
      </p:sp>
      <p:sp>
        <p:nvSpPr>
          <p:cNvPr id="245" name="Line"/>
          <p:cNvSpPr/>
          <p:nvPr/>
        </p:nvSpPr>
        <p:spPr>
          <a:xfrm flipH="1" flipV="1">
            <a:off x="5222440" y="4311831"/>
            <a:ext cx="2567625" cy="1784906"/>
          </a:xfrm>
          <a:prstGeom prst="line">
            <a:avLst/>
          </a:prstGeom>
          <a:ln w="38100">
            <a:solidFill>
              <a:srgbClr val="9452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28305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lative versus absolute addr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Relative versus absolute addressing</a:t>
            </a:r>
          </a:p>
        </p:txBody>
      </p:sp>
      <p:graphicFrame>
        <p:nvGraphicFramePr>
          <p:cNvPr id="248" name="Table"/>
          <p:cNvGraphicFramePr/>
          <p:nvPr/>
        </p:nvGraphicFramePr>
        <p:xfrm>
          <a:off x="2148355" y="2241376"/>
          <a:ext cx="8712415" cy="6045545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1742483"/>
                <a:gridCol w="1742483"/>
                <a:gridCol w="1742483"/>
                <a:gridCol w="1742483"/>
                <a:gridCol w="1742483"/>
              </a:tblGrid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=$E2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=$E4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  <p:sp>
        <p:nvSpPr>
          <p:cNvPr id="249" name="1"/>
          <p:cNvSpPr txBox="1"/>
          <p:nvPr/>
        </p:nvSpPr>
        <p:spPr>
          <a:xfrm>
            <a:off x="720092" y="2546449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</a:t>
            </a:r>
          </a:p>
        </p:txBody>
      </p:sp>
      <p:sp>
        <p:nvSpPr>
          <p:cNvPr id="250" name="2"/>
          <p:cNvSpPr txBox="1"/>
          <p:nvPr/>
        </p:nvSpPr>
        <p:spPr>
          <a:xfrm>
            <a:off x="720092" y="3759249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2</a:t>
            </a:r>
          </a:p>
        </p:txBody>
      </p:sp>
      <p:sp>
        <p:nvSpPr>
          <p:cNvPr id="251" name="3"/>
          <p:cNvSpPr txBox="1"/>
          <p:nvPr/>
        </p:nvSpPr>
        <p:spPr>
          <a:xfrm>
            <a:off x="720092" y="5070400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3</a:t>
            </a:r>
          </a:p>
        </p:txBody>
      </p:sp>
      <p:sp>
        <p:nvSpPr>
          <p:cNvPr id="252" name="4"/>
          <p:cNvSpPr txBox="1"/>
          <p:nvPr/>
        </p:nvSpPr>
        <p:spPr>
          <a:xfrm>
            <a:off x="720092" y="6241851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4</a:t>
            </a:r>
          </a:p>
        </p:txBody>
      </p:sp>
      <p:sp>
        <p:nvSpPr>
          <p:cNvPr id="253" name="5"/>
          <p:cNvSpPr txBox="1"/>
          <p:nvPr/>
        </p:nvSpPr>
        <p:spPr>
          <a:xfrm>
            <a:off x="720092" y="7413302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5</a:t>
            </a:r>
          </a:p>
        </p:txBody>
      </p:sp>
      <p:sp>
        <p:nvSpPr>
          <p:cNvPr id="254" name="A"/>
          <p:cNvSpPr txBox="1"/>
          <p:nvPr/>
        </p:nvSpPr>
        <p:spPr>
          <a:xfrm>
            <a:off x="2701292" y="1352463"/>
            <a:ext cx="45283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A</a:t>
            </a:r>
          </a:p>
        </p:txBody>
      </p:sp>
      <p:sp>
        <p:nvSpPr>
          <p:cNvPr id="255" name="B"/>
          <p:cNvSpPr txBox="1"/>
          <p:nvPr/>
        </p:nvSpPr>
        <p:spPr>
          <a:xfrm>
            <a:off x="4504692" y="1352463"/>
            <a:ext cx="41870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B</a:t>
            </a:r>
          </a:p>
        </p:txBody>
      </p:sp>
      <p:sp>
        <p:nvSpPr>
          <p:cNvPr id="256" name="C"/>
          <p:cNvSpPr txBox="1"/>
          <p:nvPr/>
        </p:nvSpPr>
        <p:spPr>
          <a:xfrm>
            <a:off x="6308092" y="1352463"/>
            <a:ext cx="41632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</a:t>
            </a:r>
          </a:p>
        </p:txBody>
      </p:sp>
      <p:sp>
        <p:nvSpPr>
          <p:cNvPr id="257" name="D"/>
          <p:cNvSpPr txBox="1"/>
          <p:nvPr/>
        </p:nvSpPr>
        <p:spPr>
          <a:xfrm>
            <a:off x="8111492" y="1358813"/>
            <a:ext cx="44827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</a:t>
            </a:r>
          </a:p>
        </p:txBody>
      </p:sp>
      <p:sp>
        <p:nvSpPr>
          <p:cNvPr id="258" name="E"/>
          <p:cNvSpPr txBox="1"/>
          <p:nvPr/>
        </p:nvSpPr>
        <p:spPr>
          <a:xfrm>
            <a:off x="9914892" y="1365163"/>
            <a:ext cx="37723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E</a:t>
            </a:r>
          </a:p>
        </p:txBody>
      </p:sp>
      <p:sp>
        <p:nvSpPr>
          <p:cNvPr id="259" name="Line"/>
          <p:cNvSpPr/>
          <p:nvPr/>
        </p:nvSpPr>
        <p:spPr>
          <a:xfrm flipH="1" flipV="1">
            <a:off x="5222440" y="4311831"/>
            <a:ext cx="2567625" cy="1784906"/>
          </a:xfrm>
          <a:prstGeom prst="line">
            <a:avLst/>
          </a:prstGeom>
          <a:ln w="38100">
            <a:solidFill>
              <a:srgbClr val="9452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56713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lative versus absolute addr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Relative versus absolute addressing</a:t>
            </a:r>
          </a:p>
        </p:txBody>
      </p:sp>
      <p:graphicFrame>
        <p:nvGraphicFramePr>
          <p:cNvPr id="262" name="Table"/>
          <p:cNvGraphicFramePr/>
          <p:nvPr/>
        </p:nvGraphicFramePr>
        <p:xfrm>
          <a:off x="2148355" y="2241376"/>
          <a:ext cx="8712415" cy="6045545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1742483"/>
                <a:gridCol w="1742483"/>
                <a:gridCol w="1742483"/>
                <a:gridCol w="1742483"/>
                <a:gridCol w="1742483"/>
              </a:tblGrid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=E$4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  <p:sp>
        <p:nvSpPr>
          <p:cNvPr id="263" name="1"/>
          <p:cNvSpPr txBox="1"/>
          <p:nvPr/>
        </p:nvSpPr>
        <p:spPr>
          <a:xfrm>
            <a:off x="720092" y="2546449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</a:t>
            </a:r>
          </a:p>
        </p:txBody>
      </p:sp>
      <p:sp>
        <p:nvSpPr>
          <p:cNvPr id="264" name="2"/>
          <p:cNvSpPr txBox="1"/>
          <p:nvPr/>
        </p:nvSpPr>
        <p:spPr>
          <a:xfrm>
            <a:off x="720092" y="3759249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2</a:t>
            </a:r>
          </a:p>
        </p:txBody>
      </p:sp>
      <p:sp>
        <p:nvSpPr>
          <p:cNvPr id="265" name="3"/>
          <p:cNvSpPr txBox="1"/>
          <p:nvPr/>
        </p:nvSpPr>
        <p:spPr>
          <a:xfrm>
            <a:off x="720092" y="5070400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3</a:t>
            </a:r>
          </a:p>
        </p:txBody>
      </p:sp>
      <p:sp>
        <p:nvSpPr>
          <p:cNvPr id="266" name="4"/>
          <p:cNvSpPr txBox="1"/>
          <p:nvPr/>
        </p:nvSpPr>
        <p:spPr>
          <a:xfrm>
            <a:off x="720092" y="6241851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4</a:t>
            </a:r>
          </a:p>
        </p:txBody>
      </p:sp>
      <p:sp>
        <p:nvSpPr>
          <p:cNvPr id="267" name="5"/>
          <p:cNvSpPr txBox="1"/>
          <p:nvPr/>
        </p:nvSpPr>
        <p:spPr>
          <a:xfrm>
            <a:off x="720092" y="7413302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5</a:t>
            </a:r>
          </a:p>
        </p:txBody>
      </p:sp>
      <p:sp>
        <p:nvSpPr>
          <p:cNvPr id="268" name="A"/>
          <p:cNvSpPr txBox="1"/>
          <p:nvPr/>
        </p:nvSpPr>
        <p:spPr>
          <a:xfrm>
            <a:off x="2701292" y="1352463"/>
            <a:ext cx="45283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A</a:t>
            </a:r>
          </a:p>
        </p:txBody>
      </p:sp>
      <p:sp>
        <p:nvSpPr>
          <p:cNvPr id="269" name="B"/>
          <p:cNvSpPr txBox="1"/>
          <p:nvPr/>
        </p:nvSpPr>
        <p:spPr>
          <a:xfrm>
            <a:off x="4504692" y="1352463"/>
            <a:ext cx="41870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B</a:t>
            </a:r>
          </a:p>
        </p:txBody>
      </p:sp>
      <p:sp>
        <p:nvSpPr>
          <p:cNvPr id="270" name="C"/>
          <p:cNvSpPr txBox="1"/>
          <p:nvPr/>
        </p:nvSpPr>
        <p:spPr>
          <a:xfrm>
            <a:off x="6308092" y="1352463"/>
            <a:ext cx="41632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</a:t>
            </a:r>
          </a:p>
        </p:txBody>
      </p:sp>
      <p:sp>
        <p:nvSpPr>
          <p:cNvPr id="271" name="D"/>
          <p:cNvSpPr txBox="1"/>
          <p:nvPr/>
        </p:nvSpPr>
        <p:spPr>
          <a:xfrm>
            <a:off x="8111492" y="1358813"/>
            <a:ext cx="44827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</a:t>
            </a:r>
          </a:p>
        </p:txBody>
      </p:sp>
      <p:sp>
        <p:nvSpPr>
          <p:cNvPr id="272" name="E"/>
          <p:cNvSpPr txBox="1"/>
          <p:nvPr/>
        </p:nvSpPr>
        <p:spPr>
          <a:xfrm>
            <a:off x="9914892" y="1365163"/>
            <a:ext cx="37723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E</a:t>
            </a:r>
          </a:p>
        </p:txBody>
      </p:sp>
      <p:sp>
        <p:nvSpPr>
          <p:cNvPr id="273" name="Line"/>
          <p:cNvSpPr/>
          <p:nvPr/>
        </p:nvSpPr>
        <p:spPr>
          <a:xfrm flipH="1">
            <a:off x="5283072" y="6045200"/>
            <a:ext cx="2468744" cy="0"/>
          </a:xfrm>
          <a:prstGeom prst="line">
            <a:avLst/>
          </a:prstGeom>
          <a:ln w="38100">
            <a:solidFill>
              <a:srgbClr val="9452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72241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lative versus absolute addr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Relative versus absolute addressing</a:t>
            </a:r>
          </a:p>
        </p:txBody>
      </p:sp>
      <p:graphicFrame>
        <p:nvGraphicFramePr>
          <p:cNvPr id="276" name="Table"/>
          <p:cNvGraphicFramePr/>
          <p:nvPr/>
        </p:nvGraphicFramePr>
        <p:xfrm>
          <a:off x="2148355" y="2241376"/>
          <a:ext cx="8712415" cy="6045545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1742483"/>
                <a:gridCol w="1742483"/>
                <a:gridCol w="1742483"/>
                <a:gridCol w="1742483"/>
                <a:gridCol w="1742483"/>
              </a:tblGrid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=C$4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=E$4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  <p:sp>
        <p:nvSpPr>
          <p:cNvPr id="277" name="1"/>
          <p:cNvSpPr txBox="1"/>
          <p:nvPr/>
        </p:nvSpPr>
        <p:spPr>
          <a:xfrm>
            <a:off x="720092" y="2546449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</a:t>
            </a:r>
          </a:p>
        </p:txBody>
      </p:sp>
      <p:sp>
        <p:nvSpPr>
          <p:cNvPr id="278" name="2"/>
          <p:cNvSpPr txBox="1"/>
          <p:nvPr/>
        </p:nvSpPr>
        <p:spPr>
          <a:xfrm>
            <a:off x="720092" y="3759249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2</a:t>
            </a:r>
          </a:p>
        </p:txBody>
      </p:sp>
      <p:sp>
        <p:nvSpPr>
          <p:cNvPr id="279" name="3"/>
          <p:cNvSpPr txBox="1"/>
          <p:nvPr/>
        </p:nvSpPr>
        <p:spPr>
          <a:xfrm>
            <a:off x="720092" y="5070400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3</a:t>
            </a:r>
          </a:p>
        </p:txBody>
      </p:sp>
      <p:sp>
        <p:nvSpPr>
          <p:cNvPr id="280" name="4"/>
          <p:cNvSpPr txBox="1"/>
          <p:nvPr/>
        </p:nvSpPr>
        <p:spPr>
          <a:xfrm>
            <a:off x="720092" y="6241851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4</a:t>
            </a:r>
          </a:p>
        </p:txBody>
      </p:sp>
      <p:sp>
        <p:nvSpPr>
          <p:cNvPr id="281" name="5"/>
          <p:cNvSpPr txBox="1"/>
          <p:nvPr/>
        </p:nvSpPr>
        <p:spPr>
          <a:xfrm>
            <a:off x="720092" y="7413302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5</a:t>
            </a:r>
          </a:p>
        </p:txBody>
      </p:sp>
      <p:sp>
        <p:nvSpPr>
          <p:cNvPr id="282" name="A"/>
          <p:cNvSpPr txBox="1"/>
          <p:nvPr/>
        </p:nvSpPr>
        <p:spPr>
          <a:xfrm>
            <a:off x="2701292" y="1352463"/>
            <a:ext cx="45283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A</a:t>
            </a:r>
          </a:p>
        </p:txBody>
      </p:sp>
      <p:sp>
        <p:nvSpPr>
          <p:cNvPr id="283" name="B"/>
          <p:cNvSpPr txBox="1"/>
          <p:nvPr/>
        </p:nvSpPr>
        <p:spPr>
          <a:xfrm>
            <a:off x="4504692" y="1352463"/>
            <a:ext cx="41870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B</a:t>
            </a:r>
          </a:p>
        </p:txBody>
      </p:sp>
      <p:sp>
        <p:nvSpPr>
          <p:cNvPr id="284" name="C"/>
          <p:cNvSpPr txBox="1"/>
          <p:nvPr/>
        </p:nvSpPr>
        <p:spPr>
          <a:xfrm>
            <a:off x="6308092" y="1352463"/>
            <a:ext cx="41632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</a:t>
            </a:r>
          </a:p>
        </p:txBody>
      </p:sp>
      <p:sp>
        <p:nvSpPr>
          <p:cNvPr id="285" name="D"/>
          <p:cNvSpPr txBox="1"/>
          <p:nvPr/>
        </p:nvSpPr>
        <p:spPr>
          <a:xfrm>
            <a:off x="8111492" y="1358813"/>
            <a:ext cx="44827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</a:t>
            </a:r>
          </a:p>
        </p:txBody>
      </p:sp>
      <p:sp>
        <p:nvSpPr>
          <p:cNvPr id="286" name="E"/>
          <p:cNvSpPr txBox="1"/>
          <p:nvPr/>
        </p:nvSpPr>
        <p:spPr>
          <a:xfrm>
            <a:off x="9914892" y="1365163"/>
            <a:ext cx="37723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E</a:t>
            </a:r>
          </a:p>
        </p:txBody>
      </p:sp>
      <p:sp>
        <p:nvSpPr>
          <p:cNvPr id="287" name="Line"/>
          <p:cNvSpPr/>
          <p:nvPr/>
        </p:nvSpPr>
        <p:spPr>
          <a:xfrm flipH="1">
            <a:off x="5283072" y="6045200"/>
            <a:ext cx="2468744" cy="0"/>
          </a:xfrm>
          <a:prstGeom prst="line">
            <a:avLst/>
          </a:prstGeom>
          <a:ln w="38100">
            <a:solidFill>
              <a:srgbClr val="9452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2829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lative versus absolute addr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Relative versus absolute addressing</a:t>
            </a:r>
          </a:p>
        </p:txBody>
      </p:sp>
      <p:graphicFrame>
        <p:nvGraphicFramePr>
          <p:cNvPr id="290" name="Table"/>
          <p:cNvGraphicFramePr/>
          <p:nvPr/>
        </p:nvGraphicFramePr>
        <p:xfrm>
          <a:off x="2148355" y="2241376"/>
          <a:ext cx="8712415" cy="6045545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1742483"/>
                <a:gridCol w="1742483"/>
                <a:gridCol w="1742483"/>
                <a:gridCol w="1742483"/>
                <a:gridCol w="1742483"/>
              </a:tblGrid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=E$4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  <p:sp>
        <p:nvSpPr>
          <p:cNvPr id="291" name="1"/>
          <p:cNvSpPr txBox="1"/>
          <p:nvPr/>
        </p:nvSpPr>
        <p:spPr>
          <a:xfrm>
            <a:off x="720092" y="2546449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</a:t>
            </a:r>
          </a:p>
        </p:txBody>
      </p:sp>
      <p:sp>
        <p:nvSpPr>
          <p:cNvPr id="292" name="2"/>
          <p:cNvSpPr txBox="1"/>
          <p:nvPr/>
        </p:nvSpPr>
        <p:spPr>
          <a:xfrm>
            <a:off x="720092" y="3759249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2</a:t>
            </a:r>
          </a:p>
        </p:txBody>
      </p:sp>
      <p:sp>
        <p:nvSpPr>
          <p:cNvPr id="293" name="3"/>
          <p:cNvSpPr txBox="1"/>
          <p:nvPr/>
        </p:nvSpPr>
        <p:spPr>
          <a:xfrm>
            <a:off x="720092" y="5070400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3</a:t>
            </a:r>
          </a:p>
        </p:txBody>
      </p:sp>
      <p:sp>
        <p:nvSpPr>
          <p:cNvPr id="294" name="4"/>
          <p:cNvSpPr txBox="1"/>
          <p:nvPr/>
        </p:nvSpPr>
        <p:spPr>
          <a:xfrm>
            <a:off x="720092" y="6241851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4</a:t>
            </a:r>
          </a:p>
        </p:txBody>
      </p:sp>
      <p:sp>
        <p:nvSpPr>
          <p:cNvPr id="295" name="5"/>
          <p:cNvSpPr txBox="1"/>
          <p:nvPr/>
        </p:nvSpPr>
        <p:spPr>
          <a:xfrm>
            <a:off x="720092" y="7413302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5</a:t>
            </a:r>
          </a:p>
        </p:txBody>
      </p:sp>
      <p:sp>
        <p:nvSpPr>
          <p:cNvPr id="296" name="A"/>
          <p:cNvSpPr txBox="1"/>
          <p:nvPr/>
        </p:nvSpPr>
        <p:spPr>
          <a:xfrm>
            <a:off x="2701292" y="1352463"/>
            <a:ext cx="45283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A</a:t>
            </a:r>
          </a:p>
        </p:txBody>
      </p:sp>
      <p:sp>
        <p:nvSpPr>
          <p:cNvPr id="297" name="B"/>
          <p:cNvSpPr txBox="1"/>
          <p:nvPr/>
        </p:nvSpPr>
        <p:spPr>
          <a:xfrm>
            <a:off x="4504692" y="1352463"/>
            <a:ext cx="41870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B</a:t>
            </a:r>
          </a:p>
        </p:txBody>
      </p:sp>
      <p:sp>
        <p:nvSpPr>
          <p:cNvPr id="298" name="C"/>
          <p:cNvSpPr txBox="1"/>
          <p:nvPr/>
        </p:nvSpPr>
        <p:spPr>
          <a:xfrm>
            <a:off x="6308092" y="1352463"/>
            <a:ext cx="41632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</a:t>
            </a:r>
          </a:p>
        </p:txBody>
      </p:sp>
      <p:sp>
        <p:nvSpPr>
          <p:cNvPr id="299" name="D"/>
          <p:cNvSpPr txBox="1"/>
          <p:nvPr/>
        </p:nvSpPr>
        <p:spPr>
          <a:xfrm>
            <a:off x="8111492" y="1358813"/>
            <a:ext cx="44827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</a:t>
            </a:r>
          </a:p>
        </p:txBody>
      </p:sp>
      <p:sp>
        <p:nvSpPr>
          <p:cNvPr id="300" name="E"/>
          <p:cNvSpPr txBox="1"/>
          <p:nvPr/>
        </p:nvSpPr>
        <p:spPr>
          <a:xfrm>
            <a:off x="9914892" y="1365163"/>
            <a:ext cx="37723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E</a:t>
            </a:r>
          </a:p>
        </p:txBody>
      </p:sp>
      <p:sp>
        <p:nvSpPr>
          <p:cNvPr id="301" name="Line"/>
          <p:cNvSpPr/>
          <p:nvPr/>
        </p:nvSpPr>
        <p:spPr>
          <a:xfrm flipH="1" flipV="1">
            <a:off x="5222440" y="4311831"/>
            <a:ext cx="2567625" cy="1784906"/>
          </a:xfrm>
          <a:prstGeom prst="line">
            <a:avLst/>
          </a:prstGeom>
          <a:ln w="38100">
            <a:solidFill>
              <a:srgbClr val="9452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9917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Relative versus absolute addr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Relative versus absolute addressing</a:t>
            </a:r>
          </a:p>
        </p:txBody>
      </p:sp>
      <p:graphicFrame>
        <p:nvGraphicFramePr>
          <p:cNvPr id="304" name="Table"/>
          <p:cNvGraphicFramePr/>
          <p:nvPr/>
        </p:nvGraphicFramePr>
        <p:xfrm>
          <a:off x="2148355" y="2241376"/>
          <a:ext cx="8712415" cy="6045545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1742483"/>
                <a:gridCol w="1742483"/>
                <a:gridCol w="1742483"/>
                <a:gridCol w="1742483"/>
                <a:gridCol w="1742483"/>
              </a:tblGrid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=C$4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=E$4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  <p:sp>
        <p:nvSpPr>
          <p:cNvPr id="305" name="1"/>
          <p:cNvSpPr txBox="1"/>
          <p:nvPr/>
        </p:nvSpPr>
        <p:spPr>
          <a:xfrm>
            <a:off x="720092" y="2546449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</a:t>
            </a:r>
          </a:p>
        </p:txBody>
      </p:sp>
      <p:sp>
        <p:nvSpPr>
          <p:cNvPr id="306" name="2"/>
          <p:cNvSpPr txBox="1"/>
          <p:nvPr/>
        </p:nvSpPr>
        <p:spPr>
          <a:xfrm>
            <a:off x="720092" y="3759249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2</a:t>
            </a:r>
          </a:p>
        </p:txBody>
      </p:sp>
      <p:sp>
        <p:nvSpPr>
          <p:cNvPr id="307" name="3"/>
          <p:cNvSpPr txBox="1"/>
          <p:nvPr/>
        </p:nvSpPr>
        <p:spPr>
          <a:xfrm>
            <a:off x="720092" y="5070400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3</a:t>
            </a:r>
          </a:p>
        </p:txBody>
      </p:sp>
      <p:sp>
        <p:nvSpPr>
          <p:cNvPr id="308" name="4"/>
          <p:cNvSpPr txBox="1"/>
          <p:nvPr/>
        </p:nvSpPr>
        <p:spPr>
          <a:xfrm>
            <a:off x="720092" y="6241851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4</a:t>
            </a:r>
          </a:p>
        </p:txBody>
      </p:sp>
      <p:sp>
        <p:nvSpPr>
          <p:cNvPr id="309" name="5"/>
          <p:cNvSpPr txBox="1"/>
          <p:nvPr/>
        </p:nvSpPr>
        <p:spPr>
          <a:xfrm>
            <a:off x="720092" y="7413302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5</a:t>
            </a:r>
          </a:p>
        </p:txBody>
      </p:sp>
      <p:sp>
        <p:nvSpPr>
          <p:cNvPr id="310" name="A"/>
          <p:cNvSpPr txBox="1"/>
          <p:nvPr/>
        </p:nvSpPr>
        <p:spPr>
          <a:xfrm>
            <a:off x="2701292" y="1352463"/>
            <a:ext cx="45283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A</a:t>
            </a:r>
          </a:p>
        </p:txBody>
      </p:sp>
      <p:sp>
        <p:nvSpPr>
          <p:cNvPr id="311" name="B"/>
          <p:cNvSpPr txBox="1"/>
          <p:nvPr/>
        </p:nvSpPr>
        <p:spPr>
          <a:xfrm>
            <a:off x="4504692" y="1352463"/>
            <a:ext cx="41870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B</a:t>
            </a:r>
          </a:p>
        </p:txBody>
      </p:sp>
      <p:sp>
        <p:nvSpPr>
          <p:cNvPr id="312" name="C"/>
          <p:cNvSpPr txBox="1"/>
          <p:nvPr/>
        </p:nvSpPr>
        <p:spPr>
          <a:xfrm>
            <a:off x="6308092" y="1352463"/>
            <a:ext cx="41632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</a:t>
            </a:r>
          </a:p>
        </p:txBody>
      </p:sp>
      <p:sp>
        <p:nvSpPr>
          <p:cNvPr id="313" name="D"/>
          <p:cNvSpPr txBox="1"/>
          <p:nvPr/>
        </p:nvSpPr>
        <p:spPr>
          <a:xfrm>
            <a:off x="8111492" y="1358813"/>
            <a:ext cx="44827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</a:t>
            </a:r>
          </a:p>
        </p:txBody>
      </p:sp>
      <p:sp>
        <p:nvSpPr>
          <p:cNvPr id="314" name="E"/>
          <p:cNvSpPr txBox="1"/>
          <p:nvPr/>
        </p:nvSpPr>
        <p:spPr>
          <a:xfrm>
            <a:off x="9914892" y="1365163"/>
            <a:ext cx="37723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E</a:t>
            </a:r>
          </a:p>
        </p:txBody>
      </p:sp>
      <p:sp>
        <p:nvSpPr>
          <p:cNvPr id="315" name="Line"/>
          <p:cNvSpPr/>
          <p:nvPr/>
        </p:nvSpPr>
        <p:spPr>
          <a:xfrm flipH="1" flipV="1">
            <a:off x="5222440" y="4311831"/>
            <a:ext cx="2567625" cy="1784906"/>
          </a:xfrm>
          <a:prstGeom prst="line">
            <a:avLst/>
          </a:prstGeom>
          <a:ln w="38100">
            <a:solidFill>
              <a:srgbClr val="9452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08045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Spreadsheet is a data storage tool</a:t>
            </a:r>
          </a:p>
          <a:p>
            <a:pPr lvl="1"/>
            <a:r>
              <a:rPr lang="en-US" dirty="0" smtClean="0"/>
              <a:t>Stores data in tabular (matrix or table) form</a:t>
            </a:r>
          </a:p>
          <a:p>
            <a:pPr lvl="1"/>
            <a:r>
              <a:rPr lang="en-US" dirty="0" smtClean="0"/>
              <a:t>Data stored can be numbers, text (string), or equations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We will use Microsoft Excel</a:t>
            </a:r>
          </a:p>
          <a:p>
            <a:pPr lvl="1"/>
            <a:r>
              <a:rPr lang="en-US" dirty="0" smtClean="0"/>
              <a:t>Spreadsheet tool</a:t>
            </a:r>
          </a:p>
          <a:p>
            <a:pPr lvl="1"/>
            <a:r>
              <a:rPr lang="en-US" dirty="0" smtClean="0"/>
              <a:t>Free to Pitt students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ENGR11 - Dr. Mandala - Department of Bioengineering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301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excel solve math:</a:t>
            </a:r>
          </a:p>
          <a:p>
            <a:pPr lvl="1"/>
            <a:r>
              <a:rPr lang="en-US" dirty="0" smtClean="0"/>
              <a:t>First it applies any </a:t>
            </a:r>
            <a:r>
              <a:rPr lang="en-US" dirty="0" smtClean="0">
                <a:solidFill>
                  <a:srgbClr val="FF0000"/>
                </a:solidFill>
              </a:rPr>
              <a:t>negation</a:t>
            </a:r>
            <a:r>
              <a:rPr lang="en-US" dirty="0" smtClean="0"/>
              <a:t> if present: -3 or -5 etc.</a:t>
            </a:r>
          </a:p>
          <a:p>
            <a:pPr lvl="1"/>
            <a:r>
              <a:rPr lang="en-US" dirty="0" smtClean="0"/>
              <a:t>Second, it applies </a:t>
            </a:r>
            <a:r>
              <a:rPr lang="en-US" dirty="0" smtClean="0">
                <a:solidFill>
                  <a:srgbClr val="FF0000"/>
                </a:solidFill>
              </a:rPr>
              <a:t>exponentiation</a:t>
            </a:r>
            <a:r>
              <a:rPr lang="en-US" dirty="0" smtClean="0"/>
              <a:t>: 4</a:t>
            </a:r>
            <a:r>
              <a:rPr lang="en-US" baseline="30000" dirty="0" smtClean="0"/>
              <a:t>2 </a:t>
            </a:r>
            <a:r>
              <a:rPr lang="en-US" dirty="0" smtClean="0"/>
              <a:t>or 7</a:t>
            </a:r>
            <a:r>
              <a:rPr lang="en-US" baseline="30000" dirty="0" smtClean="0"/>
              <a:t>3</a:t>
            </a:r>
            <a:r>
              <a:rPr lang="en-US" dirty="0" smtClean="0"/>
              <a:t> (written as 4^2 or 7^3 respectively)</a:t>
            </a:r>
          </a:p>
          <a:p>
            <a:pPr lvl="1"/>
            <a:r>
              <a:rPr lang="en-US" dirty="0" smtClean="0"/>
              <a:t>Third, it performs </a:t>
            </a:r>
            <a:r>
              <a:rPr lang="en-US" dirty="0" smtClean="0">
                <a:solidFill>
                  <a:srgbClr val="FF0000"/>
                </a:solidFill>
              </a:rPr>
              <a:t>multiplication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division</a:t>
            </a:r>
            <a:r>
              <a:rPr lang="en-US" dirty="0" smtClean="0"/>
              <a:t> from left to right.</a:t>
            </a:r>
          </a:p>
          <a:p>
            <a:pPr lvl="1"/>
            <a:r>
              <a:rPr lang="en-US" dirty="0" smtClean="0"/>
              <a:t>Fourth, it performs </a:t>
            </a:r>
            <a:r>
              <a:rPr lang="en-US" dirty="0" smtClean="0">
                <a:solidFill>
                  <a:srgbClr val="FF0000"/>
                </a:solidFill>
              </a:rPr>
              <a:t>addition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subtraction</a:t>
            </a:r>
            <a:r>
              <a:rPr lang="en-US" dirty="0" smtClean="0"/>
              <a:t> from left to right.</a:t>
            </a:r>
          </a:p>
          <a:p>
            <a:pPr lvl="1"/>
            <a:endParaRPr lang="en-US" dirty="0"/>
          </a:p>
          <a:p>
            <a:r>
              <a:rPr lang="en-US" dirty="0" smtClean="0"/>
              <a:t>How do you change the order?</a:t>
            </a:r>
          </a:p>
          <a:p>
            <a:pPr lvl="1"/>
            <a:r>
              <a:rPr lang="en-US" dirty="0" smtClean="0"/>
              <a:t>Enclose operation within </a:t>
            </a:r>
            <a:r>
              <a:rPr lang="en-US" dirty="0" smtClean="0">
                <a:solidFill>
                  <a:srgbClr val="FF0000"/>
                </a:solidFill>
              </a:rPr>
              <a:t>parentheses</a:t>
            </a:r>
            <a:r>
              <a:rPr lang="en-US" dirty="0" smtClean="0"/>
              <a:t> </a:t>
            </a:r>
            <a:r>
              <a:rPr lang="en-US" b="1" dirty="0" smtClean="0"/>
              <a:t>()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1-4^3 + 9*3 = ??</a:t>
            </a:r>
          </a:p>
          <a:p>
            <a:r>
              <a:rPr lang="en-US" dirty="0" smtClean="0"/>
              <a:t>(1-4)^3+9*3 = 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180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activity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Excel-1 handbook from </a:t>
            </a:r>
            <a:r>
              <a:rPr lang="en-US" dirty="0" err="1" smtClean="0"/>
              <a:t>courseweb</a:t>
            </a:r>
            <a:endParaRPr lang="en-US" dirty="0" smtClean="0"/>
          </a:p>
          <a:p>
            <a:r>
              <a:rPr lang="en-US" dirty="0" smtClean="0"/>
              <a:t>Download </a:t>
            </a:r>
            <a:r>
              <a:rPr lang="en-US" dirty="0" err="1" smtClean="0"/>
              <a:t>Gradebook.xlsx</a:t>
            </a:r>
            <a:r>
              <a:rPr lang="en-US" dirty="0" smtClean="0"/>
              <a:t> from </a:t>
            </a:r>
            <a:r>
              <a:rPr lang="en-US" dirty="0" err="1" smtClean="0"/>
              <a:t>courseweb</a:t>
            </a:r>
            <a:endParaRPr lang="en-US" dirty="0" smtClean="0"/>
          </a:p>
          <a:p>
            <a:r>
              <a:rPr lang="en-US" dirty="0" smtClean="0"/>
              <a:t>Download </a:t>
            </a:r>
            <a:r>
              <a:rPr lang="en-US" dirty="0" err="1" smtClean="0"/>
              <a:t>Grades.txt</a:t>
            </a:r>
            <a:r>
              <a:rPr lang="en-US" dirty="0" smtClean="0"/>
              <a:t> from </a:t>
            </a:r>
            <a:r>
              <a:rPr lang="en-US" dirty="0" err="1" smtClean="0"/>
              <a:t>courseweb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4974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work by Prof. </a:t>
            </a:r>
            <a:r>
              <a:rPr lang="en-US" dirty="0" err="1" smtClean="0"/>
              <a:t>Arash</a:t>
            </a:r>
            <a:r>
              <a:rPr lang="en-US" dirty="0" smtClean="0"/>
              <a:t> </a:t>
            </a:r>
            <a:r>
              <a:rPr lang="en-US" dirty="0" err="1" smtClean="0"/>
              <a:t>Mahboobin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192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(</a:t>
            </a:r>
            <a:r>
              <a:rPr lang="en-US" dirty="0" err="1" smtClean="0"/>
              <a:t>macos</a:t>
            </a:r>
            <a:r>
              <a:rPr lang="en-US" dirty="0" smtClean="0"/>
              <a:t> 2016)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1" b="6369"/>
          <a:stretch/>
        </p:blipFill>
        <p:spPr>
          <a:xfrm>
            <a:off x="227071" y="1371601"/>
            <a:ext cx="12453257" cy="705394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</a:t>
            </a:fld>
            <a:endParaRPr lang="uk-UA"/>
          </a:p>
        </p:txBody>
      </p:sp>
      <p:sp>
        <p:nvSpPr>
          <p:cNvPr id="8" name="TextBox 7"/>
          <p:cNvSpPr txBox="1"/>
          <p:nvPr/>
        </p:nvSpPr>
        <p:spPr>
          <a:xfrm>
            <a:off x="227071" y="3548744"/>
            <a:ext cx="109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ell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73534" y="3087079"/>
            <a:ext cx="2056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Address box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27071" y="6945349"/>
            <a:ext cx="2056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Worksheet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02971" y="4010409"/>
            <a:ext cx="3614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Edit line or </a:t>
            </a:r>
            <a:r>
              <a:rPr lang="en-US" sz="2400" smtClean="0"/>
              <a:t>formula bar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70179" y="3396345"/>
            <a:ext cx="272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Entry (data</a:t>
            </a:r>
            <a:r>
              <a:rPr lang="en-US" sz="2400" smtClean="0"/>
              <a:t>) type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864933" y="2900593"/>
            <a:ext cx="2056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Menu bar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989819" y="827580"/>
            <a:ext cx="3360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Quick access toolbar</a:t>
            </a:r>
            <a:endParaRPr lang="en-US" sz="2400" dirty="0"/>
          </a:p>
        </p:txBody>
      </p:sp>
      <p:sp>
        <p:nvSpPr>
          <p:cNvPr id="15" name="Line"/>
          <p:cNvSpPr/>
          <p:nvPr/>
        </p:nvSpPr>
        <p:spPr>
          <a:xfrm flipV="1">
            <a:off x="609601" y="2625414"/>
            <a:ext cx="0" cy="923330"/>
          </a:xfrm>
          <a:prstGeom prst="line">
            <a:avLst/>
          </a:prstGeom>
          <a:ln w="38100">
            <a:solidFill>
              <a:srgbClr val="9452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" name="Line"/>
          <p:cNvSpPr/>
          <p:nvPr/>
        </p:nvSpPr>
        <p:spPr>
          <a:xfrm flipH="1">
            <a:off x="975358" y="7424057"/>
            <a:ext cx="1" cy="636433"/>
          </a:xfrm>
          <a:prstGeom prst="line">
            <a:avLst/>
          </a:prstGeom>
          <a:ln w="38100">
            <a:solidFill>
              <a:srgbClr val="9452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7033978" y="6470843"/>
            <a:ext cx="3614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Spreadsheet Data Area</a:t>
            </a:r>
            <a:endParaRPr lang="en-US" sz="2400" dirty="0"/>
          </a:p>
        </p:txBody>
      </p:sp>
      <p:sp>
        <p:nvSpPr>
          <p:cNvPr id="19" name="Line"/>
          <p:cNvSpPr/>
          <p:nvPr/>
        </p:nvSpPr>
        <p:spPr>
          <a:xfrm flipV="1">
            <a:off x="5617029" y="1845832"/>
            <a:ext cx="0" cy="1550513"/>
          </a:xfrm>
          <a:prstGeom prst="line">
            <a:avLst/>
          </a:prstGeom>
          <a:ln w="38100">
            <a:solidFill>
              <a:srgbClr val="9452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" name="Line"/>
          <p:cNvSpPr/>
          <p:nvPr/>
        </p:nvSpPr>
        <p:spPr>
          <a:xfrm flipV="1">
            <a:off x="3810000" y="1697757"/>
            <a:ext cx="0" cy="1202835"/>
          </a:xfrm>
          <a:prstGeom prst="line">
            <a:avLst/>
          </a:prstGeom>
          <a:ln w="38100">
            <a:solidFill>
              <a:srgbClr val="9452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1" name="Line"/>
          <p:cNvSpPr/>
          <p:nvPr/>
        </p:nvSpPr>
        <p:spPr>
          <a:xfrm flipH="1" flipV="1">
            <a:off x="2864933" y="2347933"/>
            <a:ext cx="0" cy="1662475"/>
          </a:xfrm>
          <a:prstGeom prst="line">
            <a:avLst/>
          </a:prstGeom>
          <a:ln w="38100">
            <a:solidFill>
              <a:srgbClr val="9452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2" name="Line"/>
          <p:cNvSpPr/>
          <p:nvPr/>
        </p:nvSpPr>
        <p:spPr>
          <a:xfrm flipH="1">
            <a:off x="2002971" y="1077687"/>
            <a:ext cx="4050355" cy="306479"/>
          </a:xfrm>
          <a:prstGeom prst="line">
            <a:avLst/>
          </a:prstGeom>
          <a:ln w="38100">
            <a:solidFill>
              <a:srgbClr val="9452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3" name="Line"/>
          <p:cNvSpPr/>
          <p:nvPr/>
        </p:nvSpPr>
        <p:spPr>
          <a:xfrm flipH="1" flipV="1">
            <a:off x="609601" y="2294931"/>
            <a:ext cx="1066800" cy="792148"/>
          </a:xfrm>
          <a:prstGeom prst="line">
            <a:avLst/>
          </a:prstGeom>
          <a:ln w="38100">
            <a:solidFill>
              <a:srgbClr val="9452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7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EXCel</a:t>
            </a:r>
            <a:r>
              <a:rPr lang="en-US" dirty="0" smtClean="0"/>
              <a:t> data address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" y="2002972"/>
            <a:ext cx="12443261" cy="561115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4</a:t>
            </a:fld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2852056" y="3810000"/>
            <a:ext cx="827314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Cell Address:</a:t>
            </a:r>
          </a:p>
          <a:p>
            <a:pPr algn="l"/>
            <a:r>
              <a:rPr lang="en-US" sz="3200" dirty="0" smtClean="0"/>
              <a:t>[column letter][row number]</a:t>
            </a:r>
          </a:p>
          <a:p>
            <a:pPr algn="l"/>
            <a:r>
              <a:rPr lang="en-US" sz="3200" dirty="0" smtClean="0"/>
              <a:t>e.g. A1, B12, G2 etc.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Active Cell:</a:t>
            </a:r>
          </a:p>
          <a:p>
            <a:pPr algn="l"/>
            <a:r>
              <a:rPr lang="en-US" sz="3200" dirty="0" smtClean="0"/>
              <a:t>Cell clicked on (with green box)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708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EXCel</a:t>
            </a:r>
            <a:r>
              <a:rPr lang="en-US" dirty="0" smtClean="0"/>
              <a:t> </a:t>
            </a:r>
            <a:r>
              <a:rPr lang="en-US" smtClean="0"/>
              <a:t>data address</a:t>
            </a:r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" y="2002972"/>
            <a:ext cx="12443261" cy="561115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5</a:t>
            </a:fld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2852056" y="3635829"/>
            <a:ext cx="827314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Relative Address (default):</a:t>
            </a:r>
          </a:p>
          <a:p>
            <a:pPr algn="l"/>
            <a:r>
              <a:rPr lang="en-US" sz="3200" dirty="0" smtClean="0"/>
              <a:t>No dollar ($) sign: A1, B12 etc.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Absolute Address:</a:t>
            </a:r>
          </a:p>
          <a:p>
            <a:pPr algn="l"/>
            <a:r>
              <a:rPr lang="en-US" sz="3200" dirty="0" smtClean="0"/>
              <a:t>Cell address with dollar sign ($): </a:t>
            </a:r>
            <a:r>
              <a:rPr lang="en-US" sz="3200" dirty="0" smtClean="0">
                <a:solidFill>
                  <a:srgbClr val="FF0000"/>
                </a:solidFill>
              </a:rPr>
              <a:t>$A$1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FF0000"/>
                </a:solidFill>
              </a:rPr>
              <a:t>$A</a:t>
            </a:r>
            <a:r>
              <a:rPr lang="en-US" sz="3200" dirty="0" smtClean="0"/>
              <a:t>1, B</a:t>
            </a:r>
            <a:r>
              <a:rPr lang="en-US" sz="3200" dirty="0" smtClean="0">
                <a:solidFill>
                  <a:srgbClr val="FF0000"/>
                </a:solidFill>
              </a:rPr>
              <a:t>$2</a:t>
            </a:r>
          </a:p>
          <a:p>
            <a:pPr algn="l"/>
            <a:r>
              <a:rPr lang="en-US" sz="3200" dirty="0" smtClean="0"/>
              <a:t>$ fixes a part of the address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091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Default: cell contains data</a:t>
            </a:r>
          </a:p>
          <a:p>
            <a:endParaRPr lang="en-US" dirty="0" smtClean="0"/>
          </a:p>
          <a:p>
            <a:r>
              <a:rPr lang="en-US" dirty="0" smtClean="0"/>
              <a:t>Cell operation: first character of cell is ‘=’</a:t>
            </a:r>
          </a:p>
          <a:p>
            <a:pPr lvl="1"/>
            <a:r>
              <a:rPr lang="en-US" dirty="0" smtClean="0"/>
              <a:t>Tells excel: in this cell display output of the operation after =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= A1+B22</a:t>
            </a:r>
          </a:p>
          <a:p>
            <a:pPr lvl="1"/>
            <a:r>
              <a:rPr lang="en-US" dirty="0" smtClean="0"/>
              <a:t>= A1*24</a:t>
            </a:r>
          </a:p>
          <a:p>
            <a:pPr lvl="1"/>
            <a:r>
              <a:rPr lang="en-US" dirty="0" smtClean="0"/>
              <a:t>= (A1+B2 +B5)/(N56)*234 </a:t>
            </a:r>
            <a:r>
              <a:rPr lang="mr-IN" dirty="0" smtClean="0"/>
              <a:t>–</a:t>
            </a:r>
            <a:r>
              <a:rPr lang="en-US" dirty="0" smtClean="0"/>
              <a:t> 4*A33</a:t>
            </a:r>
          </a:p>
          <a:p>
            <a:pPr lvl="1"/>
            <a:r>
              <a:rPr lang="en-US" dirty="0" smtClean="0"/>
              <a:t>= A1&amp;A2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256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lative versus absolute addr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Relative versus absolute addressing</a:t>
            </a:r>
          </a:p>
        </p:txBody>
      </p:sp>
      <p:graphicFrame>
        <p:nvGraphicFramePr>
          <p:cNvPr id="134" name="Table"/>
          <p:cNvGraphicFramePr/>
          <p:nvPr/>
        </p:nvGraphicFramePr>
        <p:xfrm>
          <a:off x="2148355" y="2241376"/>
          <a:ext cx="8712415" cy="6045545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1742483"/>
                <a:gridCol w="1742483"/>
                <a:gridCol w="1742483"/>
                <a:gridCol w="1742483"/>
                <a:gridCol w="1742483"/>
              </a:tblGrid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  <p:sp>
        <p:nvSpPr>
          <p:cNvPr id="135" name="1"/>
          <p:cNvSpPr txBox="1"/>
          <p:nvPr/>
        </p:nvSpPr>
        <p:spPr>
          <a:xfrm>
            <a:off x="720092" y="2546449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</a:t>
            </a:r>
          </a:p>
        </p:txBody>
      </p:sp>
      <p:sp>
        <p:nvSpPr>
          <p:cNvPr id="136" name="2"/>
          <p:cNvSpPr txBox="1"/>
          <p:nvPr/>
        </p:nvSpPr>
        <p:spPr>
          <a:xfrm>
            <a:off x="720092" y="3759249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2</a:t>
            </a:r>
          </a:p>
        </p:txBody>
      </p:sp>
      <p:sp>
        <p:nvSpPr>
          <p:cNvPr id="137" name="3"/>
          <p:cNvSpPr txBox="1"/>
          <p:nvPr/>
        </p:nvSpPr>
        <p:spPr>
          <a:xfrm>
            <a:off x="720092" y="5070400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3</a:t>
            </a:r>
          </a:p>
        </p:txBody>
      </p:sp>
      <p:sp>
        <p:nvSpPr>
          <p:cNvPr id="138" name="4"/>
          <p:cNvSpPr txBox="1"/>
          <p:nvPr/>
        </p:nvSpPr>
        <p:spPr>
          <a:xfrm>
            <a:off x="720092" y="6241851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4</a:t>
            </a:r>
          </a:p>
        </p:txBody>
      </p:sp>
      <p:sp>
        <p:nvSpPr>
          <p:cNvPr id="139" name="5"/>
          <p:cNvSpPr txBox="1"/>
          <p:nvPr/>
        </p:nvSpPr>
        <p:spPr>
          <a:xfrm>
            <a:off x="720092" y="7413302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5</a:t>
            </a:r>
          </a:p>
        </p:txBody>
      </p:sp>
      <p:sp>
        <p:nvSpPr>
          <p:cNvPr id="140" name="A"/>
          <p:cNvSpPr txBox="1"/>
          <p:nvPr/>
        </p:nvSpPr>
        <p:spPr>
          <a:xfrm>
            <a:off x="2701292" y="1352463"/>
            <a:ext cx="45283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A</a:t>
            </a:r>
          </a:p>
        </p:txBody>
      </p:sp>
      <p:sp>
        <p:nvSpPr>
          <p:cNvPr id="141" name="B"/>
          <p:cNvSpPr txBox="1"/>
          <p:nvPr/>
        </p:nvSpPr>
        <p:spPr>
          <a:xfrm>
            <a:off x="4504692" y="1352463"/>
            <a:ext cx="41870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B</a:t>
            </a:r>
          </a:p>
        </p:txBody>
      </p:sp>
      <p:sp>
        <p:nvSpPr>
          <p:cNvPr id="142" name="C"/>
          <p:cNvSpPr txBox="1"/>
          <p:nvPr/>
        </p:nvSpPr>
        <p:spPr>
          <a:xfrm>
            <a:off x="6308092" y="1352463"/>
            <a:ext cx="41632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</a:t>
            </a:r>
          </a:p>
        </p:txBody>
      </p:sp>
      <p:sp>
        <p:nvSpPr>
          <p:cNvPr id="143" name="D"/>
          <p:cNvSpPr txBox="1"/>
          <p:nvPr/>
        </p:nvSpPr>
        <p:spPr>
          <a:xfrm>
            <a:off x="8111492" y="1358813"/>
            <a:ext cx="44827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</a:t>
            </a:r>
          </a:p>
        </p:txBody>
      </p:sp>
      <p:sp>
        <p:nvSpPr>
          <p:cNvPr id="144" name="E"/>
          <p:cNvSpPr txBox="1"/>
          <p:nvPr/>
        </p:nvSpPr>
        <p:spPr>
          <a:xfrm>
            <a:off x="9914892" y="1365163"/>
            <a:ext cx="37723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29919008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lative versus absolute addr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Relative versus absolute addressing</a:t>
            </a:r>
          </a:p>
        </p:txBody>
      </p:sp>
      <p:graphicFrame>
        <p:nvGraphicFramePr>
          <p:cNvPr id="147" name="Table"/>
          <p:cNvGraphicFramePr/>
          <p:nvPr/>
        </p:nvGraphicFramePr>
        <p:xfrm>
          <a:off x="2148355" y="2241376"/>
          <a:ext cx="8712415" cy="6045545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1742483"/>
                <a:gridCol w="1742483"/>
                <a:gridCol w="1742483"/>
                <a:gridCol w="1742483"/>
                <a:gridCol w="1742483"/>
              </a:tblGrid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 dirty="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=E4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  <p:sp>
        <p:nvSpPr>
          <p:cNvPr id="148" name="1"/>
          <p:cNvSpPr txBox="1"/>
          <p:nvPr/>
        </p:nvSpPr>
        <p:spPr>
          <a:xfrm>
            <a:off x="720092" y="2546449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</a:t>
            </a:r>
          </a:p>
        </p:txBody>
      </p:sp>
      <p:sp>
        <p:nvSpPr>
          <p:cNvPr id="149" name="2"/>
          <p:cNvSpPr txBox="1"/>
          <p:nvPr/>
        </p:nvSpPr>
        <p:spPr>
          <a:xfrm>
            <a:off x="720092" y="3759249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2</a:t>
            </a:r>
          </a:p>
        </p:txBody>
      </p:sp>
      <p:sp>
        <p:nvSpPr>
          <p:cNvPr id="150" name="3"/>
          <p:cNvSpPr txBox="1"/>
          <p:nvPr/>
        </p:nvSpPr>
        <p:spPr>
          <a:xfrm>
            <a:off x="720092" y="5070400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3</a:t>
            </a:r>
          </a:p>
        </p:txBody>
      </p:sp>
      <p:sp>
        <p:nvSpPr>
          <p:cNvPr id="151" name="4"/>
          <p:cNvSpPr txBox="1"/>
          <p:nvPr/>
        </p:nvSpPr>
        <p:spPr>
          <a:xfrm>
            <a:off x="720092" y="6241851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4</a:t>
            </a:r>
          </a:p>
        </p:txBody>
      </p:sp>
      <p:sp>
        <p:nvSpPr>
          <p:cNvPr id="152" name="5"/>
          <p:cNvSpPr txBox="1"/>
          <p:nvPr/>
        </p:nvSpPr>
        <p:spPr>
          <a:xfrm>
            <a:off x="720092" y="7413302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5</a:t>
            </a:r>
          </a:p>
        </p:txBody>
      </p:sp>
      <p:sp>
        <p:nvSpPr>
          <p:cNvPr id="153" name="A"/>
          <p:cNvSpPr txBox="1"/>
          <p:nvPr/>
        </p:nvSpPr>
        <p:spPr>
          <a:xfrm>
            <a:off x="2701292" y="1352463"/>
            <a:ext cx="45283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A</a:t>
            </a:r>
          </a:p>
        </p:txBody>
      </p:sp>
      <p:sp>
        <p:nvSpPr>
          <p:cNvPr id="154" name="B"/>
          <p:cNvSpPr txBox="1"/>
          <p:nvPr/>
        </p:nvSpPr>
        <p:spPr>
          <a:xfrm>
            <a:off x="4504692" y="1352463"/>
            <a:ext cx="41870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B</a:t>
            </a:r>
          </a:p>
        </p:txBody>
      </p:sp>
      <p:sp>
        <p:nvSpPr>
          <p:cNvPr id="155" name="C"/>
          <p:cNvSpPr txBox="1"/>
          <p:nvPr/>
        </p:nvSpPr>
        <p:spPr>
          <a:xfrm>
            <a:off x="6308092" y="1352463"/>
            <a:ext cx="41632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</a:t>
            </a:r>
          </a:p>
        </p:txBody>
      </p:sp>
      <p:sp>
        <p:nvSpPr>
          <p:cNvPr id="156" name="D"/>
          <p:cNvSpPr txBox="1"/>
          <p:nvPr/>
        </p:nvSpPr>
        <p:spPr>
          <a:xfrm>
            <a:off x="8111492" y="1358813"/>
            <a:ext cx="44827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</a:t>
            </a:r>
          </a:p>
        </p:txBody>
      </p:sp>
      <p:sp>
        <p:nvSpPr>
          <p:cNvPr id="157" name="E"/>
          <p:cNvSpPr txBox="1"/>
          <p:nvPr/>
        </p:nvSpPr>
        <p:spPr>
          <a:xfrm>
            <a:off x="9914892" y="1365163"/>
            <a:ext cx="37723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E</a:t>
            </a:r>
          </a:p>
        </p:txBody>
      </p:sp>
      <p:sp>
        <p:nvSpPr>
          <p:cNvPr id="158" name="Line"/>
          <p:cNvSpPr/>
          <p:nvPr/>
        </p:nvSpPr>
        <p:spPr>
          <a:xfrm flipH="1">
            <a:off x="5283072" y="6045200"/>
            <a:ext cx="2468744" cy="0"/>
          </a:xfrm>
          <a:prstGeom prst="line">
            <a:avLst/>
          </a:prstGeom>
          <a:ln w="38100">
            <a:solidFill>
              <a:srgbClr val="9452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45231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lative versus absolute addr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Relative versus absolute addressing</a:t>
            </a:r>
          </a:p>
        </p:txBody>
      </p:sp>
      <p:graphicFrame>
        <p:nvGraphicFramePr>
          <p:cNvPr id="161" name="Table"/>
          <p:cNvGraphicFramePr/>
          <p:nvPr/>
        </p:nvGraphicFramePr>
        <p:xfrm>
          <a:off x="2148355" y="2241376"/>
          <a:ext cx="8712415" cy="6045545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1742483"/>
                <a:gridCol w="1742483"/>
                <a:gridCol w="1742483"/>
                <a:gridCol w="1742483"/>
                <a:gridCol w="1742483"/>
              </a:tblGrid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=C4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=E4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09109"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144105"/>
                      </a:solidFill>
                      <a:miter lim="400000"/>
                    </a:lnL>
                    <a:lnR w="38100">
                      <a:solidFill>
                        <a:srgbClr val="144105"/>
                      </a:solidFill>
                      <a:miter lim="400000"/>
                    </a:lnR>
                    <a:lnT w="38100">
                      <a:solidFill>
                        <a:srgbClr val="144105"/>
                      </a:solidFill>
                      <a:miter lim="400000"/>
                    </a:lnT>
                    <a:lnB w="38100">
                      <a:solidFill>
                        <a:srgbClr val="144105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  <p:sp>
        <p:nvSpPr>
          <p:cNvPr id="162" name="1"/>
          <p:cNvSpPr txBox="1"/>
          <p:nvPr/>
        </p:nvSpPr>
        <p:spPr>
          <a:xfrm>
            <a:off x="720092" y="2546449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</a:t>
            </a:r>
          </a:p>
        </p:txBody>
      </p:sp>
      <p:sp>
        <p:nvSpPr>
          <p:cNvPr id="163" name="2"/>
          <p:cNvSpPr txBox="1"/>
          <p:nvPr/>
        </p:nvSpPr>
        <p:spPr>
          <a:xfrm>
            <a:off x="720092" y="3759249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2</a:t>
            </a:r>
          </a:p>
        </p:txBody>
      </p:sp>
      <p:sp>
        <p:nvSpPr>
          <p:cNvPr id="164" name="3"/>
          <p:cNvSpPr txBox="1"/>
          <p:nvPr/>
        </p:nvSpPr>
        <p:spPr>
          <a:xfrm>
            <a:off x="720092" y="5070400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3</a:t>
            </a:r>
          </a:p>
        </p:txBody>
      </p:sp>
      <p:sp>
        <p:nvSpPr>
          <p:cNvPr id="165" name="4"/>
          <p:cNvSpPr txBox="1"/>
          <p:nvPr/>
        </p:nvSpPr>
        <p:spPr>
          <a:xfrm>
            <a:off x="720092" y="6241851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4</a:t>
            </a:r>
          </a:p>
        </p:txBody>
      </p:sp>
      <p:sp>
        <p:nvSpPr>
          <p:cNvPr id="166" name="5"/>
          <p:cNvSpPr txBox="1"/>
          <p:nvPr/>
        </p:nvSpPr>
        <p:spPr>
          <a:xfrm>
            <a:off x="720092" y="7413302"/>
            <a:ext cx="3557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5</a:t>
            </a:r>
          </a:p>
        </p:txBody>
      </p:sp>
      <p:sp>
        <p:nvSpPr>
          <p:cNvPr id="167" name="A"/>
          <p:cNvSpPr txBox="1"/>
          <p:nvPr/>
        </p:nvSpPr>
        <p:spPr>
          <a:xfrm>
            <a:off x="2701292" y="1352463"/>
            <a:ext cx="45283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A</a:t>
            </a:r>
          </a:p>
        </p:txBody>
      </p:sp>
      <p:sp>
        <p:nvSpPr>
          <p:cNvPr id="168" name="B"/>
          <p:cNvSpPr txBox="1"/>
          <p:nvPr/>
        </p:nvSpPr>
        <p:spPr>
          <a:xfrm>
            <a:off x="4504692" y="1352463"/>
            <a:ext cx="41870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B</a:t>
            </a:r>
          </a:p>
        </p:txBody>
      </p:sp>
      <p:sp>
        <p:nvSpPr>
          <p:cNvPr id="169" name="C"/>
          <p:cNvSpPr txBox="1"/>
          <p:nvPr/>
        </p:nvSpPr>
        <p:spPr>
          <a:xfrm>
            <a:off x="6308092" y="1352463"/>
            <a:ext cx="41632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</a:t>
            </a:r>
          </a:p>
        </p:txBody>
      </p:sp>
      <p:sp>
        <p:nvSpPr>
          <p:cNvPr id="170" name="D"/>
          <p:cNvSpPr txBox="1"/>
          <p:nvPr/>
        </p:nvSpPr>
        <p:spPr>
          <a:xfrm>
            <a:off x="8111492" y="1358813"/>
            <a:ext cx="44827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</a:t>
            </a:r>
          </a:p>
        </p:txBody>
      </p:sp>
      <p:sp>
        <p:nvSpPr>
          <p:cNvPr id="171" name="E"/>
          <p:cNvSpPr txBox="1"/>
          <p:nvPr/>
        </p:nvSpPr>
        <p:spPr>
          <a:xfrm>
            <a:off x="9914892" y="1365163"/>
            <a:ext cx="37723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E</a:t>
            </a:r>
          </a:p>
        </p:txBody>
      </p:sp>
      <p:sp>
        <p:nvSpPr>
          <p:cNvPr id="172" name="Line"/>
          <p:cNvSpPr/>
          <p:nvPr/>
        </p:nvSpPr>
        <p:spPr>
          <a:xfrm flipH="1">
            <a:off x="5283072" y="6045200"/>
            <a:ext cx="2468744" cy="0"/>
          </a:xfrm>
          <a:prstGeom prst="line">
            <a:avLst/>
          </a:prstGeom>
          <a:ln w="38100">
            <a:solidFill>
              <a:srgbClr val="9452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81308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</TotalTime>
  <Words>599</Words>
  <Application>Microsoft Macintosh PowerPoint</Application>
  <PresentationFormat>Custom</PresentationFormat>
  <Paragraphs>253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Avenir Roman</vt:lpstr>
      <vt:lpstr>Calibri</vt:lpstr>
      <vt:lpstr>Cambria</vt:lpstr>
      <vt:lpstr>Garamond</vt:lpstr>
      <vt:lpstr>Gill Sans</vt:lpstr>
      <vt:lpstr>Helvetica Light</vt:lpstr>
      <vt:lpstr>Mangal</vt:lpstr>
      <vt:lpstr>Rockwell</vt:lpstr>
      <vt:lpstr>Rockwell Condensed</vt:lpstr>
      <vt:lpstr>Rockwell Extra Bold</vt:lpstr>
      <vt:lpstr>Wingdings</vt:lpstr>
      <vt:lpstr>Wood Type</vt:lpstr>
      <vt:lpstr>ENGR 11:  Introduction to Engineering Analysis I</vt:lpstr>
      <vt:lpstr>Introduction</vt:lpstr>
      <vt:lpstr>Excel (macos 2016)</vt:lpstr>
      <vt:lpstr>EXCel data address</vt:lpstr>
      <vt:lpstr>EXCel data address</vt:lpstr>
      <vt:lpstr>Excel operations</vt:lpstr>
      <vt:lpstr>Relative versus absolute addressing</vt:lpstr>
      <vt:lpstr>Relative versus absolute addressing</vt:lpstr>
      <vt:lpstr>Relative versus absolute addressing</vt:lpstr>
      <vt:lpstr>Relative versus absolute addressing</vt:lpstr>
      <vt:lpstr>Relative versus absolute addressing</vt:lpstr>
      <vt:lpstr>Relative versus absolute addressing</vt:lpstr>
      <vt:lpstr>Relative versus absolute addressing</vt:lpstr>
      <vt:lpstr>Relative versus absolute addressing</vt:lpstr>
      <vt:lpstr>Relative versus absolute addressing</vt:lpstr>
      <vt:lpstr>Relative versus absolute addressing</vt:lpstr>
      <vt:lpstr>Relative versus absolute addressing</vt:lpstr>
      <vt:lpstr>Relative versus absolute addressing</vt:lpstr>
      <vt:lpstr>Relative versus absolute addressing</vt:lpstr>
      <vt:lpstr>Operator Precedence</vt:lpstr>
      <vt:lpstr>In class activity </vt:lpstr>
      <vt:lpstr>acknowledgment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Engineering Analysis I</dc:title>
  <cp:lastModifiedBy>Mandala, Mahender Arjun</cp:lastModifiedBy>
  <cp:revision>55</cp:revision>
  <dcterms:modified xsi:type="dcterms:W3CDTF">2017-09-07T09:53:17Z</dcterms:modified>
</cp:coreProperties>
</file>