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7"/>
  </p:notesMasterIdLst>
  <p:sldIdLst>
    <p:sldId id="256" r:id="rId2"/>
    <p:sldId id="346" r:id="rId3"/>
    <p:sldId id="348" r:id="rId4"/>
    <p:sldId id="349" r:id="rId5"/>
    <p:sldId id="347" r:id="rId6"/>
    <p:sldId id="355" r:id="rId7"/>
    <p:sldId id="350" r:id="rId8"/>
    <p:sldId id="352" r:id="rId9"/>
    <p:sldId id="353" r:id="rId10"/>
    <p:sldId id="354" r:id="rId11"/>
    <p:sldId id="351" r:id="rId12"/>
    <p:sldId id="356" r:id="rId13"/>
    <p:sldId id="357" r:id="rId14"/>
    <p:sldId id="344" r:id="rId15"/>
    <p:sldId id="341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4"/>
    <p:restoredTop sz="93029"/>
  </p:normalViewPr>
  <p:slideViewPr>
    <p:cSldViewPr snapToGrid="0" snapToObjects="1">
      <p:cViewPr varScale="1">
        <p:scale>
          <a:sx n="70" d="100"/>
          <a:sy n="70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plot and show approximations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8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x(i+1) is the X intercept of </a:t>
            </a:r>
            <a:r>
              <a:rPr lang="en-US" dirty="0" err="1" smtClean="0"/>
              <a:t>tanget</a:t>
            </a:r>
            <a:r>
              <a:rPr lang="en-US" dirty="0" smtClean="0"/>
              <a:t>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1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9/14/17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9/14/17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raphical (manual) 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Graphical (manual) approach</a:t>
            </a:r>
          </a:p>
        </p:txBody>
      </p:sp>
      <p:pic>
        <p:nvPicPr>
          <p:cNvPr id="356" name="fig1.png" descr="fig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" y="1854627"/>
            <a:ext cx="6350000" cy="3349678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Iteration 1"/>
          <p:cNvSpPr txBox="1"/>
          <p:nvPr/>
        </p:nvSpPr>
        <p:spPr>
          <a:xfrm>
            <a:off x="1741239" y="1060108"/>
            <a:ext cx="237404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5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Iteration 1</a:t>
            </a:r>
          </a:p>
        </p:txBody>
      </p:sp>
      <p:sp>
        <p:nvSpPr>
          <p:cNvPr id="358" name="Iteration 2"/>
          <p:cNvSpPr txBox="1"/>
          <p:nvPr/>
        </p:nvSpPr>
        <p:spPr>
          <a:xfrm>
            <a:off x="1741239" y="5236640"/>
            <a:ext cx="237404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5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Iteration 2</a:t>
            </a:r>
          </a:p>
        </p:txBody>
      </p:sp>
      <p:pic>
        <p:nvPicPr>
          <p:cNvPr id="359" name="fig2.png" descr="fig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50" y="5992132"/>
            <a:ext cx="6350000" cy="3349677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Iteration 3"/>
          <p:cNvSpPr txBox="1"/>
          <p:nvPr/>
        </p:nvSpPr>
        <p:spPr>
          <a:xfrm>
            <a:off x="8129339" y="3167888"/>
            <a:ext cx="237404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5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Iteration 3</a:t>
            </a:r>
          </a:p>
        </p:txBody>
      </p:sp>
      <p:pic>
        <p:nvPicPr>
          <p:cNvPr id="361" name="fig3.png" descr="fig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4150" y="3962406"/>
            <a:ext cx="6350000" cy="33496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785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solution through approximations and iterations</a:t>
            </a:r>
          </a:p>
          <a:p>
            <a:pPr lvl="1"/>
            <a:r>
              <a:rPr lang="en-US" dirty="0" smtClean="0"/>
              <a:t>Program keeps trying new solution and compares with previous iteration</a:t>
            </a:r>
          </a:p>
          <a:p>
            <a:pPr lvl="1"/>
            <a:r>
              <a:rPr lang="en-US" dirty="0" smtClean="0"/>
              <a:t>Stops when desired difference is reached</a:t>
            </a:r>
          </a:p>
          <a:p>
            <a:r>
              <a:rPr lang="en-US" dirty="0" smtClean="0"/>
              <a:t>Several algorithms, most popular is Newton Method</a:t>
            </a:r>
          </a:p>
          <a:p>
            <a:pPr lvl="1"/>
            <a:r>
              <a:rPr lang="en-US" dirty="0" smtClean="0"/>
              <a:t>Evaluates the function (equation) and its derivative</a:t>
            </a:r>
          </a:p>
          <a:p>
            <a:pPr lvl="1"/>
            <a:r>
              <a:rPr lang="en-US" dirty="0" smtClean="0"/>
              <a:t>Very very good if initial estimate is close to solution</a:t>
            </a:r>
          </a:p>
          <a:p>
            <a:r>
              <a:rPr lang="en-US" dirty="0" smtClean="0"/>
              <a:t>If x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)</a:t>
            </a:r>
            <a:r>
              <a:rPr lang="en-US" dirty="0" smtClean="0"/>
              <a:t> is root of equation f(x), then: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pic>
        <p:nvPicPr>
          <p:cNvPr id="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4850" y="6145791"/>
            <a:ext cx="3810001" cy="1133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37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Newton-Raphson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pic>
        <p:nvPicPr>
          <p:cNvPr id="7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3911" y="1798358"/>
            <a:ext cx="6350001" cy="6528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 descr="pasted-image.pdf"/>
          <p:cNvPicPr>
            <a:picLocks noGrp="1" noChangeAspect="1"/>
          </p:cNvPicPr>
          <p:nvPr>
            <p:ph idx="1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975360" y="2364908"/>
            <a:ext cx="3670300" cy="1092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58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Doesn't</a:t>
            </a:r>
            <a:r>
              <a:rPr lang="en-US" dirty="0"/>
              <a:t> </a:t>
            </a:r>
            <a:r>
              <a:rPr lang="en-US" dirty="0" smtClean="0"/>
              <a:t>work in all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  <p:pic>
        <p:nvPicPr>
          <p:cNvPr id="7" name="pasted-image.pdf" descr="pasted-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1966838"/>
            <a:ext cx="6350000" cy="652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 descr="pasted-image.pd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0" y="1966838"/>
            <a:ext cx="6350000" cy="6477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35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all class handouts from Week-3 (Handout-2)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9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built-in functions </a:t>
            </a:r>
            <a:r>
              <a:rPr lang="en-US" dirty="0" smtClean="0"/>
              <a:t>(using range ‘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’ and set values ‘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’)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new worksheets and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existing worksheets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 the function </a:t>
            </a:r>
            <a:r>
              <a:rPr lang="en-US" dirty="0" smtClean="0">
                <a:solidFill>
                  <a:srgbClr val="FF0000"/>
                </a:solidFill>
              </a:rPr>
              <a:t>VLOOKUP</a:t>
            </a:r>
          </a:p>
          <a:p>
            <a:r>
              <a:rPr lang="en-US" dirty="0" smtClean="0"/>
              <a:t>Apply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onditional formatting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FILTER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223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vlookup</a:t>
            </a:r>
            <a:r>
              <a:rPr lang="en-US" dirty="0"/>
              <a:t>(lookup value, table array, col index </a:t>
            </a:r>
            <a:r>
              <a:rPr lang="en-US" dirty="0" err="1"/>
              <a:t>num</a:t>
            </a:r>
            <a:r>
              <a:rPr lang="en-US" dirty="0"/>
              <a:t>, [range lookup</a:t>
            </a:r>
            <a:r>
              <a:rPr lang="en-US" dirty="0" smtClean="0"/>
              <a:t>])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lookup value: </a:t>
            </a:r>
            <a:r>
              <a:rPr lang="en-US" dirty="0"/>
              <a:t>value you wish to lookup in the table array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 array: </a:t>
            </a:r>
            <a:r>
              <a:rPr lang="en-US" dirty="0"/>
              <a:t>table array (the range in the worksheet where the table is stored)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col index </a:t>
            </a:r>
            <a:r>
              <a:rPr lang="en-US" dirty="0" smtClean="0">
                <a:solidFill>
                  <a:srgbClr val="FF0000"/>
                </a:solidFill>
              </a:rPr>
              <a:t>number: </a:t>
            </a:r>
            <a:r>
              <a:rPr lang="en-US" dirty="0"/>
              <a:t>appropriate column in lookup table array where the value has to be returned from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range lookup (optional entry) </a:t>
            </a:r>
            <a:r>
              <a:rPr lang="en-US" dirty="0"/>
              <a:t>finds exact match (if set to false) or approximate match (if set to true </a:t>
            </a:r>
            <a:r>
              <a:rPr lang="en-US" dirty="0" smtClean="0"/>
              <a:t>or omitted</a:t>
            </a:r>
            <a:r>
              <a:rPr lang="en-US" dirty="0"/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vlookup</a:t>
            </a:r>
            <a:r>
              <a:rPr lang="en-US" dirty="0"/>
              <a:t>(Q26,Grades,2,TRUE)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6" y="1592089"/>
            <a:ext cx="5000625" cy="69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equations graphically (Manual) and numerically in Excel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438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(NO grades!)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equation? How do you typically write it down?</a:t>
            </a:r>
          </a:p>
          <a:p>
            <a:r>
              <a:rPr lang="en-US" dirty="0" smtClean="0"/>
              <a:t>How do you solve an equation?</a:t>
            </a:r>
          </a:p>
          <a:p>
            <a:r>
              <a:rPr lang="en-US" dirty="0" smtClean="0"/>
              <a:t>What is a quadratic equation? How do you solve it using calculator?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253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Given </a:t>
            </a:r>
            <a:r>
              <a:rPr lang="en-US" dirty="0">
                <a:solidFill>
                  <a:srgbClr val="00008B"/>
                </a:solidFill>
              </a:rPr>
              <a:t>a quadratic function </a:t>
            </a:r>
            <a:r>
              <a:rPr lang="en-US" i="1" dirty="0">
                <a:solidFill>
                  <a:srgbClr val="800020"/>
                </a:solidFill>
              </a:rPr>
              <a:t>f(x) = y = ax</a:t>
            </a:r>
            <a:r>
              <a:rPr lang="en-US" i="1" baseline="31999" dirty="0">
                <a:solidFill>
                  <a:srgbClr val="800020"/>
                </a:solidFill>
              </a:rPr>
              <a:t>2</a:t>
            </a:r>
            <a:r>
              <a:rPr lang="en-US" i="1" dirty="0">
                <a:solidFill>
                  <a:srgbClr val="800020"/>
                </a:solidFill>
              </a:rPr>
              <a:t> + </a:t>
            </a:r>
            <a:r>
              <a:rPr lang="en-US" i="1" dirty="0" err="1">
                <a:solidFill>
                  <a:srgbClr val="800020"/>
                </a:solidFill>
              </a:rPr>
              <a:t>bx</a:t>
            </a:r>
            <a:r>
              <a:rPr lang="en-US" i="1" dirty="0">
                <a:solidFill>
                  <a:srgbClr val="800020"/>
                </a:solidFill>
              </a:rPr>
              <a:t> + c</a:t>
            </a:r>
            <a:r>
              <a:rPr lang="en-US" dirty="0">
                <a:solidFill>
                  <a:srgbClr val="00008B"/>
                </a:solidFill>
              </a:rPr>
              <a:t>, where </a:t>
            </a:r>
            <a:r>
              <a:rPr lang="en-US" i="1" dirty="0">
                <a:solidFill>
                  <a:srgbClr val="800020"/>
                </a:solidFill>
              </a:rPr>
              <a:t>a</a:t>
            </a:r>
            <a:r>
              <a:rPr lang="en-US" dirty="0">
                <a:solidFill>
                  <a:srgbClr val="00008B"/>
                </a:solidFill>
              </a:rPr>
              <a:t>, </a:t>
            </a:r>
            <a:r>
              <a:rPr lang="en-US" i="1" dirty="0">
                <a:solidFill>
                  <a:srgbClr val="800020"/>
                </a:solidFill>
              </a:rPr>
              <a:t>b</a:t>
            </a:r>
            <a:r>
              <a:rPr lang="en-US" dirty="0">
                <a:solidFill>
                  <a:srgbClr val="00008B"/>
                </a:solidFill>
              </a:rPr>
              <a:t>, and </a:t>
            </a:r>
            <a:r>
              <a:rPr lang="en-US" i="1" dirty="0">
                <a:solidFill>
                  <a:srgbClr val="800020"/>
                </a:solidFill>
              </a:rPr>
              <a:t>c</a:t>
            </a:r>
            <a:r>
              <a:rPr lang="en-US" dirty="0">
                <a:solidFill>
                  <a:srgbClr val="00008B"/>
                </a:solidFill>
              </a:rPr>
              <a:t> are real numbers and </a:t>
            </a:r>
            <a:r>
              <a:rPr lang="en-US" i="1" dirty="0">
                <a:solidFill>
                  <a:srgbClr val="800020"/>
                </a:solidFill>
              </a:rPr>
              <a:t>a≠0</a:t>
            </a:r>
            <a:r>
              <a:rPr lang="en-US" dirty="0">
                <a:solidFill>
                  <a:srgbClr val="00008B"/>
                </a:solidFill>
              </a:rPr>
              <a:t>, how can we use Excel to solve for </a:t>
            </a:r>
            <a:r>
              <a:rPr lang="en-US" i="1" dirty="0">
                <a:solidFill>
                  <a:srgbClr val="800020"/>
                </a:solidFill>
              </a:rPr>
              <a:t>x</a:t>
            </a:r>
            <a:r>
              <a:rPr lang="en-US" dirty="0">
                <a:solidFill>
                  <a:srgbClr val="00008B"/>
                </a:solidFill>
              </a:rPr>
              <a:t> when </a:t>
            </a:r>
            <a:r>
              <a:rPr lang="en-US" i="1" dirty="0">
                <a:solidFill>
                  <a:srgbClr val="800020"/>
                </a:solidFill>
              </a:rPr>
              <a:t>f(x)=y=0</a:t>
            </a:r>
            <a:r>
              <a:rPr lang="en-US" dirty="0">
                <a:solidFill>
                  <a:srgbClr val="00008B"/>
                </a:solidFill>
              </a:rPr>
              <a:t>? In other words, how can we find the </a:t>
            </a:r>
            <a:r>
              <a:rPr lang="en-US" b="1" dirty="0">
                <a:solidFill>
                  <a:srgbClr val="800020"/>
                </a:solidFill>
              </a:rPr>
              <a:t>roots</a:t>
            </a:r>
            <a:r>
              <a:rPr lang="en-US" dirty="0">
                <a:solidFill>
                  <a:srgbClr val="00008B"/>
                </a:solidFill>
              </a:rPr>
              <a:t> of this quadratic </a:t>
            </a:r>
            <a:r>
              <a:rPr lang="en-US" dirty="0" smtClean="0">
                <a:solidFill>
                  <a:srgbClr val="00008B"/>
                </a:solidFill>
              </a:rPr>
              <a:t>function?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Graphically</a:t>
            </a:r>
          </a:p>
          <a:p>
            <a:pPr lvl="1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i="1" dirty="0" smtClean="0">
                <a:solidFill>
                  <a:srgbClr val="FF0000"/>
                </a:solidFill>
              </a:rPr>
              <a:t>Manual approach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Numerically</a:t>
            </a:r>
            <a:endParaRPr lang="en-US" dirty="0">
              <a:solidFill>
                <a:srgbClr val="00008B"/>
              </a:solidFill>
            </a:endParaRPr>
          </a:p>
          <a:p>
            <a:pPr lvl="1">
              <a:buClr>
                <a:srgbClr val="800020"/>
              </a:buClr>
              <a:defRPr sz="3200" i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FF0000"/>
                </a:solidFill>
              </a:rPr>
              <a:t>Newton-Raphson method (Excel’s </a:t>
            </a:r>
            <a:r>
              <a:rPr lang="en-US" b="1" dirty="0">
                <a:solidFill>
                  <a:srgbClr val="FF0000"/>
                </a:solidFill>
              </a:rPr>
              <a:t>Goal Seek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>
              <a:buClr>
                <a:srgbClr val="800020"/>
              </a:buClr>
              <a:defRPr sz="3200" i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Other optimization methods (Excel’s </a:t>
            </a:r>
            <a:r>
              <a:rPr lang="en-US" b="1" dirty="0">
                <a:solidFill>
                  <a:srgbClr val="800020"/>
                </a:solidFill>
              </a:rPr>
              <a:t>Solver</a:t>
            </a:r>
            <a:r>
              <a:rPr lang="en-US" dirty="0">
                <a:solidFill>
                  <a:srgbClr val="00008B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259121"/>
            <a:ext cx="6350000" cy="688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09564" y="2302282"/>
            <a:ext cx="3810001" cy="602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400" y="3756374"/>
            <a:ext cx="4445000" cy="113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400" y="6377330"/>
            <a:ext cx="3175000" cy="62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400" y="7414216"/>
            <a:ext cx="3175000" cy="62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2400" y="8451101"/>
            <a:ext cx="3175000" cy="62089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real (distinct) roots"/>
          <p:cNvSpPr txBox="1"/>
          <p:nvPr/>
        </p:nvSpPr>
        <p:spPr>
          <a:xfrm>
            <a:off x="3441700" y="6484575"/>
            <a:ext cx="3297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real (distinct) roots</a:t>
            </a:r>
          </a:p>
        </p:txBody>
      </p:sp>
      <p:sp>
        <p:nvSpPr>
          <p:cNvPr id="338" name="complex roots"/>
          <p:cNvSpPr txBox="1"/>
          <p:nvPr/>
        </p:nvSpPr>
        <p:spPr>
          <a:xfrm>
            <a:off x="3441700" y="7521461"/>
            <a:ext cx="25239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complex roots</a:t>
            </a:r>
          </a:p>
        </p:txBody>
      </p:sp>
      <p:sp>
        <p:nvSpPr>
          <p:cNvPr id="339" name="repeated roots"/>
          <p:cNvSpPr txBox="1"/>
          <p:nvPr/>
        </p:nvSpPr>
        <p:spPr>
          <a:xfrm>
            <a:off x="3441700" y="8558346"/>
            <a:ext cx="25741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repeated roots</a:t>
            </a:r>
          </a:p>
        </p:txBody>
      </p:sp>
      <p:sp>
        <p:nvSpPr>
          <p:cNvPr id="340" name="quadratic equation"/>
          <p:cNvSpPr txBox="1"/>
          <p:nvPr/>
        </p:nvSpPr>
        <p:spPr>
          <a:xfrm>
            <a:off x="146924" y="1244600"/>
            <a:ext cx="12715281" cy="83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0020"/>
                </a:solidFill>
              </a:rPr>
              <a:t>quadratic equation</a:t>
            </a:r>
          </a:p>
        </p:txBody>
      </p:sp>
      <p:sp>
        <p:nvSpPr>
          <p:cNvPr id="341" name="roots"/>
          <p:cNvSpPr txBox="1"/>
          <p:nvPr/>
        </p:nvSpPr>
        <p:spPr>
          <a:xfrm>
            <a:off x="146924" y="3128000"/>
            <a:ext cx="12715281" cy="83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0020"/>
                </a:solidFill>
              </a:rPr>
              <a:t>roots</a:t>
            </a:r>
          </a:p>
        </p:txBody>
      </p:sp>
      <p:sp>
        <p:nvSpPr>
          <p:cNvPr id="342" name="three possible forms"/>
          <p:cNvSpPr txBox="1"/>
          <p:nvPr/>
        </p:nvSpPr>
        <p:spPr>
          <a:xfrm>
            <a:off x="146924" y="5214600"/>
            <a:ext cx="12715281" cy="83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0020"/>
                </a:solidFill>
              </a:rPr>
              <a:t>three possible forms</a:t>
            </a:r>
          </a:p>
        </p:txBody>
      </p:sp>
      <p:sp>
        <p:nvSpPr>
          <p:cNvPr id="343" name="Line"/>
          <p:cNvSpPr/>
          <p:nvPr/>
        </p:nvSpPr>
        <p:spPr>
          <a:xfrm flipV="1">
            <a:off x="6866135" y="3400384"/>
            <a:ext cx="1" cy="5671608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6684632" y="3500660"/>
            <a:ext cx="6091855" cy="1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5" name="Find the roots of:"/>
          <p:cNvSpPr txBox="1"/>
          <p:nvPr/>
        </p:nvSpPr>
        <p:spPr>
          <a:xfrm>
            <a:off x="6999485" y="4087755"/>
            <a:ext cx="2982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Find the roots of:</a:t>
            </a:r>
          </a:p>
        </p:txBody>
      </p:sp>
      <p:pic>
        <p:nvPicPr>
          <p:cNvPr id="346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99485" y="4703791"/>
            <a:ext cx="3175001" cy="453573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PAPER &amp; PENCIL EXAMPLE"/>
          <p:cNvSpPr txBox="1"/>
          <p:nvPr/>
        </p:nvSpPr>
        <p:spPr>
          <a:xfrm>
            <a:off x="6999485" y="3579743"/>
            <a:ext cx="5765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500"/>
              </a:spcBef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dirty="0"/>
              <a:t>PAPER &amp; PENCIL EXAMPLE</a:t>
            </a:r>
          </a:p>
        </p:txBody>
      </p:sp>
      <p:pic>
        <p:nvPicPr>
          <p:cNvPr id="348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93135" y="5372100"/>
            <a:ext cx="4445001" cy="1135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93135" y="6771766"/>
            <a:ext cx="3175001" cy="451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993135" y="7487441"/>
            <a:ext cx="3175001" cy="4514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quadratic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Let’s find the roots of </a:t>
            </a:r>
            <a:r>
              <a:rPr lang="en-US" i="1" dirty="0">
                <a:solidFill>
                  <a:srgbClr val="800020"/>
                </a:solidFill>
              </a:rPr>
              <a:t>f(x) = x</a:t>
            </a:r>
            <a:r>
              <a:rPr lang="en-US" i="1" baseline="31999" dirty="0">
                <a:solidFill>
                  <a:srgbClr val="800020"/>
                </a:solidFill>
              </a:rPr>
              <a:t>2</a:t>
            </a:r>
            <a:r>
              <a:rPr lang="en-US" i="1" dirty="0">
                <a:solidFill>
                  <a:srgbClr val="800020"/>
                </a:solidFill>
              </a:rPr>
              <a:t> - 3x + 1 </a:t>
            </a:r>
            <a:r>
              <a:rPr lang="en-US" dirty="0" smtClean="0">
                <a:solidFill>
                  <a:srgbClr val="00008B"/>
                </a:solidFill>
              </a:rPr>
              <a:t>graphically</a:t>
            </a:r>
            <a:endParaRPr lang="en-US" dirty="0">
              <a:solidFill>
                <a:srgbClr val="00008B"/>
              </a:solidFill>
            </a:endParaRPr>
          </a:p>
          <a:p>
            <a:pPr>
              <a:defRPr sz="3200" cap="all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/>
              <a:t>APPROACH</a:t>
            </a:r>
          </a:p>
          <a:p>
            <a:pPr lvl="1">
              <a:defRPr sz="3200" cap="all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Setup </a:t>
            </a:r>
            <a:r>
              <a:rPr lang="en-US" dirty="0">
                <a:solidFill>
                  <a:srgbClr val="00008B"/>
                </a:solidFill>
              </a:rPr>
              <a:t>preliminary </a:t>
            </a:r>
            <a:r>
              <a:rPr lang="en-US" dirty="0" smtClean="0">
                <a:solidFill>
                  <a:srgbClr val="00008B"/>
                </a:solidFill>
              </a:rPr>
              <a:t>variables</a:t>
            </a:r>
          </a:p>
          <a:p>
            <a:pPr lvl="1">
              <a:defRPr sz="3200" cap="all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Plot </a:t>
            </a:r>
            <a:r>
              <a:rPr lang="en-US" dirty="0">
                <a:solidFill>
                  <a:srgbClr val="00008B"/>
                </a:solidFill>
              </a:rPr>
              <a:t>the </a:t>
            </a:r>
            <a:r>
              <a:rPr lang="en-US" dirty="0" smtClean="0">
                <a:solidFill>
                  <a:srgbClr val="00008B"/>
                </a:solidFill>
              </a:rPr>
              <a:t>function</a:t>
            </a:r>
          </a:p>
          <a:p>
            <a:pPr lvl="1">
              <a:defRPr sz="3200" cap="all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Find </a:t>
            </a:r>
            <a:r>
              <a:rPr lang="en-US" dirty="0">
                <a:solidFill>
                  <a:srgbClr val="00008B"/>
                </a:solidFill>
              </a:rPr>
              <a:t>zero crossings (locations where the curve crosses the </a:t>
            </a:r>
            <a:r>
              <a:rPr lang="en-US" i="1" dirty="0" smtClean="0">
                <a:solidFill>
                  <a:srgbClr val="00008B"/>
                </a:solidFill>
              </a:rPr>
              <a:t>x</a:t>
            </a:r>
            <a:r>
              <a:rPr lang="en-US" dirty="0" smtClean="0">
                <a:solidFill>
                  <a:srgbClr val="00008B"/>
                </a:solidFill>
              </a:rPr>
              <a:t>-axis)</a:t>
            </a:r>
          </a:p>
          <a:p>
            <a:pPr lvl="1">
              <a:defRPr sz="3200" cap="all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i="1" dirty="0">
                <a:solidFill>
                  <a:srgbClr val="00008B"/>
                </a:solidFill>
              </a:rPr>
              <a:t>T</a:t>
            </a:r>
            <a:r>
              <a:rPr lang="en-US" i="1" dirty="0" smtClean="0">
                <a:solidFill>
                  <a:srgbClr val="00008B"/>
                </a:solidFill>
              </a:rPr>
              <a:t>rap</a:t>
            </a:r>
            <a:r>
              <a:rPr lang="en-US" dirty="0" smtClean="0">
                <a:solidFill>
                  <a:srgbClr val="00008B"/>
                </a:solidFill>
              </a:rPr>
              <a:t> </a:t>
            </a:r>
            <a:r>
              <a:rPr lang="en-US" dirty="0">
                <a:solidFill>
                  <a:srgbClr val="00008B"/>
                </a:solidFill>
              </a:rPr>
              <a:t>a root between bracketing values, and then “</a:t>
            </a:r>
            <a:r>
              <a:rPr lang="en-US" i="1" dirty="0">
                <a:solidFill>
                  <a:srgbClr val="00008B"/>
                </a:solidFill>
              </a:rPr>
              <a:t>hunt it down like a rabbit</a:t>
            </a:r>
            <a:r>
              <a:rPr lang="en-US" i="1" dirty="0" smtClean="0">
                <a:solidFill>
                  <a:srgbClr val="00008B"/>
                </a:solidFill>
              </a:rPr>
              <a:t>*</a:t>
            </a:r>
            <a:r>
              <a:rPr lang="en-US" dirty="0" smtClean="0">
                <a:solidFill>
                  <a:srgbClr val="00008B"/>
                </a:solidFill>
              </a:rPr>
              <a:t>”</a:t>
            </a:r>
          </a:p>
          <a:p>
            <a:pPr lvl="1">
              <a:defRPr sz="3200" cap="all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 marL="390138" lvl="1" indent="0">
              <a:buNone/>
              <a:defRPr sz="3200" cap="all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dirty="0" smtClean="0"/>
              <a:t>*</a:t>
            </a:r>
            <a:r>
              <a:rPr lang="en-US" sz="2000" dirty="0"/>
              <a:t>Numerical Recipes in C. </a:t>
            </a:r>
            <a:r>
              <a:rPr lang="en-US" sz="2000" i="1" dirty="0"/>
              <a:t>The Art of Scientific Computing</a:t>
            </a:r>
            <a:r>
              <a:rPr lang="en-US" sz="2000" dirty="0"/>
              <a:t>. Second Edition, Press et al., Cambridge University Press, 1992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631</TotalTime>
  <Words>599</Words>
  <Application>Microsoft Macintosh PowerPoint</Application>
  <PresentationFormat>Custom</PresentationFormat>
  <Paragraphs>106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Avenir Roman</vt:lpstr>
      <vt:lpstr>Calibri</vt:lpstr>
      <vt:lpstr>Cambria</vt:lpstr>
      <vt:lpstr>Gill Sans</vt:lpstr>
      <vt:lpstr>Gill Sans SemiBold</vt:lpstr>
      <vt:lpstr>Helvetica Light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Recap</vt:lpstr>
      <vt:lpstr>VLOOKUP</vt:lpstr>
      <vt:lpstr>VLOOKUP</vt:lpstr>
      <vt:lpstr>Today</vt:lpstr>
      <vt:lpstr>quiz (NO grades!)</vt:lpstr>
      <vt:lpstr>Solving Equations</vt:lpstr>
      <vt:lpstr>Overview of quadratic equation</vt:lpstr>
      <vt:lpstr>graphical approach</vt:lpstr>
      <vt:lpstr>Graphical (manual) approach</vt:lpstr>
      <vt:lpstr>NUMERICAL Approach</vt:lpstr>
      <vt:lpstr>Newton-Raphson method</vt:lpstr>
      <vt:lpstr>Doesn't work in all cases</vt:lpstr>
      <vt:lpstr>In class activity </vt:lpstr>
      <vt:lpstr>acknowledgment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66</cp:revision>
  <dcterms:modified xsi:type="dcterms:W3CDTF">2017-09-14T10:51:09Z</dcterms:modified>
</cp:coreProperties>
</file>