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6" r:id="rId1"/>
  </p:sldMasterIdLst>
  <p:notesMasterIdLst>
    <p:notesMasterId r:id="rId8"/>
  </p:notesMasterIdLst>
  <p:sldIdLst>
    <p:sldId id="256" r:id="rId2"/>
    <p:sldId id="345" r:id="rId3"/>
    <p:sldId id="346" r:id="rId4"/>
    <p:sldId id="347" r:id="rId5"/>
    <p:sldId id="344" r:id="rId6"/>
    <p:sldId id="341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40"/>
    <p:restoredTop sz="93042"/>
  </p:normalViewPr>
  <p:slideViewPr>
    <p:cSldViewPr snapToGrid="0" snapToObjects="1">
      <p:cViewPr varScale="1">
        <p:scale>
          <a:sx n="93" d="100"/>
          <a:sy n="93" d="100"/>
        </p:scale>
        <p:origin x="22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8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75360" y="1915659"/>
            <a:ext cx="11054080" cy="11474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8" name="Rectangle 7"/>
          <p:cNvSpPr/>
          <p:nvPr/>
        </p:nvSpPr>
        <p:spPr>
          <a:xfrm>
            <a:off x="975360" y="6091042"/>
            <a:ext cx="11054080" cy="11474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9" name="Rectangle 8"/>
          <p:cNvSpPr/>
          <p:nvPr/>
        </p:nvSpPr>
        <p:spPr>
          <a:xfrm>
            <a:off x="975360" y="2111686"/>
            <a:ext cx="11054080" cy="390144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0289465" y="5841099"/>
            <a:ext cx="1300480" cy="130048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1664" y="2036939"/>
            <a:ext cx="10799403" cy="4317594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102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171" y="6242304"/>
            <a:ext cx="8417357" cy="1521562"/>
          </a:xfrm>
        </p:spPr>
        <p:txBody>
          <a:bodyPr>
            <a:normAutofit/>
          </a:bodyPr>
          <a:lstStyle>
            <a:lvl1pPr marL="0" indent="0" algn="l">
              <a:buNone/>
              <a:defRPr sz="2560" b="0">
                <a:solidFill>
                  <a:schemeClr val="tx1"/>
                </a:solidFill>
              </a:defRPr>
            </a:lvl1pPr>
            <a:lvl2pPr marL="650230" indent="0" algn="ctr">
              <a:buNone/>
              <a:defRPr sz="3982"/>
            </a:lvl2pPr>
            <a:lvl3pPr marL="1300460" indent="0" algn="ctr">
              <a:buNone/>
              <a:defRPr sz="3413"/>
            </a:lvl3pPr>
            <a:lvl4pPr marL="1950690" indent="0" algn="ctr">
              <a:buNone/>
              <a:defRPr sz="2844"/>
            </a:lvl4pPr>
            <a:lvl5pPr marL="2600919" indent="0" algn="ctr">
              <a:buNone/>
              <a:defRPr sz="2844"/>
            </a:lvl5pPr>
            <a:lvl6pPr marL="3251149" indent="0" algn="ctr">
              <a:buNone/>
              <a:defRPr sz="2844"/>
            </a:lvl6pPr>
            <a:lvl7pPr marL="3901379" indent="0" algn="ctr">
              <a:buNone/>
              <a:defRPr sz="2844"/>
            </a:lvl7pPr>
            <a:lvl8pPr marL="4551609" indent="0" algn="ctr">
              <a:buNone/>
              <a:defRPr sz="2844"/>
            </a:lvl8pPr>
            <a:lvl9pPr marL="5201839" indent="0" algn="ctr">
              <a:buNone/>
              <a:defRPr sz="284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EBEE-1F97-434B-B2DC-664DF54EBF42}" type="datetime1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5989" y="8921295"/>
            <a:ext cx="6749491" cy="519289"/>
          </a:xfrm>
        </p:spPr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2977" y="6012011"/>
            <a:ext cx="1273459" cy="910336"/>
          </a:xfrm>
        </p:spPr>
        <p:txBody>
          <a:bodyPr/>
          <a:lstStyle>
            <a:lvl1pPr>
              <a:defRPr sz="3982" b="1"/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3AF0-3E29-104D-9F0D-09332B7AD129}" type="datetime1">
              <a:rPr lang="en-US" smtClean="0"/>
              <a:t>9/12/17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1" y="758613"/>
            <a:ext cx="2722880" cy="8019627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7921" y="758613"/>
            <a:ext cx="8006080" cy="801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B1B4-6BD5-314B-8B29-774E1E34C0EA}" type="datetime1">
              <a:rPr lang="en-US" smtClean="0"/>
              <a:t>9/12/17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199" y="1"/>
            <a:ext cx="12417755" cy="1244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199" y="1346200"/>
            <a:ext cx="12417755" cy="7432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9/12/17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994473"/>
            <a:ext cx="13004800" cy="2759125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603" y="1742643"/>
            <a:ext cx="9899904" cy="5006848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9102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0158" y="7139635"/>
            <a:ext cx="9656064" cy="1517227"/>
          </a:xfrm>
        </p:spPr>
        <p:txBody>
          <a:bodyPr anchor="t">
            <a:normAutofit/>
          </a:bodyPr>
          <a:lstStyle>
            <a:lvl1pPr marL="0" indent="0">
              <a:buNone/>
              <a:defRPr sz="2560" b="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66579" y="8921295"/>
            <a:ext cx="2820597" cy="519289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B46000B-9D81-3349-8383-36C936787BA1}" type="datetime1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26896" y="8921293"/>
            <a:ext cx="6749491" cy="519289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901493" y="3456886"/>
            <a:ext cx="1300480" cy="130048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7973" y="3567797"/>
            <a:ext cx="1267519" cy="1024472"/>
          </a:xfrm>
        </p:spPr>
        <p:txBody>
          <a:bodyPr/>
          <a:lstStyle>
            <a:lvl1pPr>
              <a:defRPr sz="3982"/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5360" y="3121152"/>
            <a:ext cx="5201920" cy="565708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5599" y="3121152"/>
            <a:ext cx="5201920" cy="565708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621B-950C-074F-BD7D-8E442E12EBC5}" type="datetime1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2913075"/>
            <a:ext cx="5201920" cy="910336"/>
          </a:xfrm>
        </p:spPr>
        <p:txBody>
          <a:bodyPr anchor="ctr">
            <a:normAutofit/>
          </a:bodyPr>
          <a:lstStyle>
            <a:lvl1pPr marL="0" indent="0">
              <a:buNone/>
              <a:defRPr sz="2844" b="1">
                <a:solidFill>
                  <a:schemeClr val="accent1">
                    <a:lumMod val="75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360" y="3901440"/>
            <a:ext cx="5201920" cy="468172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6239" y="2913075"/>
            <a:ext cx="5201920" cy="910336"/>
          </a:xfrm>
        </p:spPr>
        <p:txBody>
          <a:bodyPr anchor="ctr">
            <a:normAutofit/>
          </a:bodyPr>
          <a:lstStyle>
            <a:lvl1pPr marL="0" indent="0">
              <a:buNone/>
              <a:defRPr sz="2844" b="1">
                <a:solidFill>
                  <a:schemeClr val="accent1">
                    <a:lumMod val="75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6239" y="3901440"/>
            <a:ext cx="5201920" cy="468172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C4F8-5EAB-794A-91FF-3B7CDBEEBA05}" type="datetime1">
              <a:rPr lang="en-US" smtClean="0"/>
              <a:t>9/12/17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CC6CBE6-C188-5B45-A474-2D6170879B7A}" type="datetime1">
              <a:rPr lang="en-US" smtClean="0"/>
              <a:t>9/12/17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F3B8-271D-DC4E-B3C8-02976E97BCC2}" type="datetime1">
              <a:rPr lang="en-US" smtClean="0"/>
              <a:t>9/12/17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857324" y="2"/>
            <a:ext cx="4147476" cy="9753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616" y="975360"/>
            <a:ext cx="3413760" cy="2470912"/>
          </a:xfrm>
        </p:spPr>
        <p:txBody>
          <a:bodyPr anchor="b">
            <a:normAutofit/>
          </a:bodyPr>
          <a:lstStyle>
            <a:lvl1pPr>
              <a:defRPr sz="3982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80" y="975360"/>
            <a:ext cx="7159142" cy="7139635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9616" y="3446272"/>
            <a:ext cx="3413760" cy="46817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422"/>
              </a:spcBef>
              <a:buNone/>
              <a:defRPr sz="192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013B-E837-5248-9F05-A7B7467BB6D0}" type="datetime1">
              <a:rPr lang="en-US" smtClean="0"/>
              <a:t>9/12/17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857324" y="2"/>
            <a:ext cx="4147476" cy="9753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616" y="975360"/>
            <a:ext cx="3413760" cy="2470912"/>
          </a:xfrm>
        </p:spPr>
        <p:txBody>
          <a:bodyPr anchor="b">
            <a:normAutofit/>
          </a:bodyPr>
          <a:lstStyle>
            <a:lvl1pPr>
              <a:defRPr sz="3982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8857323" cy="97536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9616" y="3446272"/>
            <a:ext cx="3413760" cy="46817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422"/>
              </a:spcBef>
              <a:buNone/>
              <a:defRPr sz="192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48ED-94B7-5243-98FA-C687972B562A}" type="datetime1">
              <a:rPr lang="en-US" smtClean="0"/>
              <a:t>9/12/17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5360" y="689254"/>
            <a:ext cx="11054080" cy="2288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3017114"/>
            <a:ext cx="11054080" cy="5761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22479" y="8921295"/>
            <a:ext cx="349178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8C50C53-103C-E748-8982-3773E017C1C9}" type="datetime1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5360" y="8921295"/>
            <a:ext cx="6749491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65203" y="8921295"/>
            <a:ext cx="682752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4" b="1" spc="-10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753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/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sz="5973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60092" indent="-260092" algn="l" defTabSz="1300460" rtl="0" eaLnBrk="1" latinLnBrk="0" hangingPunct="1">
        <a:lnSpc>
          <a:spcPct val="90000"/>
        </a:lnSpc>
        <a:spcBef>
          <a:spcPts val="1707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844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040368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3pPr>
      <a:lvl4pPr marL="1430506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4pPr>
      <a:lvl5pPr marL="1820644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5pPr>
      <a:lvl6pPr marL="227552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6pPr>
      <a:lvl7pPr marL="270218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7pPr>
      <a:lvl8pPr marL="312884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8pPr>
      <a:lvl9pPr marL="355550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Introduction to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ENGR 11: </a:t>
            </a:r>
            <a:br>
              <a:rPr lang="en-US" dirty="0"/>
            </a:br>
            <a:r>
              <a:rPr lang="en-US" dirty="0"/>
              <a:t>I</a:t>
            </a:r>
            <a:r>
              <a:rPr dirty="0"/>
              <a:t>ntroduction to</a:t>
            </a:r>
          </a:p>
          <a:p>
            <a:r>
              <a:rPr dirty="0"/>
              <a:t>Engineering Analysis 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GS 138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Dr. Mandala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excel, and enter data into cells.</a:t>
            </a:r>
          </a:p>
          <a:p>
            <a:pPr lvl="1"/>
            <a:r>
              <a:rPr lang="en-US" dirty="0" smtClean="0"/>
              <a:t>Data: string (text) or numbers</a:t>
            </a:r>
          </a:p>
          <a:p>
            <a:r>
              <a:rPr lang="en-US" dirty="0" smtClean="0"/>
              <a:t>Import data from text files</a:t>
            </a:r>
          </a:p>
          <a:p>
            <a:r>
              <a:rPr lang="en-US" dirty="0" smtClean="0"/>
              <a:t>Format Data</a:t>
            </a:r>
          </a:p>
          <a:p>
            <a:r>
              <a:rPr lang="en-US" dirty="0" smtClean="0"/>
              <a:t>Use Excel equations (cells which begin with =)</a:t>
            </a:r>
          </a:p>
          <a:p>
            <a:pPr lvl="1"/>
            <a:r>
              <a:rPr lang="en-US" dirty="0" smtClean="0"/>
              <a:t>Use simple math operations (+, /, *)</a:t>
            </a:r>
          </a:p>
          <a:p>
            <a:r>
              <a:rPr lang="en-US" dirty="0"/>
              <a:t>Use absolute (e.g., $A$4) and relative addressing (A22</a:t>
            </a:r>
            <a:r>
              <a:rPr lang="en-US" dirty="0" smtClean="0"/>
              <a:t>)</a:t>
            </a:r>
          </a:p>
          <a:p>
            <a:r>
              <a:rPr lang="en-US" dirty="0" smtClean="0"/>
              <a:t>Operator precedence</a:t>
            </a:r>
          </a:p>
          <a:p>
            <a:pPr lvl="1"/>
            <a:r>
              <a:rPr lang="en-US" b="1" dirty="0">
                <a:solidFill>
                  <a:srgbClr val="800020"/>
                </a:solidFill>
              </a:rPr>
              <a:t>-</a:t>
            </a:r>
            <a:r>
              <a:rPr lang="en-US" dirty="0"/>
              <a:t>: negation, as in -3; </a:t>
            </a:r>
            <a:r>
              <a:rPr lang="en-US" b="1" dirty="0">
                <a:solidFill>
                  <a:srgbClr val="800020"/>
                </a:solidFill>
              </a:rPr>
              <a:t>^</a:t>
            </a:r>
            <a:r>
              <a:rPr lang="en-US" dirty="0"/>
              <a:t>: exponentiation; </a:t>
            </a:r>
            <a:r>
              <a:rPr lang="en-US" b="1" dirty="0">
                <a:solidFill>
                  <a:srgbClr val="800020"/>
                </a:solidFill>
              </a:rPr>
              <a:t>*</a:t>
            </a:r>
            <a:r>
              <a:rPr lang="en-US" dirty="0"/>
              <a:t> and </a:t>
            </a:r>
            <a:r>
              <a:rPr lang="en-US" b="1" dirty="0">
                <a:solidFill>
                  <a:srgbClr val="800020"/>
                </a:solidFill>
              </a:rPr>
              <a:t>/</a:t>
            </a:r>
            <a:r>
              <a:rPr lang="en-US" dirty="0"/>
              <a:t>: multiplication and division; </a:t>
            </a:r>
            <a:r>
              <a:rPr lang="en-US" b="1" dirty="0">
                <a:solidFill>
                  <a:srgbClr val="800020"/>
                </a:solidFill>
              </a:rPr>
              <a:t>+</a:t>
            </a:r>
            <a:r>
              <a:rPr lang="en-US" dirty="0"/>
              <a:t> and </a:t>
            </a:r>
            <a:r>
              <a:rPr lang="en-US" b="1" dirty="0">
                <a:solidFill>
                  <a:srgbClr val="800020"/>
                </a:solidFill>
              </a:rPr>
              <a:t>-</a:t>
            </a:r>
            <a:r>
              <a:rPr lang="en-US" dirty="0"/>
              <a:t>: addition and subtraction; to change order of evaluation, use parentheses </a:t>
            </a:r>
            <a:r>
              <a:rPr lang="en-US" b="1" dirty="0">
                <a:solidFill>
                  <a:srgbClr val="800020"/>
                </a:solidFill>
              </a:rPr>
              <a:t>()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 function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8516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FF0000"/>
                </a:solidFill>
              </a:rPr>
              <a:t>built-in functions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Add</a:t>
            </a:r>
            <a:r>
              <a:rPr lang="en-US" dirty="0" smtClean="0"/>
              <a:t> new worksheets and </a:t>
            </a:r>
            <a:r>
              <a:rPr lang="en-US" dirty="0" smtClean="0">
                <a:solidFill>
                  <a:srgbClr val="FF0000"/>
                </a:solidFill>
              </a:rPr>
              <a:t>copy</a:t>
            </a:r>
            <a:r>
              <a:rPr lang="en-US" dirty="0" smtClean="0"/>
              <a:t> existing worksheets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SORT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Use the function </a:t>
            </a:r>
            <a:r>
              <a:rPr lang="en-US" dirty="0" smtClean="0">
                <a:solidFill>
                  <a:srgbClr val="FF0000"/>
                </a:solidFill>
              </a:rPr>
              <a:t>VLOOKUP</a:t>
            </a:r>
          </a:p>
          <a:p>
            <a:r>
              <a:rPr lang="en-US" dirty="0" smtClean="0"/>
              <a:t>Apply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onditional formatting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FILTER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Create </a:t>
            </a:r>
            <a:r>
              <a:rPr lang="en-US" dirty="0" smtClean="0">
                <a:solidFill>
                  <a:srgbClr val="FF0000"/>
                </a:solidFill>
              </a:rPr>
              <a:t>PLOTS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02239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function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Typically, functions take the form: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= </a:t>
            </a:r>
            <a:r>
              <a:rPr lang="en-US" dirty="0" smtClean="0">
                <a:solidFill>
                  <a:srgbClr val="FF0000"/>
                </a:solidFill>
              </a:rPr>
              <a:t>FUNCTION</a:t>
            </a:r>
            <a:r>
              <a:rPr lang="en-US" dirty="0" smtClean="0"/>
              <a:t>([Argument1], [Argument2],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Example to add cells A1 through A5</a:t>
            </a:r>
          </a:p>
          <a:p>
            <a:pPr marL="0" indent="0" algn="ctr">
              <a:buNone/>
            </a:pPr>
            <a:r>
              <a:rPr lang="en-US" dirty="0" smtClean="0"/>
              <a:t>= </a:t>
            </a:r>
            <a:r>
              <a:rPr lang="en-US" dirty="0" smtClean="0">
                <a:solidFill>
                  <a:srgbClr val="FF0000"/>
                </a:solidFill>
              </a:rPr>
              <a:t>SUM</a:t>
            </a:r>
            <a:r>
              <a:rPr lang="en-US" dirty="0" smtClean="0"/>
              <a:t>(A1:A5) or </a:t>
            </a:r>
            <a:r>
              <a:rPr lang="en-US" dirty="0" smtClean="0">
                <a:solidFill>
                  <a:srgbClr val="FF0000"/>
                </a:solidFill>
              </a:rPr>
              <a:t>SUM</a:t>
            </a:r>
            <a:r>
              <a:rPr lang="en-US" dirty="0" smtClean="0"/>
              <a:t>(A1,A2,A3,A4,A5)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smtClean="0"/>
              <a:t>To find average of cells A1 through A5</a:t>
            </a:r>
          </a:p>
          <a:p>
            <a:pPr marL="0" indent="0" algn="ctr">
              <a:buNone/>
            </a:pPr>
            <a:r>
              <a:rPr lang="en-US" dirty="0" smtClean="0"/>
              <a:t>= </a:t>
            </a:r>
            <a:r>
              <a:rPr lang="en-US" dirty="0" smtClean="0">
                <a:solidFill>
                  <a:srgbClr val="FF0000"/>
                </a:solidFill>
              </a:rPr>
              <a:t>AVERAGE</a:t>
            </a:r>
            <a:r>
              <a:rPr lang="en-US" dirty="0" smtClean="0"/>
              <a:t>(A1:A5)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8446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activity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all class handouts from Week-3 (Handout-1)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54974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work by Prof. </a:t>
            </a:r>
            <a:r>
              <a:rPr lang="en-US" dirty="0" err="1" smtClean="0"/>
              <a:t>Arash</a:t>
            </a:r>
            <a:r>
              <a:rPr lang="en-US" dirty="0" smtClean="0"/>
              <a:t> </a:t>
            </a:r>
            <a:r>
              <a:rPr lang="en-US" dirty="0" err="1" smtClean="0"/>
              <a:t>Mahboobin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192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554</TotalTime>
  <Words>233</Words>
  <Application>Microsoft Macintosh PowerPoint</Application>
  <PresentationFormat>Custom</PresentationFormat>
  <Paragraphs>49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Avenir Roman</vt:lpstr>
      <vt:lpstr>Calibri</vt:lpstr>
      <vt:lpstr>Cambria</vt:lpstr>
      <vt:lpstr>Helvetica Light</vt:lpstr>
      <vt:lpstr>Mangal</vt:lpstr>
      <vt:lpstr>Rockwell</vt:lpstr>
      <vt:lpstr>Rockwell Condensed</vt:lpstr>
      <vt:lpstr>Rockwell Extra Bold</vt:lpstr>
      <vt:lpstr>Wingdings</vt:lpstr>
      <vt:lpstr>Wood Type</vt:lpstr>
      <vt:lpstr>ENGR 11:  Introduction to Engineering Analysis I</vt:lpstr>
      <vt:lpstr>RECAP</vt:lpstr>
      <vt:lpstr>Today</vt:lpstr>
      <vt:lpstr>Excel function syntax</vt:lpstr>
      <vt:lpstr>In class activity </vt:lpstr>
      <vt:lpstr>acknowledgment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Engineering Analysis I</dc:title>
  <cp:lastModifiedBy>Mandala, Mahender Arjun</cp:lastModifiedBy>
  <cp:revision>58</cp:revision>
  <dcterms:modified xsi:type="dcterms:W3CDTF">2017-09-12T11:22:00Z</dcterms:modified>
</cp:coreProperties>
</file>