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15"/>
  </p:notesMasterIdLst>
  <p:sldIdLst>
    <p:sldId id="256" r:id="rId2"/>
    <p:sldId id="463" r:id="rId3"/>
    <p:sldId id="473" r:id="rId4"/>
    <p:sldId id="474" r:id="rId5"/>
    <p:sldId id="464" r:id="rId6"/>
    <p:sldId id="465" r:id="rId7"/>
    <p:sldId id="466" r:id="rId8"/>
    <p:sldId id="467" r:id="rId9"/>
    <p:sldId id="468" r:id="rId10"/>
    <p:sldId id="469" r:id="rId11"/>
    <p:sldId id="471" r:id="rId12"/>
    <p:sldId id="472" r:id="rId13"/>
    <p:sldId id="470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4"/>
    <p:restoredTop sz="79863"/>
  </p:normalViewPr>
  <p:slideViewPr>
    <p:cSldViewPr snapToGrid="0" snapToObjects="1">
      <p:cViewPr varScale="1">
        <p:scale>
          <a:sx n="85" d="100"/>
          <a:sy n="85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BEE-1F97-434B-B2DC-664DF54EBF42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3AF0-3E29-104D-9F0D-09332B7AD129}" type="datetime1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B1B4-6BD5-314B-8B29-774E1E34C0EA}" type="datetime1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0" y="1"/>
            <a:ext cx="13004800" cy="116378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61387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1"/>
            <a:ext cx="12417755" cy="12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99" y="1346200"/>
            <a:ext cx="12417755" cy="7432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46000B-9D81-3349-8383-36C936787BA1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621B-950C-074F-BD7D-8E442E12EBC5}" type="datetime1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4F8-5EAB-794A-91FF-3B7CDBEEBA05}" type="datetime1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C6CBE6-C188-5B45-A474-2D6170879B7A}" type="datetime1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635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F3B8-271D-DC4E-B3C8-02976E97BCC2}" type="datetime1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013B-E837-5248-9F05-A7B7467BB6D0}" type="datetime1">
              <a:rPr lang="en-US" smtClean="0"/>
              <a:t>11/9/17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48ED-94B7-5243-98FA-C687972B562A}" type="datetime1">
              <a:rPr lang="en-US" smtClean="0"/>
              <a:t>11/9/17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C50C53-103C-E748-8982-3773E017C1C9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5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troduction to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ENGR 11: </a:t>
            </a:r>
            <a:br>
              <a:rPr lang="en-US" dirty="0"/>
            </a:br>
            <a:r>
              <a:rPr lang="en-US" dirty="0"/>
              <a:t>I</a:t>
            </a:r>
            <a:r>
              <a:rPr dirty="0"/>
              <a:t>ntroduction to</a:t>
            </a:r>
          </a:p>
          <a:p>
            <a:r>
              <a:rPr dirty="0"/>
              <a:t>Engineering Analysis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GS 138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Dr. Mandala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if - else if - else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- else if - else statement</a:t>
            </a:r>
          </a:p>
        </p:txBody>
      </p:sp>
      <p:sp>
        <p:nvSpPr>
          <p:cNvPr id="530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EXAMPLE SCRIPT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//declare/define variables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var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a=1, b=2, c; </a:t>
            </a:r>
            <a:endParaRPr>
              <a:solidFill>
                <a:srgbClr val="008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if</a:t>
            </a:r>
            <a:r>
              <a:t> (a &lt; b)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{ </a:t>
            </a:r>
            <a:r>
              <a:rPr>
                <a:solidFill>
                  <a:srgbClr val="008F00"/>
                </a:solidFill>
              </a:rPr>
              <a:t>//check a condition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c=b-a;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(“c=b-a=”,c);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}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else if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(a &gt; b) </a:t>
            </a:r>
            <a:r>
              <a:t>{ </a:t>
            </a: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//if above condition is false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c=a-b;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(“c=a-b=”,c);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}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else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t>{ </a:t>
            </a: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//if above conditions are false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(“a is equal to b”); 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(“&lt;br /&gt;”);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</p:txBody>
      </p:sp>
      <p:sp>
        <p:nvSpPr>
          <p:cNvPr id="531" name="SYNTAX…"/>
          <p:cNvSpPr/>
          <p:nvPr/>
        </p:nvSpPr>
        <p:spPr>
          <a:xfrm>
            <a:off x="8915400" y="1219200"/>
            <a:ext cx="3908140" cy="8001000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SYNTAX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if</a:t>
            </a:r>
            <a:r>
              <a:t> (</a:t>
            </a:r>
            <a:r>
              <a:rPr i="1"/>
              <a:t>condition</a:t>
            </a:r>
            <a:r>
              <a:t>) </a:t>
            </a:r>
            <a:r>
              <a:rPr b="1"/>
              <a:t>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else if</a:t>
            </a:r>
            <a:r>
              <a:t> (</a:t>
            </a:r>
            <a:r>
              <a:rPr i="1"/>
              <a:t>condition</a:t>
            </a:r>
            <a:r>
              <a:t>) </a:t>
            </a:r>
            <a:r>
              <a:rPr b="1"/>
              <a:t>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else 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use of curly brackets</a:t>
            </a: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that </a:t>
            </a:r>
            <a:r>
              <a:rPr b="1"/>
              <a:t>else</a:t>
            </a:r>
            <a:r>
              <a:t> does not require a </a:t>
            </a:r>
            <a:r>
              <a:rPr i="1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7429425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onditional ope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operators</a:t>
            </a:r>
          </a:p>
        </p:txBody>
      </p:sp>
      <p:graphicFrame>
        <p:nvGraphicFramePr>
          <p:cNvPr id="552" name="Table"/>
          <p:cNvGraphicFramePr/>
          <p:nvPr/>
        </p:nvGraphicFramePr>
        <p:xfrm>
          <a:off x="1303982" y="2730500"/>
          <a:ext cx="10396835" cy="49784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638179"/>
                <a:gridCol w="5758656"/>
              </a:tblGrid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Relational Operator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&lt;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Less than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D6D6D6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&lt;=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Less than or equal to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&gt;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Greater than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D6D6D6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&gt;=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Greater than or equal to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==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Equal to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D6D6D6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===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Equal to in both </a:t>
                      </a:r>
                      <a:r>
                        <a:rPr b="1"/>
                        <a:t>value</a:t>
                      </a:r>
                      <a:r>
                        <a:t> and </a:t>
                      </a:r>
                      <a:r>
                        <a:rPr b="1"/>
                        <a:t>type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!=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Not equal to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3173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onditional ope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operators</a:t>
            </a:r>
          </a:p>
        </p:txBody>
      </p:sp>
      <p:graphicFrame>
        <p:nvGraphicFramePr>
          <p:cNvPr id="557" name="Table"/>
          <p:cNvGraphicFramePr/>
          <p:nvPr/>
        </p:nvGraphicFramePr>
        <p:xfrm>
          <a:off x="1303982" y="1487512"/>
          <a:ext cx="10396835" cy="24892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638179"/>
                <a:gridCol w="5758656"/>
              </a:tblGrid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Logical Operator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&amp;&amp;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AND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D6D6D6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||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OR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!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NOT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8" name="Table"/>
          <p:cNvGraphicFramePr/>
          <p:nvPr/>
        </p:nvGraphicFramePr>
        <p:xfrm>
          <a:off x="1722511" y="5226856"/>
          <a:ext cx="9559774" cy="29464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913310"/>
                <a:gridCol w="1910723"/>
                <a:gridCol w="1904919"/>
                <a:gridCol w="1912608"/>
                <a:gridCol w="1918214"/>
              </a:tblGrid>
              <a:tr h="584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A &amp;&amp; B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 || B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!A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D6D6D6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sp>
        <p:nvSpPr>
          <p:cNvPr id="559" name="AND"/>
          <p:cNvSpPr txBox="1"/>
          <p:nvPr/>
        </p:nvSpPr>
        <p:spPr>
          <a:xfrm>
            <a:off x="5977929" y="4584699"/>
            <a:ext cx="11545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914400"/>
            <a:r>
              <a:t>AND</a:t>
            </a:r>
          </a:p>
        </p:txBody>
      </p:sp>
      <p:sp>
        <p:nvSpPr>
          <p:cNvPr id="560" name="OR"/>
          <p:cNvSpPr txBox="1"/>
          <p:nvPr/>
        </p:nvSpPr>
        <p:spPr>
          <a:xfrm>
            <a:off x="8048029" y="4584699"/>
            <a:ext cx="76418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914400"/>
            <a:r>
              <a:t>OR</a:t>
            </a:r>
          </a:p>
        </p:txBody>
      </p:sp>
      <p:sp>
        <p:nvSpPr>
          <p:cNvPr id="561" name="NOT"/>
          <p:cNvSpPr txBox="1"/>
          <p:nvPr/>
        </p:nvSpPr>
        <p:spPr>
          <a:xfrm>
            <a:off x="9790310" y="4584699"/>
            <a:ext cx="11168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914400"/>
            <a: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190455069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Additional top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Additional topics</a:t>
            </a:r>
          </a:p>
        </p:txBody>
      </p:sp>
      <p:sp>
        <p:nvSpPr>
          <p:cNvPr id="534" name="String concatenation using the + operator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635000" indent="-635000" algn="l">
              <a:spcBef>
                <a:spcPts val="3200"/>
              </a:spcBef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String concatenation using the </a:t>
            </a:r>
            <a:r>
              <a:rPr b="1">
                <a:solidFill>
                  <a:srgbClr val="8B0000"/>
                </a:solidFill>
              </a:rPr>
              <a:t>+</a:t>
            </a:r>
            <a:r>
              <a:rPr>
                <a:solidFill>
                  <a:srgbClr val="00008B"/>
                </a:solidFill>
              </a:rPr>
              <a:t> operator</a:t>
            </a:r>
          </a:p>
          <a:p>
            <a:pPr marL="635000" indent="-635000" algn="l">
              <a:spcBef>
                <a:spcPts val="3200"/>
              </a:spcBef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Displaying current date using </a:t>
            </a:r>
            <a:r>
              <a:rPr b="1">
                <a:solidFill>
                  <a:srgbClr val="8B0000"/>
                </a:solidFill>
              </a:rPr>
              <a:t>Date()</a:t>
            </a:r>
            <a:r>
              <a:rPr>
                <a:solidFill>
                  <a:srgbClr val="00008B"/>
                </a:solidFill>
              </a:rPr>
              <a:t> command</a:t>
            </a:r>
          </a:p>
          <a:p>
            <a:pPr marL="635000" indent="-635000" algn="l">
              <a:spcBef>
                <a:spcPts val="3200"/>
              </a:spcBef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Conditional operators (relational and logical)</a:t>
            </a:r>
          </a:p>
          <a:p>
            <a:pPr marL="635000" indent="-635000" algn="l">
              <a:spcBef>
                <a:spcPts val="3200"/>
              </a:spcBef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Increment, decrement, and other useful operators</a:t>
            </a:r>
          </a:p>
          <a:p>
            <a:pPr marL="635000" indent="-635000" algn="l">
              <a:spcBef>
                <a:spcPts val="3200"/>
              </a:spcBef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Rules of precedence</a:t>
            </a:r>
          </a:p>
        </p:txBody>
      </p:sp>
    </p:spTree>
    <p:extLst>
      <p:ext uri="{BB962C8B-B14F-4D97-AF65-F5344CB8AC3E}">
        <p14:creationId xmlns:p14="http://schemas.microsoft.com/office/powerpoint/2010/main" val="11657831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onditional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statements</a:t>
            </a:r>
          </a:p>
        </p:txBody>
      </p:sp>
      <p:sp>
        <p:nvSpPr>
          <p:cNvPr id="507" name="Conditional statements are used to perform different actions under different conditions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Conditional statements are used to perform different </a:t>
            </a:r>
            <a:r>
              <a:rPr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actions</a:t>
            </a:r>
            <a:r>
              <a:rPr>
                <a:solidFill>
                  <a:srgbClr val="00008B"/>
                </a:solidFill>
              </a:rPr>
              <a:t> under different </a:t>
            </a:r>
            <a:r>
              <a:rPr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conditions</a:t>
            </a: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Three types of statements: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if</a:t>
            </a:r>
          </a:p>
          <a:p>
            <a:pPr algn="l"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if - else</a:t>
            </a:r>
          </a:p>
          <a:p>
            <a:pPr lvl="1" algn="l"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if - else if - else</a:t>
            </a:r>
          </a:p>
        </p:txBody>
      </p:sp>
    </p:spTree>
    <p:extLst>
      <p:ext uri="{BB962C8B-B14F-4D97-AF65-F5344CB8AC3E}">
        <p14:creationId xmlns:p14="http://schemas.microsoft.com/office/powerpoint/2010/main" val="19712412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assignment in class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JavaScript code to assess whether Year entered by user is a Leap year or not.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smtClean="0"/>
              <a:t>prompt</a:t>
            </a:r>
            <a:r>
              <a:rPr lang="en-US" dirty="0" smtClean="0"/>
              <a:t> to solicit user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smtClean="0"/>
              <a:t>Number</a:t>
            </a:r>
            <a:r>
              <a:rPr lang="en-US" dirty="0" smtClean="0"/>
              <a:t> to convert the input </a:t>
            </a:r>
            <a:r>
              <a:rPr lang="en-US" smtClean="0"/>
              <a:t>into number from string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i="1" dirty="0" smtClean="0"/>
              <a:t>if and if else </a:t>
            </a:r>
            <a:r>
              <a:rPr lang="en-US" dirty="0" smtClean="0"/>
              <a:t>to verify whether the year entered is leap year</a:t>
            </a:r>
          </a:p>
          <a:p>
            <a:pPr lvl="1"/>
            <a:r>
              <a:rPr lang="en-US" dirty="0" smtClean="0"/>
              <a:t>Begin with using a constant value (</a:t>
            </a:r>
            <a:r>
              <a:rPr lang="en-US" dirty="0" err="1" smtClean="0"/>
              <a:t>var</a:t>
            </a:r>
            <a:r>
              <a:rPr lang="en-US" dirty="0" smtClean="0"/>
              <a:t> year=1996;)</a:t>
            </a:r>
          </a:p>
          <a:p>
            <a:pPr lvl="1"/>
            <a:r>
              <a:rPr lang="en-US" dirty="0" smtClean="0"/>
              <a:t>If your logic works, add prompt to enter variable value.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assignment in class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Leap Year</a:t>
            </a:r>
          </a:p>
          <a:p>
            <a:pPr marL="904488" lvl="1" indent="-514350">
              <a:buFont typeface="+mj-lt"/>
              <a:buAutoNum type="arabicPeriod"/>
            </a:pPr>
            <a:r>
              <a:rPr lang="en-US" dirty="0"/>
              <a:t>If year is divisible by 4, proceed to step 2 or skip to step 5</a:t>
            </a:r>
          </a:p>
          <a:p>
            <a:pPr marL="904488" lvl="1" indent="-514350">
              <a:buFont typeface="+mj-lt"/>
              <a:buAutoNum type="arabicPeriod"/>
            </a:pPr>
            <a:r>
              <a:rPr lang="en-US" dirty="0"/>
              <a:t>If year is divisible by 100, proceed to step 3 or skip to step 4</a:t>
            </a:r>
          </a:p>
          <a:p>
            <a:pPr marL="904488" lvl="1" indent="-514350">
              <a:buFont typeface="+mj-lt"/>
              <a:buAutoNum type="arabicPeriod"/>
            </a:pPr>
            <a:r>
              <a:rPr lang="en-US" dirty="0"/>
              <a:t>If year is divisible by 400, proceed to step 4</a:t>
            </a:r>
          </a:p>
          <a:p>
            <a:pPr marL="904488" lvl="1" indent="-514350">
              <a:buFont typeface="+mj-lt"/>
              <a:buAutoNum type="arabicPeriod"/>
            </a:pPr>
            <a:r>
              <a:rPr lang="en-US" dirty="0"/>
              <a:t>Year is Leap Year (end)</a:t>
            </a:r>
          </a:p>
          <a:p>
            <a:pPr marL="904488" lvl="1" indent="-514350">
              <a:buFont typeface="+mj-lt"/>
              <a:buAutoNum type="arabicPeriod"/>
            </a:pPr>
            <a:r>
              <a:rPr lang="en-US" dirty="0"/>
              <a:t>Year is not Leap Year (end)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58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if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statement</a:t>
            </a:r>
          </a:p>
        </p:txBody>
      </p:sp>
      <p:sp>
        <p:nvSpPr>
          <p:cNvPr id="510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EXAMPLE SCRIPT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//declare/define variables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var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 a=1, b=2;</a:t>
            </a:r>
            <a:endParaRPr dirty="0">
              <a:solidFill>
                <a:srgbClr val="008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//check a condition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if</a:t>
            </a:r>
            <a:r>
              <a:rPr dirty="0"/>
              <a:t> (a &lt; b) </a:t>
            </a:r>
            <a:r>
              <a:rPr dirty="0">
                <a:solidFill>
                  <a:srgbClr val="008F00"/>
                </a:solidFill>
              </a:rPr>
              <a:t>//display message if condition is true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/>
              <a:t>(“a is less than b”);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&lt;/script&gt;</a:t>
            </a:r>
          </a:p>
        </p:txBody>
      </p:sp>
      <p:sp>
        <p:nvSpPr>
          <p:cNvPr id="511" name="SYNTAX…"/>
          <p:cNvSpPr/>
          <p:nvPr/>
        </p:nvSpPr>
        <p:spPr>
          <a:xfrm>
            <a:off x="8229600" y="594592"/>
            <a:ext cx="4372267" cy="8013700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SYNTAX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if</a:t>
            </a:r>
            <a:r>
              <a:t> (</a:t>
            </a:r>
            <a:r>
              <a:rPr i="1"/>
              <a:t>condition</a:t>
            </a:r>
            <a:r>
              <a:t>)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</a:t>
            </a:r>
            <a:r>
              <a:t>;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that if there is only one statement (see example), then there is no need to use curly brackets, i.e., {…}</a:t>
            </a:r>
          </a:p>
        </p:txBody>
      </p:sp>
    </p:spTree>
    <p:extLst>
      <p:ext uri="{BB962C8B-B14F-4D97-AF65-F5344CB8AC3E}">
        <p14:creationId xmlns:p14="http://schemas.microsoft.com/office/powerpoint/2010/main" val="14216345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if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statement</a:t>
            </a:r>
          </a:p>
        </p:txBody>
      </p:sp>
      <p:sp>
        <p:nvSpPr>
          <p:cNvPr id="514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EXAMPLE SCRIPT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//declare/define variables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var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a=1, b=2, c;</a:t>
            </a:r>
            <a:endParaRPr>
              <a:solidFill>
                <a:srgbClr val="008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//check a condition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if</a:t>
            </a:r>
            <a:r>
              <a:t> (a &lt; b)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{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/* subtract values and display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result if condition is true */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c=b-a;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(“c=b-a=”,c);</a:t>
            </a:r>
          </a:p>
          <a:p>
            <a:pPr lvl="2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</p:txBody>
      </p:sp>
      <p:sp>
        <p:nvSpPr>
          <p:cNvPr id="515" name="SYNTAX…"/>
          <p:cNvSpPr/>
          <p:nvPr/>
        </p:nvSpPr>
        <p:spPr>
          <a:xfrm>
            <a:off x="8915400" y="1219200"/>
            <a:ext cx="3908140" cy="8013700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SYNTAX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if</a:t>
            </a:r>
            <a:r>
              <a:t> (</a:t>
            </a:r>
            <a:r>
              <a:rPr i="1"/>
              <a:t>condition</a:t>
            </a:r>
            <a:r>
              <a:t>) </a:t>
            </a:r>
            <a:r>
              <a:rPr b="1"/>
              <a:t>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that if there is more than one statement (see example), then statements must be wrapped around curly brackets</a:t>
            </a:r>
          </a:p>
        </p:txBody>
      </p:sp>
    </p:spTree>
    <p:extLst>
      <p:ext uri="{BB962C8B-B14F-4D97-AF65-F5344CB8AC3E}">
        <p14:creationId xmlns:p14="http://schemas.microsoft.com/office/powerpoint/2010/main" val="5088421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if - else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- else statement</a:t>
            </a:r>
          </a:p>
        </p:txBody>
      </p:sp>
      <p:sp>
        <p:nvSpPr>
          <p:cNvPr id="518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EXAMPLE SCRIPT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//declare/define variables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var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a=1, b=2;</a:t>
            </a:r>
            <a:endParaRPr>
              <a:solidFill>
                <a:srgbClr val="008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//check a condition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if</a:t>
            </a:r>
            <a:r>
              <a:t> (a &lt; b) </a:t>
            </a:r>
            <a:r>
              <a:rPr>
                <a:solidFill>
                  <a:srgbClr val="008F00"/>
                </a:solidFill>
              </a:rPr>
              <a:t>//display message if condition is true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(“a is less than b”);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else </a:t>
            </a: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//display message if condition above is false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(“a is greater than b”);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</p:txBody>
      </p:sp>
      <p:sp>
        <p:nvSpPr>
          <p:cNvPr id="519" name="SYNTAX…"/>
          <p:cNvSpPr/>
          <p:nvPr/>
        </p:nvSpPr>
        <p:spPr>
          <a:xfrm>
            <a:off x="8915400" y="1219200"/>
            <a:ext cx="3908140" cy="8013700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SYNTAX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if</a:t>
            </a:r>
            <a:r>
              <a:t> (</a:t>
            </a:r>
            <a:r>
              <a:rPr i="1"/>
              <a:t>condition</a:t>
            </a:r>
            <a:r>
              <a:t>)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else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</a:t>
            </a:r>
            <a:r>
              <a:t>;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absence of curly brackets</a:t>
            </a: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that </a:t>
            </a:r>
            <a:r>
              <a:rPr b="1"/>
              <a:t>else</a:t>
            </a:r>
            <a:r>
              <a:t> does not require a </a:t>
            </a:r>
            <a:r>
              <a:rPr i="1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8298805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if - else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- else statement</a:t>
            </a:r>
          </a:p>
        </p:txBody>
      </p:sp>
      <p:sp>
        <p:nvSpPr>
          <p:cNvPr id="522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EXAMPLE SCRIPT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//declare/define variables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var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a=1, b=2, c; </a:t>
            </a:r>
            <a:endParaRPr>
              <a:solidFill>
                <a:srgbClr val="008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//check a condition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if</a:t>
            </a:r>
            <a:r>
              <a:t> (a &lt; b)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{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/* subtract values and display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result if condition is true */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c=b-a;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(“c=b-a=”,c);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}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else {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/* subtract values and display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result if above condition is false */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c=a-b;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(“c=a-b=”,c);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</p:txBody>
      </p:sp>
      <p:sp>
        <p:nvSpPr>
          <p:cNvPr id="523" name="SYNTAX…"/>
          <p:cNvSpPr/>
          <p:nvPr/>
        </p:nvSpPr>
        <p:spPr>
          <a:xfrm>
            <a:off x="8919294" y="1218703"/>
            <a:ext cx="3908141" cy="8024070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SYNTAX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if</a:t>
            </a:r>
            <a:r>
              <a:t> (</a:t>
            </a:r>
            <a:r>
              <a:rPr i="1"/>
              <a:t>condition</a:t>
            </a:r>
            <a:r>
              <a:t>) </a:t>
            </a:r>
            <a:r>
              <a:rPr b="1"/>
              <a:t>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else 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use of curly brackets</a:t>
            </a: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that </a:t>
            </a:r>
            <a:r>
              <a:rPr b="1"/>
              <a:t>else</a:t>
            </a:r>
            <a:r>
              <a:t> does not require a </a:t>
            </a:r>
            <a:r>
              <a:rPr i="1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20442893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if - else if - else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- else if - else statement</a:t>
            </a:r>
          </a:p>
        </p:txBody>
      </p:sp>
      <p:sp>
        <p:nvSpPr>
          <p:cNvPr id="526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EXAMPLE SCRIPT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//declare/define variables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var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a=1, b=2;</a:t>
            </a:r>
            <a:endParaRPr>
              <a:solidFill>
                <a:srgbClr val="008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//check a condition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if</a:t>
            </a:r>
            <a:r>
              <a:t> (a &lt; b)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(“a is less than b”);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//if above condition is false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else if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(a &gt; b)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(“a is greater than b”);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//else if above conditions are false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else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(“a is equal to b”);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</p:txBody>
      </p:sp>
      <p:sp>
        <p:nvSpPr>
          <p:cNvPr id="527" name="SYNTAX…"/>
          <p:cNvSpPr/>
          <p:nvPr/>
        </p:nvSpPr>
        <p:spPr>
          <a:xfrm>
            <a:off x="8915400" y="1219200"/>
            <a:ext cx="3908140" cy="8013700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SYNTAX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if</a:t>
            </a:r>
            <a:r>
              <a:t> (</a:t>
            </a:r>
            <a:r>
              <a:rPr i="1"/>
              <a:t>condition</a:t>
            </a:r>
            <a:r>
              <a:t>)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</a:t>
            </a:r>
            <a:r>
              <a:t>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else if</a:t>
            </a:r>
            <a:r>
              <a:t> (</a:t>
            </a:r>
            <a:r>
              <a:rPr i="1"/>
              <a:t>condition</a:t>
            </a:r>
            <a:r>
              <a:t>)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else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</a:t>
            </a:r>
            <a:r>
              <a:t>;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absence of curly brackets</a:t>
            </a: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space between else and if, i.e., </a:t>
            </a:r>
            <a:r>
              <a:rPr b="1"/>
              <a:t>else if</a:t>
            </a: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b="1"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that </a:t>
            </a:r>
            <a:r>
              <a:rPr b="1"/>
              <a:t>else</a:t>
            </a:r>
            <a:r>
              <a:t> does not require a </a:t>
            </a:r>
            <a:r>
              <a:rPr i="1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77971608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2400</TotalTime>
  <Words>876</Words>
  <Application>Microsoft Macintosh PowerPoint</Application>
  <PresentationFormat>Custom</PresentationFormat>
  <Paragraphs>229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Avenir Roman</vt:lpstr>
      <vt:lpstr>Calibri</vt:lpstr>
      <vt:lpstr>Cambria</vt:lpstr>
      <vt:lpstr>Gill Sans</vt:lpstr>
      <vt:lpstr>Gill Sans SemiBold</vt:lpstr>
      <vt:lpstr>Helvetica Light</vt:lpstr>
      <vt:lpstr>Rockwell</vt:lpstr>
      <vt:lpstr>Rockwell Condensed</vt:lpstr>
      <vt:lpstr>Rockwell Extra Bold</vt:lpstr>
      <vt:lpstr>Wingdings</vt:lpstr>
      <vt:lpstr>Wood Type</vt:lpstr>
      <vt:lpstr>ENGR 11:  Introduction to Engineering Analysis I</vt:lpstr>
      <vt:lpstr>Conditional statements</vt:lpstr>
      <vt:lpstr>Team assignment in class </vt:lpstr>
      <vt:lpstr>Team assignment in class </vt:lpstr>
      <vt:lpstr>if statement</vt:lpstr>
      <vt:lpstr>if statement</vt:lpstr>
      <vt:lpstr>if - else statement</vt:lpstr>
      <vt:lpstr>if - else statement</vt:lpstr>
      <vt:lpstr>if - else if - else statement</vt:lpstr>
      <vt:lpstr>if - else if - else statement</vt:lpstr>
      <vt:lpstr>Conditional operators</vt:lpstr>
      <vt:lpstr>Conditional operators</vt:lpstr>
      <vt:lpstr>Additional topics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Analysis I</dc:title>
  <cp:lastModifiedBy>Microsoft Office User</cp:lastModifiedBy>
  <cp:revision>165</cp:revision>
  <dcterms:modified xsi:type="dcterms:W3CDTF">2017-11-09T15:39:21Z</dcterms:modified>
</cp:coreProperties>
</file>