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34"/>
  </p:notesMasterIdLst>
  <p:sldIdLst>
    <p:sldId id="256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1" r:id="rId29"/>
    <p:sldId id="472" r:id="rId30"/>
    <p:sldId id="470" r:id="rId31"/>
    <p:sldId id="443" r:id="rId32"/>
    <p:sldId id="34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/>
    <p:restoredTop sz="79888"/>
  </p:normalViewPr>
  <p:slideViewPr>
    <p:cSldViewPr snapToGrid="0" snapToObjects="1">
      <p:cViewPr varScale="1">
        <p:scale>
          <a:sx n="47" d="100"/>
          <a:sy n="47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EBEE-1F97-434B-B2DC-664DF54EBF42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2" b="1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3AF0-3E29-104D-9F0D-09332B7AD129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B1B4-6BD5-314B-8B29-774E1E34C0EA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0" y="1"/>
            <a:ext cx="13004800" cy="11637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387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199" y="1"/>
            <a:ext cx="12417755" cy="1244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199" y="1346200"/>
            <a:ext cx="12417755" cy="7432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BAE-96F2-DA4F-AF26-883CA890BA4A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46000B-9D81-3349-8383-36C936787BA1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2"/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1621B-950C-074F-BD7D-8E442E12EBC5}" type="datetime1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4" b="1">
                <a:solidFill>
                  <a:schemeClr val="accent1">
                    <a:lumMod val="75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4F8-5EAB-794A-91FF-3B7CDBEEBA05}" type="datetime1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C6CBE6-C188-5B45-A474-2D6170879B7A}" type="datetime1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2635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F3B8-271D-DC4E-B3C8-02976E97BCC2}" type="datetime1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013B-E837-5248-9F05-A7B7467BB6D0}" type="datetime1">
              <a:rPr lang="en-US" smtClean="0"/>
              <a:t>11/7/17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2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2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48ED-94B7-5243-98FA-C687972B562A}" type="datetime1">
              <a:rPr lang="en-US" smtClean="0"/>
              <a:t>11/7/17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C50C53-103C-E748-8982-3773E017C1C9}" type="datetime1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ENGR11 - Dr. Mandala - Department of Bioengineering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4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75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hf hdr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5973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Introduction to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ENGR 11: </a:t>
            </a:r>
            <a:br>
              <a:rPr lang="en-US" dirty="0"/>
            </a:br>
            <a:r>
              <a:rPr lang="en-US" dirty="0"/>
              <a:t>I</a:t>
            </a:r>
            <a:r>
              <a:rPr dirty="0"/>
              <a:t>ntroduction to</a:t>
            </a:r>
          </a:p>
          <a:p>
            <a:r>
              <a:rPr dirty="0"/>
              <a:t>Engineering Analysis 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GS 138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Dr. Mandala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document.write() examp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document.write() example 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473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//This example uses HTML tags in document.write()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“Hello!”,“&lt;br /&gt;”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&lt;br /&gt; tag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“Hello!”,  “&amp;nbsp;”,“How art thou?”</a:t>
            </a:r>
            <a:r>
              <a:rPr dirty="0"/>
              <a:t>);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“&lt;h1&gt;Hello!&lt;/h1&gt;”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&lt;h1&gt; tag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8F00"/>
                </a:solidFill>
              </a:rPr>
              <a:t>// use &lt;font&gt; tag (includes escape sequences)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“&lt;font face=\“Arial\”&gt;Hello!&lt;/font&gt;”</a:t>
            </a:r>
            <a:r>
              <a:rPr dirty="0"/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095344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document.writeln()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document.writeln() example</a:t>
            </a:r>
          </a:p>
        </p:txBody>
      </p:sp>
      <p:sp>
        <p:nvSpPr>
          <p:cNvPr id="476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//Compare this to document.write() example 1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“Hello!”</a:t>
            </a:r>
            <a:r>
              <a:t>); </a:t>
            </a:r>
            <a:r>
              <a:rPr>
                <a:solidFill>
                  <a:srgbClr val="008F00"/>
                </a:solidFill>
              </a:rPr>
              <a:t>//note lack of space after the ! mark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“Hello!”,  “&amp;nbsp;”,“How art thou?”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68357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alert() examp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alert() example 1</a:t>
            </a:r>
          </a:p>
        </p:txBody>
      </p:sp>
      <p:sp>
        <p:nvSpPr>
          <p:cNvPr id="47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following message using the alert method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alert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“Display an alert box and show this message!”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809701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alert()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alert() example 2</a:t>
            </a:r>
          </a:p>
        </p:txBody>
      </p:sp>
      <p:sp>
        <p:nvSpPr>
          <p:cNvPr id="482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//display following message using the alert method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//use the newline escape sequence to create two lines of text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alert</a:t>
            </a:r>
            <a:r>
              <a:t>(</a:t>
            </a:r>
            <a:r>
              <a:rPr>
                <a:solidFill>
                  <a:srgbClr val="800020"/>
                </a:solidFill>
              </a:rPr>
              <a:t>“Display an alert box and show this message!\nAlso, display this line after the first sentence.”</a:t>
            </a:r>
            <a:r>
              <a:t>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10060971" y="5933047"/>
            <a:ext cx="1" cy="1016001"/>
          </a:xfrm>
          <a:prstGeom prst="line">
            <a:avLst/>
          </a:prstGeom>
          <a:ln w="38100">
            <a:solidFill>
              <a:srgbClr val="9452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4" name="Using newline escape sequence"/>
          <p:cNvSpPr txBox="1"/>
          <p:nvPr/>
        </p:nvSpPr>
        <p:spPr>
          <a:xfrm>
            <a:off x="7828053" y="6832600"/>
            <a:ext cx="454203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indent="0"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Using newline </a:t>
            </a:r>
            <a:r>
              <a:rPr>
                <a:solidFill>
                  <a:srgbClr val="800020"/>
                </a:solidFill>
              </a:rPr>
              <a:t>escape sequence</a:t>
            </a:r>
          </a:p>
        </p:txBody>
      </p:sp>
    </p:spTree>
    <p:extLst>
      <p:ext uri="{BB962C8B-B14F-4D97-AF65-F5344CB8AC3E}">
        <p14:creationId xmlns:p14="http://schemas.microsoft.com/office/powerpoint/2010/main" val="17125108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Variables</a:t>
            </a:r>
          </a:p>
        </p:txBody>
      </p:sp>
      <p:sp>
        <p:nvSpPr>
          <p:cNvPr id="487" name="Variables are named containers that hold or store information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Variables</a:t>
            </a:r>
            <a:r>
              <a:rPr>
                <a:solidFill>
                  <a:srgbClr val="00008B"/>
                </a:solidFill>
                <a:latin typeface="+mj-lt"/>
              </a:rPr>
              <a:t> are </a:t>
            </a:r>
            <a:r>
              <a:rPr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named containers</a:t>
            </a:r>
            <a:r>
              <a:rPr>
                <a:solidFill>
                  <a:srgbClr val="00008B"/>
                </a:solidFill>
                <a:latin typeface="+mj-lt"/>
              </a:rPr>
              <a:t> that hold or store information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Declaring/defining variables in JavaScript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variable-name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or</a:t>
            </a: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variable-name</a:t>
            </a:r>
            <a:r>
              <a:rPr b="0" dirty="0">
                <a:solidFill>
                  <a:srgbClr val="00008B"/>
                </a:solidFill>
                <a:latin typeface="+mj-lt"/>
              </a:rPr>
              <a:t> = </a:t>
            </a:r>
            <a:r>
              <a:rPr b="0" i="1" dirty="0">
                <a:solidFill>
                  <a:srgbClr val="424242"/>
                </a:solidFill>
                <a:latin typeface="+mj-lt"/>
              </a:rPr>
              <a:t>value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NOTE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00008B"/>
                </a:solidFill>
                <a:latin typeface="+mj-lt"/>
              </a:rPr>
              <a:t>var</a:t>
            </a:r>
            <a:r>
              <a:rPr dirty="0">
                <a:solidFill>
                  <a:srgbClr val="00008B"/>
                </a:solidFill>
                <a:latin typeface="+mj-lt"/>
              </a:rPr>
              <a:t> is a Javascript 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keyword</a:t>
            </a:r>
            <a:r>
              <a:rPr dirty="0">
                <a:solidFill>
                  <a:srgbClr val="00008B"/>
                </a:solidFill>
                <a:latin typeface="+mj-lt"/>
              </a:rPr>
              <a:t> that </a:t>
            </a:r>
            <a:r>
              <a:rPr b="1" u="sng" dirty="0">
                <a:solidFill>
                  <a:srgbClr val="00008B"/>
                </a:solidFill>
                <a:latin typeface="+mj-lt"/>
              </a:rPr>
              <a:t>must be used to define variables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+mj-lt"/>
              </a:rPr>
              <a:t>ExampleS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x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//undefined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y=43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//number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z=“Hello”</a:t>
            </a:r>
            <a:r>
              <a:rPr b="0" dirty="0">
                <a:solidFill>
                  <a:srgbClr val="00008B"/>
                </a:solidFill>
                <a:latin typeface="+mj-lt"/>
              </a:rPr>
              <a:t>; </a:t>
            </a:r>
            <a:r>
              <a:rPr b="0" dirty="0">
                <a:solidFill>
                  <a:srgbClr val="008F00"/>
                </a:solidFill>
                <a:latin typeface="+mj-lt"/>
              </a:rPr>
              <a:t>//string data type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</a:t>
            </a:r>
            <a:r>
              <a:rPr b="0"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424242"/>
                </a:solidFill>
                <a:latin typeface="+mj-lt"/>
              </a:rPr>
              <a:t>q=2, g=33, myVal=0</a:t>
            </a:r>
            <a:r>
              <a:rPr b="0" dirty="0">
                <a:solidFill>
                  <a:srgbClr val="00008B"/>
                </a:solidFill>
                <a:latin typeface="+mj-lt"/>
              </a:rPr>
              <a:t>;</a:t>
            </a:r>
            <a:r>
              <a:rPr dirty="0">
                <a:latin typeface="+mj-lt"/>
              </a:rPr>
              <a:t> </a:t>
            </a:r>
            <a:r>
              <a:rPr b="0" dirty="0">
                <a:solidFill>
                  <a:srgbClr val="008F00"/>
                </a:solidFill>
                <a:latin typeface="+mj-lt"/>
              </a:rPr>
              <a:t>//multiple variable declaration/definition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BEST PRACTICE:</a:t>
            </a:r>
            <a:r>
              <a:rPr dirty="0">
                <a:solidFill>
                  <a:srgbClr val="00008B"/>
                </a:solidFill>
                <a:latin typeface="+mj-lt"/>
              </a:rPr>
              <a:t> Define all your </a:t>
            </a:r>
            <a:r>
              <a:rPr i="1" dirty="0">
                <a:solidFill>
                  <a:srgbClr val="00008B"/>
                </a:solidFill>
                <a:latin typeface="+mj-lt"/>
              </a:rPr>
              <a:t>variables</a:t>
            </a:r>
            <a:r>
              <a:rPr dirty="0">
                <a:solidFill>
                  <a:srgbClr val="00008B"/>
                </a:solidFill>
                <a:latin typeface="+mj-lt"/>
              </a:rPr>
              <a:t> at the </a:t>
            </a:r>
            <a:r>
              <a:rPr u="sng"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beginning of your script</a:t>
            </a:r>
          </a:p>
        </p:txBody>
      </p:sp>
    </p:spTree>
    <p:extLst>
      <p:ext uri="{BB962C8B-B14F-4D97-AF65-F5344CB8AC3E}">
        <p14:creationId xmlns:p14="http://schemas.microsoft.com/office/powerpoint/2010/main" val="15933129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Variable-name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Variable-name rules</a:t>
            </a:r>
          </a:p>
        </p:txBody>
      </p:sp>
      <p:sp>
        <p:nvSpPr>
          <p:cNvPr id="490" name="Variable names can contain uppercase letters, lowercase letters, digits, and underscore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can contain </a:t>
            </a:r>
            <a:r>
              <a:rPr b="1" dirty="0">
                <a:solidFill>
                  <a:srgbClr val="00008B"/>
                </a:solidFill>
                <a:latin typeface="+mj-lt"/>
              </a:rPr>
              <a:t>uppercase letters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lowercase letters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digits</a:t>
            </a:r>
            <a:r>
              <a:rPr dirty="0">
                <a:solidFill>
                  <a:srgbClr val="00008B"/>
                </a:solidFill>
                <a:latin typeface="+mj-lt"/>
              </a:rPr>
              <a:t>, and </a:t>
            </a:r>
            <a:r>
              <a:rPr b="1" dirty="0">
                <a:solidFill>
                  <a:srgbClr val="00008B"/>
                </a:solidFill>
                <a:latin typeface="+mj-lt"/>
              </a:rPr>
              <a:t>underscores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B0000"/>
                </a:solidFill>
                <a:latin typeface="+mj-lt"/>
              </a:rPr>
              <a:t>Example</a:t>
            </a:r>
            <a:r>
              <a:rPr dirty="0">
                <a:solidFill>
                  <a:srgbClr val="8B0000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X, y, w22, d_celsius</a:t>
            </a:r>
          </a:p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</a:t>
            </a:r>
            <a:r>
              <a:rPr b="1" dirty="0">
                <a:solidFill>
                  <a:srgbClr val="00008B"/>
                </a:solidFill>
                <a:latin typeface="+mj-lt"/>
              </a:rPr>
              <a:t>can not</a:t>
            </a:r>
            <a:r>
              <a:rPr dirty="0">
                <a:solidFill>
                  <a:srgbClr val="00008B"/>
                </a:solidFill>
                <a:latin typeface="+mj-lt"/>
              </a:rPr>
              <a:t> begin with a </a:t>
            </a:r>
            <a:r>
              <a:rPr b="1" dirty="0">
                <a:solidFill>
                  <a:srgbClr val="00008B"/>
                </a:solidFill>
                <a:latin typeface="+mj-lt"/>
              </a:rPr>
              <a:t>digit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latin typeface="+mj-lt"/>
              </a:rPr>
              <a:t>Example:</a:t>
            </a:r>
            <a:r>
              <a:rPr b="1" dirty="0">
                <a:solidFill>
                  <a:srgbClr val="00008B"/>
                </a:solidFill>
                <a:latin typeface="+mj-lt"/>
              </a:rPr>
              <a:t> </a:t>
            </a:r>
            <a:r>
              <a:rPr b="1" dirty="0" smtClean="0">
                <a:solidFill>
                  <a:srgbClr val="00008B"/>
                </a:solidFill>
                <a:latin typeface="+mj-lt"/>
              </a:rPr>
              <a:t>2</a:t>
            </a:r>
            <a:r>
              <a:rPr dirty="0" smtClean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x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is not a correct variable name</a:t>
            </a:r>
          </a:p>
          <a:p>
            <a:pPr algn="l"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are </a:t>
            </a:r>
            <a:r>
              <a:rPr b="1" dirty="0">
                <a:solidFill>
                  <a:srgbClr val="00008B"/>
                </a:solidFill>
                <a:latin typeface="+mj-lt"/>
              </a:rPr>
              <a:t>case sensitive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00020"/>
                </a:solidFill>
                <a:latin typeface="+mj-lt"/>
              </a:rPr>
              <a:t>Example:</a:t>
            </a:r>
            <a:r>
              <a:rPr b="1" dirty="0">
                <a:solidFill>
                  <a:srgbClr val="00008B"/>
                </a:solidFill>
                <a:latin typeface="+mj-lt"/>
              </a:rPr>
              <a:t> x</a:t>
            </a:r>
            <a:r>
              <a:rPr dirty="0">
                <a:solidFill>
                  <a:srgbClr val="00008B"/>
                </a:solidFill>
                <a:latin typeface="+mj-lt"/>
              </a:rPr>
              <a:t> and </a:t>
            </a:r>
            <a:r>
              <a:rPr b="1" dirty="0">
                <a:solidFill>
                  <a:srgbClr val="00008B"/>
                </a:solidFill>
                <a:latin typeface="+mj-lt"/>
              </a:rPr>
              <a:t>X</a:t>
            </a:r>
            <a:r>
              <a:rPr dirty="0">
                <a:solidFill>
                  <a:srgbClr val="00008B"/>
                </a:solidFill>
                <a:latin typeface="+mj-lt"/>
              </a:rPr>
              <a:t> are different variable names</a:t>
            </a:r>
          </a:p>
          <a:p>
            <a:pPr algn="l">
              <a:spcBef>
                <a:spcPts val="3200"/>
              </a:spcBef>
              <a:buClr>
                <a:srgbClr val="800020"/>
              </a:buClr>
              <a:buSzPct val="200000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Variable names </a:t>
            </a:r>
            <a:r>
              <a:rPr b="1" dirty="0" smtClean="0">
                <a:solidFill>
                  <a:srgbClr val="00008B"/>
                </a:solidFill>
                <a:latin typeface="+mj-lt"/>
              </a:rPr>
              <a:t>cannot</a:t>
            </a:r>
            <a:r>
              <a:rPr dirty="0" smtClean="0">
                <a:solidFill>
                  <a:srgbClr val="00008B"/>
                </a:solidFill>
                <a:latin typeface="+mj-lt"/>
              </a:rPr>
              <a:t> </a:t>
            </a:r>
            <a:r>
              <a:rPr dirty="0">
                <a:solidFill>
                  <a:srgbClr val="00008B"/>
                </a:solidFill>
                <a:latin typeface="+mj-lt"/>
              </a:rPr>
              <a:t>use keywords (or reserved words), such as: </a:t>
            </a:r>
            <a:r>
              <a:rPr b="1" dirty="0">
                <a:solidFill>
                  <a:srgbClr val="00008B"/>
                </a:solidFill>
                <a:latin typeface="+mj-lt"/>
              </a:rPr>
              <a:t>if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var</a:t>
            </a:r>
            <a:r>
              <a:rPr dirty="0">
                <a:solidFill>
                  <a:srgbClr val="00008B"/>
                </a:solidFill>
                <a:latin typeface="+mj-lt"/>
              </a:rPr>
              <a:t>, </a:t>
            </a:r>
            <a:r>
              <a:rPr b="1" dirty="0">
                <a:solidFill>
                  <a:srgbClr val="00008B"/>
                </a:solidFill>
                <a:latin typeface="+mj-lt"/>
              </a:rPr>
              <a:t>for</a:t>
            </a:r>
            <a:r>
              <a:rPr dirty="0">
                <a:solidFill>
                  <a:srgbClr val="00008B"/>
                </a:solidFill>
                <a:latin typeface="+mj-lt"/>
              </a:rPr>
              <a:t>, etc. (</a:t>
            </a:r>
            <a:r>
              <a:rPr dirty="0">
                <a:solidFill>
                  <a:srgbClr val="800020"/>
                </a:solidFill>
                <a:latin typeface="+mj-lt"/>
              </a:rPr>
              <a:t>refer to page H-81 for more JavaScript keywords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3578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Variable, or data,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Variable, or data, types</a:t>
            </a:r>
          </a:p>
        </p:txBody>
      </p:sp>
      <p:graphicFrame>
        <p:nvGraphicFramePr>
          <p:cNvPr id="493" name="Table"/>
          <p:cNvGraphicFramePr/>
          <p:nvPr>
            <p:extLst>
              <p:ext uri="{D42A27DB-BD31-4B8C-83A1-F6EECF244321}">
                <p14:modId xmlns:p14="http://schemas.microsoft.com/office/powerpoint/2010/main" val="1784027692"/>
              </p:ext>
            </p:extLst>
          </p:nvPr>
        </p:nvGraphicFramePr>
        <p:xfrm>
          <a:off x="193964" y="1163783"/>
          <a:ext cx="12469091" cy="7645093"/>
        </p:xfrm>
        <a:graphic>
          <a:graphicData uri="http://schemas.openxmlformats.org/drawingml/2006/table">
            <a:tbl>
              <a:tblPr firstCol="1">
                <a:tableStyleId>{2708684C-4D16-4618-839F-0558EEFCDFE6}</a:tableStyleId>
              </a:tblPr>
              <a:tblGrid>
                <a:gridCol w="2797956"/>
                <a:gridCol w="9671135"/>
              </a:tblGrid>
              <a:tr h="1417181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Undefined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Used to define variables without initializing them,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x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89266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Number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Represents both integers and floating point numbers, e.g., </a:t>
                      </a:r>
                      <a:r>
                        <a:rPr b="1">
                          <a:latin typeface="+mj-lt"/>
                        </a:rPr>
                        <a:t>var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y</a:t>
                      </a:r>
                      <a:r>
                        <a:rPr>
                          <a:latin typeface="+mj-lt"/>
                        </a:rPr>
                        <a:t>=</a:t>
                      </a:r>
                      <a:r>
                        <a:rPr b="1">
                          <a:latin typeface="+mj-lt"/>
                        </a:rPr>
                        <a:t>43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743373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Represents a sequence of characters. Strings can be defined using either single or double quotes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z</a:t>
                      </a:r>
                      <a:r>
                        <a:rPr>
                          <a:latin typeface="+mj-lt"/>
                        </a:rPr>
                        <a:t>=“Hello”; or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w</a:t>
                      </a:r>
                      <a:r>
                        <a:rPr>
                          <a:latin typeface="+mj-lt"/>
                        </a:rPr>
                        <a:t>=‘This is a text’;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390107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Used to create an empty variable, e.g., </a:t>
                      </a:r>
                      <a:r>
                        <a:rPr b="1">
                          <a:latin typeface="+mj-lt"/>
                        </a:rPr>
                        <a:t>var</a:t>
                      </a:r>
                      <a:r>
                        <a:rPr>
                          <a:latin typeface="+mj-lt"/>
                        </a:rPr>
                        <a:t> </a:t>
                      </a:r>
                      <a:r>
                        <a:rPr>
                          <a:solidFill>
                            <a:srgbClr val="424242"/>
                          </a:solidFill>
                          <a:latin typeface="+mj-lt"/>
                        </a:rPr>
                        <a:t>p</a:t>
                      </a:r>
                      <a:r>
                        <a:rPr>
                          <a:latin typeface="+mj-lt"/>
                        </a:rPr>
                        <a:t>=</a:t>
                      </a:r>
                      <a:r>
                        <a:rPr b="1">
                          <a:latin typeface="+mj-lt"/>
                        </a:rPr>
                        <a:t>null</a:t>
                      </a:r>
                      <a:r>
                        <a:rPr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1705166">
                <a:tc>
                  <a:txBody>
                    <a:bodyPr/>
                    <a:lstStyle/>
                    <a:p>
                      <a:pPr algn="l"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Boolean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j-lt"/>
                        </a:rPr>
                        <a:t>True or false variable, e.g., </a:t>
                      </a:r>
                      <a:r>
                        <a:rPr b="1" dirty="0">
                          <a:latin typeface="+mj-lt"/>
                        </a:rPr>
                        <a:t>var</a:t>
                      </a:r>
                      <a:r>
                        <a:rPr dirty="0">
                          <a:latin typeface="+mj-lt"/>
                        </a:rPr>
                        <a:t> </a:t>
                      </a:r>
                      <a:r>
                        <a:rPr dirty="0">
                          <a:solidFill>
                            <a:srgbClr val="424242"/>
                          </a:solidFill>
                          <a:latin typeface="+mj-lt"/>
                        </a:rPr>
                        <a:t>logic</a:t>
                      </a:r>
                      <a:r>
                        <a:rPr dirty="0">
                          <a:latin typeface="+mj-lt"/>
                        </a:rPr>
                        <a:t>=</a:t>
                      </a:r>
                      <a:r>
                        <a:rPr b="1" dirty="0">
                          <a:latin typeface="+mj-lt"/>
                        </a:rPr>
                        <a:t>true</a:t>
                      </a:r>
                      <a:r>
                        <a:rPr dirty="0">
                          <a:latin typeface="+mj-lt"/>
                        </a:rPr>
                        <a:t>;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945200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138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Arithmetic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Arithmetic operators</a:t>
            </a:r>
          </a:p>
        </p:txBody>
      </p:sp>
      <p:graphicFrame>
        <p:nvGraphicFramePr>
          <p:cNvPr id="496" name="Table"/>
          <p:cNvGraphicFramePr/>
          <p:nvPr>
            <p:extLst>
              <p:ext uri="{D42A27DB-BD31-4B8C-83A1-F6EECF244321}">
                <p14:modId xmlns:p14="http://schemas.microsoft.com/office/powerpoint/2010/main" val="986740030"/>
              </p:ext>
            </p:extLst>
          </p:nvPr>
        </p:nvGraphicFramePr>
        <p:xfrm>
          <a:off x="1017835" y="1383981"/>
          <a:ext cx="10969129" cy="778495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20243"/>
                <a:gridCol w="8548886"/>
              </a:tblGrid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 dirty="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Operator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Addition: </a:t>
                      </a:r>
                      <a:r>
                        <a:rPr b="1">
                          <a:latin typeface="+mj-lt"/>
                        </a:rPr>
                        <a:t>A+B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-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Subtraction: </a:t>
                      </a:r>
                      <a:r>
                        <a:rPr b="1">
                          <a:latin typeface="+mj-lt"/>
                        </a:rPr>
                        <a:t>A-B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/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Division: </a:t>
                      </a:r>
                      <a:r>
                        <a:rPr b="1">
                          <a:latin typeface="+mj-lt"/>
                        </a:rPr>
                        <a:t>A/B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12440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*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>
                          <a:latin typeface="+mj-lt"/>
                        </a:rPr>
                        <a:t>Multiplication: </a:t>
                      </a:r>
                      <a:r>
                        <a:rPr b="1">
                          <a:latin typeface="+mj-lt"/>
                        </a:rPr>
                        <a:t>A*B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1473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%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rPr dirty="0">
                          <a:latin typeface="+mj-lt"/>
                        </a:rPr>
                        <a:t>Modulus operator, or remainder function, where the operator finds the remainder of division of one number by another: </a:t>
                      </a:r>
                      <a:r>
                        <a:rPr b="1" dirty="0">
                          <a:latin typeface="+mj-lt"/>
                        </a:rPr>
                        <a:t>A%B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13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imple arithmetic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arithmetic example</a:t>
            </a:r>
          </a:p>
        </p:txBody>
      </p:sp>
      <p:sp>
        <p:nvSpPr>
          <p:cNvPr id="499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&lt;!--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temp1=0, temp2=0;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//convert temp1 to celsius (temp2)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temp2=(temp1-32)*5/9;</a:t>
            </a:r>
            <a:endParaRPr>
              <a:solidFill>
                <a:srgbClr val="008F00"/>
              </a:solidFill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8F00"/>
              </a:solidFill>
            </a:endParaRP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8F00"/>
                </a:solidFill>
              </a:rPr>
              <a:t>//display result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(“temp2 =  ”, temp2, “</a:t>
            </a:r>
            <a:r>
              <a:rPr>
                <a:solidFill>
                  <a:srgbClr val="8B0000"/>
                </a:solidFill>
              </a:rPr>
              <a:t>&lt;br /&gt;</a:t>
            </a:r>
            <a:r>
              <a:t>”);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652345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ecap: temperature conversion scri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temperature </a:t>
            </a:r>
            <a:r>
              <a:rPr dirty="0"/>
              <a:t>conversion script</a:t>
            </a:r>
          </a:p>
        </p:txBody>
      </p:sp>
      <p:sp>
        <p:nvSpPr>
          <p:cNvPr id="504" name="&lt;script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var 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fahrenheit=0, celsius=0;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//prompt user for input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latin typeface="Gill Sans"/>
                <a:ea typeface="Gill Sans"/>
                <a:cs typeface="Gill Sans"/>
                <a:sym typeface="Gill Sans"/>
              </a:rPr>
              <a:t>fahrenheit=</a:t>
            </a:r>
            <a:r>
              <a:rPr dirty="0"/>
              <a:t>prompt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("Please enter a value to convert: ");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//convert string to number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fahrenheit=</a:t>
            </a: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Number</a:t>
            </a:r>
            <a:r>
              <a:rPr dirty="0"/>
              <a:t>(fahrenheit);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//temperature conversion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celsius=(fahrenheit-32)/1.8;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//display result (simple version)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(celsius);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160858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scripting language that can be embedded in HTML pages (i.e., it does not require any special software)</a:t>
            </a:r>
          </a:p>
          <a:p>
            <a:r>
              <a:rPr lang="en-US" dirty="0"/>
              <a:t>Allows development of active web sites (user interaction) as opposed to passive web sites</a:t>
            </a:r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are two different languages (syntax of JavaScript is derived from C)</a:t>
            </a:r>
          </a:p>
          <a:p>
            <a:r>
              <a:rPr lang="en-US" dirty="0" err="1"/>
              <a:t>JavaScripts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client-side</a:t>
            </a:r>
            <a:r>
              <a:rPr lang="en-US" dirty="0"/>
              <a:t> processing applications, i.e., they run on the user’s computer and not the server</a:t>
            </a:r>
          </a:p>
          <a:p>
            <a:r>
              <a:rPr lang="en-US" dirty="0"/>
              <a:t>JavaScript codes do not require compilation - an interpreter (i.e., the browser) reads and runs the code immediately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85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request user input</a:t>
            </a:r>
          </a:p>
          <a:p>
            <a:r>
              <a:rPr lang="en-US" dirty="0" smtClean="0"/>
              <a:t>Syntax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variable_name</a:t>
            </a:r>
            <a:r>
              <a:rPr lang="en-US" dirty="0" smtClean="0"/>
              <a:t>=</a:t>
            </a:r>
            <a:r>
              <a:rPr lang="en-US" b="1" dirty="0" smtClean="0"/>
              <a:t>prompt</a:t>
            </a:r>
            <a:r>
              <a:rPr lang="en-US" dirty="0" smtClean="0"/>
              <a:t>(“Message to User”);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8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507" name="Conditional statements are used to perform different actions under different conditions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Conditional statements are used to perform different </a:t>
            </a:r>
            <a:r>
              <a:rPr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actions</a:t>
            </a:r>
            <a:r>
              <a:rPr>
                <a:solidFill>
                  <a:srgbClr val="00008B"/>
                </a:solidFill>
              </a:rPr>
              <a:t> under different </a:t>
            </a:r>
            <a:r>
              <a:rPr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conditions</a:t>
            </a: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Three types of statements: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>
              <a:solidFill>
                <a:srgbClr val="00008B"/>
              </a:solidFill>
            </a:endParaRP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</a:t>
            </a:r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 - else</a:t>
            </a:r>
          </a:p>
          <a:p>
            <a:pPr lvl="1"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 b="1">
                <a:solidFill>
                  <a:srgbClr val="80002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if - else if - else</a:t>
            </a:r>
          </a:p>
        </p:txBody>
      </p:sp>
    </p:spTree>
    <p:extLst>
      <p:ext uri="{BB962C8B-B14F-4D97-AF65-F5344CB8AC3E}">
        <p14:creationId xmlns:p14="http://schemas.microsoft.com/office/powerpoint/2010/main" val="19712412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if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510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var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 dirty="0"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rPr dirty="0"/>
              <a:t> (a &lt; b) </a:t>
            </a:r>
            <a:r>
              <a:rPr dirty="0">
                <a:solidFill>
                  <a:srgbClr val="008F00"/>
                </a:solidFill>
              </a:rPr>
              <a:t>//display message if condition is true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(“a is less than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</p:txBody>
      </p:sp>
      <p:sp>
        <p:nvSpPr>
          <p:cNvPr id="511" name="SYNTAX…"/>
          <p:cNvSpPr/>
          <p:nvPr/>
        </p:nvSpPr>
        <p:spPr>
          <a:xfrm>
            <a:off x="8229600" y="594592"/>
            <a:ext cx="4372267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if there is only one statement (see example), then there is no need to use curly brackets, i.e., {…}</a:t>
            </a:r>
          </a:p>
        </p:txBody>
      </p:sp>
    </p:spTree>
    <p:extLst>
      <p:ext uri="{BB962C8B-B14F-4D97-AF65-F5344CB8AC3E}">
        <p14:creationId xmlns:p14="http://schemas.microsoft.com/office/powerpoint/2010/main" val="14216345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if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statement</a:t>
            </a:r>
          </a:p>
        </p:txBody>
      </p:sp>
      <p:sp>
        <p:nvSpPr>
          <p:cNvPr id="514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</a:t>
            </a:r>
          </a:p>
          <a:p>
            <a:pPr lvl="2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15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if there is more than one statement (see example), then statements must be wrapped around curly brackets</a:t>
            </a:r>
          </a:p>
        </p:txBody>
      </p:sp>
    </p:spTree>
    <p:extLst>
      <p:ext uri="{BB962C8B-B14F-4D97-AF65-F5344CB8AC3E}">
        <p14:creationId xmlns:p14="http://schemas.microsoft.com/office/powerpoint/2010/main" val="5088421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statement</a:t>
            </a:r>
          </a:p>
        </p:txBody>
      </p:sp>
      <p:sp>
        <p:nvSpPr>
          <p:cNvPr id="518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solidFill>
                  <a:srgbClr val="008F00"/>
                </a:solidFill>
              </a:rPr>
              <a:t>//display message if condition is true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less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//display message if condition above is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greater than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19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absence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829880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statement</a:t>
            </a:r>
          </a:p>
        </p:txBody>
      </p:sp>
      <p:sp>
        <p:nvSpPr>
          <p:cNvPr id="522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 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condition is true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{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/* subtract values and display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result if above condition is false */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(“c=a-b=”,c);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23" name="SYNTAX…"/>
          <p:cNvSpPr/>
          <p:nvPr/>
        </p:nvSpPr>
        <p:spPr>
          <a:xfrm>
            <a:off x="8919294" y="1218703"/>
            <a:ext cx="3908141" cy="802407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0442893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if - else 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if - else statement</a:t>
            </a:r>
          </a:p>
        </p:txBody>
      </p:sp>
      <p:sp>
        <p:nvSpPr>
          <p:cNvPr id="526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b=2;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//check a condition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less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 is false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if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(a &gt; b)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greater than b”);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//else if above conditions are false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equal to b”);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27" name="SYNTAX…"/>
          <p:cNvSpPr/>
          <p:nvPr/>
        </p:nvSpPr>
        <p:spPr>
          <a:xfrm>
            <a:off x="8915400" y="1219200"/>
            <a:ext cx="3908140" cy="80137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if</a:t>
            </a:r>
            <a:r>
              <a:t> (</a:t>
            </a:r>
            <a:r>
              <a:rPr i="1"/>
              <a:t>condition</a:t>
            </a:r>
            <a:r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</a:t>
            </a:r>
            <a:r>
              <a:t>;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absence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space between else and if, i.e., </a:t>
            </a:r>
            <a:r>
              <a:rPr b="1"/>
              <a:t>else if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b="1"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7971608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if - else if - els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- else if - else statement</a:t>
            </a:r>
          </a:p>
        </p:txBody>
      </p:sp>
      <p:sp>
        <p:nvSpPr>
          <p:cNvPr id="530" name="EXAMPLE SCRIPT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EXAMPLE SCRIPT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//declare/define variables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var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a=1, b=2, c; </a:t>
            </a:r>
            <a:endParaRPr>
              <a:solidFill>
                <a:srgbClr val="008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444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if</a:t>
            </a:r>
            <a:r>
              <a:t> (a &lt; b)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{ </a:t>
            </a:r>
            <a:r>
              <a:rPr>
                <a:solidFill>
                  <a:srgbClr val="008F00"/>
                </a:solidFill>
              </a:rPr>
              <a:t>//check a condition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c=b-a;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(“c=b-a=”,c);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 if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(a &gt; b) </a:t>
            </a:r>
            <a:r>
              <a:t>{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 is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c=a-b;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(“c=a-b=”,c);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else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t>{ </a:t>
            </a:r>
            <a:r>
              <a:rPr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//if above conditions are false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(“a is equal to b”); 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t>(“&lt;br /&gt;”);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&lt;/script&gt;</a:t>
            </a:r>
          </a:p>
        </p:txBody>
      </p:sp>
      <p:sp>
        <p:nvSpPr>
          <p:cNvPr id="531" name="SYNTAX…"/>
          <p:cNvSpPr/>
          <p:nvPr/>
        </p:nvSpPr>
        <p:spPr>
          <a:xfrm>
            <a:off x="8915400" y="1219200"/>
            <a:ext cx="3908140" cy="8001000"/>
          </a:xfrm>
          <a:prstGeom prst="rect">
            <a:avLst/>
          </a:prstGeom>
          <a:ln w="381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SYNTAX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else if</a:t>
            </a:r>
            <a:r>
              <a:t> (</a:t>
            </a:r>
            <a:r>
              <a:rPr i="1"/>
              <a:t>condition</a:t>
            </a:r>
            <a:r>
              <a:t>) </a:t>
            </a:r>
            <a:r>
              <a:rPr b="1"/>
              <a:t>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else {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i="1"/>
              <a:t>statements</a:t>
            </a:r>
            <a:r>
              <a:t>;</a:t>
            </a:r>
          </a:p>
          <a:p>
            <a: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}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use of curly brackets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Note that </a:t>
            </a:r>
            <a:r>
              <a:rPr b="1"/>
              <a:t>else</a:t>
            </a:r>
            <a:r>
              <a:t> does not require a </a:t>
            </a:r>
            <a:r>
              <a:rPr i="1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7429425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2" name="Table"/>
          <p:cNvGraphicFramePr/>
          <p:nvPr/>
        </p:nvGraphicFramePr>
        <p:xfrm>
          <a:off x="1303982" y="2730500"/>
          <a:ext cx="10396835" cy="4978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Relational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Less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&gt;=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Greater than or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===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defRPr>
                      </a:pPr>
                      <a:r>
                        <a:t>Equal to in both </a:t>
                      </a:r>
                      <a:r>
                        <a:rPr b="1"/>
                        <a:t>value</a:t>
                      </a:r>
                      <a:r>
                        <a:t> and </a:t>
                      </a:r>
                      <a:r>
                        <a:rPr b="1"/>
                        <a:t>type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!=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 equal to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1734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onditional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operators</a:t>
            </a:r>
          </a:p>
        </p:txBody>
      </p:sp>
      <p:graphicFrame>
        <p:nvGraphicFramePr>
          <p:cNvPr id="557" name="Table"/>
          <p:cNvGraphicFramePr/>
          <p:nvPr/>
        </p:nvGraphicFramePr>
        <p:xfrm>
          <a:off x="1303982" y="1487512"/>
          <a:ext cx="10396835" cy="2489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638179"/>
                <a:gridCol w="5758656"/>
              </a:tblGrid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Logical Operator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&amp;&amp;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||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Table"/>
          <p:cNvGraphicFramePr/>
          <p:nvPr/>
        </p:nvGraphicFramePr>
        <p:xfrm>
          <a:off x="1722511" y="5226856"/>
          <a:ext cx="9559774" cy="29464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913310"/>
                <a:gridCol w="1910723"/>
                <a:gridCol w="1904919"/>
                <a:gridCol w="1912608"/>
                <a:gridCol w="1918214"/>
              </a:tblGrid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A &amp;&amp;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A || B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!A</a:t>
                      </a:r>
                    </a:p>
                  </a:txBody>
                  <a:tcPr marL="50800" marR="50800" marT="50800" marB="50800" anchor="ctr" horzOverflow="overflow">
                    <a:lnB w="25400">
                      <a:solidFill>
                        <a:srgbClr val="945200"/>
                      </a:solidFill>
                      <a:miter lim="400000"/>
                    </a:lnB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T w="25400">
                      <a:solidFill>
                        <a:srgbClr val="945200"/>
                      </a:solidFill>
                      <a:miter lim="400000"/>
                    </a:lnT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R w="25400">
                      <a:solidFill>
                        <a:srgbClr val="945200"/>
                      </a:solidFill>
                      <a:miter lim="400000"/>
                    </a:lnR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</a:rPr>
                        <a:t>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559" name="AND"/>
          <p:cNvSpPr txBox="1"/>
          <p:nvPr/>
        </p:nvSpPr>
        <p:spPr>
          <a:xfrm>
            <a:off x="5977929" y="4584699"/>
            <a:ext cx="11545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AND</a:t>
            </a:r>
          </a:p>
        </p:txBody>
      </p:sp>
      <p:sp>
        <p:nvSpPr>
          <p:cNvPr id="560" name="OR"/>
          <p:cNvSpPr txBox="1"/>
          <p:nvPr/>
        </p:nvSpPr>
        <p:spPr>
          <a:xfrm>
            <a:off x="8048029" y="4584699"/>
            <a:ext cx="76418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OR</a:t>
            </a:r>
          </a:p>
        </p:txBody>
      </p:sp>
      <p:sp>
        <p:nvSpPr>
          <p:cNvPr id="561" name="NOT"/>
          <p:cNvSpPr txBox="1"/>
          <p:nvPr/>
        </p:nvSpPr>
        <p:spPr>
          <a:xfrm>
            <a:off x="9790310" y="4584699"/>
            <a:ext cx="111680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defTabSz="914400"/>
            <a: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9045506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JavaScript in HT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in HTML</a:t>
            </a:r>
          </a:p>
        </p:txBody>
      </p:sp>
      <p:sp>
        <p:nvSpPr>
          <p:cNvPr id="444" name="Primary method of embedding JavaScript code in HTML: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Primary method of </a:t>
            </a:r>
            <a:r>
              <a:rPr i="1" dirty="0">
                <a:solidFill>
                  <a:srgbClr val="00008B"/>
                </a:solidFill>
                <a:latin typeface="+mj-lt"/>
              </a:rPr>
              <a:t>embedding</a:t>
            </a:r>
            <a:r>
              <a:rPr dirty="0">
                <a:solidFill>
                  <a:srgbClr val="00008B"/>
                </a:solidFill>
                <a:latin typeface="+mj-lt"/>
              </a:rPr>
              <a:t> JavaScript code in HTML: 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&lt;script </a:t>
            </a:r>
            <a:r>
              <a:rPr dirty="0">
                <a:solidFill>
                  <a:srgbClr val="800020"/>
                </a:solidFill>
                <a:latin typeface="+mj-lt"/>
              </a:rPr>
              <a:t>type</a:t>
            </a:r>
            <a:r>
              <a:rPr dirty="0">
                <a:solidFill>
                  <a:srgbClr val="00008B"/>
                </a:solidFill>
                <a:latin typeface="+mj-lt"/>
              </a:rPr>
              <a:t>=</a:t>
            </a:r>
            <a:r>
              <a:rPr b="0" dirty="0">
                <a:solidFill>
                  <a:srgbClr val="00008B"/>
                </a:solidFill>
                <a:latin typeface="+mj-lt"/>
              </a:rPr>
              <a:t>“text/javascript”</a:t>
            </a:r>
            <a:r>
              <a:rPr dirty="0">
                <a:solidFill>
                  <a:srgbClr val="00008B"/>
                </a:solidFill>
                <a:latin typeface="+mj-lt"/>
              </a:rPr>
              <a:t>&gt;</a:t>
            </a:r>
          </a:p>
          <a:p>
            <a:pPr lvl="1"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b="0" dirty="0">
                <a:solidFill>
                  <a:srgbClr val="00008B"/>
                </a:solidFill>
                <a:latin typeface="+mj-lt"/>
              </a:rPr>
              <a:t>&lt;!--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008F00"/>
                </a:solidFill>
                <a:latin typeface="+mj-lt"/>
              </a:rPr>
              <a:t>JavaScript content</a:t>
            </a:r>
            <a:r>
              <a:rPr dirty="0">
                <a:solidFill>
                  <a:srgbClr val="00008B"/>
                </a:solidFill>
                <a:latin typeface="+mj-lt"/>
              </a:rPr>
              <a:t> </a:t>
            </a:r>
            <a:r>
              <a:rPr b="0" dirty="0">
                <a:solidFill>
                  <a:srgbClr val="00008B"/>
                </a:solidFill>
                <a:latin typeface="+mj-lt"/>
              </a:rPr>
              <a:t>--&gt;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&lt;/script&gt;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NOTE</a:t>
            </a: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b="1" dirty="0">
                <a:solidFill>
                  <a:srgbClr val="800020"/>
                </a:solidFill>
                <a:latin typeface="+mj-lt"/>
              </a:rPr>
              <a:t>type</a:t>
            </a:r>
            <a:r>
              <a:rPr b="1" dirty="0">
                <a:solidFill>
                  <a:srgbClr val="00008B"/>
                </a:solidFill>
                <a:latin typeface="+mj-lt"/>
              </a:rPr>
              <a:t>=</a:t>
            </a:r>
            <a:r>
              <a:rPr dirty="0">
                <a:solidFill>
                  <a:srgbClr val="00008B"/>
                </a:solidFill>
                <a:latin typeface="+mj-lt"/>
              </a:rPr>
              <a:t>“text/javascript” is a required </a:t>
            </a:r>
            <a:r>
              <a:rPr i="1" dirty="0">
                <a:solidFill>
                  <a:srgbClr val="00008B"/>
                </a:solidFill>
                <a:latin typeface="+mj-lt"/>
              </a:rPr>
              <a:t>attribute</a:t>
            </a:r>
            <a:r>
              <a:rPr dirty="0">
                <a:solidFill>
                  <a:srgbClr val="00008B"/>
                </a:solidFill>
                <a:latin typeface="+mj-lt"/>
              </a:rPr>
              <a:t> in </a:t>
            </a:r>
            <a:r>
              <a:rPr b="1" dirty="0">
                <a:solidFill>
                  <a:srgbClr val="00008B"/>
                </a:solidFill>
                <a:latin typeface="+mj-lt"/>
              </a:rPr>
              <a:t>HTML 4</a:t>
            </a:r>
            <a:r>
              <a:rPr dirty="0">
                <a:solidFill>
                  <a:srgbClr val="00008B"/>
                </a:solidFill>
                <a:latin typeface="+mj-lt"/>
              </a:rPr>
              <a:t>; it specifies the </a:t>
            </a:r>
            <a:r>
              <a:rPr i="1" dirty="0">
                <a:solidFill>
                  <a:srgbClr val="00008B"/>
                </a:solidFill>
                <a:latin typeface="+mj-lt"/>
              </a:rPr>
              <a:t>media type</a:t>
            </a:r>
            <a:r>
              <a:rPr dirty="0">
                <a:solidFill>
                  <a:srgbClr val="00008B"/>
                </a:solidFill>
                <a:latin typeface="+mj-lt"/>
              </a:rPr>
              <a:t> of the script. This, however, is not required in </a:t>
            </a:r>
            <a:r>
              <a:rPr b="1" dirty="0">
                <a:solidFill>
                  <a:srgbClr val="00008B"/>
                </a:solidFill>
                <a:latin typeface="+mj-lt"/>
              </a:rPr>
              <a:t>HTML 5</a:t>
            </a:r>
            <a:r>
              <a:rPr dirty="0">
                <a:solidFill>
                  <a:srgbClr val="00008B"/>
                </a:solidFill>
                <a:latin typeface="+mj-lt"/>
              </a:rPr>
              <a:t>; the default value is “text/javascript”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JavaScripts can be placed between: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&lt;head&gt;…&lt;/head&gt;</a:t>
            </a:r>
            <a:r>
              <a:rPr dirty="0">
                <a:solidFill>
                  <a:srgbClr val="00008B"/>
                </a:solidFill>
                <a:latin typeface="+mj-lt"/>
              </a:rPr>
              <a:t> and/or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&lt;body&gt;…&lt;/body&gt; tags</a:t>
            </a:r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Additional top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Additional topics</a:t>
            </a:r>
          </a:p>
        </p:txBody>
      </p:sp>
      <p:sp>
        <p:nvSpPr>
          <p:cNvPr id="534" name="String concatenation using the + operator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String concatenation using the </a:t>
            </a:r>
            <a:r>
              <a:rPr b="1">
                <a:solidFill>
                  <a:srgbClr val="8B0000"/>
                </a:solidFill>
              </a:rPr>
              <a:t>+</a:t>
            </a:r>
            <a:r>
              <a:rPr>
                <a:solidFill>
                  <a:srgbClr val="00008B"/>
                </a:solidFill>
              </a:rPr>
              <a:t> operator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Displaying current date using </a:t>
            </a:r>
            <a:r>
              <a:rPr b="1">
                <a:solidFill>
                  <a:srgbClr val="8B0000"/>
                </a:solidFill>
              </a:rPr>
              <a:t>Date()</a:t>
            </a:r>
            <a:r>
              <a:rPr>
                <a:solidFill>
                  <a:srgbClr val="00008B"/>
                </a:solidFill>
              </a:rPr>
              <a:t> command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Conditional operators (relational and logical)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Increment, decrement, and other useful operators</a:t>
            </a:r>
          </a:p>
          <a:p>
            <a:pPr marL="635000" indent="-635000" algn="l">
              <a:spcBef>
                <a:spcPts val="3200"/>
              </a:spcBef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rgbClr val="00008B"/>
                </a:solidFill>
              </a:rPr>
              <a:t>Rules of precedence</a:t>
            </a:r>
          </a:p>
        </p:txBody>
      </p:sp>
    </p:spTree>
    <p:extLst>
      <p:ext uri="{BB962C8B-B14F-4D97-AF65-F5344CB8AC3E}">
        <p14:creationId xmlns:p14="http://schemas.microsoft.com/office/powerpoint/2010/main" val="116578310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Handout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36994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work by Prof.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Mahboobin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19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JavaScript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>
                <a:solidFill>
                  <a:srgbClr val="FF0000"/>
                </a:solidFill>
              </a:rPr>
              <a:t>case sensitive</a:t>
            </a:r>
          </a:p>
          <a:p>
            <a:r>
              <a:rPr lang="en-US" dirty="0"/>
              <a:t>JavaScript keywords (or reserved words) are in </a:t>
            </a:r>
            <a:r>
              <a:rPr lang="en-US" dirty="0">
                <a:solidFill>
                  <a:srgbClr val="FF0000"/>
                </a:solidFill>
              </a:rPr>
              <a:t>lowercase</a:t>
            </a:r>
          </a:p>
          <a:p>
            <a:r>
              <a:rPr lang="en-US" dirty="0"/>
              <a:t>JavaScript variables, function names, and other identifiers must be typed using the </a:t>
            </a:r>
            <a:r>
              <a:rPr lang="en-US" dirty="0">
                <a:solidFill>
                  <a:srgbClr val="FF0000"/>
                </a:solidFill>
              </a:rPr>
              <a:t>same consistent capitalization</a:t>
            </a:r>
          </a:p>
          <a:p>
            <a:r>
              <a:rPr lang="en-US" dirty="0"/>
              <a:t>JavaScript </a:t>
            </a:r>
            <a:r>
              <a:rPr lang="en-US" dirty="0">
                <a:solidFill>
                  <a:srgbClr val="FF0000"/>
                </a:solidFill>
              </a:rPr>
              <a:t>ignores whitespace </a:t>
            </a:r>
            <a:r>
              <a:rPr lang="en-US" dirty="0"/>
              <a:t>between components of the code</a:t>
            </a:r>
          </a:p>
          <a:p>
            <a:r>
              <a:rPr lang="en-US" dirty="0"/>
              <a:t>JavaScript statements are </a:t>
            </a:r>
            <a:r>
              <a:rPr lang="en-US" dirty="0">
                <a:solidFill>
                  <a:srgbClr val="FF0000"/>
                </a:solidFill>
              </a:rPr>
              <a:t>terminated by a semicolon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55" name="document.write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document.write() METHOD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Writes JavaScript and/or HTML expressions to screen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r>
              <a:rPr dirty="0">
                <a:solidFill>
                  <a:srgbClr val="008F00"/>
                </a:solidFill>
                <a:latin typeface="+mj-lt"/>
              </a:rPr>
              <a:t>//write the string Hello! to screen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expression1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expression2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expression3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…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</a:rPr>
              <a:t>expression1, expression2, expression3, …:</a:t>
            </a:r>
            <a:r>
              <a:rPr dirty="0">
                <a:solidFill>
                  <a:srgbClr val="00008B"/>
                </a:solidFill>
                <a:latin typeface="+mj-lt"/>
              </a:rPr>
              <a:t> multiple arguments can be listed and they will be executed in order of occurrence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“Hello!”,  “&amp;nbsp;”,“How art thou?”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  <a:p>
            <a:pPr algn="l">
              <a:defRPr sz="3200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/* expression1: “Hello!”; expression2: space (using escape seq.); expression3: “How art thou?”</a:t>
            </a:r>
          </a:p>
          <a:p>
            <a:pPr algn="l">
              <a:defRPr sz="3200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58" name="document.writeln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566674">
              <a:defRPr sz="3104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document.writeln() METHOD</a:t>
            </a:r>
          </a:p>
          <a:p>
            <a:pPr algn="l" defTabSz="566674">
              <a:defRPr sz="3104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Same as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>
                <a:solidFill>
                  <a:srgbClr val="00008B"/>
                </a:solidFill>
                <a:latin typeface="+mj-lt"/>
              </a:rPr>
              <a:t>() but adds a newline character (escape seq. 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\n</a:t>
            </a:r>
            <a:r>
              <a:rPr dirty="0">
                <a:solidFill>
                  <a:srgbClr val="00008B"/>
                </a:solidFill>
                <a:latin typeface="+mj-lt"/>
              </a:rPr>
              <a:t>; </a:t>
            </a:r>
            <a:r>
              <a:rPr i="1" dirty="0">
                <a:solidFill>
                  <a:srgbClr val="8B0000"/>
                </a:solidFill>
                <a:latin typeface="+mj-lt"/>
              </a:rPr>
              <a:t>see useful escape sequences slide</a:t>
            </a:r>
            <a:r>
              <a:rPr dirty="0">
                <a:solidFill>
                  <a:srgbClr val="00008B"/>
                </a:solidFill>
                <a:latin typeface="+mj-lt"/>
              </a:rPr>
              <a:t>) after each statement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r>
              <a:rPr dirty="0">
                <a:solidFill>
                  <a:srgbClr val="008F00"/>
                </a:solidFill>
                <a:latin typeface="+mj-lt"/>
              </a:rPr>
              <a:t>//write the string Hello! to screen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expression1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expression2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</a:t>
            </a:r>
            <a:r>
              <a:rPr dirty="0">
                <a:solidFill>
                  <a:srgbClr val="800020"/>
                </a:solidFill>
                <a:latin typeface="+mj-lt"/>
              </a:rPr>
              <a:t>expression3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, …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00020"/>
                </a:solidFill>
                <a:latin typeface="+mj-lt"/>
              </a:rPr>
              <a:t>expression1, expression2, expression3, …:</a:t>
            </a:r>
            <a:r>
              <a:rPr dirty="0">
                <a:solidFill>
                  <a:srgbClr val="00008B"/>
                </a:solidFill>
                <a:latin typeface="+mj-lt"/>
              </a:rPr>
              <a:t> multiple arguments can be listed and they will be executed in order of occurrence</a:t>
            </a: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</a:endParaRPr>
          </a:p>
          <a:p>
            <a:pPr algn="l" defTabSz="566674">
              <a:defRPr sz="3104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</a:rPr>
              <a:t>: </a:t>
            </a:r>
            <a:r>
              <a:rPr b="1" dirty="0">
                <a:solidFill>
                  <a:srgbClr val="00008B"/>
                </a:solidFill>
                <a:latin typeface="+mj-lt"/>
              </a:rPr>
              <a:t>document.writeln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“Hello!”,  “&amp;nbsp;”,“How art thou?”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  <a:p>
            <a:pPr algn="l" defTabSz="566674">
              <a:defRPr sz="3104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/* expression1: “Hello!”; expression2: space (using escape seq.); expression3: “How art thou?”</a:t>
            </a:r>
          </a:p>
          <a:p>
            <a:pPr algn="l" defTabSz="566674">
              <a:defRPr sz="3104">
                <a:solidFill>
                  <a:srgbClr val="009C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0826186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Displaying in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Displaying information</a:t>
            </a:r>
          </a:p>
        </p:txBody>
      </p:sp>
      <p:sp>
        <p:nvSpPr>
          <p:cNvPr id="461" name="alert() METHOD…"/>
          <p:cNvSpPr txBox="1"/>
          <p:nvPr/>
        </p:nvSpPr>
        <p:spPr>
          <a:xfrm>
            <a:off x="146924" y="1244600"/>
            <a:ext cx="12715281" cy="795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+mj-lt"/>
                <a:ea typeface="Gill Sans SemiBold"/>
                <a:cs typeface="Gill Sans SemiBold"/>
                <a:sym typeface="Gill Sans SemiBold"/>
              </a:rPr>
              <a:t>alert() METHOD</a:t>
            </a:r>
          </a:p>
          <a:p>
            <a:pPr algn="l">
              <a:defRPr sz="3200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</a:rPr>
              <a:t>Displays an </a:t>
            </a:r>
            <a:r>
              <a:rPr dirty="0">
                <a:solidFill>
                  <a:srgbClr val="80002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alert box</a:t>
            </a:r>
            <a:r>
              <a:rPr dirty="0">
                <a:solidFill>
                  <a:srgbClr val="00008B"/>
                </a:solidFill>
                <a:latin typeface="+mj-lt"/>
              </a:rPr>
              <a:t> with a specified </a:t>
            </a:r>
            <a:r>
              <a:rPr b="1" i="1" dirty="0">
                <a:solidFill>
                  <a:srgbClr val="800020"/>
                </a:solidFill>
                <a:latin typeface="+mj-lt"/>
              </a:rPr>
              <a:t>message</a:t>
            </a:r>
            <a:r>
              <a:rPr dirty="0">
                <a:solidFill>
                  <a:srgbClr val="00008B"/>
                </a:solidFill>
                <a:latin typeface="+mj-lt"/>
              </a:rPr>
              <a:t> and an OK button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alert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message</a:t>
            </a:r>
            <a:r>
              <a:rPr dirty="0">
                <a:solidFill>
                  <a:srgbClr val="00008B"/>
                </a:solidFill>
                <a:latin typeface="+mj-lt"/>
              </a:rPr>
              <a:t>)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;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solidFill>
                <a:srgbClr val="00008B"/>
              </a:solidFill>
              <a:latin typeface="+mj-lt"/>
              <a:ea typeface="Gill Sans SemiBold"/>
              <a:cs typeface="Gill Sans SemiBold"/>
              <a:sym typeface="Gill Sans SemiBold"/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solidFill>
                  <a:srgbClr val="8B0000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Example</a:t>
            </a:r>
            <a:r>
              <a:rPr dirty="0">
                <a:solidFill>
                  <a:srgbClr val="00008B"/>
                </a:solidFill>
                <a:latin typeface="+mj-lt"/>
                <a:ea typeface="Gill Sans SemiBold"/>
                <a:cs typeface="Gill Sans SemiBold"/>
                <a:sym typeface="Gill Sans SemiBold"/>
              </a:rPr>
              <a:t>: alert</a:t>
            </a:r>
            <a:r>
              <a:rPr dirty="0">
                <a:solidFill>
                  <a:srgbClr val="00008B"/>
                </a:solidFill>
                <a:latin typeface="+mj-lt"/>
              </a:rPr>
              <a:t>(</a:t>
            </a:r>
            <a:r>
              <a:rPr dirty="0">
                <a:solidFill>
                  <a:srgbClr val="800020"/>
                </a:solidFill>
                <a:latin typeface="+mj-lt"/>
              </a:rPr>
              <a:t>“Display an alert box and show this message!”</a:t>
            </a:r>
            <a:r>
              <a:rPr dirty="0">
                <a:solidFill>
                  <a:srgbClr val="00008B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899578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Useful escape sequ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Useful escape sequences</a:t>
            </a:r>
          </a:p>
        </p:txBody>
      </p:sp>
      <p:graphicFrame>
        <p:nvGraphicFramePr>
          <p:cNvPr id="464" name="Table"/>
          <p:cNvGraphicFramePr/>
          <p:nvPr>
            <p:extLst>
              <p:ext uri="{D42A27DB-BD31-4B8C-83A1-F6EECF244321}">
                <p14:modId xmlns:p14="http://schemas.microsoft.com/office/powerpoint/2010/main" val="2136334431"/>
              </p:ext>
            </p:extLst>
          </p:nvPr>
        </p:nvGraphicFramePr>
        <p:xfrm>
          <a:off x="1238082" y="1500212"/>
          <a:ext cx="10532963" cy="746437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111500"/>
                <a:gridCol w="7421463"/>
              </a:tblGrid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Sequence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b="1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Description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Create a new line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 dirty="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\t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Horizontal tab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\r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Carriage return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\b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Backspace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\f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Form feed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\\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backslash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\‘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single quote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\‘‘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Displays a double quote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2F1EB"/>
                    </a:solidFill>
                  </a:tcPr>
                </a:tc>
              </a:tr>
              <a:tr h="7464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olidFill>
                            <a:srgbClr val="800020"/>
                          </a:solidFill>
                          <a:latin typeface="+mj-lt"/>
                          <a:ea typeface="Gill Sans"/>
                          <a:cs typeface="Gill Sans"/>
                        </a:rPr>
                        <a:t>\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3200" dirty="0">
                          <a:solidFill>
                            <a:srgbClr val="00008B"/>
                          </a:solidFill>
                          <a:latin typeface="+mj-lt"/>
                          <a:ea typeface="Gill Sans"/>
                          <a:cs typeface="Gill Sans"/>
                        </a:rPr>
                        <a:t>Concatenate a string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3571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document.write() examp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document.write() example </a:t>
            </a:r>
            <a:r>
              <a:rPr lang="en-US" dirty="0" smtClean="0"/>
              <a:t>1</a:t>
            </a:r>
            <a:endParaRPr dirty="0"/>
          </a:p>
        </p:txBody>
      </p:sp>
      <p:sp>
        <p:nvSpPr>
          <p:cNvPr id="470" name="&lt;html&gt;…"/>
          <p:cNvSpPr txBox="1"/>
          <p:nvPr/>
        </p:nvSpPr>
        <p:spPr>
          <a:xfrm>
            <a:off x="159624" y="1231900"/>
            <a:ext cx="12689880" cy="798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&lt;html&gt;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&lt;body&gt;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&lt;!-- </a:t>
            </a:r>
            <a:r>
              <a:rPr dirty="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r>
              <a:rPr dirty="0"/>
              <a:t> --&gt;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&lt;script&gt;</a:t>
            </a:r>
          </a:p>
          <a:p>
            <a:pPr lvl="3" indent="1333500" algn="l">
              <a:defRPr sz="3200">
                <a:solidFill>
                  <a:srgbClr val="008F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//This example uses HTML tags in document.write()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“&lt;pre&gt;”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use &lt;pre&gt; tag (pre-formatted text)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“Hello! 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display Hello!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“Have a nice day!”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display Have a nice day</a:t>
            </a:r>
          </a:p>
          <a:p>
            <a:pPr lvl="3" indent="1333500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>
                <a:latin typeface="Gill Sans SemiBold"/>
                <a:ea typeface="Gill Sans SemiBold"/>
                <a:cs typeface="Gill Sans SemiBold"/>
                <a:sym typeface="Gill Sans SemiBold"/>
              </a:rPr>
              <a:t>document.write</a:t>
            </a:r>
            <a:r>
              <a:rPr dirty="0"/>
              <a:t>(</a:t>
            </a:r>
            <a:r>
              <a:rPr dirty="0">
                <a:solidFill>
                  <a:srgbClr val="800020"/>
                </a:solidFill>
              </a:rPr>
              <a:t>“&lt;/pre&gt;”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remember to close the tag</a:t>
            </a:r>
          </a:p>
          <a:p>
            <a:pPr lvl="2" indent="8890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&lt;/script&gt;</a:t>
            </a:r>
          </a:p>
          <a:p>
            <a:pPr lvl="1" indent="444500"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&lt;/body&gt;</a:t>
            </a:r>
          </a:p>
          <a:p>
            <a:pPr algn="l">
              <a:defRPr sz="320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79466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2395</TotalTime>
  <Words>2026</Words>
  <Application>Microsoft Macintosh PowerPoint</Application>
  <PresentationFormat>Custom</PresentationFormat>
  <Paragraphs>448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Avenir Roman</vt:lpstr>
      <vt:lpstr>Calibri</vt:lpstr>
      <vt:lpstr>Cambria</vt:lpstr>
      <vt:lpstr>Gill Sans</vt:lpstr>
      <vt:lpstr>Gill Sans SemiBold</vt:lpstr>
      <vt:lpstr>Helvetica Light</vt:lpstr>
      <vt:lpstr>Rockwell</vt:lpstr>
      <vt:lpstr>Rockwell Condensed</vt:lpstr>
      <vt:lpstr>Rockwell Extra Bold</vt:lpstr>
      <vt:lpstr>Wingdings</vt:lpstr>
      <vt:lpstr>Wood Type</vt:lpstr>
      <vt:lpstr>ENGR 11:  Introduction to Engineering Analysis I</vt:lpstr>
      <vt:lpstr>Javascript</vt:lpstr>
      <vt:lpstr>JavaScript in HTML</vt:lpstr>
      <vt:lpstr>JavaScript rules</vt:lpstr>
      <vt:lpstr>Displaying information</vt:lpstr>
      <vt:lpstr>Displaying information</vt:lpstr>
      <vt:lpstr>Displaying information</vt:lpstr>
      <vt:lpstr>Useful escape sequences</vt:lpstr>
      <vt:lpstr>document.write() example 1</vt:lpstr>
      <vt:lpstr>document.write() example 2</vt:lpstr>
      <vt:lpstr>document.writeln() example</vt:lpstr>
      <vt:lpstr>alert() example 1</vt:lpstr>
      <vt:lpstr>alert() example 2</vt:lpstr>
      <vt:lpstr>Variables</vt:lpstr>
      <vt:lpstr>Variable-name rules</vt:lpstr>
      <vt:lpstr>Variable, or data, types</vt:lpstr>
      <vt:lpstr>Arithmetic operators</vt:lpstr>
      <vt:lpstr>Simple arithmetic example</vt:lpstr>
      <vt:lpstr>temperature conversion script</vt:lpstr>
      <vt:lpstr>Prompt</vt:lpstr>
      <vt:lpstr>Conditional statements</vt:lpstr>
      <vt:lpstr>if statement</vt:lpstr>
      <vt:lpstr>if statement</vt:lpstr>
      <vt:lpstr>if - else statement</vt:lpstr>
      <vt:lpstr>if - else statement</vt:lpstr>
      <vt:lpstr>if - else if - else statement</vt:lpstr>
      <vt:lpstr>if - else if - else statement</vt:lpstr>
      <vt:lpstr>Conditional operators</vt:lpstr>
      <vt:lpstr>Conditional operators</vt:lpstr>
      <vt:lpstr>Additional topics</vt:lpstr>
      <vt:lpstr>Handout</vt:lpstr>
      <vt:lpstr>acknowledgment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Engineering Analysis I</dc:title>
  <cp:lastModifiedBy>Mahender Mandala</cp:lastModifiedBy>
  <cp:revision>162</cp:revision>
  <dcterms:modified xsi:type="dcterms:W3CDTF">2017-11-07T12:54:31Z</dcterms:modified>
</cp:coreProperties>
</file>