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2"/>
  </p:notesMasterIdLst>
  <p:sldIdLst>
    <p:sldId id="256" r:id="rId2"/>
    <p:sldId id="521" r:id="rId3"/>
    <p:sldId id="517" r:id="rId4"/>
    <p:sldId id="516" r:id="rId5"/>
    <p:sldId id="518" r:id="rId6"/>
    <p:sldId id="519" r:id="rId7"/>
    <p:sldId id="522" r:id="rId8"/>
    <p:sldId id="520" r:id="rId9"/>
    <p:sldId id="523" r:id="rId10"/>
    <p:sldId id="526" r:id="rId11"/>
    <p:sldId id="524" r:id="rId12"/>
    <p:sldId id="525" r:id="rId13"/>
    <p:sldId id="534" r:id="rId14"/>
    <p:sldId id="528" r:id="rId15"/>
    <p:sldId id="529" r:id="rId16"/>
    <p:sldId id="530" r:id="rId17"/>
    <p:sldId id="531" r:id="rId18"/>
    <p:sldId id="533" r:id="rId19"/>
    <p:sldId id="532" r:id="rId20"/>
    <p:sldId id="507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/>
    <p:restoredTop sz="79888"/>
  </p:normalViewPr>
  <p:slideViewPr>
    <p:cSldViewPr snapToGrid="0" snapToObjects="1">
      <p:cViewPr varScale="1">
        <p:scale>
          <a:sx n="41" d="100"/>
          <a:sy n="41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within the form tag </a:t>
            </a:r>
          </a:p>
          <a:p>
            <a:r>
              <a:rPr lang="en-US" dirty="0" smtClean="0"/>
              <a:t>&lt;form attributes-go-here&gt;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answer is Arrays!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10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11/28/17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11/28/17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script reaches a return statement, the function stop executing</a:t>
            </a:r>
          </a:p>
          <a:p>
            <a:pPr lvl="1"/>
            <a:r>
              <a:rPr lang="en-US" dirty="0" smtClean="0"/>
              <a:t>The return value is “returned” back to the “caller”</a:t>
            </a:r>
          </a:p>
          <a:p>
            <a:pPr lvl="1"/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// Function is called, return value will end up in x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(4, 3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(a, b) {</a:t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   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a * b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;//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Function returns the product of a and b</a:t>
            </a:r>
            <a:br>
              <a:rPr lang="en-US" sz="2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66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function located?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it within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lang="en-US" dirty="0" smtClean="0"/>
              <a:t>element (preferred)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&lt;html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&lt;head&gt;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&lt;script&gt;</a:t>
            </a:r>
            <a:b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function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toCelsius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(f) {    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return (5/9) * (f-32);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&lt;/script&gt;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h2&gt;JavaScript Functions&lt;/h2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p&gt;Accessing a function without () will return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function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definition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instead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 the function result:&lt;/p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 id="demo"&gt;&lt;/p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script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("demo").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innerHTML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toCelsius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(23);</a:t>
            </a:r>
            <a:b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&lt;/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script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6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invoke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within function will execute when “something” invokes the function.</a:t>
            </a:r>
          </a:p>
          <a:p>
            <a:pPr lvl="1"/>
            <a:r>
              <a:rPr lang="en-US" dirty="0" smtClean="0"/>
              <a:t>When an event occurs (button click)</a:t>
            </a:r>
          </a:p>
          <a:p>
            <a:pPr lvl="1"/>
            <a:r>
              <a:rPr lang="en-US" dirty="0" smtClean="0"/>
              <a:t>When it is invokes from JavaScript code</a:t>
            </a:r>
          </a:p>
          <a:p>
            <a:pPr lvl="1"/>
            <a:r>
              <a:rPr lang="en-US" dirty="0" smtClean="0"/>
              <a:t>Automatically</a:t>
            </a:r>
          </a:p>
          <a:p>
            <a:r>
              <a:rPr lang="en-US" dirty="0" smtClean="0"/>
              <a:t>The () operator invokes a function</a:t>
            </a:r>
          </a:p>
          <a:p>
            <a:pPr lvl="1"/>
            <a:r>
              <a:rPr lang="en-US" dirty="0" smtClean="0"/>
              <a:t>Accessing a function without () will return the function definition instead of result</a:t>
            </a:r>
          </a:p>
          <a:p>
            <a:r>
              <a:rPr lang="en-US" dirty="0" smtClean="0"/>
              <a:t>Function can be used the same way as you use variables, in all types of formulas, assignments, and calculations.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text = "The temperature is " +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toCelsius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(77) + " Celsius";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(“The temperature is:  ”,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toCelsius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(50));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2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determines the accessibility (visibility) of variables.</a:t>
            </a:r>
          </a:p>
          <a:p>
            <a:r>
              <a:rPr lang="en-US" dirty="0" smtClean="0"/>
              <a:t>Local Scope: only accessible within function</a:t>
            </a:r>
          </a:p>
          <a:p>
            <a:pPr lvl="1"/>
            <a:r>
              <a:rPr lang="en-US" dirty="0" smtClean="0"/>
              <a:t>Variables defined within a function</a:t>
            </a:r>
          </a:p>
          <a:p>
            <a:pPr lvl="1"/>
            <a:endParaRPr lang="en-US" dirty="0"/>
          </a:p>
          <a:p>
            <a:r>
              <a:rPr lang="en-US" dirty="0" smtClean="0"/>
              <a:t>Global Scope: accessible by all scripts and functions on page</a:t>
            </a:r>
          </a:p>
          <a:p>
            <a:pPr lvl="1"/>
            <a:r>
              <a:rPr lang="en-US" dirty="0" smtClean="0"/>
              <a:t>Variables defined outside a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0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</a:t>
            </a:r>
          </a:p>
        </p:txBody>
      </p:sp>
      <p:sp>
        <p:nvSpPr>
          <p:cNvPr id="69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print() 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(“&lt;br /&gt;”, Hello);</a:t>
            </a:r>
          </a:p>
          <a:p>
            <a:pPr lvl="8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print();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//call user-defined function print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691" name="Line"/>
          <p:cNvSpPr/>
          <p:nvPr/>
        </p:nvSpPr>
        <p:spPr>
          <a:xfrm flipV="1">
            <a:off x="1009649" y="6400799"/>
            <a:ext cx="1" cy="10109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2" name="Line"/>
          <p:cNvSpPr/>
          <p:nvPr/>
        </p:nvSpPr>
        <p:spPr>
          <a:xfrm flipV="1">
            <a:off x="1009649" y="3055734"/>
            <a:ext cx="1" cy="19507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3" name="Function with no input or output arguments"/>
          <p:cNvSpPr txBox="1"/>
          <p:nvPr/>
        </p:nvSpPr>
        <p:spPr>
          <a:xfrm>
            <a:off x="8849053" y="4505267"/>
            <a:ext cx="293102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no input or output arguments</a:t>
            </a:r>
          </a:p>
        </p:txBody>
      </p:sp>
    </p:spTree>
    <p:extLst>
      <p:ext uri="{BB962C8B-B14F-4D97-AF65-F5344CB8AC3E}">
        <p14:creationId xmlns:p14="http://schemas.microsoft.com/office/powerpoint/2010/main" val="71839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</a:t>
            </a:r>
          </a:p>
        </p:txBody>
      </p:sp>
      <p:sp>
        <p:nvSpPr>
          <p:cNvPr id="696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display(txt) 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(“&lt;br /&gt;”, txt);</a:t>
            </a:r>
          </a:p>
          <a:p>
            <a:pPr lvl="8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s = “Hello”;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display(s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);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call user-defined function display</a:t>
            </a:r>
            <a:endParaRPr dirty="0">
              <a:solidFill>
                <a:srgbClr val="008F00"/>
              </a:solidFill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697" name="Line"/>
          <p:cNvSpPr/>
          <p:nvPr/>
        </p:nvSpPr>
        <p:spPr>
          <a:xfrm flipV="1">
            <a:off x="1009649" y="6159499"/>
            <a:ext cx="1" cy="14808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8" name="Line"/>
          <p:cNvSpPr/>
          <p:nvPr/>
        </p:nvSpPr>
        <p:spPr>
          <a:xfrm flipV="1">
            <a:off x="1264962" y="2495435"/>
            <a:ext cx="1" cy="19507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9" name="Function with one input argument and no output argument"/>
          <p:cNvSpPr txBox="1"/>
          <p:nvPr/>
        </p:nvSpPr>
        <p:spPr>
          <a:xfrm>
            <a:off x="9385081" y="1245141"/>
            <a:ext cx="293102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one input argument and no output argument</a:t>
            </a:r>
          </a:p>
        </p:txBody>
      </p:sp>
    </p:spTree>
    <p:extLst>
      <p:ext uri="{BB962C8B-B14F-4D97-AF65-F5344CB8AC3E}">
        <p14:creationId xmlns:p14="http://schemas.microsoft.com/office/powerpoint/2010/main" val="98620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</a:t>
            </a:r>
          </a:p>
        </p:txBody>
      </p:sp>
      <p:sp>
        <p:nvSpPr>
          <p:cNvPr id="702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mult(x,y)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 {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//declare variable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out = x *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//multiply x and y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return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//return result</a:t>
            </a:r>
          </a:p>
          <a:p>
            <a:pPr lvl="8" indent="1664208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 variable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y = mult(4,3);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//multiply 4 by 3 and store it in y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document.write(“&lt;br /&gt;”, y);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//display result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703" name="Line"/>
          <p:cNvSpPr/>
          <p:nvPr/>
        </p:nvSpPr>
        <p:spPr>
          <a:xfrm flipH="1" flipV="1">
            <a:off x="1450427" y="2963916"/>
            <a:ext cx="31531" cy="194213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4" name="Function with two input arguments and an output argument"/>
          <p:cNvSpPr txBox="1"/>
          <p:nvPr/>
        </p:nvSpPr>
        <p:spPr>
          <a:xfrm>
            <a:off x="9668860" y="2518447"/>
            <a:ext cx="293102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two input arguments and an output argument</a:t>
            </a:r>
          </a:p>
        </p:txBody>
      </p:sp>
    </p:spTree>
    <p:extLst>
      <p:ext uri="{BB962C8B-B14F-4D97-AF65-F5344CB8AC3E}">
        <p14:creationId xmlns:p14="http://schemas.microsoft.com/office/powerpoint/2010/main" val="90221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</a:t>
            </a:r>
          </a:p>
        </p:txBody>
      </p:sp>
      <p:sp>
        <p:nvSpPr>
          <p:cNvPr id="70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mult(x,y)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 {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//declare variable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out = x *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//multiply x and y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return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//return result</a:t>
            </a:r>
          </a:p>
          <a:p>
            <a:pPr lvl="8" indent="1664208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 variable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y = mult(4,3);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//multiply 4 by 3 and store it in y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document.write(“&lt;br /&gt;”, y);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//display result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708" name="Line"/>
          <p:cNvSpPr/>
          <p:nvPr/>
        </p:nvSpPr>
        <p:spPr>
          <a:xfrm flipH="1" flipV="1">
            <a:off x="1450428" y="2743200"/>
            <a:ext cx="0" cy="204951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9" name="Functions can return only one value, e.g., out in this example.…"/>
          <p:cNvSpPr txBox="1"/>
          <p:nvPr/>
        </p:nvSpPr>
        <p:spPr>
          <a:xfrm>
            <a:off x="8849053" y="1603948"/>
            <a:ext cx="2931022" cy="421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Functions can return only one value, </a:t>
            </a:r>
            <a:r>
              <a:rPr i="1"/>
              <a:t>e.g.</a:t>
            </a:r>
            <a:r>
              <a:t>, out in this example.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if we wanted to return more than one value?</a:t>
            </a:r>
          </a:p>
        </p:txBody>
      </p:sp>
    </p:spTree>
    <p:extLst>
      <p:ext uri="{BB962C8B-B14F-4D97-AF65-F5344CB8AC3E}">
        <p14:creationId xmlns:p14="http://schemas.microsoft.com/office/powerpoint/2010/main" val="788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replaceText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()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{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</a:t>
            </a:r>
            <a:r>
              <a:rPr lang="en-US" b="1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JavaScript function to replace a text</a:t>
            </a:r>
            <a:endParaRPr lang="en-US" b="1"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4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 = “Good evening!”;</a:t>
            </a:r>
          </a:p>
          <a:p>
            <a:pPr lvl="4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getElementById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(“par1”).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innerHTML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s;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&lt;body&gt;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&lt;p </a:t>
            </a:r>
            <a:r>
              <a:rPr lang="en-US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=“par1”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Good morning!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&lt;/p&gt;</a:t>
            </a:r>
          </a:p>
          <a:p>
            <a:pPr lvl="2" indent="0" defTabSz="549148">
              <a:buNone/>
              <a:defRPr sz="3008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&lt;!-- use button tag to swap text --&gt;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&lt;button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type=“button” </a:t>
            </a:r>
            <a:r>
              <a:rPr lang="en-US" dirty="0" err="1" smtClean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replaceText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()”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Click to replace text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&lt;/button&gt;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marL="0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CBE6-C188-5B45-A474-2D6170879B7A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351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CBE6-C188-5B45-A474-2D6170879B7A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Handout-2: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form in your teams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Handout-1: Forms from </a:t>
            </a:r>
            <a:r>
              <a:rPr lang="en-US" dirty="0" err="1" smtClean="0"/>
              <a:t>courseweb</a:t>
            </a:r>
            <a:endParaRPr lang="en-US" dirty="0"/>
          </a:p>
          <a:p>
            <a:r>
              <a:rPr lang="en-US" dirty="0" smtClean="0"/>
              <a:t>Use lectures notes from last week + textbook + team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You have 20 mins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7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W3Schools.com</a:t>
            </a:r>
          </a:p>
          <a:p>
            <a:r>
              <a:rPr lang="en-US" dirty="0" smtClean="0"/>
              <a:t>Based on work by Dr.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2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vs Value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/>
              <a:t> attribute specifies the name of an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&lt;input&gt;</a:t>
            </a:r>
            <a:r>
              <a:rPr lang="en-US" dirty="0" smtClean="0"/>
              <a:t> element. </a:t>
            </a:r>
          </a:p>
          <a:p>
            <a:pPr lvl="1"/>
            <a:r>
              <a:rPr lang="en-US" dirty="0" smtClean="0"/>
              <a:t>Used to reference elements in a JavaScript</a:t>
            </a:r>
          </a:p>
          <a:p>
            <a:pPr lvl="1"/>
            <a:r>
              <a:rPr lang="en-US" dirty="0" smtClean="0"/>
              <a:t>Used to reference form data after form is submitted</a:t>
            </a:r>
          </a:p>
          <a:p>
            <a:pPr lvl="1"/>
            <a:r>
              <a:rPr lang="en-US" dirty="0" smtClean="0"/>
              <a:t>ONLY form elements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/>
              <a:t> attribute will have their values passed when submitting a form.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&lt;input type= “radio” name=“gender” value=“female”&gt;Female&lt;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/&gt;</a:t>
            </a:r>
          </a:p>
          <a:p>
            <a:r>
              <a:rPr lang="en-US" dirty="0" smtClean="0"/>
              <a:t>Example above the form data submitted will follow the syntax: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gender=female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2651"/>
              </p:ext>
            </p:extLst>
          </p:nvPr>
        </p:nvGraphicFramePr>
        <p:xfrm>
          <a:off x="330197" y="1287578"/>
          <a:ext cx="12417756" cy="6516814"/>
        </p:xfrm>
        <a:graphic>
          <a:graphicData uri="http://schemas.openxmlformats.org/drawingml/2006/table">
            <a:tbl>
              <a:tblPr/>
              <a:tblGrid>
                <a:gridCol w="2975711"/>
                <a:gridCol w="9442045"/>
              </a:tblGrid>
              <a:tr h="351395">
                <a:tc>
                  <a:txBody>
                    <a:bodyPr/>
                    <a:lstStyle/>
                    <a:p>
                      <a:r>
                        <a:rPr lang="en-US" sz="1900" b="1" dirty="0"/>
                        <a:t>Attribute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Description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action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an address (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) </a:t>
                      </a:r>
                      <a:r>
                        <a:rPr lang="en-US" sz="2400" dirty="0" smtClean="0"/>
                        <a:t>where </a:t>
                      </a:r>
                      <a:r>
                        <a:rPr lang="en-US" sz="2400" dirty="0"/>
                        <a:t>to submit the form (default: the submitting page).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autocomplete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if the browser should autocomplete the form (default: on).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enctype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encoding of the submitted data (default: is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-encoded).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method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HTTP method used when submitting the form (default: GET).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name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 name used to identify the form (for DOM usage: </a:t>
                      </a:r>
                      <a:r>
                        <a:rPr lang="en-US" sz="2400" dirty="0" err="1"/>
                        <a:t>document.forms.name</a:t>
                      </a:r>
                      <a:r>
                        <a:rPr lang="en-US" sz="2400" dirty="0"/>
                        <a:t>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70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novalidate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that the browser should not validate the form.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target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target of the address in the action attribute (default: _self).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46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action_page.php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Name: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Email: &lt;input type="text" name="email"&gt;&lt;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type="submit" value="Submit"&gt;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&lt;/form&gt;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GET: Query string (name/value pairs) is sent in the URL of a GET request.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mahi.com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/test/demo_form.php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?name1=value1&amp;name2=value2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POST: Query string is sent in the HTTP message body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6237"/>
              </p:ext>
            </p:extLst>
          </p:nvPr>
        </p:nvGraphicFramePr>
        <p:xfrm>
          <a:off x="975360" y="3553098"/>
          <a:ext cx="11303727" cy="5360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909"/>
                <a:gridCol w="3767909"/>
                <a:gridCol w="3767909"/>
              </a:tblGrid>
              <a:tr h="2090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1660724">
                <a:tc>
                  <a:txBody>
                    <a:bodyPr/>
                    <a:lstStyle/>
                    <a:p>
                      <a:r>
                        <a:rPr lang="en-US" dirty="0" smtClean="0"/>
                        <a:t>Back button (browser)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will be re-submitted (the browser should alert the user that the data are about to be re-submitted)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Bookmarked &amp; Cached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r>
                        <a:rPr lang="en-US" baseline="0" dirty="0" smtClean="0"/>
                        <a:t> (browser)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saved</a:t>
                      </a:r>
                      <a:endParaRPr lang="en-US" dirty="0"/>
                    </a:p>
                  </a:txBody>
                  <a:tcPr/>
                </a:tc>
              </a:tr>
              <a:tr h="936970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ASCII under 2048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93697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data</a:t>
                      </a:r>
                      <a:r>
                        <a:rPr lang="en-US" baseline="0" dirty="0" smtClean="0"/>
                        <a:t> 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secure, visible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Little safer, no</a:t>
                      </a:r>
                      <a:r>
                        <a:rPr lang="en-US" baseline="0" dirty="0" smtClean="0"/>
                        <a:t> data visible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9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your life easier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or indeed any other programming language, a function is a </a:t>
            </a:r>
            <a:r>
              <a:rPr lang="en-US" b="1" dirty="0"/>
              <a:t>series of statements designed to perform a particular task</a:t>
            </a:r>
          </a:p>
          <a:p>
            <a:endParaRPr lang="en-US" dirty="0"/>
          </a:p>
          <a:p>
            <a:r>
              <a:rPr lang="en-US" dirty="0"/>
              <a:t>Why functions? Several reasons:</a:t>
            </a:r>
          </a:p>
          <a:p>
            <a:pPr lvl="1"/>
            <a:r>
              <a:rPr lang="en-US" dirty="0"/>
              <a:t>Creating a new function gives you an opportunity to name a group of statements, which makes your program easier to read and debug</a:t>
            </a:r>
          </a:p>
          <a:p>
            <a:pPr lvl="1"/>
            <a:r>
              <a:rPr lang="en-US" dirty="0"/>
              <a:t>Functions can make a program smaller by eliminating repetitive code. Later, if you make a change, you only have to make it in one place</a:t>
            </a:r>
          </a:p>
          <a:p>
            <a:pPr lvl="1"/>
            <a:r>
              <a:rPr lang="en-US" dirty="0"/>
              <a:t>Dividing a long program into functions allows you to debug the parts one at a time and then assemble them into a working whole</a:t>
            </a:r>
          </a:p>
          <a:p>
            <a:pPr lvl="1"/>
            <a:r>
              <a:rPr lang="en-US" dirty="0" smtClean="0"/>
              <a:t>Well-designed functions are often useful for many programs. Once you write and debug one, you can reuse it</a:t>
            </a:r>
          </a:p>
          <a:p>
            <a:pPr marL="0" indent="0">
              <a:buNone/>
            </a:pPr>
            <a:r>
              <a:rPr lang="en-US" sz="1800" dirty="0" smtClean="0"/>
              <a:t>Source: Think Python: How to Think Like a Computer Scientist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929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(p1, p2)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p1 * p2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The function returns the product of p1 and p2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Syntax:</a:t>
            </a:r>
            <a:endParaRPr lang="en-US" dirty="0"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parameter1, parameter2, parameter3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 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code to be executed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Parameters are optional!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419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2817</TotalTime>
  <Words>1033</Words>
  <Application>Microsoft Macintosh PowerPoint</Application>
  <PresentationFormat>Custom</PresentationFormat>
  <Paragraphs>248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Avenir Roman</vt:lpstr>
      <vt:lpstr>Calibri</vt:lpstr>
      <vt:lpstr>Cambria</vt:lpstr>
      <vt:lpstr>Courier</vt:lpstr>
      <vt:lpstr>Courier New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Replicate form in your teams</vt:lpstr>
      <vt:lpstr>Name vs Value Attribute</vt:lpstr>
      <vt:lpstr>form attributes</vt:lpstr>
      <vt:lpstr>Sample Form</vt:lpstr>
      <vt:lpstr>GET vs POST</vt:lpstr>
      <vt:lpstr>Javascript functions</vt:lpstr>
      <vt:lpstr>functions</vt:lpstr>
      <vt:lpstr>How to write a function</vt:lpstr>
      <vt:lpstr>Return statement</vt:lpstr>
      <vt:lpstr>Where is the function located?</vt:lpstr>
      <vt:lpstr>How do you invoke a function</vt:lpstr>
      <vt:lpstr>Scope </vt:lpstr>
      <vt:lpstr>Example 1</vt:lpstr>
      <vt:lpstr>Example 2</vt:lpstr>
      <vt:lpstr>Example 3</vt:lpstr>
      <vt:lpstr>Example 3</vt:lpstr>
      <vt:lpstr>Functions &amp; Forms</vt:lpstr>
      <vt:lpstr>Handout-2: Functions</vt:lpstr>
      <vt:lpstr>Handout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207</cp:revision>
  <dcterms:modified xsi:type="dcterms:W3CDTF">2017-11-28T13:46:32Z</dcterms:modified>
</cp:coreProperties>
</file>