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6" r:id="rId1"/>
  </p:sldMasterIdLst>
  <p:notesMasterIdLst>
    <p:notesMasterId r:id="rId50"/>
  </p:notesMasterIdLst>
  <p:sldIdLst>
    <p:sldId id="256" r:id="rId2"/>
    <p:sldId id="408" r:id="rId3"/>
    <p:sldId id="431" r:id="rId4"/>
    <p:sldId id="429" r:id="rId5"/>
    <p:sldId id="379" r:id="rId6"/>
    <p:sldId id="386" r:id="rId7"/>
    <p:sldId id="390" r:id="rId8"/>
    <p:sldId id="387" r:id="rId9"/>
    <p:sldId id="389" r:id="rId10"/>
    <p:sldId id="430" r:id="rId11"/>
    <p:sldId id="391" r:id="rId12"/>
    <p:sldId id="392" r:id="rId13"/>
    <p:sldId id="388" r:id="rId14"/>
    <p:sldId id="393" r:id="rId15"/>
    <p:sldId id="395" r:id="rId16"/>
    <p:sldId id="396" r:id="rId17"/>
    <p:sldId id="397" r:id="rId18"/>
    <p:sldId id="398" r:id="rId19"/>
    <p:sldId id="399" r:id="rId20"/>
    <p:sldId id="394" r:id="rId21"/>
    <p:sldId id="404" r:id="rId22"/>
    <p:sldId id="405" r:id="rId23"/>
    <p:sldId id="400" r:id="rId24"/>
    <p:sldId id="401" r:id="rId25"/>
    <p:sldId id="402" r:id="rId26"/>
    <p:sldId id="403" r:id="rId27"/>
    <p:sldId id="407" r:id="rId28"/>
    <p:sldId id="410" r:id="rId29"/>
    <p:sldId id="411" r:id="rId30"/>
    <p:sldId id="412" r:id="rId31"/>
    <p:sldId id="413" r:id="rId32"/>
    <p:sldId id="414" r:id="rId33"/>
    <p:sldId id="416" r:id="rId34"/>
    <p:sldId id="415" r:id="rId35"/>
    <p:sldId id="418" r:id="rId36"/>
    <p:sldId id="419" r:id="rId37"/>
    <p:sldId id="420" r:id="rId38"/>
    <p:sldId id="421" r:id="rId39"/>
    <p:sldId id="422" r:id="rId40"/>
    <p:sldId id="423" r:id="rId41"/>
    <p:sldId id="417" r:id="rId42"/>
    <p:sldId id="424" r:id="rId43"/>
    <p:sldId id="425" r:id="rId44"/>
    <p:sldId id="426" r:id="rId45"/>
    <p:sldId id="427" r:id="rId46"/>
    <p:sldId id="428" r:id="rId47"/>
    <p:sldId id="409" r:id="rId48"/>
    <p:sldId id="341" r:id="rId4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4"/>
    <p:restoredTop sz="93043"/>
  </p:normalViewPr>
  <p:slideViewPr>
    <p:cSldViewPr snapToGrid="0" snapToObjects="1">
      <p:cViewPr varScale="1">
        <p:scale>
          <a:sx n="109" d="100"/>
          <a:sy n="109" d="100"/>
        </p:scale>
        <p:origin x="216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8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75360" y="1915659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8" name="Rectangle 7"/>
          <p:cNvSpPr/>
          <p:nvPr/>
        </p:nvSpPr>
        <p:spPr>
          <a:xfrm>
            <a:off x="975360" y="6091042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9" name="Rectangle 8"/>
          <p:cNvSpPr/>
          <p:nvPr/>
        </p:nvSpPr>
        <p:spPr>
          <a:xfrm>
            <a:off x="975360" y="2111686"/>
            <a:ext cx="11054080" cy="390144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0289465" y="5841099"/>
            <a:ext cx="1300480" cy="130048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1664" y="2036939"/>
            <a:ext cx="10799403" cy="4317594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102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171" y="6242304"/>
            <a:ext cx="8417357" cy="1521562"/>
          </a:xfrm>
        </p:spPr>
        <p:txBody>
          <a:bodyPr>
            <a:normAutofit/>
          </a:bodyPr>
          <a:lstStyle>
            <a:lvl1pPr marL="0" indent="0" algn="l">
              <a:buNone/>
              <a:defRPr sz="2560" b="0">
                <a:solidFill>
                  <a:schemeClr val="tx1"/>
                </a:solidFill>
              </a:defRPr>
            </a:lvl1pPr>
            <a:lvl2pPr marL="650230" indent="0" algn="ctr">
              <a:buNone/>
              <a:defRPr sz="3982"/>
            </a:lvl2pPr>
            <a:lvl3pPr marL="1300460" indent="0" algn="ctr">
              <a:buNone/>
              <a:defRPr sz="3413"/>
            </a:lvl3pPr>
            <a:lvl4pPr marL="1950690" indent="0" algn="ctr">
              <a:buNone/>
              <a:defRPr sz="2844"/>
            </a:lvl4pPr>
            <a:lvl5pPr marL="2600919" indent="0" algn="ctr">
              <a:buNone/>
              <a:defRPr sz="2844"/>
            </a:lvl5pPr>
            <a:lvl6pPr marL="3251149" indent="0" algn="ctr">
              <a:buNone/>
              <a:defRPr sz="2844"/>
            </a:lvl6pPr>
            <a:lvl7pPr marL="3901379" indent="0" algn="ctr">
              <a:buNone/>
              <a:defRPr sz="2844"/>
            </a:lvl7pPr>
            <a:lvl8pPr marL="4551609" indent="0" algn="ctr">
              <a:buNone/>
              <a:defRPr sz="2844"/>
            </a:lvl8pPr>
            <a:lvl9pPr marL="5201839" indent="0" algn="ctr">
              <a:buNone/>
              <a:defRPr sz="284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EBEE-1F97-434B-B2DC-664DF54EBF42}" type="datetime1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5989" y="8921295"/>
            <a:ext cx="6749491" cy="519289"/>
          </a:xfrm>
        </p:spPr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977" y="6012011"/>
            <a:ext cx="1273459" cy="910336"/>
          </a:xfrm>
        </p:spPr>
        <p:txBody>
          <a:bodyPr/>
          <a:lstStyle>
            <a:lvl1pPr>
              <a:defRPr sz="3982" b="1"/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3AF0-3E29-104D-9F0D-09332B7AD129}" type="datetime1">
              <a:rPr lang="en-US" smtClean="0"/>
              <a:t>10/26/17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1" y="758613"/>
            <a:ext cx="2722880" cy="8019627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7921" y="758613"/>
            <a:ext cx="8006080" cy="801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B1B4-6BD5-314B-8B29-774E1E34C0EA}" type="datetime1">
              <a:rPr lang="en-US" smtClean="0"/>
              <a:t>10/26/17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xfrm>
            <a:off x="0" y="1"/>
            <a:ext cx="13004800" cy="116378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613874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199" y="1"/>
            <a:ext cx="12417755" cy="1244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199" y="1346200"/>
            <a:ext cx="12417755" cy="7432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994473"/>
            <a:ext cx="13004800" cy="2759125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603" y="1742643"/>
            <a:ext cx="9899904" cy="5006848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910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0158" y="7139635"/>
            <a:ext cx="9656064" cy="1517227"/>
          </a:xfrm>
        </p:spPr>
        <p:txBody>
          <a:bodyPr anchor="t">
            <a:normAutofit/>
          </a:bodyPr>
          <a:lstStyle>
            <a:lvl1pPr marL="0" indent="0">
              <a:buNone/>
              <a:defRPr sz="2560" b="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66579" y="8921295"/>
            <a:ext cx="2820597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46000B-9D81-3349-8383-36C936787BA1}" type="datetime1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26896" y="8921293"/>
            <a:ext cx="6749491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901493" y="3456886"/>
            <a:ext cx="1300480" cy="130048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7973" y="3567797"/>
            <a:ext cx="1267519" cy="1024472"/>
          </a:xfrm>
        </p:spPr>
        <p:txBody>
          <a:bodyPr/>
          <a:lstStyle>
            <a:lvl1pPr>
              <a:defRPr sz="3982"/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5360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5599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621B-950C-074F-BD7D-8E442E12EBC5}" type="datetime1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2913075"/>
            <a:ext cx="5201920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4" b="1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360" y="3901440"/>
            <a:ext cx="5201920" cy="468172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6239" y="2913075"/>
            <a:ext cx="5201920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4" b="1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6239" y="3901440"/>
            <a:ext cx="5201920" cy="468172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C4F8-5EAB-794A-91FF-3B7CDBEEBA05}" type="datetime1">
              <a:rPr lang="en-US" smtClean="0"/>
              <a:t>10/26/17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CC6CBE6-C188-5B45-A474-2D6170879B7A}" type="datetime1">
              <a:rPr lang="en-US" smtClean="0"/>
              <a:t>10/26/17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3004800" cy="12635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F3B8-271D-DC4E-B3C8-02976E97BCC2}" type="datetime1">
              <a:rPr lang="en-US" smtClean="0"/>
              <a:t>10/26/17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975360"/>
            <a:ext cx="7159142" cy="7139635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013B-E837-5248-9F05-A7B7467BB6D0}" type="datetime1">
              <a:rPr lang="en-US" smtClean="0"/>
              <a:t>10/26/17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8857323" cy="97536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48ED-94B7-5243-98FA-C687972B562A}" type="datetime1">
              <a:rPr lang="en-US" smtClean="0"/>
              <a:t>10/26/17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5360" y="689254"/>
            <a:ext cx="11054080" cy="2288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3017114"/>
            <a:ext cx="11054080" cy="576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22479" y="8921295"/>
            <a:ext cx="349178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8C50C53-103C-E748-8982-3773E017C1C9}" type="datetime1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5360" y="8921295"/>
            <a:ext cx="6749491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65203" y="8921295"/>
            <a:ext cx="682752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4" b="1" spc="-10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753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hf hdr="0"/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5973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60092" indent="-260092" algn="l" defTabSz="1300460" rtl="0" eaLnBrk="1" latinLnBrk="0" hangingPunct="1">
        <a:lnSpc>
          <a:spcPct val="90000"/>
        </a:lnSpc>
        <a:spcBef>
          <a:spcPts val="1707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844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040368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3pPr>
      <a:lvl4pPr marL="1430506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4pPr>
      <a:lvl5pPr marL="1820644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5pPr>
      <a:lvl6pPr marL="227552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6pPr>
      <a:lvl7pPr marL="270218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7pPr>
      <a:lvl8pPr marL="312884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8pPr>
      <a:lvl9pPr marL="355550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schools.com/html/tryit.asp?filename=tryhtml_intro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Introduction to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ENGR 11: </a:t>
            </a:r>
            <a:br>
              <a:rPr lang="en-US" dirty="0"/>
            </a:br>
            <a:r>
              <a:rPr lang="en-US" dirty="0"/>
              <a:t>I</a:t>
            </a:r>
            <a:r>
              <a:rPr dirty="0"/>
              <a:t>ntroduction to</a:t>
            </a:r>
          </a:p>
          <a:p>
            <a:r>
              <a:rPr dirty="0"/>
              <a:t>Engineering Analysis 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GS 138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Dr. Mandala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Extra: background image resiz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Extra: background image resizing</a:t>
            </a:r>
          </a:p>
        </p:txBody>
      </p:sp>
      <p:sp>
        <p:nvSpPr>
          <p:cNvPr id="197" name="&lt;html&gt;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&lt;html&gt;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	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&lt;head&gt;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&lt;style&gt;</a:t>
            </a:r>
          </a:p>
          <a:p>
            <a:pPr lvl="1" indent="444500" algn="l">
              <a:defRPr sz="3200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        body {</a:t>
            </a:r>
          </a:p>
          <a:p>
            <a:pPr lvl="1" indent="444500" algn="l">
              <a:defRPr sz="3200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            background-size: 100%;</a:t>
            </a:r>
          </a:p>
          <a:p>
            <a:pPr lvl="1" indent="444500" algn="l">
              <a:defRPr sz="3200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            background-repeat: no-repeat;</a:t>
            </a:r>
          </a:p>
          <a:p>
            <a:pPr lvl="1" indent="444500" algn="l">
              <a:defRPr sz="3200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        }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    &lt;/style&gt;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	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&lt;/head&gt;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	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&lt;body</a:t>
            </a:r>
            <a:r>
              <a:rPr>
                <a:solidFill>
                  <a:srgbClr val="021EAA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background</a:t>
            </a:r>
            <a:r>
              <a:t>=“images/myPic.png”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&gt;</a:t>
            </a:r>
            <a:endParaRPr>
              <a:solidFill>
                <a:srgbClr val="021EAA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4" indent="1778000" algn="l">
              <a:defRPr sz="320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&lt;!--</a:t>
            </a:r>
            <a:r>
              <a:rPr>
                <a:solidFill>
                  <a:srgbClr val="00008B"/>
                </a:solidFill>
              </a:rPr>
              <a:t> </a:t>
            </a:r>
            <a:r>
              <a:rPr>
                <a:solidFill>
                  <a:srgbClr val="4F8F00"/>
                </a:solidFill>
              </a:rPr>
              <a:t>body content goes here</a:t>
            </a:r>
            <a:r>
              <a:rPr>
                <a:solidFill>
                  <a:srgbClr val="00008B"/>
                </a:solidFill>
              </a:rPr>
              <a:t> </a:t>
            </a:r>
            <a:r>
              <a:rPr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--&gt;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	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&lt;/body&gt;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&lt;/html&gt;</a:t>
            </a:r>
          </a:p>
        </p:txBody>
      </p:sp>
      <p:sp>
        <p:nvSpPr>
          <p:cNvPr id="198" name="Line"/>
          <p:cNvSpPr/>
          <p:nvPr/>
        </p:nvSpPr>
        <p:spPr>
          <a:xfrm flipV="1">
            <a:off x="692149" y="2792082"/>
            <a:ext cx="1" cy="3431695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99" name="Rectangle"/>
          <p:cNvSpPr/>
          <p:nvPr/>
        </p:nvSpPr>
        <p:spPr>
          <a:xfrm>
            <a:off x="838200" y="3136379"/>
            <a:ext cx="6715622" cy="2844701"/>
          </a:xfrm>
          <a:prstGeom prst="rect">
            <a:avLst/>
          </a:prstGeom>
          <a:ln w="38100">
            <a:solidFill>
              <a:srgbClr val="9452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0759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only change the color of text in one area of the document, you need to use the </a:t>
            </a:r>
            <a:r>
              <a:rPr lang="en-US" dirty="0">
                <a:solidFill>
                  <a:srgbClr val="FF0000"/>
                </a:solidFill>
              </a:rPr>
              <a:t>&lt;font&gt; </a:t>
            </a:r>
            <a:r>
              <a:rPr lang="en-US" dirty="0"/>
              <a:t>tag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&lt;font </a:t>
            </a:r>
            <a:r>
              <a:rPr lang="en-US" dirty="0">
                <a:solidFill>
                  <a:srgbClr val="FF0000"/>
                </a:solidFill>
              </a:rPr>
              <a:t>color=“#FFFFFF”</a:t>
            </a:r>
            <a:r>
              <a:rPr lang="en-US" dirty="0"/>
              <a:t>&gt; content &lt;/font&gt;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&lt;p&gt;This </a:t>
            </a:r>
            <a:r>
              <a:rPr lang="en-US" dirty="0"/>
              <a:t>is a &lt;font color=“#FF0000”&gt; test &lt;/font</a:t>
            </a:r>
            <a:r>
              <a:rPr lang="en-US" dirty="0" smtClean="0"/>
              <a:t>&gt;&lt;/p&gt;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0756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&lt;body text=“#FFFFFF”&gt;</a:t>
            </a:r>
          </a:p>
          <a:p>
            <a:r>
              <a:rPr lang="en-US" dirty="0"/>
              <a:t>Defines the color of the text throughout the entire document</a:t>
            </a:r>
          </a:p>
          <a:p>
            <a:endParaRPr lang="en-US" dirty="0"/>
          </a:p>
          <a:p>
            <a:r>
              <a:rPr lang="en-US" dirty="0"/>
              <a:t>&lt;font color=“#FFFFFF”&gt; TEXT &lt;/font&gt;</a:t>
            </a:r>
          </a:p>
          <a:p>
            <a:r>
              <a:rPr lang="en-US" dirty="0"/>
              <a:t>Changes the color of text in one area of the document</a:t>
            </a:r>
          </a:p>
          <a:p>
            <a:endParaRPr lang="en-US" dirty="0"/>
          </a:p>
          <a:p>
            <a:r>
              <a:rPr lang="en-US" dirty="0"/>
              <a:t>&lt;font size=+1&gt; TEXT &lt;/font&gt;</a:t>
            </a:r>
          </a:p>
          <a:p>
            <a:r>
              <a:rPr lang="en-US" dirty="0"/>
              <a:t>Changes the font size</a:t>
            </a:r>
          </a:p>
          <a:p>
            <a:endParaRPr lang="en-US" dirty="0"/>
          </a:p>
          <a:p>
            <a:r>
              <a:rPr lang="en-US" dirty="0"/>
              <a:t>&lt;font face=“Arial”&gt; TEXT &lt;/font&gt;</a:t>
            </a:r>
          </a:p>
          <a:p>
            <a:r>
              <a:rPr lang="en-US" dirty="0"/>
              <a:t>Changes the font type</a:t>
            </a:r>
          </a:p>
          <a:p>
            <a:endParaRPr lang="en-US" dirty="0"/>
          </a:p>
          <a:p>
            <a:r>
              <a:rPr lang="en-US" dirty="0" smtClean="0"/>
              <a:t>Example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&lt;font color=“red” size=+1 face=“Arial, Times”&gt; TEXT &lt;/font&gt;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83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quote or not to quote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Quotes are not needed: color=“#12FF00” or color =#12FF00 </a:t>
            </a:r>
          </a:p>
          <a:p>
            <a:r>
              <a:rPr lang="en-US" dirty="0" smtClean="0"/>
              <a:t>Always use some form of quotes (double or single).</a:t>
            </a:r>
          </a:p>
          <a:p>
            <a:pPr lvl="1"/>
            <a:r>
              <a:rPr lang="en-US" dirty="0" smtClean="0"/>
              <a:t>In the future when you assign class attribute, you may have multi-worded names with spaces, and it can create problems</a:t>
            </a:r>
          </a:p>
          <a:p>
            <a:r>
              <a:rPr lang="en-US" dirty="0" smtClean="0"/>
              <a:t>Example:</a:t>
            </a:r>
          </a:p>
          <a:p>
            <a:pPr marL="390138" lvl="1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class=“foo bar” </a:t>
            </a:r>
            <a:r>
              <a:rPr lang="en-US" dirty="0" smtClean="0"/>
              <a:t>is read by browser as class named foo bar</a:t>
            </a:r>
          </a:p>
          <a:p>
            <a:pPr marL="390138" lvl="1" indent="0" algn="ctr">
              <a:buNone/>
            </a:pPr>
            <a:endParaRPr lang="en-US" dirty="0" smtClean="0"/>
          </a:p>
          <a:p>
            <a:pPr marL="390138" lvl="1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class=foo bar </a:t>
            </a:r>
            <a:r>
              <a:rPr lang="en-US" dirty="0" smtClean="0"/>
              <a:t>is read as class named foo and an attribute named bar</a:t>
            </a:r>
          </a:p>
          <a:p>
            <a:pPr marL="390138" lvl="1" indent="0" algn="ctr">
              <a:buNone/>
            </a:pPr>
            <a:r>
              <a:rPr lang="en-US" dirty="0" smtClean="0"/>
              <a:t>or</a:t>
            </a:r>
          </a:p>
          <a:p>
            <a:pPr marL="390138" lvl="1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class=foo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bar=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865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Sequences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14</a:t>
            </a:fld>
            <a:endParaRPr lang="uk-UA"/>
          </a:p>
        </p:txBody>
      </p:sp>
      <p:sp>
        <p:nvSpPr>
          <p:cNvPr id="7" name="Certain characters, such as &lt;, &gt;, and &amp; have special meaning in HTML, therefore can not be used as is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solidFill>
                  <a:srgbClr val="00008B"/>
                </a:solidFill>
              </a:rPr>
              <a:t>Certain characters, such as </a:t>
            </a:r>
            <a:r>
              <a:rPr sz="2800" b="1" dirty="0">
                <a:solidFill>
                  <a:srgbClr val="800020"/>
                </a:solidFill>
              </a:rPr>
              <a:t>&lt;</a:t>
            </a:r>
            <a:r>
              <a:rPr sz="2800" dirty="0">
                <a:solidFill>
                  <a:srgbClr val="00008B"/>
                </a:solidFill>
              </a:rPr>
              <a:t>, </a:t>
            </a:r>
            <a:r>
              <a:rPr sz="2800" b="1" dirty="0">
                <a:solidFill>
                  <a:srgbClr val="800020"/>
                </a:solidFill>
              </a:rPr>
              <a:t>&gt;</a:t>
            </a:r>
            <a:r>
              <a:rPr sz="2800" dirty="0">
                <a:solidFill>
                  <a:srgbClr val="00008B"/>
                </a:solidFill>
              </a:rPr>
              <a:t>, and </a:t>
            </a:r>
            <a:r>
              <a:rPr sz="2800" b="1" dirty="0">
                <a:solidFill>
                  <a:srgbClr val="800020"/>
                </a:solidFill>
              </a:rPr>
              <a:t>&amp;</a:t>
            </a:r>
            <a:r>
              <a:rPr sz="2800" dirty="0">
                <a:solidFill>
                  <a:srgbClr val="00008B"/>
                </a:solidFill>
              </a:rPr>
              <a:t> have special meaning in HTML, therefore can not be used as </a:t>
            </a:r>
            <a:r>
              <a:rPr sz="2800" dirty="0" smtClean="0">
                <a:solidFill>
                  <a:srgbClr val="00008B"/>
                </a:solidFill>
              </a:rPr>
              <a:t>is</a:t>
            </a:r>
            <a:endParaRPr sz="2800" dirty="0">
              <a:solidFill>
                <a:srgbClr val="00008B"/>
              </a:solidFill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solidFill>
                  <a:srgbClr val="00008B"/>
                </a:solidFill>
              </a:rPr>
              <a:t>For such characters, you must enter their </a:t>
            </a:r>
            <a:r>
              <a:rPr sz="2800" b="1" i="1" dirty="0">
                <a:solidFill>
                  <a:srgbClr val="800020"/>
                </a:solidFill>
              </a:rPr>
              <a:t>escape sequence</a:t>
            </a:r>
            <a:r>
              <a:rPr sz="2800" dirty="0">
                <a:solidFill>
                  <a:srgbClr val="00008B"/>
                </a:solidFill>
              </a:rPr>
              <a:t>, which are </a:t>
            </a:r>
            <a:r>
              <a:rPr sz="2800" b="1" dirty="0">
                <a:solidFill>
                  <a:srgbClr val="00008B"/>
                </a:solidFill>
              </a:rPr>
              <a:t>case </a:t>
            </a:r>
            <a:r>
              <a:rPr sz="2800" b="1" dirty="0" smtClean="0">
                <a:solidFill>
                  <a:srgbClr val="00008B"/>
                </a:solidFill>
              </a:rPr>
              <a:t>sensitive</a:t>
            </a:r>
            <a:endParaRPr lang="en-US" sz="2800" b="1" dirty="0" smtClean="0">
              <a:solidFill>
                <a:srgbClr val="00008B"/>
              </a:solidFill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sz="2800" b="1" dirty="0">
              <a:solidFill>
                <a:srgbClr val="00008B"/>
              </a:solidFill>
            </a:endParaRPr>
          </a:p>
        </p:txBody>
      </p:sp>
      <p:graphicFrame>
        <p:nvGraphicFramePr>
          <p:cNvPr id="8" name="Table"/>
          <p:cNvGraphicFramePr/>
          <p:nvPr/>
        </p:nvGraphicFramePr>
        <p:xfrm>
          <a:off x="3768452" y="3890304"/>
          <a:ext cx="7551836" cy="4624070"/>
        </p:xfrm>
        <a:graphic>
          <a:graphicData uri="http://schemas.openxmlformats.org/drawingml/2006/table">
            <a:tbl>
              <a:tblPr>
                <a:tableStyleId>{C7B018BB-80A7-4F77-B60F-C8B233D01FF8}</a:tableStyleId>
              </a:tblPr>
              <a:tblGrid>
                <a:gridCol w="1219200"/>
                <a:gridCol w="6332636"/>
              </a:tblGrid>
              <a:tr h="45085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&amp;lt;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Escape sequence for </a:t>
                      </a:r>
                      <a:r>
                        <a:rPr b="1">
                          <a:solidFill>
                            <a:srgbClr val="800020"/>
                          </a:solidFill>
                        </a:rPr>
                        <a:t>&lt;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&amp;gt;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Escape sequence for </a:t>
                      </a:r>
                      <a:r>
                        <a:rPr b="1">
                          <a:solidFill>
                            <a:srgbClr val="800020"/>
                          </a:solidFill>
                        </a:rPr>
                        <a:t>&gt;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&amp;amp;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Escape sequence for </a:t>
                      </a:r>
                      <a:r>
                        <a:rPr b="1">
                          <a:solidFill>
                            <a:srgbClr val="800020"/>
                          </a:solidFill>
                        </a:rPr>
                        <a:t>&amp;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&amp;quot;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Quotation marks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750527">
                <a:tc>
                  <a:txBody>
                    <a:bodyPr/>
                    <a:lstStyle/>
                    <a:p>
                      <a:pPr algn="l" defTabSz="914400">
                        <a:def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&amp;</a:t>
                      </a:r>
                      <a:r>
                        <a:rPr>
                          <a:solidFill>
                            <a:srgbClr val="800020"/>
                          </a:solidFill>
                        </a:rPr>
                        <a:t>o</a:t>
                      </a:r>
                      <a:r>
                        <a:t>uml;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Escape sequence for an umlaut (i.e., </a:t>
                      </a:r>
                      <a:r>
                        <a:rPr b="1">
                          <a:solidFill>
                            <a:srgbClr val="800020"/>
                          </a:solidFill>
                        </a:rPr>
                        <a:t>ö</a:t>
                      </a:r>
                      <a:r>
                        <a:t>); can replace </a:t>
                      </a:r>
                      <a:r>
                        <a:rPr b="1">
                          <a:solidFill>
                            <a:srgbClr val="800020"/>
                          </a:solidFill>
                        </a:rPr>
                        <a:t>o</a:t>
                      </a:r>
                      <a:r>
                        <a:t> with other letter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750527">
                <a:tc>
                  <a:txBody>
                    <a:bodyPr/>
                    <a:lstStyle/>
                    <a:p>
                      <a:pPr algn="l" defTabSz="914400">
                        <a:def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&amp;</a:t>
                      </a:r>
                      <a:r>
                        <a:rPr>
                          <a:solidFill>
                            <a:srgbClr val="800020"/>
                          </a:solidFill>
                        </a:rPr>
                        <a:t>o</a:t>
                      </a:r>
                      <a:r>
                        <a:t>tilde;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Escape sequence for a tilde (i.e., </a:t>
                      </a:r>
                      <a:r>
                        <a:rPr b="1">
                          <a:solidFill>
                            <a:srgbClr val="800020"/>
                          </a:solidFill>
                        </a:rPr>
                        <a:t>õ</a:t>
                      </a:r>
                      <a:r>
                        <a:t>); can replace </a:t>
                      </a:r>
                      <a:r>
                        <a:rPr b="1">
                          <a:solidFill>
                            <a:srgbClr val="800020"/>
                          </a:solidFill>
                        </a:rPr>
                        <a:t>o</a:t>
                      </a:r>
                      <a:r>
                        <a:t> with other letter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&amp;nbsp;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Escape sequence for a space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algn="l" defTabSz="914400">
                        <a:def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&amp;</a:t>
                      </a:r>
                      <a:r>
                        <a:rPr>
                          <a:solidFill>
                            <a:srgbClr val="800020"/>
                          </a:solidFill>
                        </a:rPr>
                        <a:t>o</a:t>
                      </a:r>
                      <a:r>
                        <a:t>grave;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dirty="0"/>
                        <a:t>Escape sequence for grave accent (i.e., </a:t>
                      </a:r>
                      <a:r>
                        <a:rPr b="1" dirty="0">
                          <a:solidFill>
                            <a:srgbClr val="800020"/>
                          </a:solidFill>
                        </a:rPr>
                        <a:t>ò</a:t>
                      </a:r>
                      <a:r>
                        <a:rPr dirty="0"/>
                        <a:t>); ; can replace </a:t>
                      </a:r>
                      <a:r>
                        <a:rPr b="1" dirty="0">
                          <a:solidFill>
                            <a:srgbClr val="800020"/>
                          </a:solidFill>
                        </a:rPr>
                        <a:t>o</a:t>
                      </a:r>
                      <a:r>
                        <a:rPr dirty="0"/>
                        <a:t> with other letter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</a:tbl>
          </a:graphicData>
        </a:graphic>
      </p:graphicFrame>
      <p:sp>
        <p:nvSpPr>
          <p:cNvPr id="9" name="Note: The semicolon (;) must be entered at the end"/>
          <p:cNvSpPr txBox="1"/>
          <p:nvPr/>
        </p:nvSpPr>
        <p:spPr>
          <a:xfrm>
            <a:off x="914400" y="4961506"/>
            <a:ext cx="2381598" cy="24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b="1">
                <a:solidFill>
                  <a:srgbClr val="800020"/>
                </a:solidFill>
              </a:rPr>
              <a:t>Note</a:t>
            </a:r>
            <a:r>
              <a:rPr>
                <a:solidFill>
                  <a:srgbClr val="00008B"/>
                </a:solidFill>
              </a:rPr>
              <a:t>: The semicolon (</a:t>
            </a:r>
            <a:r>
              <a:rPr b="1">
                <a:solidFill>
                  <a:srgbClr val="00008B"/>
                </a:solidFill>
              </a:rPr>
              <a:t>;</a:t>
            </a:r>
            <a:r>
              <a:rPr>
                <a:solidFill>
                  <a:srgbClr val="00008B"/>
                </a:solidFill>
              </a:rPr>
              <a:t>) must be entered at the end</a:t>
            </a:r>
          </a:p>
        </p:txBody>
      </p:sp>
    </p:spTree>
    <p:extLst>
      <p:ext uri="{BB962C8B-B14F-4D97-AF65-F5344CB8AC3E}">
        <p14:creationId xmlns:p14="http://schemas.microsoft.com/office/powerpoint/2010/main" val="617053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Additional formatting tag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Additional formatting tags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17" name="Table"/>
          <p:cNvGraphicFramePr/>
          <p:nvPr/>
        </p:nvGraphicFramePr>
        <p:xfrm>
          <a:off x="559668" y="1958776"/>
          <a:ext cx="11885463" cy="5022850"/>
        </p:xfrm>
        <a:graphic>
          <a:graphicData uri="http://schemas.openxmlformats.org/drawingml/2006/table">
            <a:tbl>
              <a:tblPr>
                <a:tableStyleId>{C7B018BB-80A7-4F77-B60F-C8B233D01FF8}</a:tableStyleId>
              </a:tblPr>
              <a:tblGrid>
                <a:gridCol w="7200900"/>
                <a:gridCol w="4684563"/>
              </a:tblGrid>
              <a:tr h="79375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&lt;b&gt;…&lt;/b&gt;
&lt;strong&gt;…&lt;/strong&gt;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Bold text (i.e., </a:t>
                      </a:r>
                      <a:r>
                        <a:rPr b="1">
                          <a:solidFill>
                            <a:srgbClr val="800020"/>
                          </a:solidFill>
                        </a:rPr>
                        <a:t>bold</a:t>
                      </a:r>
                      <a:r>
                        <a:t>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&lt;i&gt;…&lt;/i&gt;
&lt;em&gt;…&lt;/em&gt;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Italic text (i.e., </a:t>
                      </a:r>
                      <a:r>
                        <a:rPr i="1">
                          <a:solidFill>
                            <a:srgbClr val="800020"/>
                          </a:solidFill>
                        </a:rPr>
                        <a:t>italic</a:t>
                      </a:r>
                      <a:r>
                        <a:t>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&lt;sup&gt;…&lt;/sup&gt;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Superscript text (i.e., </a:t>
                      </a:r>
                      <a:r>
                        <a:rPr>
                          <a:solidFill>
                            <a:srgbClr val="800020"/>
                          </a:solidFill>
                        </a:rPr>
                        <a:t>e</a:t>
                      </a:r>
                      <a:r>
                        <a:rPr baseline="31999">
                          <a:solidFill>
                            <a:srgbClr val="800020"/>
                          </a:solidFill>
                        </a:rPr>
                        <a:t>x</a:t>
                      </a:r>
                      <a:r>
                        <a:t>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&lt;sub&gt;…&lt;/sub&gt;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Subscript text (i.e., </a:t>
                      </a:r>
                      <a:r>
                        <a:rPr>
                          <a:solidFill>
                            <a:srgbClr val="800020"/>
                          </a:solidFill>
                        </a:rPr>
                        <a:t>x</a:t>
                      </a:r>
                      <a:r>
                        <a:rPr baseline="-5999">
                          <a:solidFill>
                            <a:srgbClr val="800020"/>
                          </a:solidFill>
                        </a:rPr>
                        <a:t>1</a:t>
                      </a:r>
                      <a:r>
                        <a:t>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&lt;strike&gt;…&lt;/strike&gt;
&lt;s&gt;…&lt;/s&gt;
&lt;del&gt;…&lt;/del&gt;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Strike (i.e., </a:t>
                      </a:r>
                      <a:r>
                        <a:rPr strike="sngStrike">
                          <a:solidFill>
                            <a:srgbClr val="800020"/>
                          </a:solidFill>
                        </a:rPr>
                        <a:t>strike</a:t>
                      </a:r>
                      <a:r>
                        <a:t>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&lt;u&gt;…&lt;/u&gt;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Underline text (i.e., </a:t>
                      </a:r>
                      <a:r>
                        <a:rPr u="sng">
                          <a:solidFill>
                            <a:srgbClr val="800020"/>
                          </a:solidFill>
                        </a:rPr>
                        <a:t>underline</a:t>
                      </a:r>
                      <a:r>
                        <a:t>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&lt;center&gt;…&lt;/center&gt;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Centers 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 b="1" dirty="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&lt;q&gt;…&lt;/q&gt;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dirty="0"/>
                        <a:t>Inserts quotation marks (i.e., </a:t>
                      </a:r>
                      <a:r>
                        <a:rPr dirty="0">
                          <a:solidFill>
                            <a:srgbClr val="800020"/>
                          </a:solidFill>
                        </a:rPr>
                        <a:t>“ ”</a:t>
                      </a:r>
                      <a:r>
                        <a:rPr dirty="0"/>
                        <a:t>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</a:tbl>
          </a:graphicData>
        </a:graphic>
      </p:graphicFrame>
      <p:sp>
        <p:nvSpPr>
          <p:cNvPr id="218" name="Test these either by trial and error or refer to Section 3.7 of your textbook for usage and examples"/>
          <p:cNvSpPr txBox="1"/>
          <p:nvPr/>
        </p:nvSpPr>
        <p:spPr>
          <a:xfrm>
            <a:off x="157459" y="7873603"/>
            <a:ext cx="12715281" cy="1331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Test these either by </a:t>
            </a:r>
            <a:r>
              <a:rPr b="1" i="1">
                <a:solidFill>
                  <a:srgbClr val="00008B"/>
                </a:solidFill>
              </a:rPr>
              <a:t>trial and error</a:t>
            </a:r>
            <a:r>
              <a:rPr>
                <a:solidFill>
                  <a:srgbClr val="00008B"/>
                </a:solidFill>
              </a:rPr>
              <a:t> or refer to </a:t>
            </a:r>
            <a:r>
              <a:rPr b="1">
                <a:solidFill>
                  <a:srgbClr val="800020"/>
                </a:solidFill>
              </a:rPr>
              <a:t>Section 3.7</a:t>
            </a:r>
            <a:r>
              <a:rPr>
                <a:solidFill>
                  <a:srgbClr val="00008B"/>
                </a:solidFill>
              </a:rPr>
              <a:t> of your textbook for usage and examples</a:t>
            </a:r>
          </a:p>
        </p:txBody>
      </p:sp>
    </p:spTree>
    <p:extLst>
      <p:ext uri="{BB962C8B-B14F-4D97-AF65-F5344CB8AC3E}">
        <p14:creationId xmlns:p14="http://schemas.microsoft.com/office/powerpoint/2010/main" val="89227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Additional formatting tag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Additional formatting tags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21" name="Table"/>
          <p:cNvGraphicFramePr/>
          <p:nvPr>
            <p:extLst>
              <p:ext uri="{D42A27DB-BD31-4B8C-83A1-F6EECF244321}">
                <p14:modId xmlns:p14="http://schemas.microsoft.com/office/powerpoint/2010/main" val="1099609110"/>
              </p:ext>
            </p:extLst>
          </p:nvPr>
        </p:nvGraphicFramePr>
        <p:xfrm>
          <a:off x="559668" y="2365176"/>
          <a:ext cx="11885463" cy="4279900"/>
        </p:xfrm>
        <a:graphic>
          <a:graphicData uri="http://schemas.openxmlformats.org/drawingml/2006/table">
            <a:tbl>
              <a:tblPr>
                <a:tableStyleId>{C7B018BB-80A7-4F77-B60F-C8B233D01FF8}</a:tableStyleId>
              </a:tblPr>
              <a:tblGrid>
                <a:gridCol w="7541916"/>
                <a:gridCol w="4343547"/>
              </a:tblGrid>
              <a:tr h="1060450"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&lt;address&gt;</a:t>
                      </a:r>
                      <a:r>
                        <a:t>…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&lt;/address&gt;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Generally used to specify the author of a document, contact information, and perhaps revision date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b="1" dirty="0"/>
                        <a:t>&lt;hr </a:t>
                      </a:r>
                      <a:r>
                        <a:rPr b="1" dirty="0" smtClean="0"/>
                        <a:t>/&gt;</a:t>
                      </a:r>
                      <a:r>
                        <a:rPr lang="en-US" b="1" dirty="0" smtClean="0"/>
                        <a:t> or</a:t>
                      </a:r>
                      <a:endParaRPr b="1" dirty="0"/>
                    </a:p>
                    <a:p>
                      <a:pPr algn="l" defTabSz="914400">
                        <a:def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dirty="0"/>
                        <a:t>&lt;hr </a:t>
                      </a:r>
                      <a:r>
                        <a:rPr dirty="0">
                          <a:solidFill>
                            <a:srgbClr val="800020"/>
                          </a:solidFill>
                        </a:rPr>
                        <a:t>size</a:t>
                      </a:r>
                      <a:r>
                        <a:rPr b="0" dirty="0"/>
                        <a:t>=#</a:t>
                      </a:r>
                      <a:r>
                        <a:rPr dirty="0"/>
                        <a:t> </a:t>
                      </a:r>
                      <a:r>
                        <a:rPr dirty="0">
                          <a:solidFill>
                            <a:srgbClr val="800020"/>
                          </a:solidFill>
                        </a:rPr>
                        <a:t>width</a:t>
                      </a:r>
                      <a:r>
                        <a:rPr b="0" dirty="0"/>
                        <a:t>=“#%”</a:t>
                      </a:r>
                      <a:r>
                        <a:rPr dirty="0"/>
                        <a:t> </a:t>
                      </a:r>
                      <a:r>
                        <a:rPr dirty="0">
                          <a:solidFill>
                            <a:srgbClr val="800020"/>
                          </a:solidFill>
                        </a:rPr>
                        <a:t>color</a:t>
                      </a:r>
                      <a:r>
                        <a:rPr b="0" dirty="0"/>
                        <a:t>=“FFFFFF”</a:t>
                      </a:r>
                      <a:r>
                        <a:rPr dirty="0"/>
                        <a:t> </a:t>
                      </a:r>
                      <a:r>
                        <a:rPr dirty="0">
                          <a:solidFill>
                            <a:srgbClr val="800020"/>
                          </a:solidFill>
                        </a:rPr>
                        <a:t>align</a:t>
                      </a:r>
                      <a:r>
                        <a:rPr b="0" dirty="0"/>
                        <a:t>=“center” </a:t>
                      </a:r>
                      <a:r>
                        <a:rPr dirty="0"/>
                        <a:t>/&gt;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Horizontal line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b="1"/>
                        <a:t>&lt;blockquote&gt;</a:t>
                      </a:r>
                      <a:r>
                        <a:t>…</a:t>
                      </a:r>
                      <a:r>
                        <a:rPr b="1"/>
                        <a:t>&lt;/blockquote&gt;</a:t>
                      </a:r>
                    </a:p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b="1"/>
                        <a:t>&lt;blockquote </a:t>
                      </a:r>
                      <a:r>
                        <a:rPr b="1">
                          <a:solidFill>
                            <a:srgbClr val="800020"/>
                          </a:solidFill>
                        </a:rPr>
                        <a:t>cite</a:t>
                      </a:r>
                      <a:r>
                        <a:t>=“Reference”</a:t>
                      </a:r>
                      <a:r>
                        <a:rPr b="1"/>
                        <a:t>&gt;</a:t>
                      </a:r>
                      <a:r>
                        <a:t>…</a:t>
                      </a:r>
                      <a:r>
                        <a:rPr b="1"/>
                        <a:t>&lt;/blockquote&gt;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Lengthy quotations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b="1"/>
                        <a:t>&lt;pre&gt;</a:t>
                      </a:r>
                      <a:r>
                        <a:t>…</a:t>
                      </a:r>
                      <a:r>
                        <a:rPr b="1"/>
                        <a:t>&lt;/pre&gt;</a:t>
                      </a:r>
                    </a:p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b="1"/>
                        <a:t>&lt;pre </a:t>
                      </a:r>
                      <a:r>
                        <a:rPr b="1">
                          <a:solidFill>
                            <a:srgbClr val="800020"/>
                          </a:solidFill>
                        </a:rPr>
                        <a:t>width</a:t>
                      </a:r>
                      <a:r>
                        <a:t>=“#characters”</a:t>
                      </a:r>
                      <a:r>
                        <a:rPr b="1"/>
                        <a:t>&gt;</a:t>
                      </a:r>
                      <a:r>
                        <a:t>…</a:t>
                      </a:r>
                      <a:r>
                        <a:rPr b="1"/>
                        <a:t>&lt;/pre&gt;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Pre-formatted 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&lt;br /&gt;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 dirty="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Forces a line break with no extra space between lines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</a:tbl>
          </a:graphicData>
        </a:graphic>
      </p:graphicFrame>
      <p:sp>
        <p:nvSpPr>
          <p:cNvPr id="222" name="Test these either by trial and error or refer to Section 3.7 of your textbook for usage and examples"/>
          <p:cNvSpPr txBox="1"/>
          <p:nvPr/>
        </p:nvSpPr>
        <p:spPr>
          <a:xfrm>
            <a:off x="157459" y="7873603"/>
            <a:ext cx="12715281" cy="1331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Test these either by </a:t>
            </a:r>
            <a:r>
              <a:rPr b="1" i="1">
                <a:solidFill>
                  <a:srgbClr val="00008B"/>
                </a:solidFill>
              </a:rPr>
              <a:t>trial and error</a:t>
            </a:r>
            <a:r>
              <a:rPr>
                <a:solidFill>
                  <a:srgbClr val="00008B"/>
                </a:solidFill>
              </a:rPr>
              <a:t> or refer to </a:t>
            </a:r>
            <a:r>
              <a:rPr b="1">
                <a:solidFill>
                  <a:srgbClr val="800020"/>
                </a:solidFill>
              </a:rPr>
              <a:t>Section 3.7</a:t>
            </a:r>
            <a:r>
              <a:rPr>
                <a:solidFill>
                  <a:srgbClr val="00008B"/>
                </a:solidFill>
              </a:rPr>
              <a:t> of your textbook for usage and examples</a:t>
            </a:r>
          </a:p>
        </p:txBody>
      </p:sp>
    </p:spTree>
    <p:extLst>
      <p:ext uri="{BB962C8B-B14F-4D97-AF65-F5344CB8AC3E}">
        <p14:creationId xmlns:p14="http://schemas.microsoft.com/office/powerpoint/2010/main" val="59563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Additional formatting tag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Additional formatting tags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25" name="Table"/>
          <p:cNvGraphicFramePr/>
          <p:nvPr/>
        </p:nvGraphicFramePr>
        <p:xfrm>
          <a:off x="559668" y="2028626"/>
          <a:ext cx="11885463" cy="4880610"/>
        </p:xfrm>
        <a:graphic>
          <a:graphicData uri="http://schemas.openxmlformats.org/drawingml/2006/table">
            <a:tbl>
              <a:tblPr>
                <a:tableStyleId>{C7B018BB-80A7-4F77-B60F-C8B233D01FF8}</a:tableStyleId>
              </a:tblPr>
              <a:tblGrid>
                <a:gridCol w="7200900"/>
                <a:gridCol w="4684563"/>
              </a:tblGrid>
              <a:tr h="45085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&lt;dfn&gt;…&lt;/dfn&gt;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Defines a definition term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&lt;code&gt;…&lt;/code&gt;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Defines computer code 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&lt;samp&gt;…&lt;/samp&gt;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Defines sample computer code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&lt;kbd&gt;…&lt;/kbd&gt;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Defines keyboard 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&lt;var&gt;…&lt;/var&gt;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Defines a variable part of a 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&lt;cite&gt;…&lt;/cite&gt;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Defines a citation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&lt;big&gt;…&lt;/big&gt;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Renders as bigger 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&lt;small&gt;…&lt;/small&gt;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Renders as smaller 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&lt;tt&gt;…&lt;/tt&gt;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Teletype 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&lt;bdo&gt;…&lt;/bdo&gt;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Bidirectional override (text direction change)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</a:tbl>
          </a:graphicData>
        </a:graphic>
      </p:graphicFrame>
      <p:sp>
        <p:nvSpPr>
          <p:cNvPr id="226" name="Test these either by trial and error or refer to Section 3.7 of your textbook for usage and examples"/>
          <p:cNvSpPr txBox="1"/>
          <p:nvPr/>
        </p:nvSpPr>
        <p:spPr>
          <a:xfrm>
            <a:off x="157459" y="7873603"/>
            <a:ext cx="12715281" cy="1331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Test these either by </a:t>
            </a:r>
            <a:r>
              <a:rPr b="1" i="1">
                <a:solidFill>
                  <a:srgbClr val="00008B"/>
                </a:solidFill>
              </a:rPr>
              <a:t>trial and error</a:t>
            </a:r>
            <a:r>
              <a:rPr>
                <a:solidFill>
                  <a:srgbClr val="00008B"/>
                </a:solidFill>
              </a:rPr>
              <a:t> or refer to </a:t>
            </a:r>
            <a:r>
              <a:rPr b="1">
                <a:solidFill>
                  <a:srgbClr val="800020"/>
                </a:solidFill>
              </a:rPr>
              <a:t>Section 3.7</a:t>
            </a:r>
            <a:r>
              <a:rPr>
                <a:solidFill>
                  <a:srgbClr val="00008B"/>
                </a:solidFill>
              </a:rPr>
              <a:t> of your textbook for usage and examples</a:t>
            </a:r>
          </a:p>
        </p:txBody>
      </p:sp>
    </p:spTree>
    <p:extLst>
      <p:ext uri="{BB962C8B-B14F-4D97-AF65-F5344CB8AC3E}">
        <p14:creationId xmlns:p14="http://schemas.microsoft.com/office/powerpoint/2010/main" val="141512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Additional formatting tag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Additional formatting tags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29" name="Table"/>
          <p:cNvGraphicFramePr/>
          <p:nvPr/>
        </p:nvGraphicFramePr>
        <p:xfrm>
          <a:off x="923528" y="3044626"/>
          <a:ext cx="11157743" cy="3149600"/>
        </p:xfrm>
        <a:graphic>
          <a:graphicData uri="http://schemas.openxmlformats.org/drawingml/2006/table">
            <a:tbl>
              <a:tblPr>
                <a:tableStyleId>{C7B018BB-80A7-4F77-B60F-C8B233D01FF8}</a:tableStyleId>
              </a:tblPr>
              <a:tblGrid>
                <a:gridCol w="7829401"/>
                <a:gridCol w="3328342"/>
              </a:tblGrid>
              <a:tr h="1479550">
                <a:tc>
                  <a:txBody>
                    <a:bodyPr/>
                    <a:lstStyle/>
                    <a:p>
                      <a:pPr algn="l" defTabSz="914400">
                        <a:def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&lt;marquee&gt;…&lt;/marquee&gt;</a:t>
                      </a:r>
                    </a:p>
                    <a:p>
                      <a:pPr algn="l" defTabSz="914400">
                        <a:def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&lt;marquee </a:t>
                      </a:r>
                      <a:r>
                        <a:rPr>
                          <a:solidFill>
                            <a:srgbClr val="800020"/>
                          </a:solidFill>
                        </a:rPr>
                        <a:t>bgcolor</a:t>
                      </a:r>
                      <a:r>
                        <a:rPr b="0"/>
                        <a:t>=“#FFFFFF” </a:t>
                      </a:r>
                    </a:p>
                    <a:p>
                      <a:pPr algn="l" defTabSz="914400">
                        <a:def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                 </a:t>
                      </a:r>
                      <a:r>
                        <a:rPr>
                          <a:solidFill>
                            <a:srgbClr val="800020"/>
                          </a:solidFill>
                        </a:rPr>
                        <a:t>loop</a:t>
                      </a:r>
                      <a:r>
                        <a:rPr b="0"/>
                        <a:t>=“-</a:t>
                      </a:r>
                      <a:r>
                        <a:rPr b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  <a:r>
                        <a:rPr b="0"/>
                        <a:t>” </a:t>
                      </a:r>
                    </a:p>
                    <a:p>
                      <a:pPr algn="l" defTabSz="914400">
                        <a:def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b="0"/>
                        <a:t>                 </a:t>
                      </a:r>
                      <a:r>
                        <a:rPr>
                          <a:solidFill>
                            <a:srgbClr val="800020"/>
                          </a:solidFill>
                        </a:rPr>
                        <a:t>scrollamount</a:t>
                      </a:r>
                      <a:r>
                        <a:rPr b="0"/>
                        <a:t>=“</a:t>
                      </a:r>
                      <a:r>
                        <a:rPr b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</a:t>
                      </a:r>
                      <a:r>
                        <a:rPr b="0"/>
                        <a:t>” </a:t>
                      </a:r>
                      <a:r>
                        <a:rPr>
                          <a:solidFill>
                            <a:srgbClr val="800020"/>
                          </a:solidFill>
                        </a:rPr>
                        <a:t>width</a:t>
                      </a:r>
                      <a:r>
                        <a:rPr b="0"/>
                        <a:t>=“</a:t>
                      </a:r>
                      <a:r>
                        <a:rPr b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100</a:t>
                      </a:r>
                      <a:r>
                        <a:rPr b="0"/>
                        <a:t>%”</a:t>
                      </a:r>
                      <a:r>
                        <a:t>&gt;…&lt;/marquee&gt;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Produces moving marquee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&lt;blink&gt;…&lt;/blink&gt;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Blinking 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defTabSz="914400">
                        <a:def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&lt;abbr </a:t>
                      </a:r>
                      <a:r>
                        <a:rPr>
                          <a:solidFill>
                            <a:srgbClr val="800020"/>
                          </a:solidFill>
                        </a:rPr>
                        <a:t>title</a:t>
                      </a:r>
                      <a:r>
                        <a:rPr b="0"/>
                        <a:t>=“text”</a:t>
                      </a:r>
                      <a:r>
                        <a:t>&gt; abbreviation of text &lt;/abbr&gt;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Abbreviated phrase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defTabSz="914400">
                        <a:def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&lt;acronym </a:t>
                      </a:r>
                      <a:r>
                        <a:rPr>
                          <a:solidFill>
                            <a:srgbClr val="800020"/>
                          </a:solidFill>
                        </a:rPr>
                        <a:t>title</a:t>
                      </a:r>
                      <a:r>
                        <a:rPr b="0"/>
                        <a:t>=“text”</a:t>
                      </a:r>
                      <a:r>
                        <a:t>&gt; acronym of text &lt;/acronym&gt;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Defines an acronym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</a:tbl>
          </a:graphicData>
        </a:graphic>
      </p:graphicFrame>
      <p:sp>
        <p:nvSpPr>
          <p:cNvPr id="230" name="Test these either by trial and error or refer to Section 3.7 of your textbook for usage and examples"/>
          <p:cNvSpPr txBox="1"/>
          <p:nvPr/>
        </p:nvSpPr>
        <p:spPr>
          <a:xfrm>
            <a:off x="157459" y="7873603"/>
            <a:ext cx="12715281" cy="1331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Test these either by </a:t>
            </a:r>
            <a:r>
              <a:rPr b="1" i="1">
                <a:solidFill>
                  <a:srgbClr val="00008B"/>
                </a:solidFill>
              </a:rPr>
              <a:t>trial and error</a:t>
            </a:r>
            <a:r>
              <a:rPr>
                <a:solidFill>
                  <a:srgbClr val="00008B"/>
                </a:solidFill>
              </a:rPr>
              <a:t> or refer to </a:t>
            </a:r>
            <a:r>
              <a:rPr b="1">
                <a:solidFill>
                  <a:srgbClr val="800020"/>
                </a:solidFill>
              </a:rPr>
              <a:t>Section 3.7</a:t>
            </a:r>
            <a:r>
              <a:rPr>
                <a:solidFill>
                  <a:srgbClr val="00008B"/>
                </a:solidFill>
              </a:rPr>
              <a:t> of your textbook for usage and examples</a:t>
            </a:r>
          </a:p>
        </p:txBody>
      </p:sp>
    </p:spTree>
    <p:extLst>
      <p:ext uri="{BB962C8B-B14F-4D97-AF65-F5344CB8AC3E}">
        <p14:creationId xmlns:p14="http://schemas.microsoft.com/office/powerpoint/2010/main" val="61270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Overlapping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consistent, to avoid breaking your layout or formatting</a:t>
            </a:r>
          </a:p>
          <a:p>
            <a:r>
              <a:rPr lang="en-US" b="1" dirty="0">
                <a:solidFill>
                  <a:srgbClr val="FF0000"/>
                </a:solidFill>
              </a:rPr>
              <a:t>&lt;b&gt;</a:t>
            </a:r>
            <a:r>
              <a:rPr lang="en-US" dirty="0">
                <a:solidFill>
                  <a:srgbClr val="FF0000"/>
                </a:solidFill>
              </a:rPr>
              <a:t> This is an example of </a:t>
            </a: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  <a:r>
              <a:rPr lang="en-US" dirty="0">
                <a:solidFill>
                  <a:srgbClr val="FF0000"/>
                </a:solidFill>
              </a:rPr>
              <a:t> overlapping </a:t>
            </a:r>
            <a:r>
              <a:rPr lang="en-US" b="1" dirty="0">
                <a:solidFill>
                  <a:srgbClr val="FF0000"/>
                </a:solidFill>
              </a:rPr>
              <a:t>&lt;/b&gt;</a:t>
            </a:r>
            <a:r>
              <a:rPr lang="en-US" dirty="0">
                <a:solidFill>
                  <a:srgbClr val="FF0000"/>
                </a:solidFill>
              </a:rPr>
              <a:t> HTML tags </a:t>
            </a:r>
            <a:r>
              <a:rPr lang="en-US" b="1" dirty="0">
                <a:solidFill>
                  <a:srgbClr val="FF0000"/>
                </a:solidFill>
              </a:rPr>
              <a:t>&lt;/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00008B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&lt;b&gt;</a:t>
            </a:r>
            <a:r>
              <a:rPr lang="en-US" dirty="0">
                <a:solidFill>
                  <a:srgbClr val="00B050"/>
                </a:solidFill>
              </a:rPr>
              <a:t> This is an example of </a:t>
            </a:r>
            <a:r>
              <a:rPr lang="en-US" b="1" dirty="0">
                <a:solidFill>
                  <a:srgbClr val="00B050"/>
                </a:solidFill>
              </a:rPr>
              <a:t>&lt;</a:t>
            </a:r>
            <a:r>
              <a:rPr lang="en-US" b="1" dirty="0" err="1">
                <a:solidFill>
                  <a:srgbClr val="00B050"/>
                </a:solidFill>
              </a:rPr>
              <a:t>i</a:t>
            </a:r>
            <a:r>
              <a:rPr lang="en-US" b="1" dirty="0">
                <a:solidFill>
                  <a:srgbClr val="00B050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overlapping </a:t>
            </a:r>
            <a:r>
              <a:rPr lang="en-US" b="1" dirty="0" smtClean="0">
                <a:solidFill>
                  <a:srgbClr val="00B050"/>
                </a:solidFill>
              </a:rPr>
              <a:t>&lt;/</a:t>
            </a:r>
            <a:r>
              <a:rPr lang="en-US" b="1" dirty="0" err="1" smtClean="0">
                <a:solidFill>
                  <a:srgbClr val="00B050"/>
                </a:solidFill>
              </a:rPr>
              <a:t>i</a:t>
            </a:r>
            <a:r>
              <a:rPr lang="en-US" b="1" dirty="0" smtClean="0">
                <a:solidFill>
                  <a:srgbClr val="00B050"/>
                </a:solidFill>
              </a:rPr>
              <a:t>&gt;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HTML tags </a:t>
            </a:r>
            <a:r>
              <a:rPr lang="en-US" b="1" dirty="0" smtClean="0">
                <a:solidFill>
                  <a:srgbClr val="00B050"/>
                </a:solidFill>
              </a:rPr>
              <a:t>&lt;/b</a:t>
            </a:r>
            <a:r>
              <a:rPr lang="en-US" b="1" dirty="0" smtClean="0">
                <a:solidFill>
                  <a:srgbClr val="00008B"/>
                </a:solidFill>
              </a:rPr>
              <a:t>&gt;</a:t>
            </a:r>
            <a:endParaRPr lang="en-US" dirty="0">
              <a:solidFill>
                <a:srgbClr val="00008B"/>
              </a:solidFill>
            </a:endParaRPr>
          </a:p>
          <a:p>
            <a:endParaRPr lang="en-US" dirty="0">
              <a:solidFill>
                <a:srgbClr val="00008B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3529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Test Results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Average: 89</a:t>
                </a:r>
                <a14:m>
                  <m:oMath xmlns:m="http://schemas.openxmlformats.org/officeDocument/2006/math">
                    <m:r>
                      <a:rPr lang="mr-IN" i="1">
                        <a:latin typeface="Cambria Math" charset="0"/>
                      </a:rPr>
                      <m:t>±</m:t>
                    </m:r>
                  </m:oMath>
                </a14:m>
                <a:r>
                  <a:rPr lang="en-US" dirty="0" smtClean="0"/>
                  <a:t>8.18 </a:t>
                </a:r>
                <a:r>
                  <a:rPr lang="en-US" dirty="0" smtClean="0"/>
                  <a:t>%</a:t>
                </a:r>
              </a:p>
              <a:p>
                <a:r>
                  <a:rPr lang="en-US" dirty="0" smtClean="0"/>
                  <a:t>Median: 92 %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Midterm Grade = average</a:t>
                </a:r>
                <a:r>
                  <a:rPr lang="en-US" smtClean="0"/>
                  <a:t>(%</a:t>
                </a:r>
                <a:r>
                  <a:rPr lang="en-US" smtClean="0"/>
                  <a:t>written, </a:t>
                </a:r>
                <a:r>
                  <a:rPr lang="en-US" dirty="0" smtClean="0"/>
                  <a:t>%computer)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8" t="-1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493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20</a:t>
            </a:fld>
            <a:endParaRPr lang="uk-UA"/>
          </a:p>
        </p:txBody>
      </p:sp>
      <p:sp>
        <p:nvSpPr>
          <p:cNvPr id="7" name="To reduce the length of a page and/or locating/accessing material on other web pages, HTML uses a concept called linking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70000" lnSpcReduction="20000"/>
          </a:bodyPr>
          <a:lstStyle/>
          <a:p>
            <a:pPr algn="l" defTabSz="578358">
              <a:defRPr sz="3168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</a:rPr>
              <a:t>To reduce the length of a page and/or locating/accessing material on other web pages, HTML uses a concept called </a:t>
            </a:r>
            <a:r>
              <a:rPr dirty="0">
                <a:solidFill>
                  <a:srgbClr val="800020"/>
                </a:solidFill>
                <a:ea typeface="Gill Sans SemiBold"/>
                <a:cs typeface="Gill Sans SemiBold"/>
                <a:sym typeface="Gill Sans SemiBold"/>
              </a:rPr>
              <a:t>linking</a:t>
            </a:r>
            <a:endParaRPr dirty="0">
              <a:solidFill>
                <a:srgbClr val="00008B"/>
              </a:solidFill>
            </a:endParaRPr>
          </a:p>
          <a:p>
            <a:pPr algn="l" defTabSz="578358">
              <a:defRPr sz="3168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</a:endParaRPr>
          </a:p>
          <a:p>
            <a:pPr marL="0" indent="0" algn="ctr" defTabSz="578358">
              <a:buNone/>
              <a:defRPr sz="3168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b="1" dirty="0">
                <a:solidFill>
                  <a:srgbClr val="00008B"/>
                </a:solidFill>
                <a:ea typeface="Gill Sans"/>
                <a:cs typeface="Gill Sans"/>
                <a:sym typeface="Gill Sans"/>
              </a:rPr>
              <a:t>&lt;a </a:t>
            </a:r>
            <a:r>
              <a:rPr b="1" dirty="0">
                <a:solidFill>
                  <a:srgbClr val="800020"/>
                </a:solidFill>
                <a:ea typeface="Gill Sans"/>
                <a:cs typeface="Gill Sans"/>
                <a:sym typeface="Gill Sans"/>
              </a:rPr>
              <a:t>href</a:t>
            </a:r>
            <a:r>
              <a:rPr dirty="0">
                <a:solidFill>
                  <a:srgbClr val="00008B"/>
                </a:solidFill>
                <a:ea typeface="Gill Sans"/>
                <a:cs typeface="Gill Sans"/>
                <a:sym typeface="Gill Sans"/>
              </a:rPr>
              <a:t>=“filename”</a:t>
            </a:r>
            <a:r>
              <a:rPr b="1" dirty="0">
                <a:solidFill>
                  <a:srgbClr val="00008B"/>
                </a:solidFill>
                <a:ea typeface="Gill Sans"/>
                <a:cs typeface="Gill Sans"/>
                <a:sym typeface="Gill Sans"/>
              </a:rPr>
              <a:t>&gt;</a:t>
            </a:r>
            <a:r>
              <a:rPr dirty="0">
                <a:solidFill>
                  <a:srgbClr val="00008B"/>
                </a:solidFill>
              </a:rPr>
              <a:t> </a:t>
            </a:r>
            <a:r>
              <a:rPr dirty="0">
                <a:solidFill>
                  <a:srgbClr val="00008B"/>
                </a:solidFill>
                <a:ea typeface="Gill Sans"/>
                <a:cs typeface="Gill Sans"/>
                <a:sym typeface="Gill Sans"/>
              </a:rPr>
              <a:t>T</a:t>
            </a:r>
            <a:r>
              <a:rPr cap="all" dirty="0">
                <a:solidFill>
                  <a:srgbClr val="00008B"/>
                </a:solidFill>
                <a:ea typeface="Gill Sans"/>
                <a:cs typeface="Gill Sans"/>
                <a:sym typeface="Gill Sans"/>
              </a:rPr>
              <a:t>ext serving as hypertext link</a:t>
            </a:r>
            <a:r>
              <a:rPr dirty="0">
                <a:solidFill>
                  <a:srgbClr val="00008B"/>
                </a:solidFill>
              </a:rPr>
              <a:t> </a:t>
            </a:r>
            <a:r>
              <a:rPr b="1" dirty="0">
                <a:solidFill>
                  <a:srgbClr val="00008B"/>
                </a:solidFill>
                <a:ea typeface="Gill Sans"/>
                <a:cs typeface="Gill Sans"/>
                <a:sym typeface="Gill Sans"/>
              </a:rPr>
              <a:t>&lt;/a&gt;</a:t>
            </a:r>
            <a:endParaRPr dirty="0">
              <a:solidFill>
                <a:srgbClr val="00008B"/>
              </a:solidFill>
            </a:endParaRPr>
          </a:p>
          <a:p>
            <a:pPr algn="l" defTabSz="578358">
              <a:defRPr sz="3168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</a:endParaRPr>
          </a:p>
          <a:p>
            <a:pPr algn="l" defTabSz="578358">
              <a:defRPr sz="3168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 smtClean="0"/>
              <a:t>Example</a:t>
            </a:r>
            <a:endParaRPr dirty="0">
              <a:solidFill>
                <a:srgbClr val="00008B"/>
              </a:solidFill>
            </a:endParaRPr>
          </a:p>
          <a:p>
            <a:pPr algn="l" defTabSz="578358">
              <a:defRPr sz="3168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</a:endParaRPr>
          </a:p>
          <a:p>
            <a:pPr marL="0" indent="0" algn="ctr" defTabSz="578358">
              <a:buNone/>
              <a:defRPr sz="3168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</a:rPr>
              <a:t>&lt;!-- </a:t>
            </a:r>
            <a:r>
              <a:rPr dirty="0">
                <a:solidFill>
                  <a:srgbClr val="008F00"/>
                </a:solidFill>
              </a:rPr>
              <a:t>use </a:t>
            </a:r>
            <a:r>
              <a:rPr dirty="0" smtClean="0">
                <a:solidFill>
                  <a:srgbClr val="008F00"/>
                </a:solidFill>
              </a:rPr>
              <a:t>relative</a:t>
            </a:r>
            <a:r>
              <a:rPr lang="en-US" dirty="0" smtClean="0">
                <a:solidFill>
                  <a:srgbClr val="008F00"/>
                </a:solidFill>
              </a:rPr>
              <a:t> (or absolute)</a:t>
            </a:r>
            <a:r>
              <a:rPr dirty="0" smtClean="0">
                <a:solidFill>
                  <a:srgbClr val="008F00"/>
                </a:solidFill>
              </a:rPr>
              <a:t> </a:t>
            </a:r>
            <a:r>
              <a:rPr dirty="0">
                <a:solidFill>
                  <a:srgbClr val="008F00"/>
                </a:solidFill>
              </a:rPr>
              <a:t>addressing to link to </a:t>
            </a:r>
            <a:r>
              <a:rPr lang="en-US" dirty="0" smtClean="0">
                <a:solidFill>
                  <a:srgbClr val="008F00"/>
                </a:solidFill>
              </a:rPr>
              <a:t>local </a:t>
            </a:r>
            <a:r>
              <a:rPr dirty="0" smtClean="0">
                <a:solidFill>
                  <a:srgbClr val="008F00"/>
                </a:solidFill>
              </a:rPr>
              <a:t>files</a:t>
            </a:r>
            <a:r>
              <a:rPr dirty="0" smtClean="0">
                <a:solidFill>
                  <a:srgbClr val="00008B"/>
                </a:solidFill>
              </a:rPr>
              <a:t> </a:t>
            </a:r>
            <a:r>
              <a:rPr dirty="0">
                <a:solidFill>
                  <a:srgbClr val="00008B"/>
                </a:solidFill>
              </a:rPr>
              <a:t>--&gt;</a:t>
            </a:r>
          </a:p>
          <a:p>
            <a:pPr marL="0" indent="0" algn="ctr" defTabSz="578358">
              <a:buNone/>
              <a:defRPr sz="3168" b="1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</a:rPr>
              <a:t>&lt;a </a:t>
            </a:r>
            <a:r>
              <a:rPr dirty="0">
                <a:solidFill>
                  <a:srgbClr val="800020"/>
                </a:solidFill>
              </a:rPr>
              <a:t>href</a:t>
            </a:r>
            <a:r>
              <a:rPr b="0" dirty="0">
                <a:solidFill>
                  <a:srgbClr val="00008B"/>
                </a:solidFill>
              </a:rPr>
              <a:t>=“syllabus.html”</a:t>
            </a:r>
            <a:r>
              <a:rPr dirty="0">
                <a:solidFill>
                  <a:srgbClr val="00008B"/>
                </a:solidFill>
              </a:rPr>
              <a:t>&gt; </a:t>
            </a:r>
            <a:r>
              <a:rPr b="0" dirty="0">
                <a:solidFill>
                  <a:srgbClr val="00008B"/>
                </a:solidFill>
              </a:rPr>
              <a:t>Syllabus</a:t>
            </a:r>
            <a:r>
              <a:rPr dirty="0">
                <a:solidFill>
                  <a:srgbClr val="00008B"/>
                </a:solidFill>
              </a:rPr>
              <a:t> &lt;/a&gt;  </a:t>
            </a:r>
          </a:p>
          <a:p>
            <a:pPr marL="0" indent="0" algn="ctr" defTabSz="578358">
              <a:buNone/>
              <a:defRPr sz="3168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</a:endParaRPr>
          </a:p>
          <a:p>
            <a:pPr marL="0" indent="0" algn="ctr" defTabSz="578358">
              <a:buNone/>
              <a:defRPr sz="3168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</a:rPr>
              <a:t>&lt;!-- </a:t>
            </a:r>
            <a:r>
              <a:rPr dirty="0">
                <a:solidFill>
                  <a:srgbClr val="008F00"/>
                </a:solidFill>
              </a:rPr>
              <a:t>use absolute addressing </a:t>
            </a:r>
            <a:r>
              <a:rPr dirty="0" smtClean="0">
                <a:solidFill>
                  <a:srgbClr val="008F00"/>
                </a:solidFill>
              </a:rPr>
              <a:t>otherwise</a:t>
            </a:r>
            <a:r>
              <a:rPr lang="en-US" dirty="0" smtClean="0">
                <a:solidFill>
                  <a:srgbClr val="008F00"/>
                </a:solidFill>
              </a:rPr>
              <a:t> to link to remote files</a:t>
            </a:r>
            <a:r>
              <a:rPr dirty="0" smtClean="0">
                <a:solidFill>
                  <a:srgbClr val="008F00"/>
                </a:solidFill>
              </a:rPr>
              <a:t> </a:t>
            </a:r>
            <a:r>
              <a:rPr dirty="0" smtClean="0">
                <a:solidFill>
                  <a:srgbClr val="00008B"/>
                </a:solidFill>
              </a:rPr>
              <a:t> </a:t>
            </a:r>
            <a:r>
              <a:rPr dirty="0">
                <a:solidFill>
                  <a:srgbClr val="00008B"/>
                </a:solidFill>
              </a:rPr>
              <a:t>--&gt;</a:t>
            </a:r>
          </a:p>
          <a:p>
            <a:pPr marL="0" indent="0" algn="ctr" defTabSz="578358">
              <a:buNone/>
              <a:defRPr sz="3168" b="1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</a:rPr>
              <a:t>&lt;a </a:t>
            </a:r>
            <a:r>
              <a:rPr dirty="0">
                <a:solidFill>
                  <a:srgbClr val="800020"/>
                </a:solidFill>
              </a:rPr>
              <a:t>href</a:t>
            </a:r>
            <a:r>
              <a:rPr b="0" dirty="0">
                <a:solidFill>
                  <a:srgbClr val="00008B"/>
                </a:solidFill>
              </a:rPr>
              <a:t>=“http://www.google.com”</a:t>
            </a:r>
            <a:r>
              <a:rPr dirty="0">
                <a:solidFill>
                  <a:srgbClr val="00008B"/>
                </a:solidFill>
              </a:rPr>
              <a:t>&gt; </a:t>
            </a:r>
            <a:r>
              <a:rPr b="0" dirty="0">
                <a:solidFill>
                  <a:srgbClr val="00008B"/>
                </a:solidFill>
              </a:rPr>
              <a:t>Google</a:t>
            </a:r>
            <a:r>
              <a:rPr dirty="0">
                <a:solidFill>
                  <a:srgbClr val="00008B"/>
                </a:solidFill>
              </a:rPr>
              <a:t> &lt;/a&gt;</a:t>
            </a:r>
          </a:p>
          <a:p>
            <a:pPr marL="0" indent="0" algn="ctr" defTabSz="578358">
              <a:buNone/>
              <a:defRPr sz="3168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</a:endParaRPr>
          </a:p>
          <a:p>
            <a:pPr algn="l" defTabSz="578358">
              <a:defRPr sz="3168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</a:rPr>
              <a:t>When </a:t>
            </a:r>
            <a:r>
              <a:rPr b="1" dirty="0">
                <a:solidFill>
                  <a:srgbClr val="800020"/>
                </a:solidFill>
              </a:rPr>
              <a:t>linking</a:t>
            </a:r>
            <a:r>
              <a:rPr dirty="0">
                <a:solidFill>
                  <a:srgbClr val="00008B"/>
                </a:solidFill>
              </a:rPr>
              <a:t> to other documents, the new page will be displayed in your current tab. To open a new page, use</a:t>
            </a:r>
          </a:p>
          <a:p>
            <a:pPr algn="l" defTabSz="578358">
              <a:defRPr sz="3168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</a:endParaRPr>
          </a:p>
          <a:p>
            <a:pPr algn="l" defTabSz="578358">
              <a:defRPr sz="3168" b="1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</a:rPr>
              <a:t>&lt;a </a:t>
            </a:r>
            <a:r>
              <a:rPr dirty="0">
                <a:solidFill>
                  <a:srgbClr val="800020"/>
                </a:solidFill>
              </a:rPr>
              <a:t>href</a:t>
            </a:r>
            <a:r>
              <a:rPr b="0" dirty="0">
                <a:solidFill>
                  <a:srgbClr val="00008B"/>
                </a:solidFill>
              </a:rPr>
              <a:t>=“http://www.google.com” </a:t>
            </a:r>
            <a:r>
              <a:rPr dirty="0">
                <a:solidFill>
                  <a:srgbClr val="800020"/>
                </a:solidFill>
              </a:rPr>
              <a:t>target</a:t>
            </a:r>
            <a:r>
              <a:rPr b="0" dirty="0">
                <a:solidFill>
                  <a:srgbClr val="00008B"/>
                </a:solidFill>
              </a:rPr>
              <a:t>=“_blank”</a:t>
            </a:r>
            <a:r>
              <a:rPr dirty="0">
                <a:solidFill>
                  <a:srgbClr val="00008B"/>
                </a:solidFill>
              </a:rPr>
              <a:t>&gt;</a:t>
            </a:r>
            <a:r>
              <a:rPr b="0" dirty="0">
                <a:solidFill>
                  <a:srgbClr val="00008B"/>
                </a:solidFill>
              </a:rPr>
              <a:t> Google </a:t>
            </a:r>
            <a:r>
              <a:rPr dirty="0">
                <a:solidFill>
                  <a:srgbClr val="00008B"/>
                </a:solidFill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709869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Link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Linking</a:t>
            </a:r>
          </a:p>
        </p:txBody>
      </p:sp>
      <p:sp>
        <p:nvSpPr>
          <p:cNvPr id="277" name="Linking to section(s) within a document…"/>
          <p:cNvSpPr txBox="1"/>
          <p:nvPr/>
        </p:nvSpPr>
        <p:spPr>
          <a:xfrm>
            <a:off x="146924" y="1244600"/>
            <a:ext cx="12715281" cy="795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b="1">
                <a:solidFill>
                  <a:srgbClr val="800020"/>
                </a:solidFill>
              </a:rPr>
              <a:t>Linking</a:t>
            </a:r>
            <a:r>
              <a:rPr>
                <a:solidFill>
                  <a:srgbClr val="00008B"/>
                </a:solidFill>
              </a:rPr>
              <a:t> to section(s) </a:t>
            </a:r>
            <a:r>
              <a:rPr u="sng">
                <a:solidFill>
                  <a:srgbClr val="00008B"/>
                </a:solidFill>
              </a:rPr>
              <a:t>within</a:t>
            </a:r>
            <a:r>
              <a:rPr>
                <a:solidFill>
                  <a:srgbClr val="00008B"/>
                </a:solidFill>
              </a:rPr>
              <a:t> a document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 algn="l"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EXAMPLE</a:t>
            </a:r>
            <a:endParaRPr>
              <a:solidFill>
                <a:srgbClr val="00008B"/>
              </a:solidFill>
            </a:endParaRPr>
          </a:p>
          <a:p>
            <a:pPr algn="l">
              <a:defRPr sz="3200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 algn="l">
              <a:defRPr sz="3200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&lt;!-- </a:t>
            </a:r>
            <a:r>
              <a:rPr>
                <a:solidFill>
                  <a:srgbClr val="008F00"/>
                </a:solidFill>
              </a:rPr>
              <a:t>define a name anchor (where you want to link to)</a:t>
            </a:r>
            <a:r>
              <a:rPr>
                <a:solidFill>
                  <a:srgbClr val="00008B"/>
                </a:solidFill>
              </a:rPr>
              <a:t> --&gt;</a:t>
            </a:r>
          </a:p>
          <a:p>
            <a:pPr algn="l"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&lt;a </a:t>
            </a:r>
            <a:r>
              <a:rPr>
                <a:solidFill>
                  <a:srgbClr val="800020"/>
                </a:solidFill>
              </a:rPr>
              <a:t>name</a:t>
            </a:r>
            <a:r>
              <a:rPr b="0">
                <a:solidFill>
                  <a:srgbClr val="00008B"/>
                </a:solidFill>
              </a:rPr>
              <a:t>=“sec1”</a:t>
            </a:r>
            <a:r>
              <a:rPr>
                <a:solidFill>
                  <a:srgbClr val="00008B"/>
                </a:solidFill>
              </a:rPr>
              <a:t>&gt; </a:t>
            </a:r>
            <a:r>
              <a:rPr b="0">
                <a:solidFill>
                  <a:srgbClr val="00008B"/>
                </a:solidFill>
              </a:rPr>
              <a:t>Section 1</a:t>
            </a:r>
            <a:r>
              <a:rPr>
                <a:solidFill>
                  <a:srgbClr val="00008B"/>
                </a:solidFill>
              </a:rPr>
              <a:t> &lt;/a&gt;</a:t>
            </a:r>
          </a:p>
          <a:p>
            <a:pPr algn="l">
              <a:defRPr sz="3200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 algn="l">
              <a:defRPr sz="3200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&lt;!-- </a:t>
            </a:r>
            <a:r>
              <a:rPr>
                <a:solidFill>
                  <a:srgbClr val="008F00"/>
                </a:solidFill>
              </a:rPr>
              <a:t>link to name anchor within the document </a:t>
            </a:r>
            <a:r>
              <a:rPr>
                <a:solidFill>
                  <a:srgbClr val="00008B"/>
                </a:solidFill>
              </a:rPr>
              <a:t> --&gt;</a:t>
            </a:r>
          </a:p>
          <a:p>
            <a:pPr algn="l"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b="0">
                <a:solidFill>
                  <a:srgbClr val="00008B"/>
                </a:solidFill>
              </a:rPr>
              <a:t>Refer to </a:t>
            </a:r>
            <a:r>
              <a:rPr>
                <a:solidFill>
                  <a:srgbClr val="00008B"/>
                </a:solidFill>
              </a:rPr>
              <a:t>&lt;a </a:t>
            </a:r>
            <a:r>
              <a:rPr>
                <a:solidFill>
                  <a:srgbClr val="800020"/>
                </a:solidFill>
              </a:rPr>
              <a:t>href</a:t>
            </a:r>
            <a:r>
              <a:rPr b="0">
                <a:solidFill>
                  <a:srgbClr val="00008B"/>
                </a:solidFill>
              </a:rPr>
              <a:t>=“#sec1”</a:t>
            </a:r>
            <a:r>
              <a:rPr>
                <a:solidFill>
                  <a:srgbClr val="00008B"/>
                </a:solidFill>
              </a:rPr>
              <a:t>&gt; </a:t>
            </a:r>
            <a:r>
              <a:rPr b="0">
                <a:solidFill>
                  <a:srgbClr val="00008B"/>
                </a:solidFill>
              </a:rPr>
              <a:t>Section 1 </a:t>
            </a:r>
            <a:r>
              <a:rPr>
                <a:solidFill>
                  <a:srgbClr val="00008B"/>
                </a:solidFill>
              </a:rPr>
              <a:t>&lt;/a&gt;</a:t>
            </a:r>
            <a:r>
              <a:rPr b="0">
                <a:solidFill>
                  <a:srgbClr val="00008B"/>
                </a:solidFill>
              </a:rPr>
              <a:t> for details</a:t>
            </a:r>
          </a:p>
        </p:txBody>
      </p:sp>
      <p:sp>
        <p:nvSpPr>
          <p:cNvPr id="278" name="Line"/>
          <p:cNvSpPr/>
          <p:nvPr/>
        </p:nvSpPr>
        <p:spPr>
          <a:xfrm>
            <a:off x="5852117" y="5689600"/>
            <a:ext cx="4299654" cy="0"/>
          </a:xfrm>
          <a:prstGeom prst="line">
            <a:avLst/>
          </a:prstGeom>
          <a:ln w="38100">
            <a:solidFill>
              <a:srgbClr val="9452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79" name="Name Anchor"/>
          <p:cNvSpPr txBox="1"/>
          <p:nvPr/>
        </p:nvSpPr>
        <p:spPr>
          <a:xfrm>
            <a:off x="10215066" y="5391150"/>
            <a:ext cx="2463999" cy="596901"/>
          </a:xfrm>
          <a:prstGeom prst="rect">
            <a:avLst/>
          </a:prstGeom>
          <a:ln w="38100">
            <a:solidFill>
              <a:srgbClr val="9452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 b="1">
                <a:solidFill>
                  <a:srgbClr val="000000"/>
                </a:solidFill>
              </a:defRPr>
            </a:pPr>
            <a:r>
              <a:rPr b="0">
                <a:solidFill>
                  <a:srgbClr val="00008B"/>
                </a:solidFill>
              </a:rPr>
              <a:t>Name Anchor</a:t>
            </a:r>
          </a:p>
        </p:txBody>
      </p:sp>
      <p:sp>
        <p:nvSpPr>
          <p:cNvPr id="280" name="Line"/>
          <p:cNvSpPr/>
          <p:nvPr/>
        </p:nvSpPr>
        <p:spPr>
          <a:xfrm>
            <a:off x="7144412" y="7480300"/>
            <a:ext cx="3007359" cy="0"/>
          </a:xfrm>
          <a:prstGeom prst="line">
            <a:avLst/>
          </a:prstGeom>
          <a:ln w="38100">
            <a:solidFill>
              <a:srgbClr val="9452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81" name="Link"/>
          <p:cNvSpPr txBox="1"/>
          <p:nvPr/>
        </p:nvSpPr>
        <p:spPr>
          <a:xfrm>
            <a:off x="10215066" y="7181850"/>
            <a:ext cx="838598" cy="596901"/>
          </a:xfrm>
          <a:prstGeom prst="rect">
            <a:avLst/>
          </a:prstGeom>
          <a:ln w="38100">
            <a:solidFill>
              <a:srgbClr val="9452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 b="1">
                <a:solidFill>
                  <a:srgbClr val="000000"/>
                </a:solidFill>
              </a:defRPr>
            </a:pPr>
            <a:r>
              <a:rPr b="0">
                <a:solidFill>
                  <a:srgbClr val="00008B"/>
                </a:solidFill>
              </a:rPr>
              <a:t>Link</a:t>
            </a:r>
          </a:p>
        </p:txBody>
      </p:sp>
      <p:sp>
        <p:nvSpPr>
          <p:cNvPr id="282" name="Line"/>
          <p:cNvSpPr/>
          <p:nvPr/>
        </p:nvSpPr>
        <p:spPr>
          <a:xfrm flipV="1">
            <a:off x="7156450" y="7200899"/>
            <a:ext cx="1" cy="294641"/>
          </a:xfrm>
          <a:prstGeom prst="line">
            <a:avLst/>
          </a:prstGeom>
          <a:ln w="38100">
            <a:solidFill>
              <a:srgbClr val="9452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86812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Link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Linking</a:t>
            </a:r>
          </a:p>
        </p:txBody>
      </p:sp>
      <p:sp>
        <p:nvSpPr>
          <p:cNvPr id="285" name="Linking to section(s) across documents…"/>
          <p:cNvSpPr txBox="1"/>
          <p:nvPr/>
        </p:nvSpPr>
        <p:spPr>
          <a:xfrm>
            <a:off x="146924" y="1244600"/>
            <a:ext cx="12715281" cy="795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b="1">
                <a:solidFill>
                  <a:srgbClr val="800020"/>
                </a:solidFill>
              </a:rPr>
              <a:t>Linking</a:t>
            </a:r>
            <a:r>
              <a:rPr>
                <a:solidFill>
                  <a:srgbClr val="00008B"/>
                </a:solidFill>
              </a:rPr>
              <a:t> to section(s) </a:t>
            </a:r>
            <a:r>
              <a:rPr u="sng">
                <a:solidFill>
                  <a:srgbClr val="00008B"/>
                </a:solidFill>
              </a:rPr>
              <a:t>across</a:t>
            </a:r>
            <a:r>
              <a:rPr>
                <a:solidFill>
                  <a:srgbClr val="00008B"/>
                </a:solidFill>
              </a:rPr>
              <a:t> documents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Suppose that you have two documents: doc1 and doc2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 algn="l"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EXAMPLE</a:t>
            </a:r>
            <a:endParaRPr>
              <a:solidFill>
                <a:srgbClr val="00008B"/>
              </a:solidFill>
            </a:endParaRPr>
          </a:p>
          <a:p>
            <a:pPr algn="l">
              <a:defRPr sz="3200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 algn="l">
              <a:defRPr sz="3200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&lt;!-- </a:t>
            </a:r>
            <a:r>
              <a:rPr>
                <a:solidFill>
                  <a:srgbClr val="008F00"/>
                </a:solidFill>
              </a:rPr>
              <a:t>in doc 2 </a:t>
            </a:r>
            <a:r>
              <a:rPr>
                <a:solidFill>
                  <a:srgbClr val="00008B"/>
                </a:solidFill>
              </a:rPr>
              <a:t> --&gt;</a:t>
            </a:r>
          </a:p>
          <a:p>
            <a:pPr algn="l"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&lt;a </a:t>
            </a:r>
            <a:r>
              <a:rPr>
                <a:solidFill>
                  <a:srgbClr val="800020"/>
                </a:solidFill>
              </a:rPr>
              <a:t>name</a:t>
            </a:r>
            <a:r>
              <a:rPr b="0">
                <a:solidFill>
                  <a:srgbClr val="00008B"/>
                </a:solidFill>
              </a:rPr>
              <a:t>=“sec1”</a:t>
            </a:r>
            <a:r>
              <a:rPr>
                <a:solidFill>
                  <a:srgbClr val="00008B"/>
                </a:solidFill>
              </a:rPr>
              <a:t>&gt; </a:t>
            </a:r>
            <a:r>
              <a:rPr b="0">
                <a:solidFill>
                  <a:srgbClr val="00008B"/>
                </a:solidFill>
              </a:rPr>
              <a:t>Section 1 </a:t>
            </a:r>
            <a:r>
              <a:rPr>
                <a:solidFill>
                  <a:srgbClr val="00008B"/>
                </a:solidFill>
              </a:rPr>
              <a:t>&lt;/a&gt;</a:t>
            </a:r>
          </a:p>
          <a:p>
            <a:pPr algn="l">
              <a:defRPr sz="3200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 algn="l">
              <a:defRPr sz="3200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&lt;!-- </a:t>
            </a:r>
            <a:r>
              <a:rPr>
                <a:solidFill>
                  <a:srgbClr val="008F00"/>
                </a:solidFill>
              </a:rPr>
              <a:t>in doc 1</a:t>
            </a:r>
            <a:r>
              <a:rPr>
                <a:solidFill>
                  <a:srgbClr val="00008B"/>
                </a:solidFill>
              </a:rPr>
              <a:t> --&gt;</a:t>
            </a:r>
          </a:p>
          <a:p>
            <a:pPr algn="l"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b="0">
                <a:solidFill>
                  <a:srgbClr val="00008B"/>
                </a:solidFill>
              </a:rPr>
              <a:t>Refer to </a:t>
            </a:r>
            <a:r>
              <a:rPr>
                <a:solidFill>
                  <a:srgbClr val="00008B"/>
                </a:solidFill>
              </a:rPr>
              <a:t>&lt;a </a:t>
            </a:r>
            <a:r>
              <a:rPr>
                <a:solidFill>
                  <a:srgbClr val="800020"/>
                </a:solidFill>
              </a:rPr>
              <a:t>href</a:t>
            </a:r>
            <a:r>
              <a:rPr b="0">
                <a:solidFill>
                  <a:srgbClr val="00008B"/>
                </a:solidFill>
              </a:rPr>
              <a:t>=“doc2.html#sec1”</a:t>
            </a:r>
            <a:r>
              <a:rPr>
                <a:solidFill>
                  <a:srgbClr val="00008B"/>
                </a:solidFill>
              </a:rPr>
              <a:t>&gt; </a:t>
            </a:r>
            <a:r>
              <a:rPr b="0">
                <a:solidFill>
                  <a:srgbClr val="00008B"/>
                </a:solidFill>
              </a:rPr>
              <a:t>Section 1</a:t>
            </a:r>
            <a:r>
              <a:rPr>
                <a:solidFill>
                  <a:srgbClr val="00008B"/>
                </a:solidFill>
              </a:rPr>
              <a:t> &lt;/a&gt;</a:t>
            </a:r>
            <a:r>
              <a:rPr b="0">
                <a:solidFill>
                  <a:srgbClr val="00008B"/>
                </a:solidFill>
              </a:rPr>
              <a:t> in doc2  for details.</a:t>
            </a:r>
          </a:p>
        </p:txBody>
      </p:sp>
      <p:sp>
        <p:nvSpPr>
          <p:cNvPr id="286" name="Line"/>
          <p:cNvSpPr/>
          <p:nvPr/>
        </p:nvSpPr>
        <p:spPr>
          <a:xfrm>
            <a:off x="6118817" y="6146800"/>
            <a:ext cx="4032954" cy="0"/>
          </a:xfrm>
          <a:prstGeom prst="line">
            <a:avLst/>
          </a:prstGeom>
          <a:ln w="38100">
            <a:solidFill>
              <a:srgbClr val="9452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87" name="Name Anchor"/>
          <p:cNvSpPr txBox="1"/>
          <p:nvPr/>
        </p:nvSpPr>
        <p:spPr>
          <a:xfrm>
            <a:off x="10215066" y="5848350"/>
            <a:ext cx="2463999" cy="596901"/>
          </a:xfrm>
          <a:prstGeom prst="rect">
            <a:avLst/>
          </a:prstGeom>
          <a:ln w="38100">
            <a:solidFill>
              <a:srgbClr val="9452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 b="1">
                <a:solidFill>
                  <a:srgbClr val="000000"/>
                </a:solidFill>
              </a:defRPr>
            </a:pPr>
            <a:r>
              <a:rPr b="0">
                <a:solidFill>
                  <a:srgbClr val="00008B"/>
                </a:solidFill>
              </a:rPr>
              <a:t>Name Anchor</a:t>
            </a:r>
          </a:p>
        </p:txBody>
      </p:sp>
      <p:sp>
        <p:nvSpPr>
          <p:cNvPr id="288" name="Line"/>
          <p:cNvSpPr/>
          <p:nvPr/>
        </p:nvSpPr>
        <p:spPr>
          <a:xfrm>
            <a:off x="8770012" y="8102600"/>
            <a:ext cx="3007359" cy="0"/>
          </a:xfrm>
          <a:prstGeom prst="line">
            <a:avLst/>
          </a:prstGeom>
          <a:ln w="38100">
            <a:solidFill>
              <a:srgbClr val="9452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89" name="Link"/>
          <p:cNvSpPr txBox="1"/>
          <p:nvPr/>
        </p:nvSpPr>
        <p:spPr>
          <a:xfrm>
            <a:off x="11840666" y="7804150"/>
            <a:ext cx="838598" cy="596901"/>
          </a:xfrm>
          <a:prstGeom prst="rect">
            <a:avLst/>
          </a:prstGeom>
          <a:ln w="38100">
            <a:solidFill>
              <a:srgbClr val="9452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 b="1">
                <a:solidFill>
                  <a:srgbClr val="000000"/>
                </a:solidFill>
              </a:defRPr>
            </a:pPr>
            <a:r>
              <a:rPr b="0">
                <a:solidFill>
                  <a:srgbClr val="00008B"/>
                </a:solidFill>
              </a:rPr>
              <a:t>Link</a:t>
            </a:r>
          </a:p>
        </p:txBody>
      </p:sp>
      <p:sp>
        <p:nvSpPr>
          <p:cNvPr id="290" name="Line"/>
          <p:cNvSpPr/>
          <p:nvPr/>
        </p:nvSpPr>
        <p:spPr>
          <a:xfrm flipV="1">
            <a:off x="8782050" y="7658099"/>
            <a:ext cx="1" cy="459741"/>
          </a:xfrm>
          <a:prstGeom prst="line">
            <a:avLst/>
          </a:prstGeom>
          <a:ln w="38100">
            <a:solidFill>
              <a:srgbClr val="9452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58138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Link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Linking</a:t>
            </a:r>
          </a:p>
        </p:txBody>
      </p:sp>
      <p:sp>
        <p:nvSpPr>
          <p:cNvPr id="293" name="Note that anchors can be embedded within HTML tags…"/>
          <p:cNvSpPr txBox="1"/>
          <p:nvPr/>
        </p:nvSpPr>
        <p:spPr>
          <a:xfrm>
            <a:off x="146924" y="1244600"/>
            <a:ext cx="12715281" cy="795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Note that anchors can be embedded within HTML tags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 algn="l"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EXAMPLE</a:t>
            </a:r>
            <a:endParaRPr>
              <a:solidFill>
                <a:srgbClr val="00008B"/>
              </a:solidFill>
            </a:endParaRPr>
          </a:p>
          <a:p>
            <a:pPr algn="l">
              <a:defRPr sz="3200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 algn="l"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&lt;h1&gt; &lt;a </a:t>
            </a:r>
            <a:r>
              <a:rPr>
                <a:solidFill>
                  <a:srgbClr val="800020"/>
                </a:solidFill>
              </a:rPr>
              <a:t>href</a:t>
            </a:r>
            <a:r>
              <a:rPr b="0">
                <a:solidFill>
                  <a:srgbClr val="00008B"/>
                </a:solidFill>
              </a:rPr>
              <a:t>=“introduction.html”</a:t>
            </a:r>
            <a:r>
              <a:rPr>
                <a:solidFill>
                  <a:srgbClr val="00008B"/>
                </a:solidFill>
              </a:rPr>
              <a:t>&gt;</a:t>
            </a:r>
            <a:r>
              <a:rPr b="0">
                <a:solidFill>
                  <a:srgbClr val="00008B"/>
                </a:solidFill>
              </a:rPr>
              <a:t> Introduction </a:t>
            </a:r>
            <a:r>
              <a:rPr>
                <a:solidFill>
                  <a:srgbClr val="00008B"/>
                </a:solidFill>
              </a:rPr>
              <a:t>&lt;/a&gt; &lt;/h1&gt;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 algn="l"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Do not embed HTML tags within an anchor</a:t>
            </a:r>
          </a:p>
        </p:txBody>
      </p:sp>
    </p:spTree>
    <p:extLst>
      <p:ext uri="{BB962C8B-B14F-4D97-AF65-F5344CB8AC3E}">
        <p14:creationId xmlns:p14="http://schemas.microsoft.com/office/powerpoint/2010/main" val="51299516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Ima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Images</a:t>
            </a:r>
          </a:p>
        </p:txBody>
      </p:sp>
      <p:sp>
        <p:nvSpPr>
          <p:cNvPr id="296" name="In-line images, i.e., images that are next to text, can be included using the &lt;img&gt; tag…"/>
          <p:cNvSpPr txBox="1"/>
          <p:nvPr/>
        </p:nvSpPr>
        <p:spPr>
          <a:xfrm>
            <a:off x="146924" y="1244600"/>
            <a:ext cx="12715281" cy="795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In-line images, i.e., images that are next to text, can be included using the </a:t>
            </a:r>
            <a:r>
              <a:rPr b="1">
                <a:solidFill>
                  <a:srgbClr val="00008B"/>
                </a:solidFill>
              </a:rPr>
              <a:t>&lt;img&gt;</a:t>
            </a:r>
            <a:r>
              <a:rPr>
                <a:solidFill>
                  <a:srgbClr val="00008B"/>
                </a:solidFill>
              </a:rPr>
              <a:t> tag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&lt;img </a:t>
            </a:r>
            <a:r>
              <a:rPr>
                <a:solidFill>
                  <a:srgbClr val="800020"/>
                </a:solidFill>
              </a:rPr>
              <a:t>src</a:t>
            </a:r>
            <a:r>
              <a:rPr b="0">
                <a:solidFill>
                  <a:srgbClr val="00008B"/>
                </a:solidFill>
              </a:rPr>
              <a:t>=“img/filename.png”</a:t>
            </a:r>
            <a:r>
              <a:rPr>
                <a:solidFill>
                  <a:srgbClr val="00008B"/>
                </a:solidFill>
              </a:rPr>
              <a:t> /&gt;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Note that the </a:t>
            </a:r>
            <a:r>
              <a:rPr b="1">
                <a:solidFill>
                  <a:srgbClr val="00008B"/>
                </a:solidFill>
              </a:rPr>
              <a:t>&lt;img&gt;</a:t>
            </a:r>
            <a:r>
              <a:rPr>
                <a:solidFill>
                  <a:srgbClr val="00008B"/>
                </a:solidFill>
              </a:rPr>
              <a:t> tag does not have a closing tag. Instead, use the slash (</a:t>
            </a:r>
            <a:r>
              <a:rPr b="1">
                <a:solidFill>
                  <a:srgbClr val="00008B"/>
                </a:solidFill>
              </a:rPr>
              <a:t>/</a:t>
            </a:r>
            <a:r>
              <a:rPr>
                <a:solidFill>
                  <a:srgbClr val="00008B"/>
                </a:solidFill>
              </a:rPr>
              <a:t>) at the end of the tag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Image size can be controlled by the </a:t>
            </a:r>
            <a:r>
              <a:rPr i="1">
                <a:solidFill>
                  <a:srgbClr val="800020"/>
                </a:solidFill>
              </a:rPr>
              <a:t>height</a:t>
            </a:r>
            <a:r>
              <a:rPr>
                <a:solidFill>
                  <a:srgbClr val="00008B"/>
                </a:solidFill>
              </a:rPr>
              <a:t> and </a:t>
            </a:r>
            <a:r>
              <a:rPr i="1">
                <a:solidFill>
                  <a:srgbClr val="800020"/>
                </a:solidFill>
              </a:rPr>
              <a:t>width</a:t>
            </a:r>
            <a:r>
              <a:rPr>
                <a:solidFill>
                  <a:srgbClr val="00008B"/>
                </a:solidFill>
              </a:rPr>
              <a:t> attributes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&lt;img </a:t>
            </a:r>
            <a:r>
              <a:rPr>
                <a:solidFill>
                  <a:srgbClr val="800020"/>
                </a:solidFill>
              </a:rPr>
              <a:t>src</a:t>
            </a:r>
            <a:r>
              <a:rPr b="0">
                <a:solidFill>
                  <a:srgbClr val="00008B"/>
                </a:solidFill>
              </a:rPr>
              <a:t>=“img/filename.png” </a:t>
            </a:r>
            <a:r>
              <a:rPr>
                <a:solidFill>
                  <a:srgbClr val="800020"/>
                </a:solidFill>
              </a:rPr>
              <a:t>height</a:t>
            </a:r>
            <a:r>
              <a:rPr b="0">
                <a:solidFill>
                  <a:srgbClr val="00008B"/>
                </a:solidFill>
              </a:rPr>
              <a:t>=val </a:t>
            </a:r>
            <a:r>
              <a:rPr>
                <a:solidFill>
                  <a:srgbClr val="800020"/>
                </a:solidFill>
              </a:rPr>
              <a:t>width</a:t>
            </a:r>
            <a:r>
              <a:rPr b="0">
                <a:solidFill>
                  <a:srgbClr val="00008B"/>
                </a:solidFill>
              </a:rPr>
              <a:t>=val </a:t>
            </a:r>
            <a:r>
              <a:rPr>
                <a:solidFill>
                  <a:srgbClr val="00008B"/>
                </a:solidFill>
              </a:rPr>
              <a:t>/&gt;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where the </a:t>
            </a:r>
            <a:r>
              <a:rPr b="1">
                <a:solidFill>
                  <a:srgbClr val="00008B"/>
                </a:solidFill>
              </a:rPr>
              <a:t>val</a:t>
            </a:r>
            <a:r>
              <a:rPr>
                <a:solidFill>
                  <a:srgbClr val="00008B"/>
                </a:solidFill>
              </a:rPr>
              <a:t> is the pixel size or percent of web browser</a:t>
            </a:r>
          </a:p>
        </p:txBody>
      </p:sp>
    </p:spTree>
    <p:extLst>
      <p:ext uri="{BB962C8B-B14F-4D97-AF65-F5344CB8AC3E}">
        <p14:creationId xmlns:p14="http://schemas.microsoft.com/office/powerpoint/2010/main" val="191039590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Ima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Images</a:t>
            </a:r>
          </a:p>
        </p:txBody>
      </p:sp>
      <p:sp>
        <p:nvSpPr>
          <p:cNvPr id="299" name="To align text with an image…"/>
          <p:cNvSpPr txBox="1"/>
          <p:nvPr/>
        </p:nvSpPr>
        <p:spPr>
          <a:xfrm>
            <a:off x="146924" y="1244600"/>
            <a:ext cx="12715281" cy="795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 u="sng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To align text with an image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&lt;img </a:t>
            </a:r>
            <a:r>
              <a:rPr>
                <a:solidFill>
                  <a:srgbClr val="800020"/>
                </a:solidFill>
              </a:rPr>
              <a:t>src</a:t>
            </a:r>
            <a:r>
              <a:rPr b="0">
                <a:solidFill>
                  <a:srgbClr val="00008B"/>
                </a:solidFill>
              </a:rPr>
              <a:t>=“img/p.png”</a:t>
            </a:r>
            <a:r>
              <a:rPr>
                <a:solidFill>
                  <a:srgbClr val="00008B"/>
                </a:solidFill>
              </a:rPr>
              <a:t> </a:t>
            </a:r>
            <a:r>
              <a:rPr>
                <a:solidFill>
                  <a:srgbClr val="800020"/>
                </a:solidFill>
              </a:rPr>
              <a:t>height</a:t>
            </a:r>
            <a:r>
              <a:rPr b="0">
                <a:solidFill>
                  <a:srgbClr val="00008B"/>
                </a:solidFill>
              </a:rPr>
              <a:t>=value</a:t>
            </a:r>
            <a:r>
              <a:rPr>
                <a:solidFill>
                  <a:srgbClr val="00008B"/>
                </a:solidFill>
              </a:rPr>
              <a:t> </a:t>
            </a:r>
            <a:r>
              <a:rPr>
                <a:solidFill>
                  <a:srgbClr val="800020"/>
                </a:solidFill>
              </a:rPr>
              <a:t>width</a:t>
            </a:r>
            <a:r>
              <a:rPr b="0">
                <a:solidFill>
                  <a:srgbClr val="00008B"/>
                </a:solidFill>
              </a:rPr>
              <a:t>=value</a:t>
            </a:r>
            <a:r>
              <a:rPr>
                <a:solidFill>
                  <a:srgbClr val="00008B"/>
                </a:solidFill>
              </a:rPr>
              <a:t> </a:t>
            </a:r>
            <a:r>
              <a:rPr>
                <a:solidFill>
                  <a:srgbClr val="800020"/>
                </a:solidFill>
              </a:rPr>
              <a:t>align</a:t>
            </a:r>
            <a:r>
              <a:rPr b="0">
                <a:solidFill>
                  <a:srgbClr val="00008B"/>
                </a:solidFill>
              </a:rPr>
              <a:t>=“top”</a:t>
            </a:r>
            <a:r>
              <a:rPr>
                <a:solidFill>
                  <a:srgbClr val="00008B"/>
                </a:solidFill>
              </a:rPr>
              <a:t> /&gt;</a:t>
            </a:r>
            <a:endParaRPr b="0">
              <a:solidFill>
                <a:srgbClr val="00008B"/>
              </a:solidFill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&lt;img </a:t>
            </a:r>
            <a:r>
              <a:rPr>
                <a:solidFill>
                  <a:srgbClr val="800020"/>
                </a:solidFill>
              </a:rPr>
              <a:t>src</a:t>
            </a:r>
            <a:r>
              <a:rPr b="0">
                <a:solidFill>
                  <a:srgbClr val="00008B"/>
                </a:solidFill>
              </a:rPr>
              <a:t>=“img/p.png” </a:t>
            </a:r>
            <a:r>
              <a:rPr>
                <a:solidFill>
                  <a:srgbClr val="800020"/>
                </a:solidFill>
              </a:rPr>
              <a:t>height</a:t>
            </a:r>
            <a:r>
              <a:rPr b="0">
                <a:solidFill>
                  <a:srgbClr val="00008B"/>
                </a:solidFill>
              </a:rPr>
              <a:t>=value </a:t>
            </a:r>
            <a:r>
              <a:rPr>
                <a:solidFill>
                  <a:srgbClr val="800020"/>
                </a:solidFill>
              </a:rPr>
              <a:t>width</a:t>
            </a:r>
            <a:r>
              <a:rPr b="0">
                <a:solidFill>
                  <a:srgbClr val="00008B"/>
                </a:solidFill>
              </a:rPr>
              <a:t>=value </a:t>
            </a:r>
            <a:r>
              <a:rPr>
                <a:solidFill>
                  <a:srgbClr val="800020"/>
                </a:solidFill>
              </a:rPr>
              <a:t>align</a:t>
            </a:r>
            <a:r>
              <a:rPr b="0">
                <a:solidFill>
                  <a:srgbClr val="00008B"/>
                </a:solidFill>
              </a:rPr>
              <a:t>=“center” </a:t>
            </a:r>
          </a:p>
          <a:p>
            <a:pPr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800020"/>
                </a:solidFill>
              </a:rPr>
              <a:t>border</a:t>
            </a:r>
            <a:r>
              <a:rPr b="0">
                <a:solidFill>
                  <a:srgbClr val="00008B"/>
                </a:solidFill>
              </a:rPr>
              <a:t>=val </a:t>
            </a:r>
            <a:r>
              <a:rPr>
                <a:solidFill>
                  <a:srgbClr val="00008B"/>
                </a:solidFill>
              </a:rPr>
              <a:t>/&gt;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where </a:t>
            </a:r>
            <a:r>
              <a:rPr b="1">
                <a:solidFill>
                  <a:srgbClr val="00008B"/>
                </a:solidFill>
              </a:rPr>
              <a:t>val</a:t>
            </a:r>
            <a:r>
              <a:rPr>
                <a:solidFill>
                  <a:srgbClr val="00008B"/>
                </a:solidFill>
              </a:rPr>
              <a:t> represents border thickness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 algn="l">
              <a:defRPr sz="3200" u="sng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To display an image without text, e.g., a logo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&lt;p </a:t>
            </a:r>
            <a:r>
              <a:rPr>
                <a:solidFill>
                  <a:srgbClr val="800020"/>
                </a:solidFill>
              </a:rPr>
              <a:t>align</a:t>
            </a:r>
            <a:r>
              <a:rPr b="0">
                <a:solidFill>
                  <a:srgbClr val="00008B"/>
                </a:solidFill>
              </a:rPr>
              <a:t>=“center”</a:t>
            </a:r>
            <a:r>
              <a:rPr>
                <a:solidFill>
                  <a:srgbClr val="00008B"/>
                </a:solidFill>
              </a:rPr>
              <a:t>&gt; &lt;img </a:t>
            </a:r>
            <a:r>
              <a:rPr>
                <a:solidFill>
                  <a:srgbClr val="800020"/>
                </a:solidFill>
              </a:rPr>
              <a:t>src</a:t>
            </a:r>
            <a:r>
              <a:rPr b="0">
                <a:solidFill>
                  <a:srgbClr val="00008B"/>
                </a:solidFill>
              </a:rPr>
              <a:t>=“img/p.png” </a:t>
            </a:r>
            <a:r>
              <a:rPr>
                <a:solidFill>
                  <a:srgbClr val="00008B"/>
                </a:solidFill>
              </a:rPr>
              <a:t>/&gt; &lt;/p&gt;</a:t>
            </a:r>
          </a:p>
        </p:txBody>
      </p:sp>
    </p:spTree>
    <p:extLst>
      <p:ext uri="{BB962C8B-B14F-4D97-AF65-F5344CB8AC3E}">
        <p14:creationId xmlns:p14="http://schemas.microsoft.com/office/powerpoint/2010/main" val="99595223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Ima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Images</a:t>
            </a:r>
          </a:p>
        </p:txBody>
      </p:sp>
      <p:sp>
        <p:nvSpPr>
          <p:cNvPr id="302" name="Linking images, e.g., a smaller image to a larger image…"/>
          <p:cNvSpPr txBox="1"/>
          <p:nvPr/>
        </p:nvSpPr>
        <p:spPr>
          <a:xfrm>
            <a:off x="146924" y="1244600"/>
            <a:ext cx="12715281" cy="795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800020"/>
                </a:solidFill>
              </a:rPr>
              <a:t>Linking</a:t>
            </a:r>
            <a:r>
              <a:rPr>
                <a:solidFill>
                  <a:srgbClr val="00008B"/>
                </a:solidFill>
              </a:rPr>
              <a:t> images, e.g., a smaller image to a larger image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&lt;a </a:t>
            </a:r>
            <a:r>
              <a:rPr>
                <a:solidFill>
                  <a:srgbClr val="800020"/>
                </a:solidFill>
              </a:rPr>
              <a:t>href</a:t>
            </a:r>
            <a:r>
              <a:rPr b="0">
                <a:solidFill>
                  <a:srgbClr val="00008B"/>
                </a:solidFill>
              </a:rPr>
              <a:t>=“large_Image.png”</a:t>
            </a:r>
            <a:r>
              <a:rPr>
                <a:solidFill>
                  <a:srgbClr val="00008B"/>
                </a:solidFill>
              </a:rPr>
              <a:t>&gt; &lt;img </a:t>
            </a:r>
            <a:r>
              <a:rPr>
                <a:solidFill>
                  <a:srgbClr val="800020"/>
                </a:solidFill>
              </a:rPr>
              <a:t>src</a:t>
            </a:r>
            <a:r>
              <a:rPr b="0">
                <a:solidFill>
                  <a:srgbClr val="00008B"/>
                </a:solidFill>
              </a:rPr>
              <a:t>=“small_Image.png” </a:t>
            </a:r>
            <a:r>
              <a:rPr>
                <a:solidFill>
                  <a:srgbClr val="00008B"/>
                </a:solidFill>
              </a:rPr>
              <a:t>/&gt; &lt;/a&gt;</a:t>
            </a:r>
            <a:endParaRPr b="0">
              <a:solidFill>
                <a:srgbClr val="00008B"/>
              </a:solidFill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800020"/>
                </a:solidFill>
              </a:rPr>
              <a:t>Linking</a:t>
            </a:r>
            <a:r>
              <a:rPr>
                <a:solidFill>
                  <a:srgbClr val="00008B"/>
                </a:solidFill>
              </a:rPr>
              <a:t> an image to a file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&lt;a </a:t>
            </a:r>
            <a:r>
              <a:rPr>
                <a:solidFill>
                  <a:srgbClr val="800020"/>
                </a:solidFill>
              </a:rPr>
              <a:t>href</a:t>
            </a:r>
            <a:r>
              <a:rPr b="0">
                <a:solidFill>
                  <a:srgbClr val="00008B"/>
                </a:solidFill>
              </a:rPr>
              <a:t>=“file.html”</a:t>
            </a:r>
            <a:r>
              <a:rPr>
                <a:solidFill>
                  <a:srgbClr val="00008B"/>
                </a:solidFill>
              </a:rPr>
              <a:t>&gt; &lt;img </a:t>
            </a:r>
            <a:r>
              <a:rPr>
                <a:solidFill>
                  <a:srgbClr val="800020"/>
                </a:solidFill>
              </a:rPr>
              <a:t>src</a:t>
            </a:r>
            <a:r>
              <a:rPr b="0">
                <a:solidFill>
                  <a:srgbClr val="00008B"/>
                </a:solidFill>
              </a:rPr>
              <a:t>=“small_Image.png” </a:t>
            </a:r>
            <a:r>
              <a:rPr>
                <a:solidFill>
                  <a:srgbClr val="00008B"/>
                </a:solidFill>
              </a:rPr>
              <a:t>/&gt; &lt;/a&gt;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or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b="1">
                <a:solidFill>
                  <a:srgbClr val="00008B"/>
                </a:solidFill>
              </a:rPr>
              <a:t>&lt;a </a:t>
            </a:r>
            <a:r>
              <a:rPr b="1">
                <a:solidFill>
                  <a:srgbClr val="800020"/>
                </a:solidFill>
              </a:rPr>
              <a:t>href</a:t>
            </a:r>
            <a:r>
              <a:rPr>
                <a:solidFill>
                  <a:srgbClr val="00008B"/>
                </a:solidFill>
              </a:rPr>
              <a:t>=“file.html”</a:t>
            </a:r>
            <a:r>
              <a:rPr b="1">
                <a:solidFill>
                  <a:srgbClr val="00008B"/>
                </a:solidFill>
              </a:rPr>
              <a:t>&gt; &lt;img </a:t>
            </a:r>
            <a:r>
              <a:rPr b="1">
                <a:solidFill>
                  <a:srgbClr val="800020"/>
                </a:solidFill>
              </a:rPr>
              <a:t>src</a:t>
            </a:r>
            <a:r>
              <a:rPr>
                <a:solidFill>
                  <a:srgbClr val="00008B"/>
                </a:solidFill>
              </a:rPr>
              <a:t>=“small_Image.png” </a:t>
            </a:r>
            <a:r>
              <a:rPr b="1">
                <a:solidFill>
                  <a:srgbClr val="800020"/>
                </a:solidFill>
              </a:rPr>
              <a:t>border</a:t>
            </a:r>
            <a:r>
              <a:rPr>
                <a:solidFill>
                  <a:srgbClr val="00008B"/>
                </a:solidFill>
              </a:rPr>
              <a:t>=0 </a:t>
            </a:r>
            <a:r>
              <a:rPr b="1">
                <a:solidFill>
                  <a:srgbClr val="00008B"/>
                </a:solidFill>
              </a:rPr>
              <a:t>/&gt;</a:t>
            </a:r>
            <a:r>
              <a:rPr>
                <a:solidFill>
                  <a:srgbClr val="00008B"/>
                </a:solidFill>
              </a:rPr>
              <a:t> </a:t>
            </a:r>
            <a:r>
              <a:rPr b="1">
                <a:solidFill>
                  <a:srgbClr val="00008B"/>
                </a:solidFill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148160169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supports un-ordered (bulleted or un-numbered), ordered (or numbered), and definition lists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27</a:t>
            </a:fld>
            <a:endParaRPr lang="uk-UA"/>
          </a:p>
        </p:txBody>
      </p:sp>
      <p:graphicFrame>
        <p:nvGraphicFramePr>
          <p:cNvPr id="7" name="Table"/>
          <p:cNvGraphicFramePr/>
          <p:nvPr>
            <p:extLst>
              <p:ext uri="{D42A27DB-BD31-4B8C-83A1-F6EECF244321}">
                <p14:modId xmlns:p14="http://schemas.microsoft.com/office/powerpoint/2010/main" val="955174795"/>
              </p:ext>
            </p:extLst>
          </p:nvPr>
        </p:nvGraphicFramePr>
        <p:xfrm>
          <a:off x="907460" y="2636520"/>
          <a:ext cx="11157743" cy="6141720"/>
        </p:xfrm>
        <a:graphic>
          <a:graphicData uri="http://schemas.openxmlformats.org/drawingml/2006/table">
            <a:tbl>
              <a:tblPr>
                <a:tableStyleId>{C7B018BB-80A7-4F77-B60F-C8B233D01FF8}</a:tableStyleId>
              </a:tblPr>
              <a:tblGrid>
                <a:gridCol w="7848613"/>
                <a:gridCol w="3309130"/>
              </a:tblGrid>
              <a:tr h="20447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 b="1" dirty="0">
                          <a:solidFill>
                            <a:srgbClr val="00008B"/>
                          </a:solidFill>
                          <a:latin typeface="+mn-lt"/>
                          <a:ea typeface="Gill Sans"/>
                          <a:cs typeface="Gill Sans"/>
                        </a:rPr>
                        <a:t>&lt;ul&gt;
  &lt;li&gt; </a:t>
                      </a:r>
                      <a:r>
                        <a:rPr lang="en-US" sz="3200" b="1" dirty="0" smtClean="0">
                          <a:solidFill>
                            <a:srgbClr val="00008B"/>
                          </a:solidFill>
                          <a:latin typeface="+mn-lt"/>
                          <a:ea typeface="Gill Sans"/>
                          <a:cs typeface="Gill Sans"/>
                        </a:rPr>
                        <a:t>List_Items</a:t>
                      </a:r>
                      <a:r>
                        <a:rPr sz="3200" b="1" dirty="0" smtClean="0">
                          <a:solidFill>
                            <a:srgbClr val="00008B"/>
                          </a:solidFill>
                          <a:latin typeface="+mn-lt"/>
                          <a:ea typeface="Gill Sans"/>
                          <a:cs typeface="Gill Sans"/>
                        </a:rPr>
                        <a:t> </a:t>
                      </a:r>
                      <a:r>
                        <a:rPr sz="3200" b="1" dirty="0">
                          <a:solidFill>
                            <a:srgbClr val="00008B"/>
                          </a:solidFill>
                          <a:latin typeface="+mn-lt"/>
                          <a:ea typeface="Gill Sans"/>
                          <a:cs typeface="Gill Sans"/>
                        </a:rPr>
                        <a:t>&lt;/li&gt;
&lt;/ul&gt;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 dirty="0" smtClean="0">
                          <a:solidFill>
                            <a:srgbClr val="00008B"/>
                          </a:solidFill>
                          <a:latin typeface="+mn-lt"/>
                          <a:ea typeface="Gill Sans"/>
                          <a:cs typeface="Gill Sans"/>
                        </a:rPr>
                        <a:t>un-ordered </a:t>
                      </a:r>
                      <a:r>
                        <a:rPr sz="3200" dirty="0">
                          <a:solidFill>
                            <a:srgbClr val="00008B"/>
                          </a:solidFill>
                          <a:latin typeface="+mn-lt"/>
                          <a:ea typeface="Gill Sans"/>
                          <a:cs typeface="Gill Sans"/>
                        </a:rPr>
                        <a:t>list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20447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 b="1" dirty="0">
                          <a:solidFill>
                            <a:srgbClr val="00008B"/>
                          </a:solidFill>
                          <a:latin typeface="+mn-lt"/>
                          <a:ea typeface="Gill Sans"/>
                          <a:cs typeface="Gill Sans"/>
                        </a:rPr>
                        <a:t>&lt;ol&gt;
  &lt;li&gt; </a:t>
                      </a:r>
                      <a:r>
                        <a:rPr lang="en-US" sz="3200" b="1" dirty="0" smtClean="0">
                          <a:solidFill>
                            <a:srgbClr val="00008B"/>
                          </a:solidFill>
                          <a:latin typeface="+mn-lt"/>
                          <a:ea typeface="Gill Sans"/>
                          <a:cs typeface="Gill Sans"/>
                        </a:rPr>
                        <a:t>List_Items</a:t>
                      </a:r>
                      <a:r>
                        <a:rPr sz="3200" b="1" dirty="0" smtClean="0">
                          <a:solidFill>
                            <a:srgbClr val="00008B"/>
                          </a:solidFill>
                          <a:latin typeface="+mn-lt"/>
                          <a:ea typeface="Gill Sans"/>
                          <a:cs typeface="Gill Sans"/>
                        </a:rPr>
                        <a:t> </a:t>
                      </a:r>
                      <a:r>
                        <a:rPr sz="3200" b="1" dirty="0">
                          <a:solidFill>
                            <a:srgbClr val="00008B"/>
                          </a:solidFill>
                          <a:latin typeface="+mn-lt"/>
                          <a:ea typeface="Gill Sans"/>
                          <a:cs typeface="Gill Sans"/>
                        </a:rPr>
                        <a:t>&lt;/li&gt;
&lt;/ol&gt;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 dirty="0" smtClean="0">
                          <a:solidFill>
                            <a:srgbClr val="00008B"/>
                          </a:solidFill>
                          <a:latin typeface="+mn-lt"/>
                          <a:ea typeface="Gill Sans"/>
                          <a:cs typeface="Gill Sans"/>
                        </a:rPr>
                        <a:t>ordered </a:t>
                      </a:r>
                      <a:r>
                        <a:rPr sz="3200" dirty="0">
                          <a:solidFill>
                            <a:srgbClr val="00008B"/>
                          </a:solidFill>
                          <a:latin typeface="+mn-lt"/>
                          <a:ea typeface="Gill Sans"/>
                          <a:cs typeface="Gill Sans"/>
                        </a:rPr>
                        <a:t>list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20447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 b="1" dirty="0">
                          <a:solidFill>
                            <a:srgbClr val="00008B"/>
                          </a:solidFill>
                          <a:latin typeface="+mn-lt"/>
                          <a:ea typeface="Gill Sans"/>
                          <a:cs typeface="Gill Sans"/>
                        </a:rPr>
                        <a:t>&lt;dl&gt;
  &lt;dt&gt; </a:t>
                      </a:r>
                      <a:r>
                        <a:rPr lang="en-US" sz="3200" b="1" dirty="0" smtClean="0">
                          <a:solidFill>
                            <a:srgbClr val="00008B"/>
                          </a:solidFill>
                          <a:latin typeface="+mn-lt"/>
                          <a:ea typeface="Gill Sans"/>
                          <a:cs typeface="Gill Sans"/>
                        </a:rPr>
                        <a:t>List_Items</a:t>
                      </a:r>
                      <a:r>
                        <a:rPr sz="3200" b="1" dirty="0" smtClean="0">
                          <a:solidFill>
                            <a:srgbClr val="00008B"/>
                          </a:solidFill>
                          <a:latin typeface="+mn-lt"/>
                          <a:ea typeface="Gill Sans"/>
                          <a:cs typeface="Gill Sans"/>
                        </a:rPr>
                        <a:t> </a:t>
                      </a:r>
                      <a:r>
                        <a:rPr sz="3200" b="1" dirty="0">
                          <a:solidFill>
                            <a:srgbClr val="00008B"/>
                          </a:solidFill>
                          <a:latin typeface="+mn-lt"/>
                          <a:ea typeface="Gill Sans"/>
                          <a:cs typeface="Gill Sans"/>
                        </a:rPr>
                        <a:t>&lt;/dt&gt;
  &lt;dd&gt; </a:t>
                      </a:r>
                      <a:r>
                        <a:rPr lang="en-US" sz="3200" b="1" dirty="0" smtClean="0">
                          <a:solidFill>
                            <a:srgbClr val="00008B"/>
                          </a:solidFill>
                          <a:latin typeface="+mn-lt"/>
                          <a:ea typeface="Gill Sans"/>
                          <a:cs typeface="Gill Sans"/>
                        </a:rPr>
                        <a:t>List_Items</a:t>
                      </a:r>
                      <a:r>
                        <a:rPr sz="3200" b="1" dirty="0" smtClean="0">
                          <a:solidFill>
                            <a:srgbClr val="00008B"/>
                          </a:solidFill>
                          <a:latin typeface="+mn-lt"/>
                          <a:ea typeface="Gill Sans"/>
                          <a:cs typeface="Gill Sans"/>
                        </a:rPr>
                        <a:t>&lt;/</a:t>
                      </a:r>
                      <a:r>
                        <a:rPr sz="3200" b="1" dirty="0">
                          <a:solidFill>
                            <a:srgbClr val="00008B"/>
                          </a:solidFill>
                          <a:latin typeface="+mn-lt"/>
                          <a:ea typeface="Gill Sans"/>
                          <a:cs typeface="Gill Sans"/>
                        </a:rPr>
                        <a:t>dd&gt;
&lt;/dl&gt;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 dirty="0">
                          <a:solidFill>
                            <a:srgbClr val="00008B"/>
                          </a:solidFill>
                          <a:latin typeface="+mn-lt"/>
                          <a:ea typeface="Gill Sans"/>
                          <a:cs typeface="Gill Sans"/>
                        </a:rPr>
                        <a:t>Definition list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34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Lists: un-numbered (un-ordered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Lists: </a:t>
            </a:r>
            <a:r>
              <a:rPr dirty="0" smtClean="0"/>
              <a:t>un-ordered</a:t>
            </a:r>
            <a:endParaRPr dirty="0"/>
          </a:p>
        </p:txBody>
      </p:sp>
      <p:sp>
        <p:nvSpPr>
          <p:cNvPr id="237" name="&lt;html&gt;…"/>
          <p:cNvSpPr txBox="1"/>
          <p:nvPr/>
        </p:nvSpPr>
        <p:spPr>
          <a:xfrm>
            <a:off x="159624" y="1231900"/>
            <a:ext cx="5521077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&lt;html&gt;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	</a:t>
            </a: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&lt;body&gt;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&lt;ul&gt;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&lt;!-- </a:t>
            </a:r>
            <a:r>
              <a:rPr dirty="0">
                <a:solidFill>
                  <a:srgbClr val="008F00"/>
                </a:solidFill>
              </a:rPr>
              <a:t>list items </a:t>
            </a: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--&gt;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&lt;li&gt; </a:t>
            </a:r>
            <a:r>
              <a:rPr dirty="0">
                <a:solidFill>
                  <a:srgbClr val="424242"/>
                </a:solidFill>
              </a:rPr>
              <a:t>banana</a:t>
            </a: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 &lt;/li&gt;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&lt;li&gt; </a:t>
            </a:r>
            <a:r>
              <a:rPr dirty="0">
                <a:solidFill>
                  <a:srgbClr val="424242"/>
                </a:solidFill>
              </a:rPr>
              <a:t>pomegranate</a:t>
            </a: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 &lt;/li&gt;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&lt;li&gt; </a:t>
            </a:r>
            <a:r>
              <a:rPr dirty="0">
                <a:solidFill>
                  <a:srgbClr val="424242"/>
                </a:solidFill>
              </a:rPr>
              <a:t>kiwifruit</a:t>
            </a: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 &lt;/li&gt;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&lt;/ul&gt;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	</a:t>
            </a: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&lt;/body&gt;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&lt;/html&gt;</a:t>
            </a:r>
          </a:p>
        </p:txBody>
      </p:sp>
      <p:sp>
        <p:nvSpPr>
          <p:cNvPr id="238" name="&lt;html&gt;…"/>
          <p:cNvSpPr txBox="1"/>
          <p:nvPr/>
        </p:nvSpPr>
        <p:spPr>
          <a:xfrm>
            <a:off x="6680200" y="1231900"/>
            <a:ext cx="6154241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&lt;html&gt;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	</a:t>
            </a: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&lt;body&gt;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&lt;!-- </a:t>
            </a:r>
            <a:r>
              <a:rPr dirty="0">
                <a:solidFill>
                  <a:srgbClr val="008F00"/>
                </a:solidFill>
              </a:rPr>
              <a:t>other types: disk, circle</a:t>
            </a: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 --&gt;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&lt;ul </a:t>
            </a:r>
            <a:r>
              <a:rPr dirty="0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type</a:t>
            </a:r>
            <a:r>
              <a:rPr dirty="0"/>
              <a:t>=“square”</a:t>
            </a: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&lt;!-- </a:t>
            </a:r>
            <a:r>
              <a:rPr dirty="0">
                <a:solidFill>
                  <a:srgbClr val="008F00"/>
                </a:solidFill>
              </a:rPr>
              <a:t>list items </a:t>
            </a: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--&gt;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&lt;li&gt; </a:t>
            </a:r>
            <a:r>
              <a:rPr dirty="0">
                <a:solidFill>
                  <a:srgbClr val="424242"/>
                </a:solidFill>
              </a:rPr>
              <a:t>banana</a:t>
            </a: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 &lt;/li&gt;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&lt;li&gt; </a:t>
            </a:r>
            <a:r>
              <a:rPr dirty="0">
                <a:solidFill>
                  <a:srgbClr val="424242"/>
                </a:solidFill>
              </a:rPr>
              <a:t>pomegranate</a:t>
            </a: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 &lt;/li&gt;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&lt;li&gt; </a:t>
            </a:r>
            <a:r>
              <a:rPr dirty="0">
                <a:solidFill>
                  <a:srgbClr val="424242"/>
                </a:solidFill>
              </a:rPr>
              <a:t>kiwifruit</a:t>
            </a: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 &lt;/li&gt;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&lt;/ul&gt;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	</a:t>
            </a: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&lt;/body&gt;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&lt;/html&gt;</a:t>
            </a:r>
          </a:p>
        </p:txBody>
      </p:sp>
      <p:sp>
        <p:nvSpPr>
          <p:cNvPr id="239" name="Line"/>
          <p:cNvSpPr/>
          <p:nvPr/>
        </p:nvSpPr>
        <p:spPr>
          <a:xfrm flipV="1">
            <a:off x="6502400" y="2387344"/>
            <a:ext cx="1" cy="5677412"/>
          </a:xfrm>
          <a:prstGeom prst="line">
            <a:avLst/>
          </a:prstGeom>
          <a:ln w="38100">
            <a:solidFill>
              <a:srgbClr val="9452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40" name="VERSION 1"/>
          <p:cNvSpPr txBox="1"/>
          <p:nvPr/>
        </p:nvSpPr>
        <p:spPr>
          <a:xfrm>
            <a:off x="1816552" y="1493182"/>
            <a:ext cx="108843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 b="1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 smtClean="0"/>
              <a:t>Base</a:t>
            </a:r>
            <a:endParaRPr dirty="0"/>
          </a:p>
        </p:txBody>
      </p:sp>
      <p:sp>
        <p:nvSpPr>
          <p:cNvPr id="241" name="VERSION 2"/>
          <p:cNvSpPr txBox="1"/>
          <p:nvPr/>
        </p:nvSpPr>
        <p:spPr>
          <a:xfrm>
            <a:off x="8653709" y="1493182"/>
            <a:ext cx="300402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 b="1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 smtClean="0"/>
              <a:t>w/ Attributes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251824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Lists: numbered (ordered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Lists: </a:t>
            </a:r>
            <a:r>
              <a:rPr dirty="0" smtClean="0"/>
              <a:t>ordered</a:t>
            </a:r>
            <a:endParaRPr dirty="0"/>
          </a:p>
        </p:txBody>
      </p:sp>
      <p:sp>
        <p:nvSpPr>
          <p:cNvPr id="247" name="&lt;html&gt;…"/>
          <p:cNvSpPr txBox="1"/>
          <p:nvPr/>
        </p:nvSpPr>
        <p:spPr>
          <a:xfrm>
            <a:off x="159624" y="1231900"/>
            <a:ext cx="5521077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&lt;html&gt;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	</a:t>
            </a: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&lt;body&gt;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&lt;ol&gt;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&lt;!-- </a:t>
            </a:r>
            <a:r>
              <a:rPr dirty="0">
                <a:solidFill>
                  <a:srgbClr val="008F00"/>
                </a:solidFill>
              </a:rPr>
              <a:t>list item </a:t>
            </a: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--&gt;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&lt;li&gt; </a:t>
            </a:r>
            <a:r>
              <a:rPr dirty="0">
                <a:solidFill>
                  <a:srgbClr val="424242"/>
                </a:solidFill>
              </a:rPr>
              <a:t>banana</a:t>
            </a: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 &lt;/li&gt;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&lt;li&gt; </a:t>
            </a:r>
            <a:r>
              <a:rPr dirty="0">
                <a:solidFill>
                  <a:srgbClr val="424242"/>
                </a:solidFill>
              </a:rPr>
              <a:t>pomegranate</a:t>
            </a: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 &lt;/li&gt;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&lt;li&gt; </a:t>
            </a:r>
            <a:r>
              <a:rPr>
                <a:solidFill>
                  <a:srgbClr val="424242"/>
                </a:solidFill>
              </a:rPr>
              <a:t>kiwifruit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 &lt;/li&gt;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&lt;/ol&gt;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	</a:t>
            </a: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&lt;/body&gt;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&lt;/html&gt;</a:t>
            </a:r>
          </a:p>
        </p:txBody>
      </p:sp>
      <p:sp>
        <p:nvSpPr>
          <p:cNvPr id="248" name="&lt;html&gt;…"/>
          <p:cNvSpPr txBox="1"/>
          <p:nvPr/>
        </p:nvSpPr>
        <p:spPr>
          <a:xfrm>
            <a:off x="6680200" y="1231900"/>
            <a:ext cx="6154241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&lt;html&gt;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	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&lt;body&gt;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&lt;!-- </a:t>
            </a:r>
            <a:r>
              <a:rPr>
                <a:solidFill>
                  <a:srgbClr val="008F00"/>
                </a:solidFill>
              </a:rPr>
              <a:t>other types: </a:t>
            </a:r>
            <a:r>
              <a:rPr>
                <a:solidFill>
                  <a:srgbClr val="008F00"/>
                </a:solidFill>
                <a:latin typeface="Helvetica"/>
                <a:ea typeface="Helvetica"/>
                <a:cs typeface="Helvetica"/>
                <a:sym typeface="Helvetica"/>
              </a:rPr>
              <a:t>a, I, i, 1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 --&gt;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&lt;ol </a:t>
            </a:r>
            <a:r>
              <a:rPr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type</a:t>
            </a:r>
            <a:r>
              <a:t>=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A</a:t>
            </a:r>
            <a:r>
              <a:t> </a:t>
            </a:r>
            <a:r>
              <a:rPr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start</a:t>
            </a:r>
            <a:r>
              <a:t>=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1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&lt;!-- </a:t>
            </a:r>
            <a:r>
              <a:rPr>
                <a:solidFill>
                  <a:srgbClr val="008F00"/>
                </a:solidFill>
              </a:rPr>
              <a:t>list item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--&gt;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&lt;li&gt; </a:t>
            </a:r>
            <a:r>
              <a:rPr>
                <a:solidFill>
                  <a:srgbClr val="424242"/>
                </a:solidFill>
              </a:rPr>
              <a:t>banana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 &lt;/li&gt;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&lt;li&gt; </a:t>
            </a:r>
            <a:r>
              <a:rPr>
                <a:solidFill>
                  <a:srgbClr val="424242"/>
                </a:solidFill>
              </a:rPr>
              <a:t>pomegranate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 &lt;/li&gt;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&lt;li&gt; </a:t>
            </a:r>
            <a:r>
              <a:rPr>
                <a:solidFill>
                  <a:srgbClr val="424242"/>
                </a:solidFill>
              </a:rPr>
              <a:t>kiwifruit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 &lt;/li&gt;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&lt;/ol&gt;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	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&lt;/body&gt;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&lt;/html&gt;</a:t>
            </a:r>
          </a:p>
        </p:txBody>
      </p:sp>
      <p:sp>
        <p:nvSpPr>
          <p:cNvPr id="249" name="Line"/>
          <p:cNvSpPr/>
          <p:nvPr/>
        </p:nvSpPr>
        <p:spPr>
          <a:xfrm flipV="1">
            <a:off x="6502400" y="2387344"/>
            <a:ext cx="1" cy="5677412"/>
          </a:xfrm>
          <a:prstGeom prst="line">
            <a:avLst/>
          </a:prstGeom>
          <a:ln w="38100">
            <a:solidFill>
              <a:srgbClr val="9452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50" name="VERSION 1"/>
          <p:cNvSpPr txBox="1"/>
          <p:nvPr/>
        </p:nvSpPr>
        <p:spPr>
          <a:xfrm>
            <a:off x="1816552" y="1493182"/>
            <a:ext cx="108843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 b="1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 smtClean="0"/>
              <a:t>Base</a:t>
            </a:r>
            <a:endParaRPr dirty="0"/>
          </a:p>
        </p:txBody>
      </p:sp>
      <p:sp>
        <p:nvSpPr>
          <p:cNvPr id="251" name="VERSION 2"/>
          <p:cNvSpPr txBox="1"/>
          <p:nvPr/>
        </p:nvSpPr>
        <p:spPr>
          <a:xfrm>
            <a:off x="8653709" y="1493182"/>
            <a:ext cx="289662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 b="1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 smtClean="0"/>
              <a:t>w/ attributes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402577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Work!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9600" dirty="0" smtClean="0"/>
              <a:t>“</a:t>
            </a:r>
            <a:r>
              <a:rPr lang="en-US" sz="3600" dirty="0"/>
              <a:t>When I die, I want the people I did group projects with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to </a:t>
            </a:r>
            <a:r>
              <a:rPr lang="en-US" sz="3600" dirty="0"/>
              <a:t>lower me into my grave, </a:t>
            </a:r>
          </a:p>
          <a:p>
            <a:pPr marL="0" indent="0" algn="ctr">
              <a:buNone/>
            </a:pPr>
            <a:r>
              <a:rPr lang="en-US" sz="3600" dirty="0" smtClean="0"/>
              <a:t>so </a:t>
            </a:r>
            <a:r>
              <a:rPr lang="en-US" sz="3600" dirty="0"/>
              <a:t>they can let me down one last time</a:t>
            </a:r>
            <a:r>
              <a:rPr lang="en-US" sz="3600" dirty="0" smtClean="0"/>
              <a:t>.</a:t>
            </a:r>
          </a:p>
          <a:p>
            <a:pPr marL="0" indent="0" algn="ctr">
              <a:buNone/>
            </a:pPr>
            <a:r>
              <a:rPr lang="en-US" sz="3600" dirty="0" smtClean="0"/>
              <a:t>#</a:t>
            </a:r>
            <a:r>
              <a:rPr lang="en-US" sz="3600" dirty="0" err="1" smtClean="0"/>
              <a:t>studentproblems</a:t>
            </a:r>
            <a:endParaRPr lang="en-US" sz="3600" dirty="0" smtClean="0"/>
          </a:p>
          <a:p>
            <a:pPr marL="0" indent="0" algn="ctr">
              <a:buNone/>
            </a:pPr>
            <a:r>
              <a:rPr lang="en-US" sz="3600" dirty="0" smtClean="0"/>
              <a:t>-Anon Twitter User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6469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Lists: numbered (ordered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Lists: numbered (ordered)</a:t>
            </a:r>
          </a:p>
        </p:txBody>
      </p:sp>
      <p:graphicFrame>
        <p:nvGraphicFramePr>
          <p:cNvPr id="261" name="Table"/>
          <p:cNvGraphicFramePr/>
          <p:nvPr/>
        </p:nvGraphicFramePr>
        <p:xfrm>
          <a:off x="1759650" y="1656114"/>
          <a:ext cx="9489826" cy="7152566"/>
        </p:xfrm>
        <a:graphic>
          <a:graphicData uri="http://schemas.openxmlformats.org/drawingml/2006/table">
            <a:tbl>
              <a:tblPr firstCol="1">
                <a:tableStyleId>{2708684C-4D16-4618-839F-0558EEFCDFE6}</a:tableStyleId>
              </a:tblPr>
              <a:tblGrid>
                <a:gridCol w="2503239"/>
                <a:gridCol w="6986587"/>
              </a:tblGrid>
              <a:tr h="1010828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800" b="1">
                          <a:solidFill>
                            <a:srgbClr val="00008B"/>
                          </a:solidFill>
                          <a:sym typeface="Helvetica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Capital letters (A, B, C, etc.)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023623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800" b="1">
                          <a:solidFill>
                            <a:srgbClr val="00008B"/>
                          </a:solidFill>
                          <a:sym typeface="Helvetica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Lower case letters (a, b, c, etc.)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023623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800" b="1">
                          <a:solidFill>
                            <a:srgbClr val="00008B"/>
                          </a:solidFill>
                          <a:sym typeface="Helvetica"/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Large Roman numbers (I, II, III, etc.)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023623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800" b="1">
                          <a:solidFill>
                            <a:srgbClr val="00008B"/>
                          </a:solidFill>
                          <a:sym typeface="Helvetica"/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Lower case Roman numbers (i, ii, iii, etc.)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023623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800" b="1">
                          <a:solidFill>
                            <a:srgbClr val="00008B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Arabic numbers (1, 2, 3, etc.)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023623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8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start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Start at a specific number/letter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023623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8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value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Used with </a:t>
                      </a:r>
                      <a:r>
                        <a:rPr b="1"/>
                        <a:t>&lt;li&gt;</a:t>
                      </a:r>
                      <a:r>
                        <a:t> to skip unwanted numbers/letters (must be an integer)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01757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Lists: defin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Lists: definition</a:t>
            </a:r>
          </a:p>
        </p:txBody>
      </p:sp>
      <p:sp>
        <p:nvSpPr>
          <p:cNvPr id="264" name="&lt;html&gt;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&lt;html&gt;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	</a:t>
            </a: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&lt;body&gt;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&lt;dl&gt;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&lt;!-- </a:t>
            </a:r>
            <a:r>
              <a:rPr dirty="0">
                <a:solidFill>
                  <a:srgbClr val="008F00"/>
                </a:solidFill>
              </a:rPr>
              <a:t>definition term (dt)</a:t>
            </a: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 --&gt;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&lt;dt&gt; </a:t>
            </a:r>
            <a:r>
              <a:rPr dirty="0">
                <a:solidFill>
                  <a:srgbClr val="424242"/>
                </a:solidFill>
              </a:rPr>
              <a:t>-f</a:t>
            </a: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 &lt;/dt&gt;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&lt;!-- </a:t>
            </a:r>
            <a:r>
              <a:rPr dirty="0">
                <a:solidFill>
                  <a:srgbClr val="008F00"/>
                </a:solidFill>
              </a:rPr>
              <a:t>definition data (dd)</a:t>
            </a: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 --&gt;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&lt;dd&gt; </a:t>
            </a:r>
            <a:r>
              <a:rPr dirty="0">
                <a:solidFill>
                  <a:srgbClr val="424242"/>
                </a:solidFill>
              </a:rPr>
              <a:t>Use function keys</a:t>
            </a: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 &lt;/dd&gt;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&lt;/dl&gt;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	</a:t>
            </a: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&lt;/body&gt;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706152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Nested lis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Nested lists</a:t>
            </a:r>
          </a:p>
        </p:txBody>
      </p:sp>
      <p:sp>
        <p:nvSpPr>
          <p:cNvPr id="267" name="&lt;html&gt;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lnSpcReduction="10000"/>
          </a:bodyPr>
          <a:lstStyle/>
          <a:p>
            <a:pPr algn="l" defTabSz="531622">
              <a:defRPr sz="2912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&lt;html&gt;</a:t>
            </a:r>
          </a:p>
          <a:p>
            <a:pPr algn="l" defTabSz="531622">
              <a:defRPr sz="2912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	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&lt;body&gt;</a:t>
            </a:r>
          </a:p>
          <a:p>
            <a:pPr lvl="2" indent="808990" algn="l" defTabSz="531622">
              <a:defRPr sz="2912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&lt;ul&gt;</a:t>
            </a:r>
          </a:p>
          <a:p>
            <a:pPr lvl="3" indent="1213485" algn="l" defTabSz="531622">
              <a:defRPr sz="2912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&lt;li&gt; </a:t>
            </a:r>
            <a:r>
              <a:rPr>
                <a:solidFill>
                  <a:srgbClr val="424242"/>
                </a:solidFill>
              </a:rPr>
              <a:t>Caribbean islands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 &lt;/li&gt;</a:t>
            </a:r>
          </a:p>
          <a:p>
            <a:pPr lvl="3" indent="1213485" algn="l" defTabSz="531622">
              <a:defRPr sz="2912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&lt;ol&gt;</a:t>
            </a:r>
          </a:p>
          <a:p>
            <a:pPr lvl="4" indent="1617980" algn="l" defTabSz="531622">
              <a:defRPr sz="2912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&lt;li&gt; </a:t>
            </a:r>
            <a:r>
              <a:rPr>
                <a:solidFill>
                  <a:srgbClr val="424242"/>
                </a:solidFill>
              </a:rPr>
              <a:t>Puerto Rico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 &lt;/li&gt;</a:t>
            </a:r>
          </a:p>
          <a:p>
            <a:pPr lvl="4" indent="1617980" algn="l" defTabSz="531622">
              <a:defRPr sz="2912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&lt;li&gt; </a:t>
            </a:r>
            <a:r>
              <a:rPr>
                <a:solidFill>
                  <a:srgbClr val="424242"/>
                </a:solidFill>
              </a:rPr>
              <a:t>Jamaica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 &lt;/li&gt;</a:t>
            </a:r>
          </a:p>
          <a:p>
            <a:pPr lvl="4" indent="1617980" algn="l" defTabSz="531622">
              <a:defRPr sz="2912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&lt;li&gt; </a:t>
            </a:r>
            <a:r>
              <a:rPr>
                <a:solidFill>
                  <a:srgbClr val="424242"/>
                </a:solidFill>
              </a:rPr>
              <a:t>Cuba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 &lt;/li&gt;</a:t>
            </a:r>
          </a:p>
          <a:p>
            <a:pPr lvl="3" indent="1213485" algn="l" defTabSz="531622">
              <a:defRPr sz="2912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&lt;/ol&gt;</a:t>
            </a:r>
          </a:p>
          <a:p>
            <a:pPr lvl="3" indent="1213485" algn="l" defTabSz="531622">
              <a:defRPr sz="2912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&lt;li&gt; </a:t>
            </a:r>
            <a:r>
              <a:rPr>
                <a:solidFill>
                  <a:srgbClr val="424242"/>
                </a:solidFill>
              </a:rPr>
              <a:t>U.S. Virgin islands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 &lt;/li&gt;</a:t>
            </a:r>
          </a:p>
          <a:p>
            <a:pPr lvl="3" indent="1213485" algn="l" defTabSz="531622">
              <a:defRPr sz="2912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&lt;ol&gt;</a:t>
            </a:r>
          </a:p>
          <a:p>
            <a:pPr lvl="4" indent="1617980" algn="l" defTabSz="531622">
              <a:defRPr sz="2912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&lt;li&gt; </a:t>
            </a:r>
            <a:r>
              <a:rPr>
                <a:solidFill>
                  <a:srgbClr val="424242"/>
                </a:solidFill>
              </a:rPr>
              <a:t>St. Thomas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 &lt;/li&gt;</a:t>
            </a:r>
          </a:p>
          <a:p>
            <a:pPr lvl="4" indent="1617980" algn="l" defTabSz="531622">
              <a:defRPr sz="2912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&lt;li&gt; </a:t>
            </a:r>
            <a:r>
              <a:rPr>
                <a:solidFill>
                  <a:srgbClr val="424242"/>
                </a:solidFill>
              </a:rPr>
              <a:t>St. John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 &lt;/li&gt;</a:t>
            </a:r>
          </a:p>
          <a:p>
            <a:pPr lvl="4" indent="1617980" algn="l" defTabSz="531622">
              <a:defRPr sz="2912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&lt;li&gt; </a:t>
            </a:r>
            <a:r>
              <a:rPr>
                <a:solidFill>
                  <a:srgbClr val="424242"/>
                </a:solidFill>
              </a:rPr>
              <a:t>St. Croix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 &lt;/li&gt;</a:t>
            </a:r>
          </a:p>
          <a:p>
            <a:pPr lvl="3" indent="1213485" algn="l" defTabSz="531622">
              <a:defRPr sz="2912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&lt;/ol&gt;</a:t>
            </a:r>
          </a:p>
          <a:p>
            <a:pPr lvl="2" indent="808990" algn="l" defTabSz="531622">
              <a:defRPr sz="2912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&lt;/ul&gt;</a:t>
            </a:r>
          </a:p>
          <a:p>
            <a:pPr algn="l" defTabSz="531622">
              <a:defRPr sz="2912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	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&lt;/body&gt;</a:t>
            </a:r>
          </a:p>
          <a:p>
            <a:pPr algn="l" defTabSz="531622">
              <a:defRPr sz="2912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&lt;/html&gt;</a:t>
            </a:r>
          </a:p>
        </p:txBody>
      </p:sp>
      <p:sp>
        <p:nvSpPr>
          <p:cNvPr id="268" name="Line"/>
          <p:cNvSpPr/>
          <p:nvPr/>
        </p:nvSpPr>
        <p:spPr>
          <a:xfrm flipV="1">
            <a:off x="996949" y="2360282"/>
            <a:ext cx="2" cy="5728212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69" name="Line"/>
          <p:cNvSpPr/>
          <p:nvPr/>
        </p:nvSpPr>
        <p:spPr>
          <a:xfrm flipV="1">
            <a:off x="1441449" y="3236582"/>
            <a:ext cx="1" cy="1793395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70" name="Line"/>
          <p:cNvSpPr/>
          <p:nvPr/>
        </p:nvSpPr>
        <p:spPr>
          <a:xfrm flipH="1" flipV="1">
            <a:off x="1441449" y="5852782"/>
            <a:ext cx="2" cy="1793395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779285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Tables are used to:</a:t>
            </a:r>
          </a:p>
          <a:p>
            <a:pPr lvl="1"/>
            <a:r>
              <a:rPr lang="en-US" dirty="0" smtClean="0"/>
              <a:t>Structure data in tables</a:t>
            </a:r>
          </a:p>
          <a:p>
            <a:pPr lvl="1"/>
            <a:r>
              <a:rPr lang="en-US" dirty="0" smtClean="0"/>
              <a:t>Wrap text around images (more control)</a:t>
            </a:r>
          </a:p>
          <a:p>
            <a:pPr lvl="1"/>
            <a:r>
              <a:rPr lang="en-US" dirty="0" smtClean="0"/>
              <a:t>Create frames (later!)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830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eneral forma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TABLES!</a:t>
            </a:r>
            <a:endParaRPr dirty="0"/>
          </a:p>
        </p:txBody>
      </p:sp>
      <p:sp>
        <p:nvSpPr>
          <p:cNvPr id="310" name="&lt;html&gt;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&lt;html&gt;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	&lt;body&gt;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&lt;table&gt;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&lt;caption&gt; </a:t>
            </a:r>
            <a:r>
              <a:rPr dirty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Example Table</a:t>
            </a:r>
            <a:r>
              <a:rPr dirty="0"/>
              <a:t> &lt;/caption&gt;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  <a:p>
            <a:pPr lvl="4" indent="1778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&lt;tr&gt; &lt;!-- </a:t>
            </a: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start table row</a:t>
            </a:r>
            <a:r>
              <a:rPr dirty="0"/>
              <a:t> --&gt;</a:t>
            </a:r>
          </a:p>
          <a:p>
            <a:pPr lvl="5" indent="2222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&lt;th&gt; </a:t>
            </a:r>
            <a:r>
              <a:rPr dirty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Column Header</a:t>
            </a:r>
            <a:r>
              <a:rPr dirty="0"/>
              <a:t> &lt;/th&gt; &lt;!-- </a:t>
            </a: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table (cell) header</a:t>
            </a:r>
            <a:r>
              <a:rPr dirty="0"/>
              <a:t> --&gt;</a:t>
            </a:r>
          </a:p>
          <a:p>
            <a:pPr lvl="4" indent="1778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&lt;/tr&gt; &lt;!-- </a:t>
            </a: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end table row</a:t>
            </a:r>
            <a:r>
              <a:rPr dirty="0"/>
              <a:t> --&gt;</a:t>
            </a:r>
          </a:p>
          <a:p>
            <a:pPr lvl="4" indent="1778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  <a:p>
            <a:pPr lvl="4" indent="1778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&lt;tr&gt; &lt;!-- </a:t>
            </a: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start table row</a:t>
            </a:r>
            <a:r>
              <a:rPr dirty="0"/>
              <a:t> --&gt;</a:t>
            </a:r>
          </a:p>
          <a:p>
            <a:pPr lvl="5" indent="2222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&lt;td&gt; </a:t>
            </a:r>
            <a:r>
              <a:rPr dirty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Data</a:t>
            </a:r>
            <a:r>
              <a:rPr dirty="0"/>
              <a:t> &lt;/td&gt; &lt;!-- </a:t>
            </a: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table (cell) data</a:t>
            </a:r>
            <a:r>
              <a:rPr dirty="0"/>
              <a:t> --&gt;</a:t>
            </a:r>
          </a:p>
          <a:p>
            <a:pPr lvl="4" indent="1778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&lt;/tr&gt; &lt;!-- </a:t>
            </a: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end table row</a:t>
            </a:r>
            <a:r>
              <a:rPr dirty="0"/>
              <a:t> --&gt;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&lt;/table&gt;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&lt;/body&gt;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&lt;/html&gt;</a:t>
            </a:r>
          </a:p>
        </p:txBody>
      </p:sp>
      <p:sp>
        <p:nvSpPr>
          <p:cNvPr id="311" name="Line"/>
          <p:cNvSpPr/>
          <p:nvPr/>
        </p:nvSpPr>
        <p:spPr>
          <a:xfrm flipV="1">
            <a:off x="996949" y="2779382"/>
            <a:ext cx="1" cy="4890012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12" name="Line"/>
          <p:cNvSpPr/>
          <p:nvPr/>
        </p:nvSpPr>
        <p:spPr>
          <a:xfrm flipV="1">
            <a:off x="1885949" y="4239882"/>
            <a:ext cx="1" cy="1018695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13" name="Line"/>
          <p:cNvSpPr/>
          <p:nvPr/>
        </p:nvSpPr>
        <p:spPr>
          <a:xfrm flipV="1">
            <a:off x="1885949" y="6170282"/>
            <a:ext cx="1" cy="1018695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14" name="HTML TAGS…"/>
          <p:cNvSpPr txBox="1"/>
          <p:nvPr/>
        </p:nvSpPr>
        <p:spPr>
          <a:xfrm>
            <a:off x="9392721" y="264781"/>
            <a:ext cx="3456783" cy="251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indent="0" algn="l">
              <a:defRPr sz="3200">
                <a:solidFill>
                  <a:srgbClr val="8B000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HTML TAGS</a:t>
            </a:r>
          </a:p>
          <a:p>
            <a:pPr lvl="2" indent="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&lt;table&gt;…&lt;/table&gt;</a:t>
            </a:r>
          </a:p>
          <a:p>
            <a:pPr lvl="2" indent="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&lt;tr&gt;…&lt;/tr&gt;</a:t>
            </a:r>
          </a:p>
          <a:p>
            <a:pPr lvl="2" indent="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&lt;th&gt;…&lt;/th&gt;</a:t>
            </a:r>
          </a:p>
          <a:p>
            <a:pPr lvl="2" indent="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&lt;td&gt;…&lt;/td&gt;</a:t>
            </a:r>
          </a:p>
        </p:txBody>
      </p:sp>
    </p:spTree>
    <p:extLst>
      <p:ext uri="{BB962C8B-B14F-4D97-AF65-F5344CB8AC3E}">
        <p14:creationId xmlns:p14="http://schemas.microsoft.com/office/powerpoint/2010/main" val="169007067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Example 1: Table without bord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Table </a:t>
            </a:r>
            <a:r>
              <a:rPr dirty="0"/>
              <a:t>without borders</a:t>
            </a:r>
          </a:p>
        </p:txBody>
      </p:sp>
      <p:sp>
        <p:nvSpPr>
          <p:cNvPr id="317" name="&lt;html&gt;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&lt;html&gt;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	&lt;body&gt;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&lt;table&gt;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&lt;caption&gt; </a:t>
            </a:r>
            <a:r>
              <a:rPr dirty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Example Table</a:t>
            </a:r>
            <a:r>
              <a:rPr dirty="0"/>
              <a:t> &lt;/caption&gt; 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&lt;tr&gt; &lt;!-- </a:t>
            </a: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first row</a:t>
            </a:r>
            <a:r>
              <a:rPr dirty="0"/>
              <a:t> --&gt;</a:t>
            </a:r>
          </a:p>
          <a:p>
            <a:pPr lvl="4" indent="1778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&lt;th&gt; </a:t>
            </a:r>
            <a:r>
              <a:rPr dirty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Column 1</a:t>
            </a:r>
            <a:r>
              <a:rPr dirty="0"/>
              <a:t> &lt;/th&gt;  &lt;th&gt; </a:t>
            </a:r>
            <a:r>
              <a:rPr dirty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Column 2</a:t>
            </a:r>
            <a:r>
              <a:rPr dirty="0"/>
              <a:t> &lt;/th&gt;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&lt;/tr&gt;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&lt;tr&gt; &lt;!-- </a:t>
            </a: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second row</a:t>
            </a:r>
            <a:r>
              <a:rPr dirty="0"/>
              <a:t> --&gt;</a:t>
            </a:r>
          </a:p>
          <a:p>
            <a:pPr lvl="4" indent="1778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&lt;td&gt; </a:t>
            </a:r>
            <a:r>
              <a:rPr dirty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Cell 1</a:t>
            </a:r>
            <a:r>
              <a:rPr dirty="0"/>
              <a:t> &lt;/td&gt; &lt;td&gt; </a:t>
            </a:r>
            <a:r>
              <a:rPr dirty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Cell 2</a:t>
            </a:r>
            <a:r>
              <a:rPr dirty="0"/>
              <a:t> &lt;/td&gt;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&lt;/tr&gt;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&lt;tr&gt; &lt;!-- </a:t>
            </a: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third row</a:t>
            </a:r>
            <a:r>
              <a:rPr dirty="0"/>
              <a:t> --&gt;</a:t>
            </a:r>
          </a:p>
          <a:p>
            <a:pPr lvl="4" indent="1778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&lt;td&gt; </a:t>
            </a:r>
            <a:r>
              <a:rPr dirty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Cell 3</a:t>
            </a:r>
            <a:r>
              <a:rPr dirty="0"/>
              <a:t> &lt;/td&gt; &lt;td&gt; </a:t>
            </a:r>
            <a:r>
              <a:rPr dirty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Cell 4</a:t>
            </a:r>
            <a:r>
              <a:rPr dirty="0"/>
              <a:t> &lt;/td&gt;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&lt;/tr&gt;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&lt;/table&gt;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&lt;/body&gt;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&lt;/html&gt;</a:t>
            </a:r>
          </a:p>
        </p:txBody>
      </p:sp>
      <p:sp>
        <p:nvSpPr>
          <p:cNvPr id="318" name="Output"/>
          <p:cNvSpPr txBox="1"/>
          <p:nvPr/>
        </p:nvSpPr>
        <p:spPr>
          <a:xfrm>
            <a:off x="8685689" y="4757191"/>
            <a:ext cx="4163815" cy="4463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3200" cap="all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Output</a:t>
            </a:r>
          </a:p>
        </p:txBody>
      </p:sp>
      <p:pic>
        <p:nvPicPr>
          <p:cNvPr id="319" name="fig1.png" descr="fig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73696" y="5820295"/>
            <a:ext cx="3987801" cy="2336801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Line"/>
          <p:cNvSpPr/>
          <p:nvPr/>
        </p:nvSpPr>
        <p:spPr>
          <a:xfrm flipV="1">
            <a:off x="996949" y="2550782"/>
            <a:ext cx="1" cy="5347212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21" name="Line"/>
          <p:cNvSpPr/>
          <p:nvPr/>
        </p:nvSpPr>
        <p:spPr>
          <a:xfrm flipV="1">
            <a:off x="1441449" y="3515982"/>
            <a:ext cx="1" cy="1005995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22" name="Line"/>
          <p:cNvSpPr/>
          <p:nvPr/>
        </p:nvSpPr>
        <p:spPr>
          <a:xfrm flipV="1">
            <a:off x="1441449" y="4963782"/>
            <a:ext cx="1" cy="1005995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23" name="Line"/>
          <p:cNvSpPr/>
          <p:nvPr/>
        </p:nvSpPr>
        <p:spPr>
          <a:xfrm flipV="1">
            <a:off x="1441449" y="6411582"/>
            <a:ext cx="1" cy="1005995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54316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able attribu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Table attributes</a:t>
            </a:r>
          </a:p>
        </p:txBody>
      </p:sp>
      <p:graphicFrame>
        <p:nvGraphicFramePr>
          <p:cNvPr id="326" name="Table"/>
          <p:cNvGraphicFramePr/>
          <p:nvPr>
            <p:extLst>
              <p:ext uri="{D42A27DB-BD31-4B8C-83A1-F6EECF244321}">
                <p14:modId xmlns:p14="http://schemas.microsoft.com/office/powerpoint/2010/main" val="2063646807"/>
              </p:ext>
            </p:extLst>
          </p:nvPr>
        </p:nvGraphicFramePr>
        <p:xfrm>
          <a:off x="428873" y="922978"/>
          <a:ext cx="12147054" cy="7152569"/>
        </p:xfrm>
        <a:graphic>
          <a:graphicData uri="http://schemas.openxmlformats.org/drawingml/2006/table">
            <a:tbl>
              <a:tblPr firstCol="1">
                <a:tableStyleId>{2708684C-4D16-4618-839F-0558EEFCDFE6}</a:tableStyleId>
              </a:tblPr>
              <a:tblGrid>
                <a:gridCol w="6332145"/>
                <a:gridCol w="5814909"/>
              </a:tblGrid>
              <a:tr h="1416173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dirty="0"/>
                        <a:t>&lt;table </a:t>
                      </a:r>
                      <a:r>
                        <a:rPr dirty="0" smtClean="0">
                          <a:solidFill>
                            <a:srgbClr val="800020"/>
                          </a:solidFill>
                        </a:rPr>
                        <a:t>border</a:t>
                      </a:r>
                      <a:r>
                        <a:rPr b="0" dirty="0" smtClean="0"/>
                        <a:t>=</a:t>
                      </a:r>
                      <a:r>
                        <a:rPr lang="en-US" b="0" dirty="0" smtClean="0"/>
                        <a:t>0|1</a:t>
                      </a:r>
                      <a:r>
                        <a:rPr dirty="0" smtClean="0"/>
                        <a:t>&gt;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Draw borders around the table (entire surrounding and between cells)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434099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&lt;table </a:t>
                      </a:r>
                      <a:r>
                        <a:rPr>
                          <a:solidFill>
                            <a:srgbClr val="800020"/>
                          </a:solidFill>
                        </a:rPr>
                        <a:t>bordercolor</a:t>
                      </a:r>
                      <a:r>
                        <a:rPr b="0"/>
                        <a:t>=“#000000”</a:t>
                      </a:r>
                      <a:r>
                        <a:t>&gt;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Apply border color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434099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dirty="0"/>
                        <a:t>&lt;table </a:t>
                      </a:r>
                      <a:r>
                        <a:rPr dirty="0" smtClean="0">
                          <a:solidFill>
                            <a:srgbClr val="800020"/>
                          </a:solidFill>
                        </a:rPr>
                        <a:t>cellspacing</a:t>
                      </a:r>
                      <a:r>
                        <a:rPr b="0" dirty="0" smtClean="0"/>
                        <a:t>=</a:t>
                      </a:r>
                      <a:r>
                        <a:rPr lang="en-US" b="0" dirty="0" smtClean="0"/>
                        <a:t>size_</a:t>
                      </a:r>
                      <a:r>
                        <a:rPr b="0" dirty="0" smtClean="0"/>
                        <a:t>value</a:t>
                      </a:r>
                      <a:r>
                        <a:rPr dirty="0" smtClean="0"/>
                        <a:t>&gt;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Change default (2 pixels) cell spacing, which is the amount of space between individual cells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434099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dirty="0"/>
                        <a:t>&lt;table </a:t>
                      </a:r>
                      <a:r>
                        <a:rPr dirty="0" smtClean="0">
                          <a:solidFill>
                            <a:srgbClr val="800020"/>
                          </a:solidFill>
                        </a:rPr>
                        <a:t>cellpadding</a:t>
                      </a:r>
                      <a:r>
                        <a:rPr b="0" dirty="0" smtClean="0"/>
                        <a:t>=</a:t>
                      </a:r>
                      <a:r>
                        <a:rPr lang="en-US" b="0" dirty="0" smtClean="0"/>
                        <a:t>size_</a:t>
                      </a:r>
                      <a:r>
                        <a:rPr b="0" dirty="0" smtClean="0"/>
                        <a:t>value</a:t>
                      </a:r>
                      <a:r>
                        <a:rPr dirty="0" smtClean="0"/>
                        <a:t>&gt;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Change default (1 pixel) cell padding, which is the amount of space between the border of the cell and its content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434099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dirty="0"/>
                        <a:t>&lt;table </a:t>
                      </a:r>
                      <a:r>
                        <a:rPr dirty="0" smtClean="0">
                          <a:solidFill>
                            <a:srgbClr val="800020"/>
                          </a:solidFill>
                        </a:rPr>
                        <a:t>width</a:t>
                      </a:r>
                      <a:r>
                        <a:rPr b="0" dirty="0" smtClean="0"/>
                        <a:t>=</a:t>
                      </a:r>
                      <a:r>
                        <a:rPr lang="en-US" b="0" dirty="0" smtClean="0"/>
                        <a:t>size_</a:t>
                      </a:r>
                      <a:r>
                        <a:rPr b="0" dirty="0" smtClean="0"/>
                        <a:t>value</a:t>
                      </a:r>
                      <a:r>
                        <a:rPr dirty="0" smtClean="0"/>
                        <a:t>&gt;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800" dirty="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Used to describe desired width of the table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28873" y="8395855"/>
            <a:ext cx="10543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size_value</a:t>
            </a:r>
            <a:r>
              <a:rPr lang="en-US" dirty="0" smtClean="0"/>
              <a:t>=</a:t>
            </a:r>
            <a:r>
              <a:rPr lang="en-US" dirty="0"/>
              <a:t>"</a:t>
            </a:r>
            <a:r>
              <a:rPr lang="en-US" i="1" dirty="0"/>
              <a:t>pixels</a:t>
            </a:r>
            <a:r>
              <a:rPr lang="en-US" dirty="0"/>
              <a:t>|</a:t>
            </a:r>
            <a:r>
              <a:rPr lang="en-US" i="1" dirty="0"/>
              <a:t>%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23612906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Example 2: Table with bord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Table </a:t>
            </a:r>
            <a:r>
              <a:rPr dirty="0"/>
              <a:t>with borders</a:t>
            </a:r>
          </a:p>
        </p:txBody>
      </p:sp>
      <p:sp>
        <p:nvSpPr>
          <p:cNvPr id="329" name="&lt;html&gt;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&lt;html&gt;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	&lt;body&gt;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&lt;table </a:t>
            </a:r>
            <a:r>
              <a:rPr dirty="0" smtClean="0">
                <a:solidFill>
                  <a:srgbClr val="800020"/>
                </a:solidFill>
              </a:rPr>
              <a:t>border</a:t>
            </a:r>
            <a:r>
              <a:rPr dirty="0" smtClean="0">
                <a:latin typeface="Gill Sans"/>
                <a:ea typeface="Gill Sans"/>
                <a:cs typeface="Gill Sans"/>
                <a:sym typeface="Gill Sans"/>
              </a:rPr>
              <a:t>=</a:t>
            </a:r>
            <a:r>
              <a:rPr lang="en-US" dirty="0" smtClean="0"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dirty="0" smtClean="0"/>
              <a:t>&gt;</a:t>
            </a:r>
            <a:endParaRPr dirty="0"/>
          </a:p>
          <a:p>
            <a:pPr lvl="3" indent="1333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&lt;caption&gt; </a:t>
            </a:r>
            <a:r>
              <a:rPr dirty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Example Table</a:t>
            </a:r>
            <a:r>
              <a:rPr dirty="0"/>
              <a:t> &lt;/caption&gt; 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&lt;tr&gt; &lt;!-- </a:t>
            </a: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first row</a:t>
            </a:r>
            <a:r>
              <a:rPr dirty="0"/>
              <a:t> --&gt;</a:t>
            </a:r>
          </a:p>
          <a:p>
            <a:pPr lvl="4" indent="1778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&lt;th&gt; </a:t>
            </a:r>
            <a:r>
              <a:rPr dirty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Column 1</a:t>
            </a:r>
            <a:r>
              <a:rPr dirty="0"/>
              <a:t> &lt;/th&gt;  &lt;th&gt; </a:t>
            </a:r>
            <a:r>
              <a:rPr dirty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Column 2</a:t>
            </a:r>
            <a:r>
              <a:rPr dirty="0"/>
              <a:t> &lt;/th&gt;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&lt;/tr&gt;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&lt;tr&gt; &lt;!-- </a:t>
            </a: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second row</a:t>
            </a:r>
            <a:r>
              <a:rPr dirty="0"/>
              <a:t> --&gt;</a:t>
            </a:r>
          </a:p>
          <a:p>
            <a:pPr lvl="4" indent="1778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&lt;td&gt; </a:t>
            </a:r>
            <a:r>
              <a:rPr dirty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Cell 1</a:t>
            </a:r>
            <a:r>
              <a:rPr dirty="0"/>
              <a:t> &lt;/td&gt; &lt;td&gt; </a:t>
            </a:r>
            <a:r>
              <a:rPr dirty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Cell 2</a:t>
            </a:r>
            <a:r>
              <a:rPr dirty="0"/>
              <a:t> &lt;/td&gt;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&lt;/tr&gt;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&lt;tr&gt; &lt;!-- </a:t>
            </a: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third row</a:t>
            </a:r>
            <a:r>
              <a:rPr dirty="0"/>
              <a:t> --&gt;</a:t>
            </a:r>
          </a:p>
          <a:p>
            <a:pPr lvl="4" indent="1778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&lt;td&gt; </a:t>
            </a:r>
            <a:r>
              <a:rPr dirty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Cell 3</a:t>
            </a:r>
            <a:r>
              <a:rPr dirty="0"/>
              <a:t> &lt;/td&gt; &lt;td&gt; </a:t>
            </a:r>
            <a:r>
              <a:rPr dirty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Cell 4</a:t>
            </a:r>
            <a:r>
              <a:rPr dirty="0"/>
              <a:t> &lt;/td&gt;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&lt;/tr&gt;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&lt;/table&gt;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&lt;/body&gt;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&lt;/html&gt;</a:t>
            </a:r>
          </a:p>
        </p:txBody>
      </p:sp>
      <p:sp>
        <p:nvSpPr>
          <p:cNvPr id="330" name="Output"/>
          <p:cNvSpPr txBox="1"/>
          <p:nvPr/>
        </p:nvSpPr>
        <p:spPr>
          <a:xfrm>
            <a:off x="8685689" y="4757191"/>
            <a:ext cx="4163815" cy="4463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3200" cap="all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Output</a:t>
            </a:r>
          </a:p>
        </p:txBody>
      </p:sp>
      <p:pic>
        <p:nvPicPr>
          <p:cNvPr id="331" name="fig2.png" descr="fig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46696" y="5566295"/>
            <a:ext cx="4241801" cy="28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Line"/>
          <p:cNvSpPr/>
          <p:nvPr/>
        </p:nvSpPr>
        <p:spPr>
          <a:xfrm flipV="1">
            <a:off x="996949" y="2550782"/>
            <a:ext cx="1" cy="5347212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33" name="Line"/>
          <p:cNvSpPr/>
          <p:nvPr/>
        </p:nvSpPr>
        <p:spPr>
          <a:xfrm flipV="1">
            <a:off x="1441449" y="3515982"/>
            <a:ext cx="1" cy="1005995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34" name="Line"/>
          <p:cNvSpPr/>
          <p:nvPr/>
        </p:nvSpPr>
        <p:spPr>
          <a:xfrm flipV="1">
            <a:off x="1441449" y="4963782"/>
            <a:ext cx="1" cy="1005995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35" name="Line"/>
          <p:cNvSpPr/>
          <p:nvPr/>
        </p:nvSpPr>
        <p:spPr>
          <a:xfrm flipV="1">
            <a:off x="1441449" y="6411582"/>
            <a:ext cx="1" cy="1005995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0986199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Blank cel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Blank cells</a:t>
            </a:r>
          </a:p>
        </p:txBody>
      </p:sp>
      <p:sp>
        <p:nvSpPr>
          <p:cNvPr id="338" name="Note that blank cells are not given any borders…"/>
          <p:cNvSpPr txBox="1"/>
          <p:nvPr/>
        </p:nvSpPr>
        <p:spPr>
          <a:xfrm>
            <a:off x="146924" y="1244600"/>
            <a:ext cx="12715281" cy="795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Note that </a:t>
            </a:r>
            <a:r>
              <a:rPr b="1">
                <a:solidFill>
                  <a:srgbClr val="00008B"/>
                </a:solidFill>
              </a:rPr>
              <a:t>blank cells</a:t>
            </a:r>
            <a:r>
              <a:rPr>
                <a:solidFill>
                  <a:srgbClr val="00008B"/>
                </a:solidFill>
              </a:rPr>
              <a:t> are not given any </a:t>
            </a:r>
            <a:r>
              <a:rPr b="1">
                <a:solidFill>
                  <a:srgbClr val="00008B"/>
                </a:solidFill>
              </a:rPr>
              <a:t>borders</a:t>
            </a:r>
            <a:endParaRPr>
              <a:solidFill>
                <a:srgbClr val="00008B"/>
              </a:solidFill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If you like your </a:t>
            </a:r>
            <a:r>
              <a:rPr b="1">
                <a:solidFill>
                  <a:srgbClr val="00008B"/>
                </a:solidFill>
              </a:rPr>
              <a:t>blank cell</a:t>
            </a:r>
            <a:r>
              <a:rPr>
                <a:solidFill>
                  <a:srgbClr val="00008B"/>
                </a:solidFill>
              </a:rPr>
              <a:t> to include a </a:t>
            </a:r>
            <a:r>
              <a:rPr b="1">
                <a:solidFill>
                  <a:srgbClr val="00008B"/>
                </a:solidFill>
              </a:rPr>
              <a:t>border</a:t>
            </a:r>
            <a:r>
              <a:rPr>
                <a:solidFill>
                  <a:srgbClr val="00008B"/>
                </a:solidFill>
              </a:rPr>
              <a:t>, use either: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&lt;td&gt; </a:t>
            </a:r>
            <a:r>
              <a:rPr b="0">
                <a:solidFill>
                  <a:srgbClr val="8B0000"/>
                </a:solidFill>
              </a:rPr>
              <a:t>&amp;nbsp;</a:t>
            </a:r>
            <a:r>
              <a:rPr>
                <a:solidFill>
                  <a:srgbClr val="00008B"/>
                </a:solidFill>
              </a:rPr>
              <a:t> &lt;/td&gt;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or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&lt;td&gt; </a:t>
            </a:r>
            <a:r>
              <a:rPr>
                <a:solidFill>
                  <a:srgbClr val="8B0000"/>
                </a:solidFill>
              </a:rPr>
              <a:t>&lt;br /&gt;</a:t>
            </a:r>
            <a:r>
              <a:rPr>
                <a:solidFill>
                  <a:srgbClr val="00008B"/>
                </a:solidFill>
              </a:rPr>
              <a:t> &lt;/td&gt;</a:t>
            </a:r>
          </a:p>
        </p:txBody>
      </p:sp>
    </p:spTree>
    <p:extLst>
      <p:ext uri="{BB962C8B-B14F-4D97-AF65-F5344CB8AC3E}">
        <p14:creationId xmlns:p14="http://schemas.microsoft.com/office/powerpoint/2010/main" val="772737534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Other table attribu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Other table attributes</a:t>
            </a:r>
          </a:p>
        </p:txBody>
      </p:sp>
      <p:graphicFrame>
        <p:nvGraphicFramePr>
          <p:cNvPr id="341" name="Table"/>
          <p:cNvGraphicFramePr/>
          <p:nvPr>
            <p:extLst>
              <p:ext uri="{D42A27DB-BD31-4B8C-83A1-F6EECF244321}">
                <p14:modId xmlns:p14="http://schemas.microsoft.com/office/powerpoint/2010/main" val="1370644451"/>
              </p:ext>
            </p:extLst>
          </p:nvPr>
        </p:nvGraphicFramePr>
        <p:xfrm>
          <a:off x="0" y="1163784"/>
          <a:ext cx="12773891" cy="7964710"/>
        </p:xfrm>
        <a:graphic>
          <a:graphicData uri="http://schemas.openxmlformats.org/drawingml/2006/table">
            <a:tbl>
              <a:tblPr firstCol="1">
                <a:tableStyleId>{2708684C-4D16-4618-839F-0558EEFCDFE6}</a:tableStyleId>
              </a:tblPr>
              <a:tblGrid>
                <a:gridCol w="1841331"/>
                <a:gridCol w="10932560"/>
              </a:tblGrid>
              <a:tr h="1076649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align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dirty="0"/>
                        <a:t>Used in </a:t>
                      </a:r>
                      <a:r>
                        <a:rPr b="1" dirty="0"/>
                        <a:t>&lt;caption&gt;</a:t>
                      </a:r>
                      <a:r>
                        <a:rPr dirty="0"/>
                        <a:t>, </a:t>
                      </a:r>
                      <a:r>
                        <a:rPr b="1" dirty="0"/>
                        <a:t>&lt;tr&gt;</a:t>
                      </a:r>
                      <a:r>
                        <a:rPr dirty="0"/>
                        <a:t>, </a:t>
                      </a:r>
                      <a:r>
                        <a:rPr b="1" dirty="0"/>
                        <a:t>&lt;th&gt;</a:t>
                      </a:r>
                      <a:r>
                        <a:rPr dirty="0"/>
                        <a:t>, or </a:t>
                      </a:r>
                      <a:r>
                        <a:rPr b="1" dirty="0"/>
                        <a:t>&lt;td&gt;</a:t>
                      </a:r>
                    </a:p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dirty="0" smtClean="0"/>
                        <a:t>values</a:t>
                      </a:r>
                      <a:r>
                        <a:rPr dirty="0" smtClean="0"/>
                        <a:t>: </a:t>
                      </a:r>
                      <a:r>
                        <a:rPr b="1" dirty="0"/>
                        <a:t>left</a:t>
                      </a:r>
                      <a:r>
                        <a:rPr dirty="0"/>
                        <a:t>, </a:t>
                      </a:r>
                      <a:r>
                        <a:rPr b="1" dirty="0"/>
                        <a:t>center</a:t>
                      </a:r>
                      <a:r>
                        <a:rPr dirty="0" smtClean="0"/>
                        <a:t>, </a:t>
                      </a:r>
                      <a:r>
                        <a:rPr b="1" dirty="0" smtClean="0"/>
                        <a:t>right</a:t>
                      </a:r>
                      <a:r>
                        <a:rPr lang="en-US" b="1" dirty="0" smtClean="0"/>
                        <a:t>, or justified</a:t>
                      </a:r>
                      <a:endParaRPr b="1"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076649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valign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dirty="0"/>
                        <a:t>Used in </a:t>
                      </a:r>
                      <a:r>
                        <a:rPr b="1" dirty="0"/>
                        <a:t>&lt;tr&gt;</a:t>
                      </a:r>
                      <a:r>
                        <a:rPr dirty="0"/>
                        <a:t>, </a:t>
                      </a:r>
                      <a:r>
                        <a:rPr b="1" dirty="0"/>
                        <a:t>&lt;th&gt;</a:t>
                      </a:r>
                      <a:r>
                        <a:rPr dirty="0"/>
                        <a:t>, or </a:t>
                      </a:r>
                      <a:r>
                        <a:rPr b="1" dirty="0"/>
                        <a:t>&lt;td&gt;</a:t>
                      </a:r>
                    </a:p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dirty="0" smtClean="0"/>
                        <a:t>values</a:t>
                      </a:r>
                      <a:r>
                        <a:rPr dirty="0" smtClean="0"/>
                        <a:t>: </a:t>
                      </a:r>
                      <a:r>
                        <a:rPr b="1" dirty="0"/>
                        <a:t>top</a:t>
                      </a:r>
                      <a:r>
                        <a:rPr dirty="0"/>
                        <a:t>, </a:t>
                      </a:r>
                      <a:r>
                        <a:rPr b="1" dirty="0"/>
                        <a:t>middle</a:t>
                      </a:r>
                      <a:r>
                        <a:rPr dirty="0"/>
                        <a:t>, </a:t>
                      </a:r>
                      <a:r>
                        <a:rPr b="1" dirty="0"/>
                        <a:t>bottom</a:t>
                      </a:r>
                      <a:r>
                        <a:rPr dirty="0"/>
                        <a:t>, or </a:t>
                      </a:r>
                      <a:r>
                        <a:rPr b="1" dirty="0"/>
                        <a:t>baseline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14093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nowrap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No text wrapping in a cell; used in </a:t>
                      </a:r>
                      <a:r>
                        <a:rPr b="1"/>
                        <a:t>&lt;th&gt;</a:t>
                      </a:r>
                      <a:r>
                        <a:t> or </a:t>
                      </a:r>
                      <a:r>
                        <a:rPr b="1"/>
                        <a:t>&lt;td&gt;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14093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colspan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Specifies how many columns of a given row a cell can span; used in </a:t>
                      </a:r>
                      <a:r>
                        <a:rPr b="1"/>
                        <a:t>&lt;th&gt;</a:t>
                      </a:r>
                      <a:r>
                        <a:t> or </a:t>
                      </a:r>
                      <a:r>
                        <a:rPr b="1"/>
                        <a:t>&lt;td&gt;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14093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rowspan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Specifies how many rows of a given column a cell can span ; used in </a:t>
                      </a:r>
                      <a:r>
                        <a:rPr b="1"/>
                        <a:t>&lt;th&gt;</a:t>
                      </a:r>
                      <a:r>
                        <a:t> or </a:t>
                      </a:r>
                      <a:r>
                        <a:rPr b="1"/>
                        <a:t>&lt;td&gt;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14093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bgcolor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Specifies the background color of an entire row or individual cell; used in </a:t>
                      </a:r>
                      <a:r>
                        <a:rPr b="1"/>
                        <a:t>&lt;tr&gt;</a:t>
                      </a:r>
                      <a:r>
                        <a:t>, </a:t>
                      </a:r>
                      <a:r>
                        <a:rPr b="1"/>
                        <a:t>&lt;th&gt;</a:t>
                      </a:r>
                      <a:r>
                        <a:t>, or </a:t>
                      </a:r>
                      <a:r>
                        <a:rPr b="1"/>
                        <a:t>&lt;td&gt;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665747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width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dirty="0"/>
                        <a:t>Describes the desired width of a cell; used in </a:t>
                      </a:r>
                      <a:r>
                        <a:rPr b="1" dirty="0"/>
                        <a:t>&lt;th&gt;</a:t>
                      </a:r>
                      <a:r>
                        <a:rPr dirty="0"/>
                        <a:t> or </a:t>
                      </a:r>
                      <a:r>
                        <a:rPr b="1" dirty="0"/>
                        <a:t>&lt;td</a:t>
                      </a:r>
                      <a:r>
                        <a:rPr b="1" dirty="0" smtClean="0"/>
                        <a:t>&gt;</a:t>
                      </a:r>
                      <a:endParaRPr lang="en-US" b="1" dirty="0" smtClean="0"/>
                    </a:p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b="0" dirty="0" smtClean="0"/>
                        <a:t>values: </a:t>
                      </a:r>
                      <a:r>
                        <a:rPr lang="en-US" b="1" dirty="0" smtClean="0"/>
                        <a:t>pixels or %</a:t>
                      </a:r>
                      <a:endParaRPr b="1"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12052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while I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www.w3schools.com/html/tryit.asp?filename=tryhtml_intro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259616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Example 3: colspa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colspan  </a:t>
            </a:r>
            <a:endParaRPr dirty="0"/>
          </a:p>
        </p:txBody>
      </p:sp>
      <p:sp>
        <p:nvSpPr>
          <p:cNvPr id="344" name="&lt;html&gt;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&lt;html&gt;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	&lt;body&gt;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&lt;table </a:t>
            </a:r>
            <a:r>
              <a:rPr dirty="0" smtClean="0">
                <a:solidFill>
                  <a:srgbClr val="800020"/>
                </a:solidFill>
              </a:rPr>
              <a:t>border</a:t>
            </a:r>
            <a:r>
              <a:rPr dirty="0" smtClean="0">
                <a:latin typeface="Gill Sans"/>
                <a:ea typeface="Gill Sans"/>
                <a:cs typeface="Gill Sans"/>
                <a:sym typeface="Gill Sans"/>
              </a:rPr>
              <a:t>=</a:t>
            </a:r>
            <a:r>
              <a:rPr lang="en-US" dirty="0" smtClean="0"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dirty="0" smtClean="0"/>
              <a:t>&gt;</a:t>
            </a:r>
            <a:endParaRPr dirty="0"/>
          </a:p>
          <a:p>
            <a:pPr lvl="3" indent="1333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&lt;caption&gt; </a:t>
            </a:r>
            <a:r>
              <a:rPr dirty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Example Table</a:t>
            </a:r>
            <a:r>
              <a:rPr dirty="0"/>
              <a:t> &lt;/caption&gt; 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&lt;tr&gt; &lt;!-- </a:t>
            </a: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first row</a:t>
            </a:r>
            <a:r>
              <a:rPr dirty="0"/>
              <a:t> --&gt;</a:t>
            </a:r>
          </a:p>
          <a:p>
            <a:pPr lvl="4" indent="1778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&lt;th&gt; </a:t>
            </a:r>
            <a:r>
              <a:rPr dirty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Column 1</a:t>
            </a:r>
            <a:r>
              <a:rPr dirty="0"/>
              <a:t> &lt;/th&gt;  &lt;th&gt; </a:t>
            </a:r>
            <a:r>
              <a:rPr dirty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Column 2</a:t>
            </a:r>
            <a:r>
              <a:rPr dirty="0"/>
              <a:t> &lt;/th&gt;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&lt;/tr&gt;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&lt;tr&gt; &lt;!-- </a:t>
            </a: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second row</a:t>
            </a:r>
            <a:r>
              <a:rPr dirty="0"/>
              <a:t> --&gt;</a:t>
            </a:r>
          </a:p>
          <a:p>
            <a:pPr lvl="4" indent="1778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&lt;td </a:t>
            </a:r>
            <a:r>
              <a:rPr dirty="0">
                <a:solidFill>
                  <a:srgbClr val="800020"/>
                </a:solidFill>
              </a:rPr>
              <a:t>colspan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=2</a:t>
            </a:r>
            <a:r>
              <a:rPr dirty="0"/>
              <a:t>&gt; </a:t>
            </a:r>
            <a:r>
              <a:rPr dirty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Cell 1</a:t>
            </a:r>
            <a:r>
              <a:rPr dirty="0"/>
              <a:t> &lt;/td&gt;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&lt;/tr&gt;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&lt;tr&gt; &lt;!-- </a:t>
            </a: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third row</a:t>
            </a:r>
            <a:r>
              <a:rPr dirty="0"/>
              <a:t> --&gt;</a:t>
            </a:r>
          </a:p>
          <a:p>
            <a:pPr lvl="4" indent="1778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&lt;td&gt; </a:t>
            </a:r>
            <a:r>
              <a:rPr dirty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Cell 3</a:t>
            </a:r>
            <a:r>
              <a:rPr dirty="0"/>
              <a:t> &lt;/td&gt; &lt;td&gt; </a:t>
            </a:r>
            <a:r>
              <a:rPr dirty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Cell 4</a:t>
            </a:r>
            <a:r>
              <a:rPr dirty="0"/>
              <a:t> &lt;/td&gt;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&lt;/tr&gt;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&lt;/table&gt;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&lt;/body&gt;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&lt;/html&gt;</a:t>
            </a:r>
          </a:p>
        </p:txBody>
      </p:sp>
      <p:sp>
        <p:nvSpPr>
          <p:cNvPr id="345" name="Output"/>
          <p:cNvSpPr txBox="1"/>
          <p:nvPr/>
        </p:nvSpPr>
        <p:spPr>
          <a:xfrm>
            <a:off x="8685689" y="4757191"/>
            <a:ext cx="4163815" cy="4463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3200" cap="all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Output</a:t>
            </a:r>
          </a:p>
        </p:txBody>
      </p:sp>
      <p:pic>
        <p:nvPicPr>
          <p:cNvPr id="346" name="fig3.png" descr="fig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46696" y="5591695"/>
            <a:ext cx="4241801" cy="2794001"/>
          </a:xfrm>
          <a:prstGeom prst="rect">
            <a:avLst/>
          </a:prstGeom>
          <a:ln w="12700">
            <a:miter lim="400000"/>
          </a:ln>
        </p:spPr>
      </p:pic>
      <p:sp>
        <p:nvSpPr>
          <p:cNvPr id="347" name="Line"/>
          <p:cNvSpPr/>
          <p:nvPr/>
        </p:nvSpPr>
        <p:spPr>
          <a:xfrm flipV="1">
            <a:off x="996949" y="2550782"/>
            <a:ext cx="1" cy="5347212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48" name="Line"/>
          <p:cNvSpPr/>
          <p:nvPr/>
        </p:nvSpPr>
        <p:spPr>
          <a:xfrm flipV="1">
            <a:off x="1441449" y="3515982"/>
            <a:ext cx="1" cy="1005995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49" name="Line"/>
          <p:cNvSpPr/>
          <p:nvPr/>
        </p:nvSpPr>
        <p:spPr>
          <a:xfrm flipV="1">
            <a:off x="1441449" y="4963782"/>
            <a:ext cx="1" cy="1005995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50" name="Line"/>
          <p:cNvSpPr/>
          <p:nvPr/>
        </p:nvSpPr>
        <p:spPr>
          <a:xfrm flipV="1">
            <a:off x="1441449" y="6411582"/>
            <a:ext cx="1" cy="1005995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81837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Attributes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&lt;td </a:t>
            </a:r>
            <a:r>
              <a:rPr lang="en-US" dirty="0" err="1"/>
              <a:t>valign</a:t>
            </a:r>
            <a:r>
              <a:rPr lang="en-US" dirty="0"/>
              <a:t>="</a:t>
            </a:r>
            <a:r>
              <a:rPr lang="en-US" dirty="0" err="1"/>
              <a:t>top|middle|bottom|baseline</a:t>
            </a:r>
            <a:r>
              <a:rPr lang="en-US" dirty="0" smtClean="0"/>
              <a:t>"&gt;</a:t>
            </a:r>
          </a:p>
          <a:p>
            <a:pPr marL="0" indent="0" algn="ctr">
              <a:buNone/>
            </a:pPr>
            <a:r>
              <a:rPr lang="en-US" dirty="0" smtClean="0"/>
              <a:t>&lt;td </a:t>
            </a:r>
            <a:r>
              <a:rPr lang="en-US" dirty="0"/>
              <a:t>align="</a:t>
            </a:r>
            <a:r>
              <a:rPr lang="en-US" dirty="0" err="1"/>
              <a:t>left|right|center|justify</a:t>
            </a:r>
            <a:r>
              <a:rPr lang="en-US" dirty="0"/>
              <a:t>"&gt;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41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026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Alternative table defin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Alternative table definition</a:t>
            </a:r>
          </a:p>
        </p:txBody>
      </p:sp>
      <p:sp>
        <p:nvSpPr>
          <p:cNvPr id="371" name="Three alternative tags, namely &lt;thead&gt;, &lt;tfoot&gt;, and &lt;tbody&gt; can also be used to define tables…"/>
          <p:cNvSpPr txBox="1"/>
          <p:nvPr/>
        </p:nvSpPr>
        <p:spPr>
          <a:xfrm>
            <a:off x="146924" y="1244600"/>
            <a:ext cx="12715281" cy="795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</a:rPr>
              <a:t>Three alternative tags, namely </a:t>
            </a:r>
            <a:r>
              <a:rPr b="1" dirty="0">
                <a:solidFill>
                  <a:srgbClr val="00008B"/>
                </a:solidFill>
                <a:latin typeface="+mj-lt"/>
              </a:rPr>
              <a:t>&lt;thead&gt;</a:t>
            </a:r>
            <a:r>
              <a:rPr dirty="0">
                <a:solidFill>
                  <a:srgbClr val="00008B"/>
                </a:solidFill>
                <a:latin typeface="+mj-lt"/>
              </a:rPr>
              <a:t>, </a:t>
            </a:r>
            <a:r>
              <a:rPr b="1" dirty="0">
                <a:solidFill>
                  <a:srgbClr val="00008B"/>
                </a:solidFill>
                <a:latin typeface="+mj-lt"/>
              </a:rPr>
              <a:t>&lt;tfoot&gt;</a:t>
            </a:r>
            <a:r>
              <a:rPr dirty="0">
                <a:solidFill>
                  <a:srgbClr val="00008B"/>
                </a:solidFill>
                <a:latin typeface="+mj-lt"/>
              </a:rPr>
              <a:t>, and </a:t>
            </a:r>
            <a:r>
              <a:rPr b="1" dirty="0">
                <a:solidFill>
                  <a:srgbClr val="00008B"/>
                </a:solidFill>
                <a:latin typeface="+mj-lt"/>
              </a:rPr>
              <a:t>&lt;tbody&gt;</a:t>
            </a:r>
            <a:r>
              <a:rPr dirty="0">
                <a:solidFill>
                  <a:srgbClr val="00008B"/>
                </a:solidFill>
                <a:latin typeface="+mj-lt"/>
              </a:rPr>
              <a:t> can also be used to define tables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+mj-lt"/>
              </a:rPr>
              <a:t>These tags should be used together and usually are good for presenting </a:t>
            </a:r>
            <a:r>
              <a:rPr i="1" dirty="0">
                <a:latin typeface="+mj-lt"/>
              </a:rPr>
              <a:t>spreadsheet-like</a:t>
            </a:r>
            <a:r>
              <a:rPr dirty="0">
                <a:latin typeface="+mj-lt"/>
              </a:rPr>
              <a:t> data</a:t>
            </a: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</a:rPr>
              <a:t>You can only use the </a:t>
            </a:r>
            <a:r>
              <a:rPr b="1" dirty="0">
                <a:solidFill>
                  <a:srgbClr val="800020"/>
                </a:solidFill>
                <a:latin typeface="+mj-lt"/>
              </a:rPr>
              <a:t>align</a:t>
            </a:r>
            <a:r>
              <a:rPr dirty="0">
                <a:solidFill>
                  <a:srgbClr val="00008B"/>
                </a:solidFill>
                <a:latin typeface="+mj-lt"/>
              </a:rPr>
              <a:t> and </a:t>
            </a:r>
            <a:r>
              <a:rPr b="1" dirty="0">
                <a:solidFill>
                  <a:srgbClr val="800020"/>
                </a:solidFill>
                <a:latin typeface="+mj-lt"/>
              </a:rPr>
              <a:t>valign</a:t>
            </a:r>
            <a:r>
              <a:rPr dirty="0">
                <a:solidFill>
                  <a:srgbClr val="00008B"/>
                </a:solidFill>
                <a:latin typeface="+mj-lt"/>
              </a:rPr>
              <a:t> </a:t>
            </a:r>
            <a:r>
              <a:rPr i="1" dirty="0">
                <a:solidFill>
                  <a:srgbClr val="00008B"/>
                </a:solidFill>
                <a:latin typeface="+mj-lt"/>
              </a:rPr>
              <a:t>attributes</a:t>
            </a:r>
            <a:r>
              <a:rPr dirty="0">
                <a:solidFill>
                  <a:srgbClr val="00008B"/>
                </a:solidFill>
                <a:latin typeface="+mj-lt"/>
              </a:rPr>
              <a:t> within these tags</a:t>
            </a:r>
          </a:p>
        </p:txBody>
      </p:sp>
    </p:spTree>
    <p:extLst>
      <p:ext uri="{BB962C8B-B14F-4D97-AF65-F5344CB8AC3E}">
        <p14:creationId xmlns:p14="http://schemas.microsoft.com/office/powerpoint/2010/main" val="1580702801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</a:t>
            </a:r>
          </a:p>
        </p:txBody>
      </p:sp>
      <p:sp>
        <p:nvSpPr>
          <p:cNvPr id="374" name="&lt;html&gt;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lnSpcReduction="10000"/>
          </a:bodyPr>
          <a:lstStyle/>
          <a:p>
            <a:pPr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&lt;html&gt;</a:t>
            </a:r>
          </a:p>
          <a:p>
            <a:pPr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	&lt;body&gt;</a:t>
            </a:r>
          </a:p>
          <a:p>
            <a:pPr lvl="2" indent="657859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&lt;table </a:t>
            </a:r>
            <a:r>
              <a:rPr dirty="0" smtClean="0">
                <a:solidFill>
                  <a:srgbClr val="800020"/>
                </a:solidFill>
              </a:rPr>
              <a:t>border</a:t>
            </a:r>
            <a:r>
              <a:rPr dirty="0" smtClean="0">
                <a:latin typeface="Gill Sans"/>
                <a:ea typeface="Gill Sans"/>
                <a:cs typeface="Gill Sans"/>
                <a:sym typeface="Gill Sans"/>
              </a:rPr>
              <a:t>=</a:t>
            </a:r>
            <a:r>
              <a:rPr lang="en-US" dirty="0" smtClean="0"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dirty="0" smtClean="0"/>
              <a:t>&gt;</a:t>
            </a:r>
            <a:endParaRPr dirty="0"/>
          </a:p>
          <a:p>
            <a:pPr lvl="3" indent="986790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&lt;caption&gt; </a:t>
            </a:r>
            <a:r>
              <a:rPr dirty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Example Table</a:t>
            </a:r>
            <a:r>
              <a:rPr dirty="0"/>
              <a:t> &lt;/caption&gt; </a:t>
            </a:r>
          </a:p>
          <a:p>
            <a:pPr lvl="3" indent="986790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&lt;thead&gt;</a:t>
            </a:r>
          </a:p>
          <a:p>
            <a:pPr lvl="4" indent="1315719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&lt;tr&gt; &lt;!-- </a:t>
            </a: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first row</a:t>
            </a:r>
            <a:r>
              <a:rPr dirty="0"/>
              <a:t> --&gt;</a:t>
            </a:r>
          </a:p>
          <a:p>
            <a:pPr lvl="5" indent="1644650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&lt;th&gt; </a:t>
            </a:r>
            <a:r>
              <a:rPr dirty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Month</a:t>
            </a:r>
            <a:r>
              <a:rPr dirty="0"/>
              <a:t> &lt;/th&gt;  &lt;th&gt; </a:t>
            </a:r>
            <a:r>
              <a:rPr dirty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Income</a:t>
            </a:r>
            <a:r>
              <a:rPr dirty="0"/>
              <a:t> &lt;/th&gt;</a:t>
            </a:r>
          </a:p>
          <a:p>
            <a:pPr lvl="4" indent="1315719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&lt;/tr&gt;</a:t>
            </a:r>
          </a:p>
          <a:p>
            <a:pPr lvl="3" indent="986790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&lt;/thead&gt;</a:t>
            </a:r>
          </a:p>
          <a:p>
            <a:pPr lvl="3" indent="986790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&lt;tfoot&gt;</a:t>
            </a:r>
          </a:p>
          <a:p>
            <a:pPr lvl="4" indent="1315719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&lt;tr </a:t>
            </a:r>
            <a:r>
              <a:rPr dirty="0">
                <a:solidFill>
                  <a:srgbClr val="800020"/>
                </a:solidFill>
              </a:rPr>
              <a:t>align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=“center”</a:t>
            </a:r>
            <a:r>
              <a:rPr dirty="0"/>
              <a:t>&gt; &lt;!-- </a:t>
            </a: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second row</a:t>
            </a:r>
            <a:r>
              <a:rPr dirty="0"/>
              <a:t> --&gt;</a:t>
            </a:r>
          </a:p>
          <a:p>
            <a:pPr lvl="5" indent="1644650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&lt;th&gt; </a:t>
            </a:r>
            <a:r>
              <a:rPr dirty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Total</a:t>
            </a:r>
            <a:r>
              <a:rPr dirty="0"/>
              <a:t> &lt;/th&gt; &lt;td&gt; </a:t>
            </a:r>
            <a:r>
              <a:rPr dirty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$10.00</a:t>
            </a:r>
            <a:r>
              <a:rPr dirty="0"/>
              <a:t> &lt;/td&gt;</a:t>
            </a:r>
          </a:p>
          <a:p>
            <a:pPr lvl="4" indent="1315719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&lt;/tr&gt;</a:t>
            </a:r>
          </a:p>
          <a:p>
            <a:pPr lvl="3" indent="986790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&lt;/tfoot&gt;</a:t>
            </a:r>
          </a:p>
          <a:p>
            <a:pPr lvl="3" indent="986790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&lt;tbody&gt;</a:t>
            </a:r>
          </a:p>
          <a:p>
            <a:pPr lvl="4" indent="1315719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&lt;tr </a:t>
            </a:r>
            <a:r>
              <a:rPr dirty="0">
                <a:solidFill>
                  <a:srgbClr val="800020"/>
                </a:solidFill>
              </a:rPr>
              <a:t>align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=“center”</a:t>
            </a:r>
            <a:r>
              <a:rPr dirty="0"/>
              <a:t>&gt; &lt;!-- </a:t>
            </a: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third row</a:t>
            </a:r>
            <a:r>
              <a:rPr dirty="0"/>
              <a:t> --&gt;</a:t>
            </a:r>
          </a:p>
          <a:p>
            <a:pPr lvl="5" indent="1644650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&lt;td&gt; </a:t>
            </a:r>
            <a:r>
              <a:rPr dirty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Jan</a:t>
            </a:r>
            <a:r>
              <a:rPr dirty="0"/>
              <a:t> &lt;/td&gt; &lt;td&gt; </a:t>
            </a:r>
            <a:r>
              <a:rPr dirty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$10.00</a:t>
            </a:r>
            <a:r>
              <a:rPr dirty="0"/>
              <a:t> &lt;/td&gt;</a:t>
            </a:r>
          </a:p>
          <a:p>
            <a:pPr lvl="4" indent="1315719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&lt;/tr&gt;</a:t>
            </a:r>
          </a:p>
          <a:p>
            <a:pPr lvl="3" indent="986790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&lt;/tbody&gt;</a:t>
            </a:r>
          </a:p>
          <a:p>
            <a:pPr lvl="2" indent="657859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&lt;/table&gt;</a:t>
            </a:r>
          </a:p>
          <a:p>
            <a:pPr lvl="1" indent="328929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&lt;/body&gt;</a:t>
            </a:r>
          </a:p>
          <a:p>
            <a:pPr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&lt;/html&gt;</a:t>
            </a:r>
          </a:p>
        </p:txBody>
      </p:sp>
      <p:sp>
        <p:nvSpPr>
          <p:cNvPr id="375" name="Output"/>
          <p:cNvSpPr txBox="1"/>
          <p:nvPr/>
        </p:nvSpPr>
        <p:spPr>
          <a:xfrm>
            <a:off x="8685689" y="4406007"/>
            <a:ext cx="4163815" cy="4814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3200" cap="all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Output</a:t>
            </a:r>
          </a:p>
        </p:txBody>
      </p:sp>
      <p:pic>
        <p:nvPicPr>
          <p:cNvPr id="376" name="fig6.png" descr="fig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16596" y="5441503"/>
            <a:ext cx="3302001" cy="2743201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Rectangle"/>
          <p:cNvSpPr/>
          <p:nvPr/>
        </p:nvSpPr>
        <p:spPr>
          <a:xfrm>
            <a:off x="1049675" y="2649388"/>
            <a:ext cx="6408450" cy="1897212"/>
          </a:xfrm>
          <a:prstGeom prst="rect">
            <a:avLst/>
          </a:prstGeom>
          <a:ln w="38100">
            <a:solidFill>
              <a:srgbClr val="9452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78" name="Rectangle"/>
          <p:cNvSpPr/>
          <p:nvPr/>
        </p:nvSpPr>
        <p:spPr>
          <a:xfrm>
            <a:off x="1049675" y="4563194"/>
            <a:ext cx="6408450" cy="1615933"/>
          </a:xfrm>
          <a:prstGeom prst="rect">
            <a:avLst/>
          </a:prstGeom>
          <a:ln w="38100">
            <a:solidFill>
              <a:srgbClr val="9452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79" name="Rectangle"/>
          <p:cNvSpPr/>
          <p:nvPr/>
        </p:nvSpPr>
        <p:spPr>
          <a:xfrm>
            <a:off x="1049675" y="6179128"/>
            <a:ext cx="6408450" cy="1662546"/>
          </a:xfrm>
          <a:prstGeom prst="rect">
            <a:avLst/>
          </a:prstGeom>
          <a:ln w="38100">
            <a:solidFill>
              <a:srgbClr val="9452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79370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Nested ta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Nested tables</a:t>
            </a:r>
          </a:p>
        </p:txBody>
      </p:sp>
      <p:sp>
        <p:nvSpPr>
          <p:cNvPr id="382" name="Similar to lists, you can create nested tables, i.e., a table within a table…"/>
          <p:cNvSpPr txBox="1"/>
          <p:nvPr/>
        </p:nvSpPr>
        <p:spPr>
          <a:xfrm>
            <a:off x="146924" y="1244600"/>
            <a:ext cx="12715281" cy="795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</a:rPr>
              <a:t>Similar to lists, you can create nested tables, i.e., a table within a table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</a:endParaRP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&lt;table </a:t>
            </a:r>
            <a:r>
              <a:rPr dirty="0" smtClean="0">
                <a:solidFill>
                  <a:srgbClr val="800020"/>
                </a:solidFill>
              </a:rPr>
              <a:t>border</a:t>
            </a:r>
            <a:r>
              <a:rPr dirty="0" smtClean="0">
                <a:latin typeface="Gill Sans"/>
                <a:ea typeface="Gill Sans"/>
                <a:cs typeface="Gill Sans"/>
                <a:sym typeface="Gill Sans"/>
              </a:rPr>
              <a:t>=</a:t>
            </a:r>
            <a:r>
              <a:rPr lang="en-US" dirty="0" smtClean="0"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dirty="0" smtClean="0"/>
              <a:t>&gt;</a:t>
            </a:r>
            <a:endParaRPr dirty="0"/>
          </a:p>
          <a:p>
            <a:pPr lvl="3" indent="1333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&lt;tr&gt; &lt;!-- </a:t>
            </a: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single row</a:t>
            </a:r>
            <a:r>
              <a:rPr dirty="0"/>
              <a:t> --&gt;</a:t>
            </a:r>
          </a:p>
          <a:p>
            <a:pPr lvl="4" indent="1778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&lt;td&gt;</a:t>
            </a:r>
          </a:p>
          <a:p>
            <a:pPr lvl="5" indent="2222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&lt;table&gt; &lt;!-- </a:t>
            </a: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new table</a:t>
            </a:r>
            <a:r>
              <a:rPr dirty="0"/>
              <a:t> --&gt;</a:t>
            </a:r>
          </a:p>
          <a:p>
            <a:pPr lvl="6" indent="2667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&lt;tr&gt; &lt;!-- </a:t>
            </a: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single row</a:t>
            </a:r>
            <a:r>
              <a:rPr dirty="0"/>
              <a:t> --&gt;</a:t>
            </a:r>
          </a:p>
          <a:p>
            <a:pPr lvl="7" indent="3111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&lt;td&gt;</a:t>
            </a:r>
            <a:r>
              <a:rPr dirty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 My content </a:t>
            </a:r>
            <a:r>
              <a:rPr dirty="0"/>
              <a:t>&lt;/td&gt;</a:t>
            </a:r>
          </a:p>
          <a:p>
            <a:pPr lvl="6" indent="2667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&lt;/tr&gt;</a:t>
            </a:r>
          </a:p>
          <a:p>
            <a:pPr lvl="5" indent="2222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&lt;/table&gt; &lt;!-- </a:t>
            </a: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close embedded table</a:t>
            </a:r>
            <a:r>
              <a:rPr dirty="0"/>
              <a:t> --&gt;</a:t>
            </a:r>
          </a:p>
          <a:p>
            <a:pPr lvl="4" indent="1778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&lt;/td&gt;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&lt;/tr&gt;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&lt;/table&gt; &lt;!-- </a:t>
            </a: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close table</a:t>
            </a:r>
            <a:r>
              <a:rPr dirty="0"/>
              <a:t> --&gt;</a:t>
            </a:r>
          </a:p>
        </p:txBody>
      </p:sp>
      <p:sp>
        <p:nvSpPr>
          <p:cNvPr id="383" name="Line"/>
          <p:cNvSpPr/>
          <p:nvPr/>
        </p:nvSpPr>
        <p:spPr>
          <a:xfrm flipV="1">
            <a:off x="996949" y="3223882"/>
            <a:ext cx="1" cy="4877312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84" name="Line"/>
          <p:cNvSpPr/>
          <p:nvPr/>
        </p:nvSpPr>
        <p:spPr>
          <a:xfrm flipV="1">
            <a:off x="2305049" y="4678602"/>
            <a:ext cx="1" cy="1983895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85" name="Line"/>
          <p:cNvSpPr/>
          <p:nvPr/>
        </p:nvSpPr>
        <p:spPr>
          <a:xfrm flipV="1">
            <a:off x="1441449" y="3719183"/>
            <a:ext cx="1" cy="3901594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509322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Wrap text around an imag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text around an image</a:t>
            </a:r>
          </a:p>
        </p:txBody>
      </p:sp>
      <p:sp>
        <p:nvSpPr>
          <p:cNvPr id="388" name="With in-line images, most browsers will only display one line of text next to the image…"/>
          <p:cNvSpPr txBox="1"/>
          <p:nvPr/>
        </p:nvSpPr>
        <p:spPr>
          <a:xfrm>
            <a:off x="146924" y="1244600"/>
            <a:ext cx="12715281" cy="795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With in-line images, most browsers will only display one line of text next to the image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If you wish to wrap the text around an image, then you can use a table as such: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&lt;table </a:t>
            </a:r>
            <a:r>
              <a:rPr>
                <a:solidFill>
                  <a:srgbClr val="800020"/>
                </a:solidFill>
              </a:rPr>
              <a:t>border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=2</a:t>
            </a:r>
            <a:r>
              <a:t>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&lt;tr&gt; &lt;!-- </a:t>
            </a: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single row</a:t>
            </a:r>
            <a:r>
              <a:t> --&gt;</a:t>
            </a:r>
          </a:p>
          <a:p>
            <a:pPr lvl="4" indent="1778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&lt;td&gt; &lt;img </a:t>
            </a:r>
            <a:r>
              <a:rPr>
                <a:solidFill>
                  <a:srgbClr val="800020"/>
                </a:solidFill>
              </a:rPr>
              <a:t>src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=“myPic.png”</a:t>
            </a:r>
            <a:r>
              <a:t>&gt; &lt;/td&gt;</a:t>
            </a:r>
          </a:p>
          <a:p>
            <a:pPr lvl="4" indent="1778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&lt;td&gt; </a:t>
            </a:r>
            <a:r>
              <a:rPr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My picture</a:t>
            </a:r>
            <a:r>
              <a:t> &lt;/td&gt;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&lt;/tr&gt;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166515664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tructuring web pages using ta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Structuring web pages using tables</a:t>
            </a:r>
          </a:p>
        </p:txBody>
      </p:sp>
      <p:sp>
        <p:nvSpPr>
          <p:cNvPr id="391" name="Tables can be used to establish the look of frames (more on this later) in a document…"/>
          <p:cNvSpPr txBox="1"/>
          <p:nvPr/>
        </p:nvSpPr>
        <p:spPr>
          <a:xfrm>
            <a:off x="146924" y="1244600"/>
            <a:ext cx="12715281" cy="795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</a:rPr>
              <a:t>Tables can be used to establish the look of </a:t>
            </a:r>
            <a:r>
              <a:rPr b="1" dirty="0">
                <a:solidFill>
                  <a:srgbClr val="00008B"/>
                </a:solidFill>
                <a:latin typeface="+mj-lt"/>
              </a:rPr>
              <a:t>frames</a:t>
            </a:r>
            <a:r>
              <a:rPr dirty="0">
                <a:solidFill>
                  <a:srgbClr val="00008B"/>
                </a:solidFill>
                <a:latin typeface="+mj-lt"/>
              </a:rPr>
              <a:t> (more on this later) in a document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</a:rPr>
              <a:t>For example, you can create a list of links in one cell to serve as a menu to access various web pages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+mj-lt"/>
              </a:rPr>
              <a:t>For consistency, you should give the </a:t>
            </a:r>
            <a:r>
              <a:rPr i="1" dirty="0">
                <a:latin typeface="+mj-lt"/>
              </a:rPr>
              <a:t>target document(s)</a:t>
            </a:r>
            <a:r>
              <a:rPr dirty="0">
                <a:latin typeface="+mj-lt"/>
              </a:rPr>
              <a:t> the same </a:t>
            </a:r>
            <a:r>
              <a:rPr i="1" dirty="0">
                <a:latin typeface="+mj-lt"/>
              </a:rPr>
              <a:t>table structure</a:t>
            </a:r>
            <a:r>
              <a:rPr dirty="0">
                <a:latin typeface="+mj-lt"/>
              </a:rPr>
              <a:t> as the </a:t>
            </a:r>
            <a:r>
              <a:rPr i="1" dirty="0">
                <a:latin typeface="+mj-lt"/>
              </a:rPr>
              <a:t>main document</a:t>
            </a:r>
          </a:p>
        </p:txBody>
      </p:sp>
    </p:spTree>
    <p:extLst>
      <p:ext uri="{BB962C8B-B14F-4D97-AF65-F5344CB8AC3E}">
        <p14:creationId xmlns:p14="http://schemas.microsoft.com/office/powerpoint/2010/main" val="457572807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Handouts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Handout 4: Lists</a:t>
            </a:r>
          </a:p>
          <a:p>
            <a:r>
              <a:rPr lang="en-US" dirty="0" smtClean="0"/>
              <a:t>Handout 5: Tables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47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459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work by Prof. </a:t>
            </a:r>
            <a:r>
              <a:rPr lang="en-US" dirty="0" err="1" smtClean="0"/>
              <a:t>Arash</a:t>
            </a:r>
            <a:r>
              <a:rPr lang="en-US" dirty="0" smtClean="0"/>
              <a:t> </a:t>
            </a:r>
            <a:r>
              <a:rPr lang="en-US" dirty="0" err="1" smtClean="0"/>
              <a:t>Mahboobin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48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192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&lt;!DOCTYPE html&gt;</a:t>
            </a:r>
            <a:br>
              <a:rPr lang="en-US" dirty="0"/>
            </a:br>
            <a:r>
              <a:rPr lang="en-US" dirty="0" smtClean="0">
                <a:solidFill>
                  <a:schemeClr val="accent2"/>
                </a:solidFill>
              </a:rPr>
              <a:t>&lt;</a:t>
            </a:r>
            <a:r>
              <a:rPr lang="en-US" dirty="0">
                <a:solidFill>
                  <a:schemeClr val="accent2"/>
                </a:solidFill>
              </a:rPr>
              <a:t>html&gt;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&lt;head&gt;</a:t>
            </a:r>
            <a:b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  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&lt;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title&gt;Title of the document&lt;/title&gt;</a:t>
            </a:r>
            <a:b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&lt;/head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&lt;body&gt;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	The </a:t>
            </a:r>
            <a:r>
              <a:rPr lang="en-US" dirty="0">
                <a:solidFill>
                  <a:srgbClr val="0070C0"/>
                </a:solidFill>
              </a:rPr>
              <a:t>content of the document......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&lt;/body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&lt;/html&gt;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759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information within tags to specify layout/structure/visualization.</a:t>
            </a:r>
          </a:p>
          <a:p>
            <a:r>
              <a:rPr lang="en-US" dirty="0" smtClean="0"/>
              <a:t>Syntax:</a:t>
            </a:r>
          </a:p>
          <a:p>
            <a:pPr marL="0" indent="0" algn="ctr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tag_name</a:t>
            </a:r>
            <a:r>
              <a:rPr lang="en-US" dirty="0" smtClean="0"/>
              <a:t> attribute1=</a:t>
            </a:r>
            <a:r>
              <a:rPr lang="mr-IN" dirty="0" smtClean="0"/>
              <a:t>…</a:t>
            </a:r>
            <a:r>
              <a:rPr lang="en-US" dirty="0" smtClean="0"/>
              <a:t> attribute2=...&gt;content&lt;/</a:t>
            </a:r>
            <a:r>
              <a:rPr lang="en-US" dirty="0" err="1" smtClean="0"/>
              <a:t>tag_name</a:t>
            </a:r>
            <a:r>
              <a:rPr lang="en-US" dirty="0" smtClean="0"/>
              <a:t>&gt;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 smtClean="0"/>
              <a:t>Example: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&lt;h1 color=“#000000” align=center&gt;</a:t>
            </a:r>
            <a:r>
              <a:rPr lang="en-US" dirty="0" smtClean="0"/>
              <a:t>Introduction to HTML</a:t>
            </a:r>
            <a:r>
              <a:rPr lang="en-US" dirty="0" smtClean="0">
                <a:solidFill>
                  <a:srgbClr val="FF0000"/>
                </a:solidFill>
              </a:rPr>
              <a:t>&lt;/h1&gt;</a:t>
            </a: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84171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b="1" dirty="0" smtClean="0">
                <a:solidFill>
                  <a:srgbClr val="00008B"/>
                </a:solidFill>
                <a:latin typeface="+mj-lt"/>
              </a:rPr>
              <a:t>&lt;</a:t>
            </a:r>
            <a:r>
              <a:rPr lang="en-US" b="1" dirty="0">
                <a:solidFill>
                  <a:srgbClr val="00008B"/>
                </a:solidFill>
                <a:latin typeface="+mj-lt"/>
              </a:rPr>
              <a:t>body </a:t>
            </a:r>
            <a:r>
              <a:rPr lang="en-US" b="1" dirty="0">
                <a:solidFill>
                  <a:srgbClr val="800020"/>
                </a:solidFill>
                <a:latin typeface="+mj-lt"/>
              </a:rPr>
              <a:t>text</a:t>
            </a:r>
            <a:r>
              <a:rPr lang="en-US" b="1" dirty="0">
                <a:solidFill>
                  <a:srgbClr val="00008B"/>
                </a:solidFill>
                <a:latin typeface="+mj-lt"/>
              </a:rPr>
              <a:t>=“#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FF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FF</a:t>
            </a:r>
            <a:r>
              <a:rPr lang="en-US" b="1" dirty="0">
                <a:solidFill>
                  <a:srgbClr val="00008B"/>
                </a:solidFill>
                <a:latin typeface="+mj-lt"/>
              </a:rPr>
              <a:t>FF</a:t>
            </a:r>
            <a:r>
              <a:rPr lang="en-US" b="1" dirty="0" smtClean="0">
                <a:solidFill>
                  <a:srgbClr val="00008B"/>
                </a:solidFill>
                <a:latin typeface="+mj-lt"/>
              </a:rPr>
              <a:t>”&gt;</a:t>
            </a:r>
          </a:p>
          <a:p>
            <a:pPr marL="0" indent="0" algn="ctr">
              <a:buNone/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b="1" dirty="0" smtClean="0">
                <a:solidFill>
                  <a:srgbClr val="00008B"/>
                </a:solidFill>
                <a:latin typeface="+mj-lt"/>
              </a:rPr>
              <a:t>or </a:t>
            </a:r>
          </a:p>
          <a:p>
            <a:pPr marL="0" indent="0" algn="ctr">
              <a:buNone/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b="1" dirty="0" smtClean="0">
                <a:solidFill>
                  <a:srgbClr val="00008B"/>
                </a:solidFill>
                <a:latin typeface="+mj-lt"/>
              </a:rPr>
              <a:t>&lt;body </a:t>
            </a:r>
            <a:r>
              <a:rPr lang="en-US" b="1" dirty="0" smtClean="0">
                <a:solidFill>
                  <a:schemeClr val="accent2"/>
                </a:solidFill>
                <a:latin typeface="+mj-lt"/>
              </a:rPr>
              <a:t>text</a:t>
            </a:r>
            <a:r>
              <a:rPr lang="en-US" b="1" dirty="0" smtClean="0">
                <a:solidFill>
                  <a:srgbClr val="00008B"/>
                </a:solidFill>
                <a:latin typeface="+mj-lt"/>
              </a:rPr>
              <a:t>=“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red</a:t>
            </a:r>
            <a:r>
              <a:rPr lang="en-US" b="1" dirty="0" smtClean="0">
                <a:solidFill>
                  <a:srgbClr val="00008B"/>
                </a:solidFill>
                <a:latin typeface="+mj-lt"/>
              </a:rPr>
              <a:t>”&gt;</a:t>
            </a:r>
          </a:p>
          <a:p>
            <a:pPr marL="0" indent="0" algn="ctr">
              <a:buNone/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b="1" dirty="0" smtClean="0">
                <a:solidFill>
                  <a:srgbClr val="00008B"/>
                </a:solidFill>
                <a:latin typeface="+mj-lt"/>
              </a:rPr>
              <a:t>or</a:t>
            </a:r>
          </a:p>
          <a:p>
            <a:pPr marL="0" indent="0" algn="ctr">
              <a:buNone/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b="1" dirty="0" smtClean="0">
                <a:solidFill>
                  <a:srgbClr val="00008B"/>
                </a:solidFill>
                <a:latin typeface="+mj-lt"/>
              </a:rPr>
              <a:t>&lt;body </a:t>
            </a:r>
            <a:r>
              <a:rPr lang="en-US" b="1" dirty="0" smtClean="0">
                <a:solidFill>
                  <a:schemeClr val="accent2"/>
                </a:solidFill>
                <a:latin typeface="+mj-lt"/>
              </a:rPr>
              <a:t>text</a:t>
            </a:r>
            <a:r>
              <a:rPr lang="en-US" b="1" dirty="0" smtClean="0">
                <a:solidFill>
                  <a:srgbClr val="00008B"/>
                </a:solidFill>
                <a:latin typeface="+mj-lt"/>
              </a:rPr>
              <a:t>=“</a:t>
            </a:r>
            <a:r>
              <a:rPr lang="mr-IN" b="1" dirty="0" err="1" smtClean="0">
                <a:solidFill>
                  <a:srgbClr val="00008B"/>
                </a:solidFill>
                <a:latin typeface="+mj-lt"/>
              </a:rPr>
              <a:t>rgb</a:t>
            </a:r>
            <a:r>
              <a:rPr lang="mr-IN" b="1" dirty="0" smtClean="0">
                <a:solidFill>
                  <a:srgbClr val="00008B"/>
                </a:solidFill>
                <a:latin typeface="+mj-lt"/>
              </a:rPr>
              <a:t>(</a:t>
            </a:r>
            <a:r>
              <a:rPr lang="mr-IN" b="1" dirty="0" smtClean="0">
                <a:solidFill>
                  <a:srgbClr val="FF0000"/>
                </a:solidFill>
                <a:latin typeface="+mj-lt"/>
              </a:rPr>
              <a:t>255</a:t>
            </a:r>
            <a:r>
              <a:rPr lang="mr-IN" b="1" dirty="0" smtClean="0">
                <a:solidFill>
                  <a:srgbClr val="00008B"/>
                </a:solidFill>
                <a:latin typeface="+mj-lt"/>
              </a:rPr>
              <a:t>,</a:t>
            </a:r>
            <a:r>
              <a:rPr lang="mr-IN" b="1" dirty="0" smtClean="0">
                <a:solidFill>
                  <a:srgbClr val="00B050"/>
                </a:solidFill>
                <a:latin typeface="+mj-lt"/>
              </a:rPr>
              <a:t>0</a:t>
            </a:r>
            <a:r>
              <a:rPr lang="mr-IN" b="1" dirty="0" smtClean="0">
                <a:solidFill>
                  <a:srgbClr val="00008B"/>
                </a:solidFill>
                <a:latin typeface="+mj-lt"/>
              </a:rPr>
              <a:t>,0)</a:t>
            </a:r>
            <a:r>
              <a:rPr lang="en-US" b="1" dirty="0" smtClean="0">
                <a:solidFill>
                  <a:srgbClr val="00008B"/>
                </a:solidFill>
                <a:latin typeface="+mj-lt"/>
              </a:rPr>
              <a:t>”</a:t>
            </a:r>
            <a:endParaRPr lang="en-US" dirty="0">
              <a:solidFill>
                <a:srgbClr val="00008B"/>
              </a:solidFill>
              <a:latin typeface="+mj-lt"/>
            </a:endParaRPr>
          </a:p>
          <a:p>
            <a:pPr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lang="en-US" dirty="0">
              <a:solidFill>
                <a:srgbClr val="00008B"/>
              </a:solidFill>
              <a:latin typeface="+mj-lt"/>
            </a:endParaRPr>
          </a:p>
          <a:p>
            <a:pPr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lang="en-US" dirty="0">
              <a:solidFill>
                <a:srgbClr val="00008B"/>
              </a:solidFill>
            </a:endParaRPr>
          </a:p>
          <a:p>
            <a:pPr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solidFill>
                  <a:srgbClr val="00008B"/>
                </a:solidFill>
              </a:rPr>
              <a:t>Note that the </a:t>
            </a:r>
            <a:r>
              <a:rPr lang="en-US" dirty="0">
                <a:solidFill>
                  <a:srgbClr val="800020"/>
                </a:solidFill>
                <a:ea typeface="Gill Sans SemiBold"/>
                <a:cs typeface="Gill Sans SemiBold"/>
                <a:sym typeface="Gill Sans SemiBold"/>
              </a:rPr>
              <a:t>text</a:t>
            </a:r>
            <a:r>
              <a:rPr lang="en-US" dirty="0">
                <a:solidFill>
                  <a:srgbClr val="00008B"/>
                </a:solidFill>
              </a:rPr>
              <a:t> </a:t>
            </a:r>
            <a:r>
              <a:rPr lang="en-US" i="1" dirty="0">
                <a:solidFill>
                  <a:srgbClr val="00008B"/>
                </a:solidFill>
              </a:rPr>
              <a:t>attribute</a:t>
            </a:r>
            <a:r>
              <a:rPr lang="en-US" dirty="0">
                <a:solidFill>
                  <a:srgbClr val="00008B"/>
                </a:solidFill>
              </a:rPr>
              <a:t> changes the </a:t>
            </a:r>
            <a:r>
              <a:rPr lang="en-US" dirty="0">
                <a:solidFill>
                  <a:srgbClr val="00008B"/>
                </a:solidFill>
                <a:ea typeface="Gill Sans SemiBold"/>
                <a:cs typeface="Gill Sans SemiBold"/>
                <a:sym typeface="Gill Sans SemiBold"/>
              </a:rPr>
              <a:t>entire document </a:t>
            </a:r>
            <a:r>
              <a:rPr lang="en-US" dirty="0" smtClean="0">
                <a:solidFill>
                  <a:srgbClr val="00008B"/>
                </a:solidFill>
                <a:ea typeface="Gill Sans SemiBold"/>
                <a:cs typeface="Gill Sans SemiBold"/>
                <a:sym typeface="Gill Sans SemiBold"/>
              </a:rPr>
              <a:t>text</a:t>
            </a:r>
            <a:endParaRPr lang="en-US" dirty="0">
              <a:solidFill>
                <a:srgbClr val="00008B"/>
              </a:solidFill>
            </a:endParaRPr>
          </a:p>
          <a:p>
            <a:pPr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lang="en-US" dirty="0">
              <a:solidFill>
                <a:srgbClr val="00008B"/>
              </a:solidFill>
            </a:endParaRPr>
          </a:p>
          <a:p>
            <a:pPr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solidFill>
                  <a:srgbClr val="00008B"/>
                </a:solidFill>
              </a:rPr>
              <a:t>Choose your </a:t>
            </a:r>
            <a:r>
              <a:rPr lang="en-US" dirty="0">
                <a:solidFill>
                  <a:srgbClr val="800020"/>
                </a:solidFill>
                <a:ea typeface="Gill Sans SemiBold"/>
                <a:cs typeface="Gill Sans SemiBold"/>
                <a:sym typeface="Gill Sans SemiBold"/>
              </a:rPr>
              <a:t>background color</a:t>
            </a:r>
            <a:r>
              <a:rPr lang="en-US" dirty="0">
                <a:solidFill>
                  <a:srgbClr val="00008B"/>
                </a:solidFill>
              </a:rPr>
              <a:t> and </a:t>
            </a:r>
            <a:r>
              <a:rPr lang="en-US" dirty="0">
                <a:solidFill>
                  <a:srgbClr val="800020"/>
                </a:solidFill>
                <a:ea typeface="Gill Sans SemiBold"/>
                <a:cs typeface="Gill Sans SemiBold"/>
                <a:sym typeface="Gill Sans SemiBold"/>
              </a:rPr>
              <a:t>text color</a:t>
            </a:r>
            <a:r>
              <a:rPr lang="en-US" dirty="0">
                <a:solidFill>
                  <a:srgbClr val="00008B"/>
                </a:solidFill>
              </a:rPr>
              <a:t> wisely - some find red text and black background difficult to read!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5028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&lt;body&gt; attributes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8</a:t>
            </a:fld>
            <a:endParaRPr lang="uk-UA"/>
          </a:p>
        </p:txBody>
      </p:sp>
      <p:graphicFrame>
        <p:nvGraphicFramePr>
          <p:cNvPr id="7" name="Tabl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8957541"/>
              </p:ext>
            </p:extLst>
          </p:nvPr>
        </p:nvGraphicFramePr>
        <p:xfrm>
          <a:off x="330200" y="1346200"/>
          <a:ext cx="12018169" cy="5944323"/>
        </p:xfrm>
        <a:graphic>
          <a:graphicData uri="http://schemas.openxmlformats.org/drawingml/2006/table">
            <a:tbl>
              <a:tblPr firstCol="1">
                <a:tableStyleId>{2708684C-4D16-4618-839F-0558EEFCDFE6}</a:tableStyleId>
              </a:tblPr>
              <a:tblGrid>
                <a:gridCol w="6197600"/>
                <a:gridCol w="5820569"/>
              </a:tblGrid>
              <a:tr h="1521261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34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3200"/>
                        <a:t>&lt;body </a:t>
                      </a:r>
                      <a:r>
                        <a:rPr sz="3200">
                          <a:solidFill>
                            <a:srgbClr val="800020"/>
                          </a:solidFill>
                        </a:rPr>
                        <a:t>bgcolor</a:t>
                      </a:r>
                      <a:r>
                        <a:rPr sz="3200"/>
                        <a:t>=“#000000”&gt;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4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Change background color; choose your background color wisely - some background colors might not be suited for printing, for example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957198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34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3200"/>
                        <a:t>&lt;body </a:t>
                      </a:r>
                      <a:r>
                        <a:rPr sz="3200">
                          <a:solidFill>
                            <a:srgbClr val="800020"/>
                          </a:solidFill>
                        </a:rPr>
                        <a:t>background</a:t>
                      </a:r>
                      <a:r>
                        <a:rPr sz="3200"/>
                        <a:t>=“filename”&gt;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4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Add background image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803363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34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3200" dirty="0"/>
                        <a:t>&lt;body </a:t>
                      </a:r>
                      <a:r>
                        <a:rPr sz="3200" dirty="0">
                          <a:solidFill>
                            <a:srgbClr val="800020"/>
                          </a:solidFill>
                        </a:rPr>
                        <a:t>text</a:t>
                      </a:r>
                      <a:r>
                        <a:rPr sz="3200" dirty="0"/>
                        <a:t>=“#FFFFFF”&gt;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2400"/>
                        <a:t>Change text color (</a:t>
                      </a:r>
                      <a:r>
                        <a:rPr sz="2400" b="1"/>
                        <a:t>entire document</a:t>
                      </a:r>
                      <a:r>
                        <a:rPr sz="2400"/>
                        <a:t>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803363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34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3200"/>
                        <a:t>&lt;body </a:t>
                      </a:r>
                      <a:r>
                        <a:rPr sz="3200">
                          <a:solidFill>
                            <a:srgbClr val="800020"/>
                          </a:solidFill>
                        </a:rPr>
                        <a:t>link</a:t>
                      </a:r>
                      <a:r>
                        <a:rPr sz="3200"/>
                        <a:t>=“#FFFFFF”&gt;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2400"/>
                        <a:t>Define the color of </a:t>
                      </a:r>
                      <a:r>
                        <a:rPr sz="2400" b="1"/>
                        <a:t>hyperlinks</a:t>
                      </a:r>
                      <a:r>
                        <a:rPr sz="2400"/>
                        <a:t> before they are viewed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803363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34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3200"/>
                        <a:t>&lt;body </a:t>
                      </a:r>
                      <a:r>
                        <a:rPr sz="3200">
                          <a:solidFill>
                            <a:srgbClr val="800020"/>
                          </a:solidFill>
                        </a:rPr>
                        <a:t>vlink</a:t>
                      </a:r>
                      <a:r>
                        <a:rPr sz="3200"/>
                        <a:t>=“#FFFFFF”&gt;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2400"/>
                        <a:t>Define the color of </a:t>
                      </a:r>
                      <a:r>
                        <a:rPr sz="2400" b="1"/>
                        <a:t>hyperlinks</a:t>
                      </a:r>
                      <a:r>
                        <a:rPr sz="2400"/>
                        <a:t> after they are viewed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803363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34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3200"/>
                        <a:t>&lt;body </a:t>
                      </a:r>
                      <a:r>
                        <a:rPr sz="3200">
                          <a:solidFill>
                            <a:srgbClr val="800020"/>
                          </a:solidFill>
                        </a:rPr>
                        <a:t>alink</a:t>
                      </a:r>
                      <a:r>
                        <a:rPr sz="3200"/>
                        <a:t>=“#FFFFFF”&gt;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2400" dirty="0"/>
                        <a:t>Define the color of </a:t>
                      </a:r>
                      <a:r>
                        <a:rPr sz="2400" b="1" dirty="0"/>
                        <a:t>hyperlinks</a:t>
                      </a:r>
                      <a:r>
                        <a:rPr sz="2400" dirty="0"/>
                        <a:t> while they are active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30199" y="7735824"/>
            <a:ext cx="12018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There can only be one &lt;body&gt; tag in your HTML doc!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5775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b="1" dirty="0">
                <a:solidFill>
                  <a:srgbClr val="00008B"/>
                </a:solidFill>
                <a:latin typeface="+mj-lt"/>
              </a:rPr>
              <a:t>&lt;body </a:t>
            </a:r>
            <a:r>
              <a:rPr lang="en-US" b="1" dirty="0">
                <a:solidFill>
                  <a:srgbClr val="800020"/>
                </a:solidFill>
                <a:latin typeface="+mj-lt"/>
              </a:rPr>
              <a:t>background</a:t>
            </a:r>
            <a:r>
              <a:rPr lang="en-US" b="1" dirty="0">
                <a:solidFill>
                  <a:srgbClr val="00008B"/>
                </a:solidFill>
                <a:latin typeface="+mj-lt"/>
              </a:rPr>
              <a:t>=“</a:t>
            </a:r>
            <a:r>
              <a:rPr lang="en-US" b="1" dirty="0" err="1">
                <a:solidFill>
                  <a:srgbClr val="00008B"/>
                </a:solidFill>
                <a:latin typeface="+mj-lt"/>
              </a:rPr>
              <a:t>myPic.png</a:t>
            </a:r>
            <a:r>
              <a:rPr lang="en-US" b="1" dirty="0">
                <a:solidFill>
                  <a:srgbClr val="00008B"/>
                </a:solidFill>
                <a:latin typeface="+mj-lt"/>
              </a:rPr>
              <a:t>”&gt;</a:t>
            </a:r>
            <a:endParaRPr lang="en-US" dirty="0">
              <a:solidFill>
                <a:srgbClr val="00008B"/>
              </a:solidFill>
              <a:latin typeface="+mj-lt"/>
            </a:endParaRPr>
          </a:p>
          <a:p>
            <a:pPr marL="0" indent="0" algn="ctr">
              <a:buNone/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lang="en-US" dirty="0">
              <a:solidFill>
                <a:srgbClr val="00008B"/>
              </a:solidFill>
              <a:latin typeface="+mj-lt"/>
            </a:endParaRPr>
          </a:p>
          <a:p>
            <a:pPr marL="0" indent="0" algn="ctr">
              <a:buNone/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solidFill>
                  <a:srgbClr val="00008B"/>
                </a:solidFill>
                <a:latin typeface="+mj-lt"/>
              </a:rPr>
              <a:t>or</a:t>
            </a:r>
          </a:p>
          <a:p>
            <a:pPr marL="0" indent="0" algn="ctr">
              <a:buNone/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lang="en-US" dirty="0">
              <a:solidFill>
                <a:srgbClr val="00008B"/>
              </a:solidFill>
              <a:latin typeface="+mj-lt"/>
            </a:endParaRPr>
          </a:p>
          <a:p>
            <a:pPr marL="0" indent="0" algn="ctr">
              <a:buNone/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b="1" dirty="0">
                <a:solidFill>
                  <a:srgbClr val="00008B"/>
                </a:solidFill>
                <a:latin typeface="+mj-lt"/>
              </a:rPr>
              <a:t>&lt;body </a:t>
            </a:r>
            <a:r>
              <a:rPr lang="en-US" b="1" dirty="0">
                <a:solidFill>
                  <a:srgbClr val="800020"/>
                </a:solidFill>
                <a:latin typeface="+mj-lt"/>
              </a:rPr>
              <a:t>background</a:t>
            </a:r>
            <a:r>
              <a:rPr lang="en-US" b="1" dirty="0">
                <a:solidFill>
                  <a:srgbClr val="00008B"/>
                </a:solidFill>
                <a:latin typeface="+mj-lt"/>
              </a:rPr>
              <a:t>=“</a:t>
            </a:r>
            <a:r>
              <a:rPr lang="en-US" b="1" dirty="0" err="1">
                <a:solidFill>
                  <a:srgbClr val="00008B"/>
                </a:solidFill>
                <a:latin typeface="+mj-lt"/>
              </a:rPr>
              <a:t>img</a:t>
            </a:r>
            <a:r>
              <a:rPr lang="en-US" b="1" dirty="0">
                <a:solidFill>
                  <a:srgbClr val="00008B"/>
                </a:solidFill>
                <a:latin typeface="+mj-lt"/>
              </a:rPr>
              <a:t>/</a:t>
            </a:r>
            <a:r>
              <a:rPr lang="en-US" b="1" dirty="0" err="1">
                <a:solidFill>
                  <a:srgbClr val="00008B"/>
                </a:solidFill>
                <a:latin typeface="+mj-lt"/>
              </a:rPr>
              <a:t>myPic.png</a:t>
            </a:r>
            <a:r>
              <a:rPr lang="en-US" b="1" dirty="0">
                <a:solidFill>
                  <a:srgbClr val="00008B"/>
                </a:solidFill>
                <a:latin typeface="+mj-lt"/>
              </a:rPr>
              <a:t>”&gt;</a:t>
            </a:r>
          </a:p>
          <a:p>
            <a:pPr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lang="en-US" dirty="0">
              <a:solidFill>
                <a:srgbClr val="00008B"/>
              </a:solidFill>
            </a:endParaRPr>
          </a:p>
          <a:p>
            <a:pPr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solidFill>
                  <a:srgbClr val="00008B"/>
                </a:solidFill>
              </a:rPr>
              <a:t>Note that when using </a:t>
            </a:r>
            <a:r>
              <a:rPr lang="en-US" i="1" dirty="0">
                <a:solidFill>
                  <a:srgbClr val="00008B"/>
                </a:solidFill>
              </a:rPr>
              <a:t>relative</a:t>
            </a:r>
            <a:r>
              <a:rPr lang="en-US" dirty="0">
                <a:solidFill>
                  <a:srgbClr val="00008B"/>
                </a:solidFill>
              </a:rPr>
              <a:t> addressing on the filename(s), the present </a:t>
            </a:r>
            <a:r>
              <a:rPr lang="en-US" dirty="0">
                <a:solidFill>
                  <a:srgbClr val="00008B"/>
                </a:solidFill>
                <a:ea typeface="Gill Sans SemiBold"/>
                <a:cs typeface="Gill Sans SemiBold"/>
                <a:sym typeface="Gill Sans SemiBold"/>
              </a:rPr>
              <a:t>working directory</a:t>
            </a:r>
            <a:r>
              <a:rPr lang="en-US" dirty="0">
                <a:solidFill>
                  <a:srgbClr val="00008B"/>
                </a:solidFill>
              </a:rPr>
              <a:t> is the directory that the </a:t>
            </a:r>
            <a:r>
              <a:rPr lang="en-US" dirty="0">
                <a:solidFill>
                  <a:srgbClr val="00008B"/>
                </a:solidFill>
                <a:ea typeface="Gill Sans SemiBold"/>
                <a:cs typeface="Gill Sans SemiBold"/>
                <a:sym typeface="Gill Sans SemiBold"/>
              </a:rPr>
              <a:t>html file</a:t>
            </a:r>
            <a:r>
              <a:rPr lang="en-US" dirty="0">
                <a:solidFill>
                  <a:srgbClr val="00008B"/>
                </a:solidFill>
              </a:rPr>
              <a:t> is located 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15343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2117</TotalTime>
  <Words>2660</Words>
  <Application>Microsoft Macintosh PowerPoint</Application>
  <PresentationFormat>Custom</PresentationFormat>
  <Paragraphs>624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2" baseType="lpstr">
      <vt:lpstr>Avenir Roman</vt:lpstr>
      <vt:lpstr>Calibri</vt:lpstr>
      <vt:lpstr>Cambria</vt:lpstr>
      <vt:lpstr>Cambria Math</vt:lpstr>
      <vt:lpstr>Gill Sans</vt:lpstr>
      <vt:lpstr>Gill Sans SemiBold</vt:lpstr>
      <vt:lpstr>Helvetica</vt:lpstr>
      <vt:lpstr>Helvetica Light</vt:lpstr>
      <vt:lpstr>Mangal</vt:lpstr>
      <vt:lpstr>Rockwell</vt:lpstr>
      <vt:lpstr>Rockwell Condensed</vt:lpstr>
      <vt:lpstr>Rockwell Extra Bold</vt:lpstr>
      <vt:lpstr>Wingdings</vt:lpstr>
      <vt:lpstr>Wood Type</vt:lpstr>
      <vt:lpstr>ENGR 11:  Introduction to Engineering Analysis I</vt:lpstr>
      <vt:lpstr>Computer Test Results</vt:lpstr>
      <vt:lpstr>Team Work!</vt:lpstr>
      <vt:lpstr>Practice while I lecture</vt:lpstr>
      <vt:lpstr>Sample Page</vt:lpstr>
      <vt:lpstr>Attributes</vt:lpstr>
      <vt:lpstr>Text color</vt:lpstr>
      <vt:lpstr>&lt;body&gt; attributes</vt:lpstr>
      <vt:lpstr>Background image</vt:lpstr>
      <vt:lpstr>Extra: background image resizing</vt:lpstr>
      <vt:lpstr>Font color</vt:lpstr>
      <vt:lpstr>Font attributes</vt:lpstr>
      <vt:lpstr>To quote or not to quote</vt:lpstr>
      <vt:lpstr>Escape Sequences</vt:lpstr>
      <vt:lpstr>Additional formatting tags</vt:lpstr>
      <vt:lpstr>Additional formatting tags</vt:lpstr>
      <vt:lpstr>Additional formatting tags</vt:lpstr>
      <vt:lpstr>Additional formatting tags</vt:lpstr>
      <vt:lpstr>Overlapping Tags</vt:lpstr>
      <vt:lpstr>Linking</vt:lpstr>
      <vt:lpstr>Linking</vt:lpstr>
      <vt:lpstr>Linking</vt:lpstr>
      <vt:lpstr>Linking</vt:lpstr>
      <vt:lpstr>Images</vt:lpstr>
      <vt:lpstr>Images</vt:lpstr>
      <vt:lpstr>Images</vt:lpstr>
      <vt:lpstr>Lists</vt:lpstr>
      <vt:lpstr>Lists: un-ordered</vt:lpstr>
      <vt:lpstr>Lists: ordered</vt:lpstr>
      <vt:lpstr>Lists: numbered (ordered)</vt:lpstr>
      <vt:lpstr>Lists: definition</vt:lpstr>
      <vt:lpstr>Nested lists</vt:lpstr>
      <vt:lpstr>Tables</vt:lpstr>
      <vt:lpstr>TABLES!</vt:lpstr>
      <vt:lpstr>Table without borders</vt:lpstr>
      <vt:lpstr>Table attributes</vt:lpstr>
      <vt:lpstr>Table with borders</vt:lpstr>
      <vt:lpstr>Blank cells</vt:lpstr>
      <vt:lpstr>Other table attributes</vt:lpstr>
      <vt:lpstr>colspan  </vt:lpstr>
      <vt:lpstr>Table Attributes</vt:lpstr>
      <vt:lpstr>Alternative table definition</vt:lpstr>
      <vt:lpstr>Example</vt:lpstr>
      <vt:lpstr>Nested tables</vt:lpstr>
      <vt:lpstr>Wrap text around an image</vt:lpstr>
      <vt:lpstr>Structuring web pages using tables</vt:lpstr>
      <vt:lpstr>Handouts</vt:lpstr>
      <vt:lpstr>acknowledgment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Engineering Analysis I</dc:title>
  <cp:lastModifiedBy>Microsoft Office User</cp:lastModifiedBy>
  <cp:revision>133</cp:revision>
  <dcterms:modified xsi:type="dcterms:W3CDTF">2017-10-26T19:15:23Z</dcterms:modified>
</cp:coreProperties>
</file>