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sldIdLst>
    <p:sldId id="256" r:id="rId2"/>
    <p:sldId id="418" r:id="rId3"/>
    <p:sldId id="413" r:id="rId4"/>
    <p:sldId id="419" r:id="rId5"/>
    <p:sldId id="420" r:id="rId6"/>
    <p:sldId id="422" r:id="rId7"/>
    <p:sldId id="425" r:id="rId8"/>
    <p:sldId id="417" r:id="rId9"/>
    <p:sldId id="423" r:id="rId10"/>
    <p:sldId id="426" r:id="rId11"/>
    <p:sldId id="427" r:id="rId12"/>
    <p:sldId id="428" r:id="rId13"/>
    <p:sldId id="429" r:id="rId14"/>
    <p:sldId id="430" r:id="rId15"/>
    <p:sldId id="40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3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2"/>
    <p:restoredTop sz="79797"/>
  </p:normalViewPr>
  <p:slideViewPr>
    <p:cSldViewPr snapToGrid="0" snapToObjects="1">
      <p:cViewPr varScale="1">
        <p:scale>
          <a:sx n="57" d="100"/>
          <a:sy n="57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3CF8-B858-0A46-8FCB-8AF25D89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ONLY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FDDD-807B-A843-8BBC-A72AE135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Windows users might encounter issues with using </a:t>
            </a:r>
            <a:r>
              <a:rPr lang="en-US" b="1" dirty="0" err="1">
                <a:latin typeface="Courier" pitchFamily="2" charset="0"/>
              </a:rPr>
              <a:t>scanf</a:t>
            </a:r>
            <a:r>
              <a:rPr lang="en-US" dirty="0"/>
              <a:t> in Visual Studio; there is nothing wrong with the command, the issue is rather a Microsoft issue</a:t>
            </a:r>
          </a:p>
          <a:p>
            <a:r>
              <a:rPr lang="en-US" dirty="0"/>
              <a:t>The following steps show you how to fix the problem: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opening a project, click on </a:t>
            </a:r>
            <a:r>
              <a:rPr lang="en-US" b="1" dirty="0"/>
              <a:t>PROJECT</a:t>
            </a:r>
            <a:r>
              <a:rPr lang="en-US" dirty="0"/>
              <a:t> in the toolbar, then on </a:t>
            </a:r>
            <a:r>
              <a:rPr lang="en-US" b="1" dirty="0"/>
              <a:t>Properties</a:t>
            </a:r>
            <a:r>
              <a:rPr lang="en-US" dirty="0"/>
              <a:t> option at the bottom of the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(left panel) Configuration Properties &gt; C/C++ &gt; Preprocessor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(right panel) Preprocessor Definition and click on the arrow that appears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Edit and enter: _CRT_SECURE_NO_WARNINGS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OK</a:t>
            </a:r>
          </a:p>
          <a:p>
            <a:r>
              <a:rPr lang="en-US" dirty="0"/>
              <a:t>You can also place the following line at the very top (before preprocessor macros) of your code: #define _CRT_SECURE_NO_WARNINGS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85DA-1825-9D47-868C-5D441279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55A17-4900-8945-861C-CF82DBB9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6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6943-47AD-0F41-9633-A4EDEAC6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DAA7-A560-F949-984A-B23973DD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is basic but powerful. It scans for text entry and picks the bits you want (specified by conversion characters)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801B-4C20-C740-82D4-29B20FF5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C4D9E-E74D-A54A-91E2-08D854F0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FD2393-CC1C-9E4E-B6FF-F1678512B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0941"/>
              </p:ext>
            </p:extLst>
          </p:nvPr>
        </p:nvGraphicFramePr>
        <p:xfrm>
          <a:off x="180110" y="2657763"/>
          <a:ext cx="8783298" cy="36779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27766">
                  <a:extLst>
                    <a:ext uri="{9D8B030D-6E8A-4147-A177-3AD203B41FA5}">
                      <a16:colId xmlns:a16="http://schemas.microsoft.com/office/drawing/2014/main" val="3976398304"/>
                    </a:ext>
                  </a:extLst>
                </a:gridCol>
                <a:gridCol w="2927766">
                  <a:extLst>
                    <a:ext uri="{9D8B030D-6E8A-4147-A177-3AD203B41FA5}">
                      <a16:colId xmlns:a16="http://schemas.microsoft.com/office/drawing/2014/main" val="2102779914"/>
                    </a:ext>
                  </a:extLst>
                </a:gridCol>
                <a:gridCol w="2927766">
                  <a:extLst>
                    <a:ext uri="{9D8B030D-6E8A-4147-A177-3AD203B41FA5}">
                      <a16:colId xmlns:a16="http://schemas.microsoft.com/office/drawing/2014/main" val="252336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KEYBOARD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8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(”%d %</a:t>
                      </a:r>
                      <a:r>
                        <a:rPr lang="en-US" dirty="0" err="1">
                          <a:latin typeface="Courier" pitchFamily="2" charset="0"/>
                        </a:rPr>
                        <a:t>f”,&amp;a,&amp;b</a:t>
                      </a:r>
                      <a:r>
                        <a:rPr lang="en-US" dirty="0">
                          <a:latin typeface="Courier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12 _ ⏎45.313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a=12 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b=45.313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3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(“</a:t>
                      </a:r>
                      <a:r>
                        <a:rPr lang="en-US" dirty="0" err="1">
                          <a:latin typeface="Courier" pitchFamily="2" charset="0"/>
                        </a:rPr>
                        <a:t>mahi%d</a:t>
                      </a:r>
                      <a:r>
                        <a:rPr lang="en-US" dirty="0">
                          <a:latin typeface="Courier" pitchFamily="2" charset="0"/>
                        </a:rPr>
                        <a:t>”,&amp;a)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mahi12 _ 34.3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2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(“%</a:t>
                      </a:r>
                      <a:r>
                        <a:rPr lang="en-US" dirty="0" err="1">
                          <a:latin typeface="Courier" pitchFamily="2" charset="0"/>
                        </a:rPr>
                        <a:t>d”,&amp;a</a:t>
                      </a:r>
                      <a:r>
                        <a:rPr lang="en-US" dirty="0">
                          <a:latin typeface="Courier" pitchFamily="2" charset="0"/>
                        </a:rPr>
                        <a:t>);</a:t>
                      </a:r>
                      <a:br>
                        <a:rPr lang="en-US" dirty="0">
                          <a:latin typeface="Courier" pitchFamily="2" charset="0"/>
                        </a:rPr>
                      </a:br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(”%</a:t>
                      </a:r>
                      <a:r>
                        <a:rPr lang="en-US" dirty="0" err="1">
                          <a:latin typeface="Courier" pitchFamily="2" charset="0"/>
                        </a:rPr>
                        <a:t>c”,&amp;n</a:t>
                      </a:r>
                      <a:r>
                        <a:rPr lang="en-US" dirty="0">
                          <a:latin typeface="Courier" pitchFamily="2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12 _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a=12 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n=’_’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1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6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(“%</a:t>
                      </a:r>
                      <a:r>
                        <a:rPr lang="en-US" dirty="0" err="1">
                          <a:latin typeface="Courier" pitchFamily="2" charset="0"/>
                        </a:rPr>
                        <a:t>d”,&amp;a</a:t>
                      </a:r>
                      <a:r>
                        <a:rPr lang="en-US" dirty="0">
                          <a:latin typeface="Courier" pitchFamily="2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 pitchFamily="2" charset="0"/>
                        </a:rPr>
                        <a:t>fflush</a:t>
                      </a:r>
                      <a:r>
                        <a:rPr lang="en-US" dirty="0">
                          <a:latin typeface="Courier" pitchFamily="2" charset="0"/>
                        </a:rPr>
                        <a:t>(</a:t>
                      </a:r>
                      <a:r>
                        <a:rPr lang="en-US" dirty="0" err="1">
                          <a:latin typeface="Courier" pitchFamily="2" charset="0"/>
                        </a:rPr>
                        <a:t>stdin</a:t>
                      </a:r>
                      <a:r>
                        <a:rPr lang="en-US" dirty="0">
                          <a:latin typeface="Courier" pitchFamily="2" charset="0"/>
                        </a:rPr>
                        <a:t>);</a:t>
                      </a:r>
                      <a:br>
                        <a:rPr lang="en-US" dirty="0">
                          <a:latin typeface="Courier" pitchFamily="2" charset="0"/>
                        </a:rPr>
                      </a:br>
                      <a:r>
                        <a:rPr lang="en-US" dirty="0" err="1">
                          <a:latin typeface="Courier" pitchFamily="2" charset="0"/>
                        </a:rPr>
                        <a:t>scanf</a:t>
                      </a:r>
                      <a:r>
                        <a:rPr lang="en-US" dirty="0">
                          <a:latin typeface="Courier" pitchFamily="2" charset="0"/>
                        </a:rPr>
                        <a:t>(”%</a:t>
                      </a:r>
                      <a:r>
                        <a:rPr lang="en-US" dirty="0" err="1">
                          <a:latin typeface="Courier" pitchFamily="2" charset="0"/>
                        </a:rPr>
                        <a:t>c”,&amp;n</a:t>
                      </a:r>
                      <a:r>
                        <a:rPr lang="en-US" dirty="0">
                          <a:latin typeface="Courier" pitchFamily="2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12 _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a=12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n=’A’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2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3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62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FBA7-739E-F64E-94BC-4B2FFA38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0E5C-6C23-7647-8FCC-18B9A427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  <a:latin typeface="+mj-lt"/>
              </a:rPr>
              <a:t>In </a:t>
            </a:r>
            <a:r>
              <a:rPr lang="en-US"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C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, arrays are just an </a:t>
            </a:r>
            <a:r>
              <a:rPr lang="en-US" dirty="0">
                <a:latin typeface="+mj-lt"/>
                <a:ea typeface="Gill Sans SemiBold"/>
                <a:cs typeface="Gill Sans SemiBold"/>
                <a:sym typeface="Gill Sans SemiBold"/>
              </a:rPr>
              <a:t>ordered list of numbers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or </a:t>
            </a:r>
            <a:r>
              <a:rPr lang="en-US" dirty="0">
                <a:latin typeface="+mj-lt"/>
                <a:ea typeface="Gill Sans SemiBold"/>
                <a:cs typeface="Gill Sans SemiBold"/>
                <a:sym typeface="Gill Sans SemiBold"/>
              </a:rPr>
              <a:t>characters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associated with a single variable name</a:t>
            </a:r>
          </a:p>
          <a:p>
            <a:pPr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  <a:latin typeface="+mj-lt"/>
            </a:endParaRPr>
          </a:p>
          <a:p>
            <a:pPr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+mj-lt"/>
              </a:rPr>
              <a:t>When defining arrays, note that:</a:t>
            </a:r>
            <a:endParaRPr lang="en-US" dirty="0">
              <a:solidFill>
                <a:srgbClr val="00008B"/>
              </a:solidFill>
              <a:latin typeface="+mj-lt"/>
            </a:endParaRPr>
          </a:p>
          <a:p>
            <a:pPr marL="317500" indent="-317500">
              <a:buSzPct val="100000"/>
              <a:buChar char="•"/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C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uses brackets </a:t>
            </a:r>
            <a:r>
              <a:rPr lang="en-US" b="1" dirty="0">
                <a:solidFill>
                  <a:srgbClr val="00008B"/>
                </a:solidFill>
                <a:latin typeface="+mj-lt"/>
                <a:ea typeface="Courier"/>
                <a:cs typeface="Courier"/>
                <a:sym typeface="Courier"/>
              </a:rPr>
              <a:t>[ ]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to enclose the array index values</a:t>
            </a:r>
          </a:p>
          <a:p>
            <a:pPr marL="317500" indent="-317500">
              <a:buSzPct val="100000"/>
              <a:buChar char="•"/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C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requires separate brackets to distinguish between the index of values (e.g., </a:t>
            </a:r>
            <a:r>
              <a:rPr lang="en-US" b="1" dirty="0">
                <a:solidFill>
                  <a:srgbClr val="00008B"/>
                </a:solidFill>
                <a:latin typeface="+mj-lt"/>
                <a:ea typeface="Courier"/>
                <a:cs typeface="Courier"/>
                <a:sym typeface="Courier"/>
              </a:rPr>
              <a:t>A[1][2], instead of MATLAB notation of A(1,2)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)</a:t>
            </a:r>
          </a:p>
          <a:p>
            <a:pPr marL="317500" indent="-317500">
              <a:buSzPct val="100000"/>
              <a:buChar char="•"/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C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starts its </a:t>
            </a:r>
            <a:r>
              <a:rPr lang="en-US" dirty="0">
                <a:latin typeface="+mj-lt"/>
                <a:ea typeface="Gill Sans SemiBold"/>
                <a:cs typeface="Gill Sans SemiBold"/>
                <a:sym typeface="Gill Sans SemiBold"/>
              </a:rPr>
              <a:t>index at zero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(e.g., </a:t>
            </a:r>
            <a:r>
              <a:rPr lang="en-US" b="1" dirty="0">
                <a:solidFill>
                  <a:srgbClr val="00008B"/>
                </a:solidFill>
                <a:latin typeface="+mj-lt"/>
                <a:ea typeface="Courier"/>
                <a:cs typeface="Courier"/>
                <a:sym typeface="Courier"/>
              </a:rPr>
              <a:t>A[0]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refers to the first element in </a:t>
            </a:r>
            <a:r>
              <a:rPr lang="en-US" dirty="0">
                <a:solidFill>
                  <a:srgbClr val="00008B"/>
                </a:solidFill>
                <a:latin typeface="+mj-lt"/>
                <a:ea typeface="Courier"/>
                <a:cs typeface="Courier"/>
                <a:sym typeface="Courier"/>
              </a:rPr>
              <a:t>A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)</a:t>
            </a:r>
          </a:p>
          <a:p>
            <a:pPr marL="317500" indent="-317500">
              <a:buSzPct val="100000"/>
              <a:buChar char="•"/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  <a:latin typeface="+mj-lt"/>
              </a:rPr>
              <a:t>In </a:t>
            </a:r>
            <a:r>
              <a:rPr lang="en-US"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C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you must define arrays based on the data type (</a:t>
            </a:r>
            <a:r>
              <a:rPr lang="en-US" b="1" dirty="0" err="1">
                <a:solidFill>
                  <a:srgbClr val="00008B"/>
                </a:solidFill>
                <a:latin typeface="+mj-lt"/>
                <a:ea typeface="Courier"/>
                <a:cs typeface="Courier"/>
                <a:sym typeface="Courier"/>
              </a:rPr>
              <a:t>int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00008B"/>
                </a:solidFill>
                <a:latin typeface="+mj-lt"/>
                <a:ea typeface="Courier"/>
                <a:cs typeface="Courier"/>
                <a:sym typeface="Courier"/>
              </a:rPr>
              <a:t>float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00008B"/>
                </a:solidFill>
                <a:latin typeface="+mj-lt"/>
                <a:ea typeface="Courier"/>
                <a:cs typeface="Courier"/>
                <a:sym typeface="Courier"/>
              </a:rPr>
              <a:t>double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) associated with the values you wish to store in the array</a:t>
            </a:r>
          </a:p>
          <a:p>
            <a:pPr marL="317500" indent="-317500">
              <a:buSzPct val="100000"/>
              <a:buChar char="•"/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  <a:latin typeface="+mj-lt"/>
              </a:rPr>
              <a:t>In </a:t>
            </a:r>
            <a:r>
              <a:rPr lang="en-US"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C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you must define the size of the array before using it</a:t>
            </a:r>
          </a:p>
          <a:p>
            <a:pPr marL="317500" indent="-317500">
              <a:buSzPct val="100000"/>
              <a:buChar char="•"/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  <a:latin typeface="+mj-lt"/>
              </a:rPr>
              <a:t>In </a:t>
            </a:r>
            <a:r>
              <a:rPr lang="en-US"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C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can define </a:t>
            </a:r>
            <a:r>
              <a:rPr lang="en-US"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N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-dimensional arrays</a:t>
            </a:r>
          </a:p>
          <a:p>
            <a:pPr marL="317500" indent="-317500">
              <a:buSzPct val="100000"/>
              <a:buChar char="•"/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  <a:latin typeface="+mj-lt"/>
              </a:rPr>
              <a:t>In </a:t>
            </a:r>
            <a:r>
              <a:rPr lang="en-US"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C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 you use braces to define values and must use commas between elements (e.g., </a:t>
            </a:r>
            <a:r>
              <a:rPr lang="en-US" b="1" dirty="0">
                <a:solidFill>
                  <a:srgbClr val="00008B"/>
                </a:solidFill>
                <a:latin typeface="+mj-lt"/>
                <a:ea typeface="Courier"/>
                <a:cs typeface="Courier"/>
                <a:sym typeface="Courier"/>
              </a:rPr>
              <a:t>A[5]={1,2,3,4,5}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324B-D000-734C-8C1A-23D9B20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D7430-E8E9-AC49-8BD8-2653252A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7EFA-9EF5-DD4C-A808-F92727E1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B3A-73A6-9D43-AC04-403E3286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int x[3]={1,2,3};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//1x3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double y[2];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//1x2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y[0] = 1.5;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y[1] = 4.0;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* 2x3 arrays; note that the nested braces, which indicate the intended row in y, are optional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int y[2][3]={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            {1,2,0},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            {4,5,6}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          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/* x is equivalent to y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" pitchFamily="2" charset="0"/>
              </a:rPr>
              <a:t>int x[2][3]={1,2,0,4,5,6};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FB27-928A-BB45-AF92-45D27996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27EB8-490A-DC4F-BF61-BB9C1AF2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9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F3DD-44D9-CD45-850D-B395C186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7927-90A5-DD47-BA43-97161435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strings are stored as character arrays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FC44C-A781-184D-B0F8-A7A0C89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799F7-43BC-6B42-9384-569B92DC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72A90-672E-AD47-9199-16CA89CF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046" y="2189988"/>
            <a:ext cx="3670300" cy="281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9F071-0E67-CC47-AC50-BB8D481A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89988"/>
            <a:ext cx="34798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75E3A-6AA0-7048-8AF5-60E8C97A6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209032"/>
            <a:ext cx="26924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56B228-4715-4641-9986-B6231DCBE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46" y="5196332"/>
            <a:ext cx="2730500" cy="393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1F354E-18FB-3A40-9A6F-75D3078E8DF8}"/>
              </a:ext>
            </a:extLst>
          </p:cNvPr>
          <p:cNvSpPr txBox="1"/>
          <p:nvPr/>
        </p:nvSpPr>
        <p:spPr>
          <a:xfrm>
            <a:off x="4813046" y="5827363"/>
            <a:ext cx="406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strcpy</a:t>
            </a:r>
            <a:r>
              <a:rPr lang="en-US" dirty="0"/>
              <a:t> automatically adds end of string \0</a:t>
            </a:r>
          </a:p>
          <a:p>
            <a:r>
              <a:rPr lang="en-US" dirty="0"/>
              <a:t>requires header file: </a:t>
            </a:r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EA0B8-7F48-CC47-AA01-6AC409915EB5}"/>
              </a:ext>
            </a:extLst>
          </p:cNvPr>
          <p:cNvSpPr txBox="1"/>
          <p:nvPr/>
        </p:nvSpPr>
        <p:spPr>
          <a:xfrm>
            <a:off x="733873" y="5849034"/>
            <a:ext cx="286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</a:t>
            </a:r>
            <a:r>
              <a:rPr lang="en-US"/>
              <a:t>of LIFE </a:t>
            </a:r>
            <a:r>
              <a:rPr lang="en-US" dirty="0"/>
              <a:t>character: \0</a:t>
            </a:r>
          </a:p>
          <a:p>
            <a:r>
              <a:rPr lang="en-US" dirty="0"/>
              <a:t>helps C identify end of string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B07CA8-1F0D-4345-9CCD-4263CAD2A5F9}"/>
              </a:ext>
            </a:extLst>
          </p:cNvPr>
          <p:cNvCxnSpPr>
            <a:stCxn id="14" idx="0"/>
          </p:cNvCxnSpPr>
          <p:nvPr/>
        </p:nvCxnSpPr>
        <p:spPr>
          <a:xfrm flipV="1">
            <a:off x="2167984" y="4169044"/>
            <a:ext cx="420233" cy="167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77F1ED-049A-6C49-96C4-485C219336BB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648196" y="2588217"/>
            <a:ext cx="196849" cy="323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4FD1-7A2D-2242-9FF8-77DEC431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F367-184A-9543-ACDC-B677D16E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work on handout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F188-B8F3-BB43-8991-A195715B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5186-3364-FA4E-B6EB-F7137113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4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0255-A132-7248-90A3-500CEA17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FFA8-3DC5-804B-AE09-B3907930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C-code that does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one integer variable, x and assign a value of 12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one float variable, y and assign a value of 4.23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one character variable, alpha and assign a value of ‘A’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sum, difference, division, and multiplication of x and 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each of these values on screen in the format below: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%d  prints variables as integers, %f as float, %c as character.</a:t>
            </a:r>
          </a:p>
          <a:p>
            <a:pPr marL="0" indent="0">
              <a:buNone/>
            </a:pPr>
            <a:r>
              <a:rPr lang="en-US" dirty="0"/>
              <a:t>Any math operation involving a float number gives a float number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5246-6E16-6A4A-9B18-05FC5C72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F8A0F-E89C-0D40-A7B4-42ADC1FE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FB9E7-FC5C-6140-AD95-D38F3266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6" y="4195618"/>
            <a:ext cx="2794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7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ACFE-DD1C-2848-AA3B-849DA8AB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display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A62E-B211-4748-81D2-8B3DDC6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header file 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contains functions to accept keyboard entry and display data to screen.</a:t>
            </a:r>
          </a:p>
          <a:p>
            <a:pPr marL="0" indent="0" algn="ctr">
              <a:buNone/>
            </a:pPr>
            <a:r>
              <a:rPr lang="en-US" sz="1400" dirty="0" err="1">
                <a:latin typeface="Courier" pitchFamily="2" charset="0"/>
              </a:rPr>
              <a:t>printf</a:t>
            </a:r>
            <a:r>
              <a:rPr lang="en-US" sz="1400" dirty="0">
                <a:latin typeface="Courier" pitchFamily="2" charset="0"/>
              </a:rPr>
              <a:t>(“string [conversion characters]”,[argument list]);</a:t>
            </a:r>
          </a:p>
          <a:p>
            <a:pPr marL="0" indent="0" algn="ctr">
              <a:buNone/>
            </a:pPr>
            <a:r>
              <a:rPr lang="en-US" sz="1400" dirty="0">
                <a:latin typeface="Courier" pitchFamily="2" charset="0"/>
              </a:rPr>
              <a:t>Example 1:</a:t>
            </a:r>
          </a:p>
          <a:p>
            <a:pPr marL="0" indent="0" algn="ctr">
              <a:buNone/>
            </a:pPr>
            <a:r>
              <a:rPr lang="en-US" sz="1400" dirty="0" err="1">
                <a:latin typeface="Courier" pitchFamily="2" charset="0"/>
              </a:rPr>
              <a:t>printf</a:t>
            </a:r>
            <a:r>
              <a:rPr lang="en-US" sz="1400" dirty="0">
                <a:latin typeface="Courier" pitchFamily="2" charset="0"/>
              </a:rPr>
              <a:t>(“Hello world!\</a:t>
            </a:r>
            <a:r>
              <a:rPr lang="en-US" sz="1400" dirty="0" err="1">
                <a:latin typeface="Courier" pitchFamily="2" charset="0"/>
              </a:rPr>
              <a:t>nMorning</a:t>
            </a:r>
            <a:r>
              <a:rPr lang="en-US" sz="1400" dirty="0">
                <a:latin typeface="Courier" pitchFamily="2" charset="0"/>
              </a:rPr>
              <a:t>!”);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OUTPUT: 		Hello world!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		Morning!</a:t>
            </a:r>
          </a:p>
          <a:p>
            <a:pPr marL="0" indent="0" algn="ctr">
              <a:buNone/>
            </a:pPr>
            <a:r>
              <a:rPr lang="en-US" sz="1400" dirty="0">
                <a:latin typeface="Courier" pitchFamily="2" charset="0"/>
              </a:rPr>
              <a:t>Example 2:</a:t>
            </a:r>
          </a:p>
          <a:p>
            <a:pPr marL="0" indent="0" algn="ctr">
              <a:buNone/>
            </a:pPr>
            <a:r>
              <a:rPr lang="en-US" sz="1400" dirty="0" err="1"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result_score</a:t>
            </a:r>
            <a:r>
              <a:rPr lang="en-US" sz="1400" dirty="0">
                <a:latin typeface="Courier" pitchFamily="2" charset="0"/>
              </a:rPr>
              <a:t>=256;</a:t>
            </a:r>
          </a:p>
          <a:p>
            <a:pPr marL="0" indent="0" algn="ctr">
              <a:buNone/>
            </a:pPr>
            <a:r>
              <a:rPr lang="en-US" sz="1400" dirty="0" err="1"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avg_score</a:t>
            </a:r>
            <a:r>
              <a:rPr lang="en-US" sz="1400" dirty="0">
                <a:latin typeface="Courier" pitchFamily="2" charset="0"/>
              </a:rPr>
              <a:t>=78;</a:t>
            </a:r>
          </a:p>
          <a:p>
            <a:pPr marL="0" indent="0" algn="ctr">
              <a:buNone/>
            </a:pPr>
            <a:r>
              <a:rPr lang="en-US" sz="1400" dirty="0" err="1">
                <a:latin typeface="Courier" pitchFamily="2" charset="0"/>
              </a:rPr>
              <a:t>printf</a:t>
            </a:r>
            <a:r>
              <a:rPr lang="en-US" sz="1400" dirty="0">
                <a:latin typeface="Courier" pitchFamily="2" charset="0"/>
              </a:rPr>
              <a:t>(“The result is = %d\</a:t>
            </a:r>
            <a:r>
              <a:rPr lang="en-US" sz="1400" dirty="0" err="1">
                <a:latin typeface="Courier" pitchFamily="2" charset="0"/>
              </a:rPr>
              <a:t>nAverage</a:t>
            </a:r>
            <a:r>
              <a:rPr lang="en-US" sz="1400" dirty="0">
                <a:latin typeface="Courier" pitchFamily="2" charset="0"/>
              </a:rPr>
              <a:t> = %d”,</a:t>
            </a:r>
            <a:r>
              <a:rPr lang="en-US" sz="1400" dirty="0" err="1">
                <a:latin typeface="Courier" pitchFamily="2" charset="0"/>
              </a:rPr>
              <a:t>result_score,avg_score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OUTPUT:		The result is 256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		Average = 78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10BA-BDB8-E04F-A7DC-C2A987C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16E04-3008-7E4C-ACD6-5B7BBC5E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5E1F-2944-BA4F-A909-4B901C08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Characters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B55A-0CD9-8846-9D10-BA4300BF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7D64-5F7F-D64B-A191-F4EB157C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DFFFCFBA-6402-984B-8D3B-453938595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016808"/>
              </p:ext>
            </p:extLst>
          </p:nvPr>
        </p:nvGraphicFramePr>
        <p:xfrm>
          <a:off x="332233" y="1609344"/>
          <a:ext cx="8458198" cy="427047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4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789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cap="all">
                          <a:sym typeface="Futura"/>
                        </a:rPr>
                        <a:t>CHARACTER</a:t>
                      </a:r>
                      <a:endParaRPr sz="1600" cap="all">
                        <a:solidFill>
                          <a:srgbClr val="FFFFFF"/>
                        </a:solidFill>
                        <a:latin typeface="+mn-lt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cap="all" dirty="0">
                          <a:sym typeface="Futura"/>
                        </a:rPr>
                        <a:t>description</a:t>
                      </a:r>
                      <a:endParaRPr sz="1600" cap="all" dirty="0">
                        <a:solidFill>
                          <a:srgbClr val="FFFFFF"/>
                        </a:solidFill>
                        <a:latin typeface="+mn-lt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cap="all">
                          <a:sym typeface="Futura"/>
                        </a:rPr>
                        <a:t>example</a:t>
                      </a:r>
                      <a:endParaRPr sz="1600" cap="all">
                        <a:solidFill>
                          <a:srgbClr val="FFFFFF"/>
                        </a:solidFill>
                        <a:latin typeface="+mn-lt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dirty="0">
                          <a:sym typeface="Courier"/>
                        </a:rPr>
                        <a:t>d</a:t>
                      </a:r>
                      <a:endParaRPr sz="1600" b="1" dirty="0">
                        <a:solidFill>
                          <a:srgbClr val="00008B"/>
                        </a:solidFill>
                        <a:latin typeface="+mn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dirty="0">
                          <a:latin typeface="+mj-lt"/>
                        </a:rPr>
                        <a:t>Display integer</a:t>
                      </a:r>
                      <a:endParaRPr sz="200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dirty="0">
                          <a:latin typeface="Courier" pitchFamily="2" charset="0"/>
                          <a:sym typeface="Courier"/>
                        </a:rPr>
                        <a:t>3</a:t>
                      </a:r>
                      <a:endParaRPr sz="1800"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488197454"/>
                  </a:ext>
                </a:extLst>
              </a:tr>
              <a:tr h="3368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sym typeface="Courier"/>
                        </a:rPr>
                        <a:t>f</a:t>
                      </a:r>
                      <a:endParaRPr sz="1600" b="1" dirty="0">
                        <a:solidFill>
                          <a:srgbClr val="00008B"/>
                        </a:solidFill>
                        <a:latin typeface="+mn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dirty="0">
                          <a:latin typeface="+mj-lt"/>
                        </a:rPr>
                        <a:t>D</a:t>
                      </a:r>
                      <a:r>
                        <a:rPr sz="2000" dirty="0">
                          <a:latin typeface="+mj-lt"/>
                        </a:rPr>
                        <a:t>isplay the floating point number using decimal representation</a:t>
                      </a:r>
                      <a:endParaRPr sz="200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1800" dirty="0">
                          <a:latin typeface="Courier" pitchFamily="2" charset="0"/>
                          <a:sym typeface="Courier"/>
                        </a:rPr>
                        <a:t>3.145</a:t>
                      </a:r>
                      <a:r>
                        <a:rPr lang="en-US" sz="1800" dirty="0">
                          <a:latin typeface="Courier" pitchFamily="2" charset="0"/>
                          <a:sym typeface="Courier"/>
                        </a:rPr>
                        <a:t>000</a:t>
                      </a:r>
                      <a:endParaRPr sz="1800"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sym typeface="Courier"/>
                        </a:rPr>
                        <a:t>e</a:t>
                      </a:r>
                      <a:endParaRPr sz="1600" b="1" dirty="0">
                        <a:solidFill>
                          <a:srgbClr val="00008B"/>
                        </a:solidFill>
                        <a:latin typeface="+mn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dirty="0">
                          <a:latin typeface="+mj-lt"/>
                        </a:rPr>
                        <a:t>D</a:t>
                      </a:r>
                      <a:r>
                        <a:rPr sz="2000" dirty="0">
                          <a:latin typeface="+mj-lt"/>
                        </a:rPr>
                        <a:t>isplay the floating point number using scientific notation with </a:t>
                      </a:r>
                      <a:r>
                        <a:rPr sz="1800" dirty="0">
                          <a:latin typeface="+mj-lt"/>
                          <a:sym typeface="Courier"/>
                        </a:rPr>
                        <a:t>e</a:t>
                      </a:r>
                      <a:endParaRPr sz="1800" b="1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dirty="0">
                          <a:latin typeface="Courier" pitchFamily="2" charset="0"/>
                          <a:sym typeface="Courier"/>
                        </a:rPr>
                        <a:t>3.145000e+00</a:t>
                      </a:r>
                      <a:endParaRPr sz="1800"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sym typeface="Courier"/>
                        </a:rPr>
                        <a:t>E</a:t>
                      </a:r>
                      <a:endParaRPr sz="1600" b="1" dirty="0">
                        <a:solidFill>
                          <a:srgbClr val="00008B"/>
                        </a:solidFill>
                        <a:latin typeface="+mn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dirty="0">
                          <a:latin typeface="+mj-lt"/>
                        </a:rPr>
                        <a:t>L</a:t>
                      </a:r>
                      <a:r>
                        <a:rPr sz="2000" dirty="0">
                          <a:latin typeface="+mj-lt"/>
                        </a:rPr>
                        <a:t>ike </a:t>
                      </a:r>
                      <a:r>
                        <a:rPr sz="1800" dirty="0">
                          <a:latin typeface="+mj-lt"/>
                          <a:sym typeface="Courier"/>
                        </a:rPr>
                        <a:t>e</a:t>
                      </a:r>
                      <a:r>
                        <a:rPr sz="2000" dirty="0">
                          <a:latin typeface="+mj-lt"/>
                        </a:rPr>
                        <a:t>, but with </a:t>
                      </a:r>
                      <a:r>
                        <a:rPr sz="1800" dirty="0">
                          <a:latin typeface="+mj-lt"/>
                          <a:sym typeface="Courier"/>
                        </a:rPr>
                        <a:t>E</a:t>
                      </a:r>
                      <a:r>
                        <a:rPr sz="2000" dirty="0">
                          <a:latin typeface="+mj-lt"/>
                        </a:rPr>
                        <a:t> in the output</a:t>
                      </a:r>
                      <a:endParaRPr sz="200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dirty="0">
                          <a:latin typeface="Courier" pitchFamily="2" charset="0"/>
                          <a:sym typeface="Courier"/>
                        </a:rPr>
                        <a:t>3.145000E+00</a:t>
                      </a:r>
                      <a:endParaRPr sz="1800"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sym typeface="Courier"/>
                        </a:rPr>
                        <a:t>g</a:t>
                      </a:r>
                      <a:endParaRPr sz="1600" b="1" dirty="0">
                        <a:solidFill>
                          <a:srgbClr val="00008B"/>
                        </a:solidFill>
                        <a:latin typeface="+mn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dirty="0">
                          <a:latin typeface="+mj-lt"/>
                        </a:rPr>
                        <a:t>U</a:t>
                      </a:r>
                      <a:r>
                        <a:rPr sz="2000" dirty="0">
                          <a:latin typeface="+mj-lt"/>
                        </a:rPr>
                        <a:t>se shorter of the two representations: </a:t>
                      </a:r>
                      <a:r>
                        <a:rPr sz="1800" dirty="0">
                          <a:latin typeface="+mj-lt"/>
                          <a:sym typeface="Courier"/>
                        </a:rPr>
                        <a:t>f</a:t>
                      </a:r>
                      <a:r>
                        <a:rPr sz="2000" dirty="0">
                          <a:latin typeface="+mj-lt"/>
                        </a:rPr>
                        <a:t> or </a:t>
                      </a:r>
                      <a:r>
                        <a:rPr sz="1800" dirty="0">
                          <a:latin typeface="+mj-lt"/>
                          <a:sym typeface="Courier"/>
                        </a:rPr>
                        <a:t>e</a:t>
                      </a:r>
                      <a:endParaRPr sz="1800" b="1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dirty="0">
                          <a:latin typeface="Courier" pitchFamily="2" charset="0"/>
                          <a:sym typeface="Courier"/>
                        </a:rPr>
                        <a:t>3.145</a:t>
                      </a:r>
                      <a:endParaRPr sz="1800"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9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sym typeface="Courier"/>
                        </a:rPr>
                        <a:t>G</a:t>
                      </a:r>
                      <a:endParaRPr sz="1600" b="1" dirty="0">
                        <a:solidFill>
                          <a:srgbClr val="00008B"/>
                        </a:solidFill>
                        <a:latin typeface="+mn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dirty="0">
                          <a:latin typeface="+mj-lt"/>
                        </a:rPr>
                        <a:t>L</a:t>
                      </a:r>
                      <a:r>
                        <a:rPr sz="2000" dirty="0">
                          <a:latin typeface="+mj-lt"/>
                        </a:rPr>
                        <a:t>ike </a:t>
                      </a:r>
                      <a:r>
                        <a:rPr sz="1800" dirty="0">
                          <a:latin typeface="+mj-lt"/>
                          <a:sym typeface="Courier"/>
                        </a:rPr>
                        <a:t>g</a:t>
                      </a:r>
                      <a:r>
                        <a:rPr sz="2000" dirty="0">
                          <a:latin typeface="+mj-lt"/>
                        </a:rPr>
                        <a:t>, except uses the shorter of </a:t>
                      </a:r>
                      <a:r>
                        <a:rPr sz="1800" dirty="0">
                          <a:latin typeface="+mj-lt"/>
                          <a:sym typeface="Courier"/>
                        </a:rPr>
                        <a:t>f</a:t>
                      </a:r>
                      <a:r>
                        <a:rPr sz="2000" dirty="0">
                          <a:latin typeface="+mj-lt"/>
                        </a:rPr>
                        <a:t> or </a:t>
                      </a:r>
                      <a:r>
                        <a:rPr sz="1800" dirty="0">
                          <a:latin typeface="+mj-lt"/>
                          <a:sym typeface="Courier"/>
                        </a:rPr>
                        <a:t>E</a:t>
                      </a:r>
                      <a:endParaRPr sz="1800" b="1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dirty="0">
                          <a:latin typeface="Courier" pitchFamily="2" charset="0"/>
                          <a:sym typeface="Courier"/>
                        </a:rPr>
                        <a:t>3.145</a:t>
                      </a:r>
                      <a:endParaRPr sz="1800"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2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endParaRPr sz="1600" b="0" dirty="0">
                        <a:solidFill>
                          <a:schemeClr val="tx1"/>
                        </a:solidFill>
                        <a:latin typeface="+mn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kern="1200" dirty="0">
                          <a:solidFill>
                            <a:srgbClr val="800020"/>
                          </a:solidFill>
                          <a:latin typeface="+mj-lt"/>
                          <a:ea typeface="Courier"/>
                          <a:cs typeface="Gill Sans"/>
                          <a:sym typeface="Courier"/>
                        </a:rPr>
                        <a:t>Display character</a:t>
                      </a:r>
                      <a:endParaRPr sz="2000" kern="1200" dirty="0">
                        <a:solidFill>
                          <a:srgbClr val="800020"/>
                        </a:solidFill>
                        <a:latin typeface="+mj-lt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A</a:t>
                      </a:r>
                      <a:endParaRPr sz="2000" kern="1200" dirty="0">
                        <a:solidFill>
                          <a:srgbClr val="800020"/>
                        </a:solidFill>
                        <a:latin typeface="Courier" pitchFamily="2" charset="0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328632127"/>
                  </a:ext>
                </a:extLst>
              </a:tr>
              <a:tr h="4192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ea typeface="Courier"/>
                          <a:cs typeface="Courier"/>
                          <a:sym typeface="Courier"/>
                        </a:rPr>
                        <a:t>s</a:t>
                      </a:r>
                      <a:endParaRPr sz="1600" b="0" dirty="0">
                        <a:solidFill>
                          <a:schemeClr val="tx1"/>
                        </a:solidFill>
                        <a:latin typeface="+mn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kern="1200" dirty="0">
                          <a:solidFill>
                            <a:srgbClr val="800020"/>
                          </a:solidFill>
                          <a:latin typeface="+mj-lt"/>
                          <a:ea typeface="Courier"/>
                          <a:cs typeface="Gill Sans"/>
                          <a:sym typeface="Courier"/>
                        </a:rPr>
                        <a:t>Display string</a:t>
                      </a:r>
                      <a:endParaRPr sz="2000" kern="1200" dirty="0">
                        <a:solidFill>
                          <a:srgbClr val="800020"/>
                        </a:solidFill>
                        <a:latin typeface="+mj-lt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Hello</a:t>
                      </a:r>
                      <a:endParaRPr sz="2000" kern="1200" dirty="0">
                        <a:solidFill>
                          <a:srgbClr val="800020"/>
                        </a:solidFill>
                        <a:latin typeface="Courier" pitchFamily="2" charset="0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6561478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7753C6-3771-D44E-B9C1-5D07788AC42A}"/>
              </a:ext>
            </a:extLst>
          </p:cNvPr>
          <p:cNvSpPr txBox="1"/>
          <p:nvPr/>
        </p:nvSpPr>
        <p:spPr>
          <a:xfrm>
            <a:off x="2056479" y="1251829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float </a:t>
            </a:r>
            <a:r>
              <a:rPr lang="en-US" dirty="0" err="1">
                <a:latin typeface="Courier" pitchFamily="2" charset="0"/>
              </a:rPr>
              <a:t>numvar</a:t>
            </a:r>
            <a:r>
              <a:rPr lang="en-US" dirty="0">
                <a:latin typeface="Courier" pitchFamily="2" charset="0"/>
              </a:rPr>
              <a:t> = 3.145; 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numv</a:t>
            </a:r>
            <a:r>
              <a:rPr lang="en-US" dirty="0">
                <a:latin typeface="Courier" pitchFamily="2" charset="0"/>
              </a:rPr>
              <a:t> = 3;</a:t>
            </a:r>
          </a:p>
        </p:txBody>
      </p:sp>
    </p:spTree>
    <p:extLst>
      <p:ext uri="{BB962C8B-B14F-4D97-AF65-F5344CB8AC3E}">
        <p14:creationId xmlns:p14="http://schemas.microsoft.com/office/powerpoint/2010/main" val="420583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E811-CD2F-734C-A287-558A9F62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and precision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4685-2323-ED4F-97E1-AC73BEAA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%f, %e, etc. produce  6 digits past the decimal</a:t>
            </a:r>
          </a:p>
          <a:p>
            <a:r>
              <a:rPr lang="en-US" dirty="0"/>
              <a:t>Example: </a:t>
            </a:r>
            <a:r>
              <a:rPr lang="en-US" sz="1800" dirty="0">
                <a:latin typeface="Courier" pitchFamily="2" charset="0"/>
              </a:rPr>
              <a:t>3.145000</a:t>
            </a:r>
            <a:r>
              <a:rPr lang="en-US" dirty="0"/>
              <a:t> or </a:t>
            </a:r>
            <a:r>
              <a:rPr lang="en-US" sz="1800" dirty="0">
                <a:latin typeface="Courier" pitchFamily="2" charset="0"/>
              </a:rPr>
              <a:t>3.145000e+00</a:t>
            </a:r>
          </a:p>
          <a:p>
            <a:r>
              <a:rPr lang="en-US" dirty="0"/>
              <a:t>You can change formatting output for most modifiers by using width and precision modifiers</a:t>
            </a:r>
          </a:p>
          <a:p>
            <a:pPr lvl="1"/>
            <a:r>
              <a:rPr lang="en-US" dirty="0">
                <a:latin typeface="Courier" pitchFamily="2" charset="0"/>
              </a:rPr>
              <a:t>%0.2f = 3.14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%0.2e = 3.14e+00</a:t>
            </a:r>
          </a:p>
          <a:p>
            <a:r>
              <a:rPr lang="en-US" dirty="0"/>
              <a:t>Syntax for modifiers (IMP: NO empty spaces between the characters!)</a:t>
            </a:r>
          </a:p>
          <a:p>
            <a:pPr lvl="1"/>
            <a:r>
              <a:rPr lang="en-US" dirty="0">
                <a:latin typeface="Courier" pitchFamily="2" charset="0"/>
              </a:rPr>
              <a:t>% [modifier] [conversion character]  </a:t>
            </a:r>
          </a:p>
          <a:p>
            <a:pPr lvl="1"/>
            <a:r>
              <a:rPr lang="en-US" dirty="0"/>
              <a:t>modifier can be </a:t>
            </a:r>
            <a:r>
              <a:rPr lang="en-US" dirty="0" err="1">
                <a:latin typeface="Courier" pitchFamily="2" charset="0"/>
              </a:rPr>
              <a:t>width.precision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e.g. 	</a:t>
            </a:r>
            <a:r>
              <a:rPr lang="en-US" sz="1800" dirty="0">
                <a:latin typeface="Courier" pitchFamily="2" charset="0"/>
              </a:rPr>
              <a:t>4.2</a:t>
            </a:r>
          </a:p>
          <a:p>
            <a:pPr lvl="1"/>
            <a:r>
              <a:rPr lang="en-US" dirty="0"/>
              <a:t>width represents minimum width	</a:t>
            </a:r>
          </a:p>
          <a:p>
            <a:pPr lvl="2"/>
            <a:r>
              <a:rPr lang="en-US" dirty="0"/>
              <a:t>e.g.	</a:t>
            </a:r>
            <a:r>
              <a:rPr lang="en-US" sz="1800" dirty="0">
                <a:latin typeface="Courier" pitchFamily="2" charset="0"/>
              </a:rPr>
              <a:t>4</a:t>
            </a:r>
            <a:r>
              <a:rPr lang="en-US" dirty="0"/>
              <a:t> 	which will display _ _ _ _ (empty spaces) at a minimum</a:t>
            </a:r>
          </a:p>
          <a:p>
            <a:pPr lvl="1"/>
            <a:r>
              <a:rPr lang="en-US" dirty="0"/>
              <a:t>precision represents maximum precision	</a:t>
            </a:r>
          </a:p>
          <a:p>
            <a:pPr lvl="2"/>
            <a:r>
              <a:rPr lang="en-US" dirty="0"/>
              <a:t>e.g.	</a:t>
            </a:r>
            <a:r>
              <a:rPr lang="en-US" sz="1800" dirty="0">
                <a:latin typeface="Courier" pitchFamily="2" charset="0"/>
              </a:rPr>
              <a:t>.2</a:t>
            </a:r>
            <a:r>
              <a:rPr lang="en-US" dirty="0"/>
              <a:t>	which will display 2 digits (in case of float round to 2 digits)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66FB-D00B-674A-88B3-776D5C40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4E808-E72F-3F49-B8DA-269FF1EC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6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5E1F-2944-BA4F-A909-4B901C08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B55A-0CD9-8846-9D10-BA4300BF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7D64-5F7F-D64B-A191-F4EB157C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DFFFCFBA-6402-984B-8D3B-453938595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708536"/>
              </p:ext>
            </p:extLst>
          </p:nvPr>
        </p:nvGraphicFramePr>
        <p:xfrm>
          <a:off x="874193" y="1858726"/>
          <a:ext cx="7024799" cy="356943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00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8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789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cap="all" dirty="0">
                          <a:sym typeface="Futura"/>
                        </a:rPr>
                        <a:t>Modifier</a:t>
                      </a:r>
                      <a:endParaRPr sz="1600" cap="all" dirty="0">
                        <a:solidFill>
                          <a:srgbClr val="FFFFFF"/>
                        </a:solidFill>
                        <a:latin typeface="+mn-lt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cap="all" dirty="0">
                          <a:sym typeface="Futura"/>
                        </a:rPr>
                        <a:t>display</a:t>
                      </a:r>
                      <a:endParaRPr sz="1600" cap="all" dirty="0">
                        <a:solidFill>
                          <a:srgbClr val="FFFFFF"/>
                        </a:solidFill>
                        <a:latin typeface="+mn-lt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dirty="0">
                          <a:latin typeface="+mj-lt"/>
                        </a:rPr>
                        <a:t>%3d</a:t>
                      </a:r>
                      <a:endParaRPr sz="200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u="sng" dirty="0">
                          <a:latin typeface="Courier" pitchFamily="2" charset="0"/>
                          <a:sym typeface="Courier"/>
                        </a:rPr>
                        <a:t> </a:t>
                      </a:r>
                      <a:r>
                        <a:rPr lang="en-US" sz="1800" dirty="0">
                          <a:latin typeface="Courier" pitchFamily="2" charset="0"/>
                          <a:sym typeface="Courier"/>
                        </a:rPr>
                        <a:t> </a:t>
                      </a:r>
                      <a:r>
                        <a:rPr lang="en-US" sz="1800" u="sng" dirty="0">
                          <a:latin typeface="Courier" pitchFamily="2" charset="0"/>
                          <a:sym typeface="Courier"/>
                        </a:rPr>
                        <a:t> </a:t>
                      </a:r>
                      <a:r>
                        <a:rPr lang="en-US" sz="1800" dirty="0">
                          <a:latin typeface="Courier" pitchFamily="2" charset="0"/>
                          <a:sym typeface="Courier"/>
                        </a:rPr>
                        <a:t> </a:t>
                      </a:r>
                      <a:r>
                        <a:rPr lang="en-US" sz="1800" u="sng" dirty="0">
                          <a:latin typeface="Courier" pitchFamily="2" charset="0"/>
                          <a:sym typeface="Courier"/>
                        </a:rPr>
                        <a:t>3</a:t>
                      </a:r>
                      <a:endParaRPr sz="1800" b="1" u="sng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488197454"/>
                  </a:ext>
                </a:extLst>
              </a:tr>
              <a:tr h="336817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dirty="0">
                          <a:solidFill>
                            <a:srgbClr val="00008B"/>
                          </a:solidFill>
                          <a:latin typeface="+mj-lt"/>
                        </a:rPr>
                        <a:t>%3.2d</a:t>
                      </a:r>
                      <a:endParaRPr sz="2000" b="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sz="1800" b="0" u="sng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47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%0.2d</a:t>
                      </a:r>
                      <a:endParaRPr sz="1800" b="0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0 3</a:t>
                      </a:r>
                      <a:endParaRPr sz="1800" b="0" u="none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dirty="0">
                          <a:solidFill>
                            <a:srgbClr val="00008B"/>
                          </a:solidFill>
                          <a:latin typeface="+mj-lt"/>
                        </a:rPr>
                        <a:t>%3f</a:t>
                      </a:r>
                      <a:endParaRPr sz="2000" b="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.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4 5 0 0 0</a:t>
                      </a:r>
                      <a:endParaRPr sz="1800" b="0" u="none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90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%3.2f</a:t>
                      </a:r>
                      <a:endParaRPr sz="1800" b="0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.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800" b="0" u="sng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4 </a:t>
                      </a: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99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%0.2f</a:t>
                      </a:r>
                      <a:endParaRPr sz="1800" b="0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u="none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3 . 1 4 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23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kern="1200" dirty="0">
                          <a:solidFill>
                            <a:srgbClr val="800020"/>
                          </a:solidFill>
                          <a:latin typeface="+mj-lt"/>
                          <a:ea typeface="Courier"/>
                          <a:cs typeface="Gill Sans"/>
                          <a:sym typeface="Courier"/>
                        </a:rPr>
                        <a:t>%10s</a:t>
                      </a:r>
                      <a:endParaRPr sz="2000" b="0" kern="1200" dirty="0">
                        <a:solidFill>
                          <a:srgbClr val="800020"/>
                        </a:solidFill>
                        <a:latin typeface="+mj-lt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J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o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n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a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t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h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a</a:t>
                      </a: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 </a:t>
                      </a:r>
                      <a:r>
                        <a:rPr lang="en-US" sz="2000" b="0" u="sng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n</a:t>
                      </a:r>
                      <a:endParaRPr sz="2000" b="0" u="sng" kern="1200" dirty="0">
                        <a:solidFill>
                          <a:srgbClr val="800020"/>
                        </a:solidFill>
                        <a:latin typeface="Courier" pitchFamily="2" charset="0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328632127"/>
                  </a:ext>
                </a:extLst>
              </a:tr>
              <a:tr h="41923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kern="1200" dirty="0">
                          <a:solidFill>
                            <a:srgbClr val="800020"/>
                          </a:solidFill>
                          <a:latin typeface="+mj-lt"/>
                          <a:ea typeface="Courier"/>
                          <a:cs typeface="Gill Sans"/>
                          <a:sym typeface="Courier"/>
                        </a:rPr>
                        <a:t>%0.4s</a:t>
                      </a:r>
                      <a:endParaRPr sz="2000" b="0" kern="1200" dirty="0">
                        <a:solidFill>
                          <a:srgbClr val="800020"/>
                        </a:solidFill>
                        <a:latin typeface="+mj-lt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u="none" kern="1200" dirty="0">
                          <a:solidFill>
                            <a:srgbClr val="800020"/>
                          </a:solidFill>
                          <a:latin typeface="Courier" pitchFamily="2" charset="0"/>
                          <a:ea typeface="Courier"/>
                          <a:cs typeface="Gill Sans"/>
                          <a:sym typeface="Courier"/>
                        </a:rPr>
                        <a:t>J o n a </a:t>
                      </a:r>
                      <a:endParaRPr sz="2000" b="0" u="none" kern="1200" dirty="0">
                        <a:solidFill>
                          <a:srgbClr val="800020"/>
                        </a:solidFill>
                        <a:latin typeface="Courier" pitchFamily="2" charset="0"/>
                        <a:ea typeface="Courier"/>
                        <a:cs typeface="Gill Sans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6561478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7753C6-3771-D44E-B9C1-5D07788AC42A}"/>
              </a:ext>
            </a:extLst>
          </p:cNvPr>
          <p:cNvSpPr txBox="1"/>
          <p:nvPr/>
        </p:nvSpPr>
        <p:spPr>
          <a:xfrm>
            <a:off x="242456" y="1240012"/>
            <a:ext cx="82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float </a:t>
            </a:r>
            <a:r>
              <a:rPr lang="en-US" dirty="0" err="1">
                <a:latin typeface="Courier" pitchFamily="2" charset="0"/>
              </a:rPr>
              <a:t>numvar</a:t>
            </a:r>
            <a:r>
              <a:rPr lang="en-US" dirty="0">
                <a:latin typeface="Courier" pitchFamily="2" charset="0"/>
              </a:rPr>
              <a:t> = 3.145; 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numv</a:t>
            </a:r>
            <a:r>
              <a:rPr lang="en-US" dirty="0">
                <a:latin typeface="Courier" pitchFamily="2" charset="0"/>
              </a:rPr>
              <a:t> = 3; char name[]=“Jonathan”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8D20C-8C91-3343-8A4F-C517E875E8A2}"/>
              </a:ext>
            </a:extLst>
          </p:cNvPr>
          <p:cNvSpPr txBox="1"/>
          <p:nvPr/>
        </p:nvSpPr>
        <p:spPr>
          <a:xfrm>
            <a:off x="874193" y="5649132"/>
            <a:ext cx="82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_ represents a single character width (when blank = space)</a:t>
            </a:r>
          </a:p>
        </p:txBody>
      </p:sp>
    </p:spTree>
    <p:extLst>
      <p:ext uri="{BB962C8B-B14F-4D97-AF65-F5344CB8AC3E}">
        <p14:creationId xmlns:p14="http://schemas.microsoft.com/office/powerpoint/2010/main" val="83206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5E1F-2944-BA4F-A909-4B901C08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B55A-0CD9-8846-9D10-BA4300BF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7D64-5F7F-D64B-A191-F4EB157C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DFFFCFBA-6402-984B-8D3B-453938595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11651"/>
              </p:ext>
            </p:extLst>
          </p:nvPr>
        </p:nvGraphicFramePr>
        <p:xfrm>
          <a:off x="332233" y="1609344"/>
          <a:ext cx="8631176" cy="484618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3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928">
                  <a:extLst>
                    <a:ext uri="{9D8B030D-6E8A-4147-A177-3AD203B41FA5}">
                      <a16:colId xmlns:a16="http://schemas.microsoft.com/office/drawing/2014/main" val="1029743611"/>
                    </a:ext>
                  </a:extLst>
                </a:gridCol>
                <a:gridCol w="229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534">
                  <a:extLst>
                    <a:ext uri="{9D8B030D-6E8A-4147-A177-3AD203B41FA5}">
                      <a16:colId xmlns:a16="http://schemas.microsoft.com/office/drawing/2014/main" val="755696779"/>
                    </a:ext>
                  </a:extLst>
                </a:gridCol>
              </a:tblGrid>
              <a:tr h="375789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cap="all" dirty="0">
                          <a:sym typeface="Futura"/>
                        </a:rPr>
                        <a:t>Syntax</a:t>
                      </a:r>
                      <a:endParaRPr sz="1600" cap="all" dirty="0">
                        <a:solidFill>
                          <a:srgbClr val="FFFFFF"/>
                        </a:solidFill>
                        <a:latin typeface="+mn-lt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latin typeface="+mn-lt"/>
                          <a:ea typeface="Futura"/>
                          <a:cs typeface="Futura"/>
                          <a:sym typeface="Futura"/>
                        </a:rPr>
                        <a:t>Description</a:t>
                      </a:r>
                      <a:endParaRPr sz="1600" cap="all" dirty="0">
                        <a:solidFill>
                          <a:schemeClr val="tx1"/>
                        </a:solidFill>
                        <a:latin typeface="+mn-lt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cap="all" dirty="0">
                          <a:sym typeface="Futura"/>
                        </a:rPr>
                        <a:t>Conversion char</a:t>
                      </a:r>
                      <a:endParaRPr sz="1600" cap="all" dirty="0">
                        <a:solidFill>
                          <a:srgbClr val="FFFFFF"/>
                        </a:solidFill>
                        <a:latin typeface="+mn-lt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latin typeface="+mn-lt"/>
                          <a:ea typeface="Futura"/>
                          <a:cs typeface="Futura"/>
                          <a:sym typeface="Futura"/>
                        </a:rPr>
                        <a:t>Use</a:t>
                      </a:r>
                      <a:endParaRPr sz="1600" cap="all" dirty="0">
                        <a:solidFill>
                          <a:schemeClr val="tx1"/>
                        </a:solidFill>
                        <a:latin typeface="+mn-lt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dirty="0">
                          <a:solidFill>
                            <a:srgbClr val="00008B"/>
                          </a:solidFill>
                          <a:latin typeface="+mj-lt"/>
                        </a:rPr>
                        <a:t>short </a:t>
                      </a:r>
                      <a:r>
                        <a:rPr lang="en-US" sz="2000" b="0" dirty="0" err="1">
                          <a:solidFill>
                            <a:srgbClr val="00008B"/>
                          </a:solidFill>
                          <a:latin typeface="+mj-lt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8B"/>
                          </a:solidFill>
                          <a:latin typeface="+mj-lt"/>
                        </a:rPr>
                        <a:t> or short</a:t>
                      </a:r>
                    </a:p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dirty="0">
                          <a:solidFill>
                            <a:srgbClr val="00008B"/>
                          </a:solidFill>
                          <a:latin typeface="+mj-lt"/>
                        </a:rPr>
                        <a:t>short unsigned </a:t>
                      </a:r>
                      <a:r>
                        <a:rPr lang="en-US" sz="2000" b="0" dirty="0" err="1">
                          <a:solidFill>
                            <a:srgbClr val="00008B"/>
                          </a:solidFill>
                          <a:latin typeface="+mj-lt"/>
                        </a:rPr>
                        <a:t>int</a:t>
                      </a:r>
                      <a:endParaRPr sz="2000" b="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uses 2 bytes of memory</a:t>
                      </a:r>
                      <a:endParaRPr sz="1800" b="0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h </a:t>
                      </a: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%</a:t>
                      </a:r>
                      <a:r>
                        <a:rPr lang="en-US" sz="1800" b="0" dirty="0" err="1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hd</a:t>
                      </a: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%</a:t>
                      </a:r>
                      <a:r>
                        <a:rPr lang="en-US" sz="1800" b="0" dirty="0" err="1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hu</a:t>
                      </a: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197454"/>
                  </a:ext>
                </a:extLst>
              </a:tr>
              <a:tr h="336817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dirty="0">
                          <a:solidFill>
                            <a:srgbClr val="00008B"/>
                          </a:solidFill>
                          <a:latin typeface="+mj-lt"/>
                        </a:rPr>
                        <a:t>long </a:t>
                      </a:r>
                      <a:r>
                        <a:rPr lang="en-US" sz="2000" b="0" dirty="0" err="1">
                          <a:solidFill>
                            <a:srgbClr val="00008B"/>
                          </a:solidFill>
                          <a:latin typeface="+mj-lt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8B"/>
                          </a:solidFill>
                          <a:latin typeface="+mj-lt"/>
                        </a:rPr>
                        <a:t> or long</a:t>
                      </a:r>
                    </a:p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dirty="0">
                          <a:solidFill>
                            <a:srgbClr val="00008B"/>
                          </a:solidFill>
                          <a:latin typeface="+mj-lt"/>
                        </a:rPr>
                        <a:t>long unsigned </a:t>
                      </a:r>
                      <a:r>
                        <a:rPr lang="en-US" sz="2000" b="0" dirty="0" err="1">
                          <a:solidFill>
                            <a:srgbClr val="00008B"/>
                          </a:solidFill>
                          <a:latin typeface="+mj-lt"/>
                        </a:rPr>
                        <a:t>int</a:t>
                      </a:r>
                      <a:endParaRPr lang="en-US" sz="2000" b="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uses 4 bytes of memory</a:t>
                      </a:r>
                      <a:endParaRPr sz="1800" b="0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l (lower case L)</a:t>
                      </a: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%</a:t>
                      </a:r>
                      <a:r>
                        <a:rPr lang="en-US" sz="1800" b="0" dirty="0" err="1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ld</a:t>
                      </a:r>
                      <a:endParaRPr lang="en-US"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%</a:t>
                      </a:r>
                      <a:r>
                        <a:rPr lang="en-US" sz="1800" b="0" dirty="0" err="1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lu</a:t>
                      </a: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47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endParaRPr sz="1800" b="0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uses 8 bytes of memory</a:t>
                      </a:r>
                    </a:p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*has double precision (up to15 decimal digits) of float</a:t>
                      </a:r>
                      <a:endParaRPr sz="1800" b="0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l (lower case L)</a:t>
                      </a: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%lf or</a:t>
                      </a:r>
                    </a:p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%</a:t>
                      </a:r>
                      <a:r>
                        <a:rPr lang="en-US" sz="1800" b="0" dirty="0" err="1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lg</a:t>
                      </a: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b="0" dirty="0">
                          <a:solidFill>
                            <a:srgbClr val="00008B"/>
                          </a:solidFill>
                          <a:latin typeface="+mj-lt"/>
                        </a:rPr>
                        <a:t>long double</a:t>
                      </a:r>
                      <a:endParaRPr sz="2000" b="0" dirty="0">
                        <a:solidFill>
                          <a:srgbClr val="00008B"/>
                        </a:solidFill>
                        <a:latin typeface="+mj-lt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uses at least 8 bytes (and if allowed more)</a:t>
                      </a:r>
                    </a:p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+mj-lt"/>
                          <a:ea typeface="Courier"/>
                          <a:cs typeface="Courier"/>
                          <a:sym typeface="Courier"/>
                        </a:rPr>
                        <a:t>*has precision at least as much as double, and more if allowed.</a:t>
                      </a:r>
                      <a:endParaRPr sz="1800" b="0" dirty="0">
                        <a:solidFill>
                          <a:srgbClr val="00008B"/>
                        </a:solidFill>
                        <a:latin typeface="+mj-lt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L</a:t>
                      </a: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%Lf or %</a:t>
                      </a:r>
                      <a:r>
                        <a:rPr lang="en-US" sz="1800" b="0" dirty="0" err="1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Lg</a:t>
                      </a: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90">
                <a:tc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EXAMPLES:</a:t>
                      </a: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short score = 3;</a:t>
                      </a:r>
                    </a:p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long unsigned </a:t>
                      </a:r>
                      <a:r>
                        <a:rPr lang="en-US" sz="1800" b="0" dirty="0" err="1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 grades = 132434531;</a:t>
                      </a:r>
                    </a:p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1800" b="0" dirty="0">
                          <a:solidFill>
                            <a:srgbClr val="00008B"/>
                          </a:solid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short unsigned score=12;</a:t>
                      </a: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endParaRPr sz="1800" b="0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17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8AD4-41BD-6543-8346-CB5F093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6AEC40-6E31-014F-ABA9-880F568B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357092"/>
            <a:ext cx="7772400" cy="29446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957E-8466-824C-9E02-5199834C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E94E2-66F3-BB4F-A7C6-43BF7DF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8CD0B-B63C-1945-B5B6-85A61E20B70A}"/>
              </a:ext>
            </a:extLst>
          </p:cNvPr>
          <p:cNvSpPr txBox="1"/>
          <p:nvPr/>
        </p:nvSpPr>
        <p:spPr>
          <a:xfrm>
            <a:off x="675132" y="4301742"/>
            <a:ext cx="6473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How do you print a % sign?</a:t>
            </a:r>
          </a:p>
          <a:p>
            <a:r>
              <a:rPr lang="en-US" dirty="0">
                <a:latin typeface="Courier" pitchFamily="2" charset="0"/>
              </a:rPr>
              <a:t>short scores = 79;</a:t>
            </a:r>
          </a:p>
          <a:p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 (“The score is %d%%”,scores);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b="1" dirty="0">
                <a:latin typeface="Courier" pitchFamily="2" charset="0"/>
              </a:rPr>
              <a:t>OUTPUT: The score is 79%</a:t>
            </a:r>
          </a:p>
        </p:txBody>
      </p:sp>
    </p:spTree>
    <p:extLst>
      <p:ext uri="{BB962C8B-B14F-4D97-AF65-F5344CB8AC3E}">
        <p14:creationId xmlns:p14="http://schemas.microsoft.com/office/powerpoint/2010/main" val="177645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F216-A167-5048-893C-2BAEFD95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into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D8D0-2234-714D-B36F-B9C0C4ED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scanf</a:t>
            </a:r>
            <a:r>
              <a:rPr lang="en-US" dirty="0"/>
              <a:t> command (prototyped in header file 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/>
              <a:t>)</a:t>
            </a:r>
          </a:p>
          <a:p>
            <a:r>
              <a:rPr lang="en-US" dirty="0"/>
              <a:t>SYNTAX</a:t>
            </a:r>
          </a:p>
          <a:p>
            <a:pPr marL="274320" lvl="1" indent="0" algn="ctr">
              <a:buNone/>
            </a:pPr>
            <a:r>
              <a:rPr lang="en-US" dirty="0" err="1">
                <a:latin typeface="Courier" pitchFamily="2" charset="0"/>
              </a:rPr>
              <a:t>scanf</a:t>
            </a:r>
            <a:r>
              <a:rPr lang="en-US" dirty="0">
                <a:latin typeface="Courier" pitchFamily="2" charset="0"/>
              </a:rPr>
              <a:t>(“format string”,</a:t>
            </a:r>
            <a:r>
              <a:rPr lang="en-US" b="1" dirty="0">
                <a:latin typeface="Courier" pitchFamily="2" charset="0"/>
              </a:rPr>
              <a:t>&amp;</a:t>
            </a:r>
            <a:r>
              <a:rPr lang="en-US" dirty="0" err="1">
                <a:latin typeface="Courier" pitchFamily="2" charset="0"/>
              </a:rPr>
              <a:t>variable_list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 err="1">
                <a:latin typeface="Courier" pitchFamily="2" charset="0"/>
              </a:rPr>
              <a:t>scanf</a:t>
            </a:r>
            <a:r>
              <a:rPr lang="en-US" dirty="0"/>
              <a:t> does not print any value to screen!! Use </a:t>
            </a:r>
            <a:r>
              <a:rPr lang="en-US" dirty="0" err="1"/>
              <a:t>printf</a:t>
            </a:r>
            <a:r>
              <a:rPr lang="en-US" dirty="0"/>
              <a:t> to display a message to let user know that they need to type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7FE8-83DB-134D-9680-6DB22C7E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D2A9D-7AF2-D546-9BFF-1D2AB983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7DB0CE-4430-814D-9BF1-B90F6D48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2" y="3608532"/>
            <a:ext cx="6400800" cy="1663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BDAA0-0867-D44E-80CD-5E1C0656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591747"/>
            <a:ext cx="2908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15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2923</TotalTime>
  <Words>1190</Words>
  <Application>Microsoft Office PowerPoint</Application>
  <PresentationFormat>On-screen Show (4:3)</PresentationFormat>
  <Paragraphs>231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Calibri Light</vt:lpstr>
      <vt:lpstr>Courier</vt:lpstr>
      <vt:lpstr>Futura</vt:lpstr>
      <vt:lpstr>Gill Sans</vt:lpstr>
      <vt:lpstr>Gill Sans SemiBold</vt:lpstr>
      <vt:lpstr>Rockwell Extra Bold</vt:lpstr>
      <vt:lpstr>Wingdings</vt:lpstr>
      <vt:lpstr>Wood Type</vt:lpstr>
      <vt:lpstr>ENGR 12</vt:lpstr>
      <vt:lpstr>In your teams</vt:lpstr>
      <vt:lpstr>How to display data?</vt:lpstr>
      <vt:lpstr>conversion Characters</vt:lpstr>
      <vt:lpstr>Width and precision modifiers</vt:lpstr>
      <vt:lpstr>Modifiers</vt:lpstr>
      <vt:lpstr>Data types</vt:lpstr>
      <vt:lpstr>escape sequence</vt:lpstr>
      <vt:lpstr>Reading data into C</vt:lpstr>
      <vt:lpstr>Windows ONLY Error</vt:lpstr>
      <vt:lpstr>scanf utility</vt:lpstr>
      <vt:lpstr>Arrays</vt:lpstr>
      <vt:lpstr>Example</vt:lpstr>
      <vt:lpstr>String Arrays</vt:lpstr>
      <vt:lpstr>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157</cp:revision>
  <dcterms:created xsi:type="dcterms:W3CDTF">2018-01-16T11:06:59Z</dcterms:created>
  <dcterms:modified xsi:type="dcterms:W3CDTF">2018-03-15T19:46:36Z</dcterms:modified>
</cp:coreProperties>
</file>