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455" r:id="rId3"/>
    <p:sldId id="458" r:id="rId4"/>
    <p:sldId id="459" r:id="rId5"/>
    <p:sldId id="463" r:id="rId6"/>
    <p:sldId id="465" r:id="rId7"/>
    <p:sldId id="464" r:id="rId8"/>
    <p:sldId id="466" r:id="rId9"/>
    <p:sldId id="467" r:id="rId10"/>
    <p:sldId id="468" r:id="rId11"/>
    <p:sldId id="469" r:id="rId12"/>
    <p:sldId id="4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3"/>
    <p:restoredTop sz="79807"/>
  </p:normalViewPr>
  <p:slideViewPr>
    <p:cSldViewPr snapToGrid="0" snapToObjects="1">
      <p:cViewPr varScale="1">
        <p:scale>
          <a:sx n="69" d="100"/>
          <a:sy n="69" d="100"/>
        </p:scale>
        <p:origin x="17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4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8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6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4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349-F4E4-8F4D-B08E-1B36CC4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variable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821D22-C765-A74B-9160-44A0017F5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105228"/>
            <a:ext cx="6045279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F92-3021-474E-8FB0-A9C5DDB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54202-9B07-244B-B54D-07363386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E3638-A087-BA47-8317-A791A283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76" y="1276323"/>
            <a:ext cx="2781300" cy="157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263F6A-BBCC-3B41-AA10-39A72B1150C3}"/>
              </a:ext>
            </a:extLst>
          </p:cNvPr>
          <p:cNvSpPr txBox="1"/>
          <p:nvPr/>
        </p:nvSpPr>
        <p:spPr>
          <a:xfrm>
            <a:off x="637478" y="5849601"/>
            <a:ext cx="6449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Global: 	Defined outside any function. Available to all functions.</a:t>
            </a:r>
          </a:p>
          <a:p>
            <a:r>
              <a:rPr lang="en-US" dirty="0"/>
              <a:t>Local: 	Defined inside a function. Available only to that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7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B3A3-293E-1E45-BAC3-5BEE4004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3CD24B-8114-0B48-9B66-3FF67CDB0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287243"/>
            <a:ext cx="4851400" cy="2832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BB7A-8DF6-D442-ACAA-F0110AB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AED32-7B0F-E64B-A431-3734B765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1795F4-83DA-464C-A141-A354100F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376" y="1287243"/>
            <a:ext cx="3048000" cy="58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A06925-B4ED-6C41-8850-4823D1FD2FF4}"/>
              </a:ext>
            </a:extLst>
          </p:cNvPr>
          <p:cNvSpPr txBox="1"/>
          <p:nvPr/>
        </p:nvSpPr>
        <p:spPr>
          <a:xfrm>
            <a:off x="675132" y="4487917"/>
            <a:ext cx="66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created in a block { } remain local to the block and disappear at end of block.</a:t>
            </a:r>
          </a:p>
        </p:txBody>
      </p:sp>
    </p:spTree>
    <p:extLst>
      <p:ext uri="{BB962C8B-B14F-4D97-AF65-F5344CB8AC3E}">
        <p14:creationId xmlns:p14="http://schemas.microsoft.com/office/powerpoint/2010/main" val="383528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C07F-1442-7644-81AC-D43CB0D4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948B-998F-8049-AFC8-72D964F0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DD27-668B-5A4F-8F7C-884863ED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693FB-B688-584B-AB74-B3738FD6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3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E790-F527-B749-9F25-8D9E0487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72A9-B352-9842-AAB9-D527A239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D591-DF25-B14B-8935-E73A5F8D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D9DFF-E1AD-7C4D-9BDD-F5603733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400DBF-1724-0346-9488-329C8BA5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0742"/>
              </p:ext>
            </p:extLst>
          </p:nvPr>
        </p:nvGraphicFramePr>
        <p:xfrm>
          <a:off x="685800" y="1418020"/>
          <a:ext cx="7953703" cy="472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601">
                  <a:extLst>
                    <a:ext uri="{9D8B030D-6E8A-4147-A177-3AD203B41FA5}">
                      <a16:colId xmlns:a16="http://schemas.microsoft.com/office/drawing/2014/main" val="2331195012"/>
                    </a:ext>
                  </a:extLst>
                </a:gridCol>
                <a:gridCol w="6404102">
                  <a:extLst>
                    <a:ext uri="{9D8B030D-6E8A-4147-A177-3AD203B41FA5}">
                      <a16:colId xmlns:a16="http://schemas.microsoft.com/office/drawing/2014/main" val="192875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dirty="0">
                          <a:sym typeface="Courier"/>
                        </a:rPr>
                        <a:t>Command</a:t>
                      </a:r>
                      <a:endParaRPr b="1" dirty="0">
                        <a:solidFill>
                          <a:srgbClr val="80002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>
                          <a:sym typeface="Courier"/>
                        </a:rPr>
                        <a:t>Meaning</a:t>
                      </a:r>
                      <a:endParaRPr b="1">
                        <a:solidFill>
                          <a:srgbClr val="80002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9468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>
                          <a:latin typeface="Courier" pitchFamily="2" charset="0"/>
                          <a:sym typeface="Courier"/>
                        </a:rPr>
                        <a:t>FILE</a:t>
                      </a:r>
                      <a:endParaRPr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FILE *</a:t>
                      </a:r>
                      <a:r>
                        <a:rPr lang="en-US" sz="1400" dirty="0">
                          <a:latin typeface="+mj-lt"/>
                        </a:rPr>
                        <a:t>[</a:t>
                      </a:r>
                      <a:r>
                        <a:rPr lang="en-US" sz="1400" dirty="0" err="1">
                          <a:latin typeface="+mj-lt"/>
                        </a:rPr>
                        <a:t>filenamevariable</a:t>
                      </a:r>
                      <a:r>
                        <a:rPr lang="en-US" sz="1400" dirty="0">
                          <a:latin typeface="+mj-lt"/>
                        </a:rPr>
                        <a:t>]</a:t>
                      </a:r>
                      <a:r>
                        <a:rPr sz="1400" dirty="0">
                          <a:latin typeface="+mj-lt"/>
                        </a:rPr>
                        <a:t>;</a:t>
                      </a:r>
                      <a:r>
                        <a:rPr lang="en-US" sz="1400" dirty="0">
                          <a:latin typeface="+mj-lt"/>
                        </a:rPr>
                        <a:t> EXAMPLE: FILE *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endParaRPr sz="1400" dirty="0">
                        <a:latin typeface="+mj-lt"/>
                      </a:endParaRP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</a:t>
                      </a:r>
                      <a:r>
                        <a:rPr lang="en-US" sz="1400" dirty="0" err="1">
                          <a:latin typeface="+mj-lt"/>
                        </a:rPr>
                        <a:t>data</a:t>
                      </a:r>
                      <a:r>
                        <a:rPr sz="1400" dirty="0">
                          <a:latin typeface="+mj-lt"/>
                        </a:rPr>
                        <a:t> is a file pointer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FILE </a:t>
                      </a:r>
                      <a:r>
                        <a:rPr lang="en-US" sz="1400" dirty="0">
                          <a:latin typeface="+mj-lt"/>
                        </a:rPr>
                        <a:t>definition </a:t>
                      </a:r>
                      <a:r>
                        <a:rPr sz="1400" dirty="0">
                          <a:latin typeface="+mj-lt"/>
                        </a:rPr>
                        <a:t>included in &lt;</a:t>
                      </a:r>
                      <a:r>
                        <a:rPr sz="1400" dirty="0" err="1">
                          <a:latin typeface="+mj-lt"/>
                        </a:rPr>
                        <a:t>stdio.h</a:t>
                      </a:r>
                      <a:r>
                        <a:rPr sz="1400" dirty="0">
                          <a:latin typeface="+mj-lt"/>
                        </a:rPr>
                        <a:t>&gt;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FILE is a type name, like int</a:t>
                      </a:r>
                      <a:r>
                        <a:rPr lang="en-US" sz="1400" dirty="0">
                          <a:latin typeface="+mj-lt"/>
                        </a:rPr>
                        <a:t> or char</a:t>
                      </a:r>
                      <a:endParaRPr sz="1400" b="1" dirty="0"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1328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ourier" pitchFamily="2" charset="0"/>
                          <a:sym typeface="Courier"/>
                        </a:rPr>
                        <a:t>fopen</a:t>
                      </a:r>
                      <a:endParaRPr b="1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 = </a:t>
                      </a:r>
                      <a:r>
                        <a:rPr sz="1400" dirty="0" err="1">
                          <a:latin typeface="+mj-lt"/>
                        </a:rPr>
                        <a:t>fopen</a:t>
                      </a:r>
                      <a:r>
                        <a:rPr sz="1400" dirty="0">
                          <a:latin typeface="+mj-lt"/>
                        </a:rPr>
                        <a:t>(name, mode);</a:t>
                      </a:r>
                    </a:p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name: a character string containing the name of the file</a:t>
                      </a:r>
                    </a:p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mode: a character string, which indicates how one intends to use the file; allowable modes include read (“r”), write (“w”), and append (“a”)</a:t>
                      </a:r>
                      <a:endParaRPr sz="1400" b="0" dirty="0"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287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ourier" pitchFamily="2" charset="0"/>
                          <a:sym typeface="Courier"/>
                        </a:rPr>
                        <a:t>fclose</a:t>
                      </a:r>
                      <a:endParaRPr b="1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fclose</a:t>
                      </a:r>
                      <a:r>
                        <a:rPr sz="1400" dirty="0">
                          <a:latin typeface="+mj-lt"/>
                        </a:rPr>
                        <a:t>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);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inverse of </a:t>
                      </a:r>
                      <a:r>
                        <a:rPr sz="1400" dirty="0" err="1">
                          <a:latin typeface="+mj-lt"/>
                        </a:rPr>
                        <a:t>fopen</a:t>
                      </a:r>
                      <a:endParaRPr sz="1400" dirty="0">
                        <a:latin typeface="+mj-lt"/>
                      </a:endParaRP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breaks the connection between the file pointer 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) and the external name that was established with </a:t>
                      </a:r>
                      <a:r>
                        <a:rPr sz="1400" dirty="0" err="1">
                          <a:latin typeface="+mj-lt"/>
                        </a:rPr>
                        <a:t>fopen</a:t>
                      </a:r>
                      <a:r>
                        <a:rPr sz="1400" dirty="0">
                          <a:latin typeface="+mj-lt"/>
                        </a:rPr>
                        <a:t>, freeing the file pointer for another file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334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ourier" pitchFamily="2" charset="0"/>
                          <a:sym typeface="Courier"/>
                        </a:rPr>
                        <a:t>fscanf</a:t>
                      </a:r>
                      <a:endParaRPr b="1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fscanf</a:t>
                      </a:r>
                      <a:r>
                        <a:rPr sz="1400" dirty="0">
                          <a:latin typeface="+mj-lt"/>
                        </a:rPr>
                        <a:t>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, format, arg1, arg2, …);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identical to </a:t>
                      </a:r>
                      <a:r>
                        <a:rPr sz="1400" dirty="0" err="1">
                          <a:latin typeface="+mj-lt"/>
                        </a:rPr>
                        <a:t>scanf</a:t>
                      </a:r>
                      <a:r>
                        <a:rPr sz="1400" dirty="0">
                          <a:latin typeface="+mj-lt"/>
                        </a:rPr>
                        <a:t> except that the first argument is a file pointer that specifies the file to be read or written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66109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 err="1">
                          <a:latin typeface="Courier" pitchFamily="2" charset="0"/>
                          <a:sym typeface="Courier"/>
                        </a:rPr>
                        <a:t>fprintf</a:t>
                      </a:r>
                      <a:endParaRPr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fprintf</a:t>
                      </a:r>
                      <a:r>
                        <a:rPr sz="1400" dirty="0">
                          <a:latin typeface="+mj-lt"/>
                        </a:rPr>
                        <a:t>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, format, arg1, arg2, …);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identical to </a:t>
                      </a:r>
                      <a:r>
                        <a:rPr sz="1400" dirty="0" err="1">
                          <a:latin typeface="+mj-lt"/>
                        </a:rPr>
                        <a:t>printf</a:t>
                      </a:r>
                      <a:r>
                        <a:rPr sz="1400" dirty="0">
                          <a:latin typeface="+mj-lt"/>
                        </a:rPr>
                        <a:t> except that the first argument is a file pointer that specifies the file to be read or written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57328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5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C383-71DE-6A46-B5C6-D64FCAAB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0C1BF2-98FB-244F-B1CC-795A14EAE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656833"/>
              </p:ext>
            </p:extLst>
          </p:nvPr>
        </p:nvGraphicFramePr>
        <p:xfrm>
          <a:off x="685800" y="1609725"/>
          <a:ext cx="7761732" cy="50771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846">
                  <a:extLst>
                    <a:ext uri="{9D8B030D-6E8A-4147-A177-3AD203B41FA5}">
                      <a16:colId xmlns:a16="http://schemas.microsoft.com/office/drawing/2014/main" val="568958451"/>
                    </a:ext>
                  </a:extLst>
                </a:gridCol>
                <a:gridCol w="6357886">
                  <a:extLst>
                    <a:ext uri="{9D8B030D-6E8A-4147-A177-3AD203B41FA5}">
                      <a16:colId xmlns:a16="http://schemas.microsoft.com/office/drawing/2014/main" val="3894108204"/>
                    </a:ext>
                  </a:extLst>
                </a:gridCol>
              </a:tblGrid>
              <a:tr h="383217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36519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mode only. </a:t>
                      </a:r>
                    </a:p>
                    <a:p>
                      <a:r>
                        <a:rPr lang="en-US" sz="1400" dirty="0"/>
                        <a:t>If file exist, it opens file to read. Does not write to storage.</a:t>
                      </a:r>
                    </a:p>
                    <a:p>
                      <a:r>
                        <a:rPr lang="en-US" sz="1400" dirty="0"/>
                        <a:t>If file does not exist, returns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8330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mode only.</a:t>
                      </a:r>
                    </a:p>
                    <a:p>
                      <a:r>
                        <a:rPr lang="en-US" sz="1400" dirty="0"/>
                        <a:t>If file exists, it erases current data. Writes new data to storage.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If file does not exist, creates a new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10798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Append mode only.</a:t>
                      </a:r>
                    </a:p>
                    <a:p>
                      <a:r>
                        <a:rPr lang="en-US" sz="1400" dirty="0"/>
                        <a:t>If file exists, it opens file. Writes new data to end of file in storage.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If file does not exist, creates a new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0111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Read and write mode.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If file exists, it opens file to read. Erases current data and writes new data to storage.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If file does not exist, returns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73431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to r+</a:t>
                      </a:r>
                    </a:p>
                    <a:p>
                      <a:r>
                        <a:rPr lang="en-US" sz="1400" dirty="0"/>
                        <a:t>Only difference: If file does not exist, creates a new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34755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to w+</a:t>
                      </a:r>
                    </a:p>
                    <a:p>
                      <a:r>
                        <a:rPr lang="en-US" sz="1400" dirty="0"/>
                        <a:t>Only difference: read occurs from beginning of file, write occurs at end of current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5859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rb,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rb</a:t>
                      </a:r>
                      <a:r>
                        <a:rPr lang="en-US" sz="1400" dirty="0">
                          <a:latin typeface="Courier" pitchFamily="2" charset="0"/>
                        </a:rPr>
                        <a:t>+,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wb</a:t>
                      </a:r>
                      <a:r>
                        <a:rPr lang="en-US" sz="1400" dirty="0">
                          <a:latin typeface="Courier" pitchFamily="2" charset="0"/>
                        </a:rPr>
                        <a:t>,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wb</a:t>
                      </a:r>
                      <a:r>
                        <a:rPr lang="en-US" sz="1400" dirty="0">
                          <a:latin typeface="Courier" pitchFamily="2" charset="0"/>
                        </a:rPr>
                        <a:t>+,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ab,ab</a:t>
                      </a:r>
                      <a:r>
                        <a:rPr lang="en-US" sz="1400" dirty="0">
                          <a:latin typeface="Courier" pitchFamily="2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Corresponding modes for binary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1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583F-2352-6F44-BE06-EFD6C010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0192D-D3B4-5245-86AC-237D8B94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4E6D6-A08A-1F4C-BFD4-61EEC2086DAF}"/>
              </a:ext>
            </a:extLst>
          </p:cNvPr>
          <p:cNvSpPr txBox="1"/>
          <p:nvPr/>
        </p:nvSpPr>
        <p:spPr>
          <a:xfrm>
            <a:off x="819808" y="1284964"/>
            <a:ext cx="673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Syntax:    </a:t>
            </a:r>
            <a:r>
              <a:rPr lang="en-US" sz="1400" dirty="0" err="1">
                <a:latin typeface="Courier" pitchFamily="2" charset="0"/>
              </a:rPr>
              <a:t>variable_file_pointer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fopen</a:t>
            </a:r>
            <a:r>
              <a:rPr lang="en-US" sz="1400" dirty="0">
                <a:latin typeface="Courier" pitchFamily="2" charset="0"/>
              </a:rPr>
              <a:t> (“</a:t>
            </a:r>
            <a:r>
              <a:rPr lang="en-US" sz="1400" dirty="0" err="1">
                <a:latin typeface="Courier" pitchFamily="2" charset="0"/>
              </a:rPr>
              <a:t>filepath</a:t>
            </a:r>
            <a:r>
              <a:rPr lang="en-US" sz="1400" dirty="0">
                <a:latin typeface="Courier" pitchFamily="2" charset="0"/>
              </a:rPr>
              <a:t>”,”mode”);</a:t>
            </a:r>
          </a:p>
        </p:txBody>
      </p:sp>
    </p:spTree>
    <p:extLst>
      <p:ext uri="{BB962C8B-B14F-4D97-AF65-F5344CB8AC3E}">
        <p14:creationId xmlns:p14="http://schemas.microsoft.com/office/powerpoint/2010/main" val="19609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ED11-4E10-4043-BBC7-4BCBAD64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746A-EDB8-574E-9E6B-68884E15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data bit or “End Of File”:</a:t>
            </a:r>
          </a:p>
          <a:p>
            <a:pPr lvl="1"/>
            <a:r>
              <a:rPr lang="en-US" dirty="0"/>
              <a:t>A state of file that represents its end.</a:t>
            </a:r>
          </a:p>
          <a:p>
            <a:pPr lvl="1"/>
            <a:r>
              <a:rPr lang="en-US" dirty="0" err="1"/>
              <a:t>fscanf</a:t>
            </a:r>
            <a:r>
              <a:rPr lang="en-US" dirty="0"/>
              <a:t> returns EOF if reached, else returns number of scanned items.</a:t>
            </a:r>
          </a:p>
          <a:p>
            <a:pPr lvl="1"/>
            <a:r>
              <a:rPr lang="en-US" dirty="0"/>
              <a:t>In STDIO, EOF is a defined term. EOF is displayed as -1 when converted to integer.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File does not exist: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 returns NULL</a:t>
            </a:r>
          </a:p>
          <a:p>
            <a:pPr lvl="1"/>
            <a:r>
              <a:rPr lang="en-US" dirty="0"/>
              <a:t>In STDIO, NULL is defined as 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499B-A010-C249-9A47-23DCFAC8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6E818-6321-E240-BC27-ED76C0C4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D59DB-D31F-8249-BB52-7451AE8D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36" y="3144791"/>
            <a:ext cx="1955800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C8BA1-5288-4E44-A7A2-592DE10D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72" y="3170191"/>
            <a:ext cx="3898900" cy="17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7BD7E-BB17-5D42-9C4F-FA8D21763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72" y="4982735"/>
            <a:ext cx="4673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1C1D-D11F-A046-B70D-3A1F080A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DE4147-7335-9F44-9D51-85FABBABB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5489291"/>
            <a:ext cx="3162300" cy="406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05BA-89A8-8E4B-BA98-98500270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4BF5D-AC17-A04A-ACF0-9AF073F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8C732-61A4-964E-93E8-D24B66A1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1225997"/>
            <a:ext cx="5816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9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1C1D-D11F-A046-B70D-3A1F080A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DE4147-7335-9F44-9D51-85FABBABB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5489291"/>
            <a:ext cx="3162300" cy="406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05BA-89A8-8E4B-BA98-98500270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4BF5D-AC17-A04A-ACF0-9AF073F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8C732-61A4-964E-93E8-D24B66A1E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1225997"/>
            <a:ext cx="5816600" cy="388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86E6D-5EAD-0643-90EE-6D353DB9F7D9}"/>
              </a:ext>
            </a:extLst>
          </p:cNvPr>
          <p:cNvSpPr txBox="1"/>
          <p:nvPr/>
        </p:nvSpPr>
        <p:spPr>
          <a:xfrm>
            <a:off x="5551256" y="91705"/>
            <a:ext cx="3592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definition: Lets compiler know that a function of this syntax exists to set rules for its use.</a:t>
            </a:r>
          </a:p>
          <a:p>
            <a:r>
              <a:rPr lang="en-US" sz="1600" dirty="0"/>
              <a:t>Variable names are optional in definition, their types are not.</a:t>
            </a:r>
          </a:p>
          <a:p>
            <a:r>
              <a:rPr lang="en-US" sz="1600" b="1" dirty="0">
                <a:latin typeface="Courier" pitchFamily="2" charset="0"/>
              </a:rPr>
              <a:t>float count(float, int);</a:t>
            </a:r>
            <a:endParaRPr lang="en-US" b="1" dirty="0"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32591-D349-1C48-984D-903C1571F3F3}"/>
              </a:ext>
            </a:extLst>
          </p:cNvPr>
          <p:cNvCxnSpPr>
            <a:stCxn id="3" idx="1"/>
          </p:cNvCxnSpPr>
          <p:nvPr/>
        </p:nvCxnSpPr>
        <p:spPr>
          <a:xfrm flipH="1">
            <a:off x="4750676" y="876535"/>
            <a:ext cx="800580" cy="129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A3E363-9B0B-784E-8310-615BA8744CA7}"/>
              </a:ext>
            </a:extLst>
          </p:cNvPr>
          <p:cNvSpPr txBox="1"/>
          <p:nvPr/>
        </p:nvSpPr>
        <p:spPr>
          <a:xfrm>
            <a:off x="5551256" y="2123029"/>
            <a:ext cx="34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calls can be made within scope of the function definition. Here function was defined outside of main(): it is a global function i.e. any code written in this file can access it!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BEB1E2-F0C1-8D43-99BA-9DBEC89EB4FA}"/>
              </a:ext>
            </a:extLst>
          </p:cNvPr>
          <p:cNvCxnSpPr/>
          <p:nvPr/>
        </p:nvCxnSpPr>
        <p:spPr>
          <a:xfrm flipH="1">
            <a:off x="5244662" y="3247697"/>
            <a:ext cx="306594" cy="4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B94B9E-6F79-DE43-9EFF-B6DA04D7DCE5}"/>
              </a:ext>
            </a:extLst>
          </p:cNvPr>
          <p:cNvSpPr txBox="1"/>
          <p:nvPr/>
        </p:nvSpPr>
        <p:spPr>
          <a:xfrm>
            <a:off x="5551256" y="3977305"/>
            <a:ext cx="3489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declaration should contain the variables to be used within it.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return command returns the value back to its caller.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4F36CD-7FF1-7A42-9717-BF4505D86A76}"/>
              </a:ext>
            </a:extLst>
          </p:cNvPr>
          <p:cNvCxnSpPr/>
          <p:nvPr/>
        </p:nvCxnSpPr>
        <p:spPr>
          <a:xfrm flipH="1" flipV="1">
            <a:off x="1744717" y="4887310"/>
            <a:ext cx="3806539" cy="47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04FB27-AB5D-F348-8A2D-BBEAEF97B7F8}"/>
              </a:ext>
            </a:extLst>
          </p:cNvPr>
          <p:cNvCxnSpPr/>
          <p:nvPr/>
        </p:nvCxnSpPr>
        <p:spPr>
          <a:xfrm flipH="1">
            <a:off x="2690648" y="4209458"/>
            <a:ext cx="2860608" cy="30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5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1562-89D2-494A-A99A-EFAC4D8C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5747-325A-7149-BD5E-6ED07C07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function syntax and data types used [IMPORTANT]</a:t>
            </a:r>
          </a:p>
          <a:p>
            <a:pPr marL="274320" lvl="1" indent="0">
              <a:buNone/>
            </a:pPr>
            <a:r>
              <a:rPr lang="en-US" sz="1600" b="1" dirty="0" err="1">
                <a:latin typeface="Courier" pitchFamily="2" charset="0"/>
              </a:rPr>
              <a:t>returntype</a:t>
            </a:r>
            <a:r>
              <a:rPr lang="en-US" sz="1600" b="1" dirty="0">
                <a:latin typeface="Courier" pitchFamily="2" charset="0"/>
              </a:rPr>
              <a:t> </a:t>
            </a:r>
            <a:r>
              <a:rPr lang="en-US" sz="1600" b="1" dirty="0" err="1">
                <a:latin typeface="Courier" pitchFamily="2" charset="0"/>
              </a:rPr>
              <a:t>funcName</a:t>
            </a:r>
            <a:r>
              <a:rPr lang="en-US" sz="1600" b="1" dirty="0">
                <a:latin typeface="Courier" pitchFamily="2" charset="0"/>
              </a:rPr>
              <a:t>(</a:t>
            </a:r>
            <a:r>
              <a:rPr lang="en-US" sz="1600" b="1" dirty="0" err="1">
                <a:latin typeface="Courier" pitchFamily="2" charset="0"/>
              </a:rPr>
              <a:t>argtype</a:t>
            </a:r>
            <a:r>
              <a:rPr lang="en-US" sz="1600" b="1" dirty="0">
                <a:latin typeface="Courier" pitchFamily="2" charset="0"/>
              </a:rPr>
              <a:t>);</a:t>
            </a:r>
          </a:p>
          <a:p>
            <a:pPr marL="274320" lvl="1" indent="0">
              <a:buNone/>
            </a:pPr>
            <a:endParaRPr lang="en-US" sz="1600" dirty="0">
              <a:latin typeface="Courier" pitchFamily="2" charset="0"/>
            </a:endParaRPr>
          </a:p>
          <a:p>
            <a:pPr marL="274320" lvl="1" indent="0">
              <a:buNone/>
            </a:pPr>
            <a:r>
              <a:rPr lang="en-US" sz="1600" dirty="0" err="1">
                <a:latin typeface="Courier" pitchFamily="2" charset="0"/>
              </a:rPr>
              <a:t>returntype</a:t>
            </a:r>
            <a:r>
              <a:rPr lang="en-US" sz="1600" dirty="0">
                <a:latin typeface="Courier" pitchFamily="2" charset="0"/>
              </a:rPr>
              <a:t>: 	data type of function output (return value)</a:t>
            </a:r>
          </a:p>
          <a:p>
            <a:pPr marL="274320" lvl="1" indent="0">
              <a:buNone/>
            </a:pPr>
            <a:r>
              <a:rPr lang="en-US" sz="1600" dirty="0" err="1">
                <a:latin typeface="Courier" pitchFamily="2" charset="0"/>
              </a:rPr>
              <a:t>funcName</a:t>
            </a:r>
            <a:r>
              <a:rPr lang="en-US" sz="1600" dirty="0">
                <a:latin typeface="Courier" pitchFamily="2" charset="0"/>
              </a:rPr>
              <a:t>: 	any acceptable function name in C</a:t>
            </a:r>
          </a:p>
          <a:p>
            <a:pPr marL="274320" lvl="1" indent="0">
              <a:buNone/>
            </a:pPr>
            <a:r>
              <a:rPr lang="en-US" sz="1600" dirty="0" err="1">
                <a:latin typeface="Courier" pitchFamily="2" charset="0"/>
              </a:rPr>
              <a:t>argtype</a:t>
            </a:r>
            <a:r>
              <a:rPr lang="en-US" sz="1600" dirty="0">
                <a:latin typeface="Courier" pitchFamily="2" charset="0"/>
              </a:rPr>
              <a:t>: 	list of data types of argument passed</a:t>
            </a:r>
          </a:p>
          <a:p>
            <a:pPr marL="274320" lvl="1" indent="0">
              <a:buNone/>
            </a:pPr>
            <a:r>
              <a:rPr lang="en-US" sz="1600" dirty="0">
                <a:latin typeface="Courier" pitchFamily="2" charset="0"/>
              </a:rPr>
              <a:t>data types: 	int float char struct</a:t>
            </a:r>
          </a:p>
          <a:p>
            <a:pPr marL="274320" lvl="1" indent="0">
              <a:buNone/>
            </a:pPr>
            <a:r>
              <a:rPr lang="en-US" sz="1600" dirty="0">
                <a:latin typeface="Courier" pitchFamily="2" charset="0"/>
              </a:rPr>
              <a:t>semi-colon: 	required in definition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Location of Step 1 in code matters</a:t>
            </a:r>
          </a:p>
          <a:p>
            <a:pPr lvl="1"/>
            <a:r>
              <a:rPr lang="en-US" dirty="0"/>
              <a:t>Defined outside main function makes this function definition available for any function.</a:t>
            </a:r>
          </a:p>
          <a:p>
            <a:pPr lvl="1"/>
            <a:r>
              <a:rPr lang="en-US" dirty="0"/>
              <a:t>Defined inside main function makes this function definition available only for main function.</a:t>
            </a:r>
          </a:p>
          <a:p>
            <a:pPr lvl="1"/>
            <a:r>
              <a:rPr lang="en-US" dirty="0"/>
              <a:t>Defined inside any other function makes it available only in that function.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2104-CA92-E24E-981C-67B59D41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63387-A489-1A45-AFD6-4473383A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3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738D-EBDB-094E-BE29-737F9AE9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FBFA-E696-924B-AD4F-F1D2B928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" pitchFamily="2" charset="0"/>
              </a:rPr>
              <a:t>float count(float, int);</a:t>
            </a:r>
          </a:p>
          <a:p>
            <a:pPr marL="0" indent="0" algn="ctr">
              <a:buNone/>
            </a:pPr>
            <a:r>
              <a:rPr lang="en-US" sz="1600" dirty="0">
                <a:latin typeface="Courier" pitchFamily="2" charset="0"/>
              </a:rPr>
              <a:t>float count(float </a:t>
            </a:r>
            <a:r>
              <a:rPr lang="en-US" sz="1600" dirty="0" err="1">
                <a:latin typeface="Courier" pitchFamily="2" charset="0"/>
              </a:rPr>
              <a:t>firstNum</a:t>
            </a:r>
            <a:r>
              <a:rPr lang="en-US" sz="1600" dirty="0">
                <a:latin typeface="Courier" pitchFamily="2" charset="0"/>
              </a:rPr>
              <a:t>, int </a:t>
            </a:r>
            <a:r>
              <a:rPr lang="en-US" sz="1600" dirty="0" err="1">
                <a:latin typeface="Courier" pitchFamily="2" charset="0"/>
              </a:rPr>
              <a:t>secondNum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r>
              <a:rPr lang="en-US" dirty="0"/>
              <a:t>Both the above definitions are valid! </a:t>
            </a:r>
          </a:p>
          <a:p>
            <a:r>
              <a:rPr lang="en-US" dirty="0"/>
              <a:t>If a datatype for function return is not provided, compiler assumes the function returns an integer.</a:t>
            </a:r>
          </a:p>
          <a:p>
            <a:endParaRPr lang="en-US" dirty="0"/>
          </a:p>
          <a:p>
            <a:r>
              <a:rPr lang="en-US" dirty="0"/>
              <a:t>It is a good practice to include some variable name in definition</a:t>
            </a:r>
          </a:p>
          <a:p>
            <a:pPr lvl="1"/>
            <a:r>
              <a:rPr lang="en-US" dirty="0"/>
              <a:t>This helps IDE to prompt their name while you invoke the function within the code: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7762-5276-F149-AB1C-10A9671B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9398-0757-7A4A-9D89-A452B1B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501D3-A1ED-3C44-8E0A-478225B5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5066318"/>
            <a:ext cx="8470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7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D44-5418-9240-9AAD-BF9069FC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6802-AA7D-8B41-B08D-933075C7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713DE-2B9F-BF44-9BF9-900D2E44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7FC1955E-DF1F-FE4B-A954-FFDD41BAA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066419"/>
              </p:ext>
            </p:extLst>
          </p:nvPr>
        </p:nvGraphicFramePr>
        <p:xfrm>
          <a:off x="685800" y="1609725"/>
          <a:ext cx="8277606" cy="448627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74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95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600" cap="all" dirty="0">
                          <a:sym typeface="Futura Bold"/>
                        </a:rPr>
                        <a:t>Prototype examples</a:t>
                      </a:r>
                      <a:endParaRPr sz="1600" cap="all" dirty="0">
                        <a:solidFill>
                          <a:srgbClr val="FFFFFF"/>
                        </a:solidFill>
                        <a:latin typeface="Futura Bold"/>
                        <a:ea typeface="Futura Bold"/>
                        <a:cs typeface="Futura Bold"/>
                        <a:sym typeface="Futura Bold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600" cap="all">
                          <a:sym typeface="Futura Bold"/>
                        </a:rPr>
                        <a:t>Meaning</a:t>
                      </a:r>
                      <a:endParaRPr sz="1600" cap="all">
                        <a:solidFill>
                          <a:srgbClr val="FFFFFF"/>
                        </a:solidFill>
                        <a:latin typeface="Futura Bold"/>
                        <a:ea typeface="Futura Bold"/>
                        <a:cs typeface="Futura Bold"/>
                        <a:sym typeface="Futura Bold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663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/>
                        <a:t>void function_name(void)</a:t>
                      </a:r>
                      <a:endParaRPr sz="1400" b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1400">
                          <a:latin typeface="+mj-lt"/>
                        </a:rPr>
                        <a:t>no argument(s) passed into the function; no value returned</a:t>
                      </a:r>
                    </a:p>
                    <a:p>
                      <a:pPr algn="l" defTabSz="914400">
                        <a:defRPr sz="2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1400">
                          <a:latin typeface="+mj-lt"/>
                        </a:rPr>
                        <a:t>common application: display some type of printout or header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1500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/>
                        <a:t>void </a:t>
                      </a:r>
                      <a:r>
                        <a:rPr sz="1400" dirty="0" err="1"/>
                        <a:t>function_name</a:t>
                      </a:r>
                      <a:r>
                        <a:rPr sz="1400" dirty="0"/>
                        <a:t>(</a:t>
                      </a:r>
                      <a:r>
                        <a:rPr sz="1400" dirty="0" err="1"/>
                        <a:t>int,int</a:t>
                      </a:r>
                      <a:r>
                        <a:rPr sz="1400" dirty="0"/>
                        <a:t>,…)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/>
                        <a:t>void </a:t>
                      </a:r>
                      <a:r>
                        <a:rPr sz="1400" dirty="0" err="1"/>
                        <a:t>function_name</a:t>
                      </a:r>
                      <a:r>
                        <a:rPr sz="1400" dirty="0"/>
                        <a:t>(</a:t>
                      </a:r>
                      <a:r>
                        <a:rPr sz="1400" dirty="0" err="1"/>
                        <a:t>int,double</a:t>
                      </a:r>
                      <a:r>
                        <a:rPr sz="1400" dirty="0"/>
                        <a:t>,…)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/>
                        <a:t>void </a:t>
                      </a:r>
                      <a:r>
                        <a:rPr sz="1400" dirty="0" err="1"/>
                        <a:t>function_name</a:t>
                      </a:r>
                      <a:r>
                        <a:rPr sz="1400" dirty="0"/>
                        <a:t>(char,…)</a:t>
                      </a:r>
                    </a:p>
                    <a:p>
                      <a:pPr algn="l">
                        <a:defRPr sz="2200" i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/>
                        <a:t>⋮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1400">
                          <a:latin typeface="+mj-lt"/>
                        </a:rPr>
                        <a:t>argument(s) passed into the function; no value returned</a:t>
                      </a:r>
                    </a:p>
                    <a:p>
                      <a:pPr algn="l" defTabSz="914400">
                        <a:defRPr sz="2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1400">
                          <a:latin typeface="+mj-lt"/>
                        </a:rPr>
                        <a:t>common application: have a function calculate some value or perform some self contained task, such as printing results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503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/>
                        <a:t>int function_name(void)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/>
                        <a:t>double function_name(void)</a:t>
                      </a:r>
                    </a:p>
                    <a:p>
                      <a:pPr algn="l">
                        <a:defRPr sz="2200" i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/>
                        <a:t>⋮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1400" dirty="0">
                          <a:latin typeface="+mj-lt"/>
                        </a:rPr>
                        <a:t>no argument(s) passed into the function; one value returned</a:t>
                      </a:r>
                    </a:p>
                    <a:p>
                      <a:pPr algn="l" defTabSz="914400">
                        <a:defRPr sz="2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1400" dirty="0">
                          <a:latin typeface="+mj-lt"/>
                        </a:rPr>
                        <a:t>common application: have a function collect data from a user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659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/>
                        <a:t>double function_name(int,double,…)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/>
                        <a:t>int function_name(double,…)</a:t>
                      </a:r>
                    </a:p>
                    <a:p>
                      <a:pPr algn="l">
                        <a:defRPr sz="2200" i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/>
                        <a:t>⋮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1400" dirty="0">
                          <a:latin typeface="+mj-lt"/>
                        </a:rPr>
                        <a:t>argument(s) passed into the function; one value returned</a:t>
                      </a:r>
                    </a:p>
                    <a:p>
                      <a:pPr algn="l" defTabSz="914400">
                        <a:defRPr sz="2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1400" dirty="0">
                          <a:latin typeface="+mj-lt"/>
                        </a:rPr>
                        <a:t>common application: numerous; typically used to modularize a program by taking large sections of a code and converting it to a function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2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4166</TotalTime>
  <Words>919</Words>
  <Application>Microsoft Office PowerPoint</Application>
  <PresentationFormat>On-screen Show (4:3)</PresentationFormat>
  <Paragraphs>154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Courier</vt:lpstr>
      <vt:lpstr>Futura Bold</vt:lpstr>
      <vt:lpstr>Gill Sans</vt:lpstr>
      <vt:lpstr>Rockwell Extra Bold</vt:lpstr>
      <vt:lpstr>Wingdings</vt:lpstr>
      <vt:lpstr>Wood Type</vt:lpstr>
      <vt:lpstr>ENGR 12</vt:lpstr>
      <vt:lpstr>FILE commands</vt:lpstr>
      <vt:lpstr>File Modes</vt:lpstr>
      <vt:lpstr>How to check for</vt:lpstr>
      <vt:lpstr>Functions</vt:lpstr>
      <vt:lpstr>Functions</vt:lpstr>
      <vt:lpstr>Function Definition</vt:lpstr>
      <vt:lpstr>Function Definition </vt:lpstr>
      <vt:lpstr>Examples</vt:lpstr>
      <vt:lpstr>Global and local variable</vt:lpstr>
      <vt:lpstr>Block Structure</vt:lpstr>
      <vt:lpstr>Download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199</cp:revision>
  <dcterms:created xsi:type="dcterms:W3CDTF">2018-01-16T11:06:59Z</dcterms:created>
  <dcterms:modified xsi:type="dcterms:W3CDTF">2018-03-29T18:36:39Z</dcterms:modified>
</cp:coreProperties>
</file>