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2"/>
  </p:notesMasterIdLst>
  <p:sldIdLst>
    <p:sldId id="256" r:id="rId2"/>
    <p:sldId id="490" r:id="rId3"/>
    <p:sldId id="471" r:id="rId4"/>
    <p:sldId id="472" r:id="rId5"/>
    <p:sldId id="473" r:id="rId6"/>
    <p:sldId id="475" r:id="rId7"/>
    <p:sldId id="476" r:id="rId8"/>
    <p:sldId id="477" r:id="rId9"/>
    <p:sldId id="486" r:id="rId10"/>
    <p:sldId id="478" r:id="rId11"/>
    <p:sldId id="479" r:id="rId12"/>
    <p:sldId id="480" r:id="rId13"/>
    <p:sldId id="483" r:id="rId14"/>
    <p:sldId id="465" r:id="rId15"/>
    <p:sldId id="482" r:id="rId16"/>
    <p:sldId id="484" r:id="rId17"/>
    <p:sldId id="487" r:id="rId18"/>
    <p:sldId id="488" r:id="rId19"/>
    <p:sldId id="489" r:id="rId20"/>
    <p:sldId id="48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3" name="Mahender Mandala" initials="MM" lastIdx="3" clrIdx="2">
    <p:extLst>
      <p:ext uri="{19B8F6BF-5375-455C-9EA6-DF929625EA0E}">
        <p15:presenceInfo xmlns:p15="http://schemas.microsoft.com/office/powerpoint/2012/main" userId="710e4c4a23ba2d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3"/>
    <p:restoredTop sz="79880"/>
  </p:normalViewPr>
  <p:slideViewPr>
    <p:cSldViewPr snapToGrid="0" snapToObjects="1">
      <p:cViewPr varScale="1">
        <p:scale>
          <a:sx n="69" d="100"/>
          <a:sy n="69" d="100"/>
        </p:scale>
        <p:origin x="17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1C450-0AC5-494B-9493-298380D87A61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F4F0D-C144-0E47-BDDF-E58C1ED97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50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42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45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7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9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95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4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0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5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25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33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76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scores contains address of first element of array scores, i.e. scores[0]</a:t>
            </a:r>
          </a:p>
          <a:p>
            <a:r>
              <a:rPr lang="en-US" dirty="0"/>
              <a:t>To view value stored at this address type:</a:t>
            </a:r>
          </a:p>
          <a:p>
            <a:r>
              <a:rPr lang="en-US" dirty="0"/>
              <a:t>scores[0] or</a:t>
            </a:r>
          </a:p>
          <a:p>
            <a:r>
              <a:rPr lang="en-US" dirty="0"/>
              <a:t>*scores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19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address location contains 1 byte of data or 8 bits (0 or 1): Example 0 0 0 0 0 0 0 0 </a:t>
            </a:r>
          </a:p>
          <a:p>
            <a:r>
              <a:rPr lang="en-US" dirty="0"/>
              <a:t>int is 4 bytes</a:t>
            </a:r>
          </a:p>
          <a:p>
            <a:r>
              <a:rPr lang="en-US" dirty="0"/>
              <a:t>short int is 2 bytes</a:t>
            </a:r>
          </a:p>
          <a:p>
            <a:r>
              <a:rPr lang="en-US" dirty="0"/>
              <a:t>long int is 8 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79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118-9972-354D-8DC5-218B241A137D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3F27-7D10-3B47-8546-C5EF135BBB43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206-7295-5844-A2EE-E5F4A7D54197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9344"/>
            <a:ext cx="7772400" cy="45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3582E3-40BD-114B-9F59-C65522CA6A2E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634A-1E82-1A45-95BA-662427724CC6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CAB2-8770-0F43-B84E-7E725F8CDF38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1051F8-0F43-8144-AEB9-6CD472E15AB2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FD53-42B4-A845-9736-013E447D2274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4DC2-1CC6-AC41-8124-F39A7ABE49CB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6FF3-E0C3-BC44-A58E-4BF5FA5781DB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5132" y="0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024336-23EE-D649-B651-70E073647BE3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ENGR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Mandala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5CFB-40FD-9D40-A3A0-B535327B6306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73FA-D5A4-B742-9DBD-54BA693C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AE8ED-7F89-4749-A6C0-BC50338D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Courier" pitchFamily="2" charset="0"/>
              </a:rPr>
              <a:t>int scores[2]={12,15};</a:t>
            </a:r>
          </a:p>
          <a:p>
            <a:r>
              <a:rPr lang="en-US" dirty="0"/>
              <a:t>Runtime code:</a:t>
            </a:r>
          </a:p>
          <a:p>
            <a:pPr lvl="1"/>
            <a:r>
              <a:rPr lang="en-US" dirty="0"/>
              <a:t>Randomly selects a memory address location, say: </a:t>
            </a:r>
            <a:r>
              <a:rPr lang="en-US" b="1" dirty="0"/>
              <a:t>0x7ffeefbff5d0</a:t>
            </a:r>
            <a:r>
              <a:rPr lang="en-US" dirty="0"/>
              <a:t>, and assigns name </a:t>
            </a:r>
            <a:r>
              <a:rPr lang="en-US" b="1" dirty="0"/>
              <a:t>scores </a:t>
            </a:r>
            <a:r>
              <a:rPr lang="en-US" dirty="0"/>
              <a:t>to it.</a:t>
            </a:r>
          </a:p>
          <a:p>
            <a:pPr lvl="1"/>
            <a:r>
              <a:rPr lang="en-US" dirty="0"/>
              <a:t>In fact, this memory address contains the first element of scores, i.e., scores[0]</a:t>
            </a:r>
          </a:p>
          <a:p>
            <a:pPr lvl="1"/>
            <a:r>
              <a:rPr lang="en-US" dirty="0"/>
              <a:t>scores[1] is held at address adjacent to address holding scores[0]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3505E-8372-CC49-812B-489A4E30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A125F-1F96-7143-A5A4-5576A698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A90EED-A1CC-DC4A-B964-A049B0C81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18698"/>
              </p:ext>
            </p:extLst>
          </p:nvPr>
        </p:nvGraphicFramePr>
        <p:xfrm>
          <a:off x="210206" y="3981705"/>
          <a:ext cx="8273141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777">
                  <a:extLst>
                    <a:ext uri="{9D8B030D-6E8A-4147-A177-3AD203B41FA5}">
                      <a16:colId xmlns:a16="http://schemas.microsoft.com/office/drawing/2014/main" val="891062161"/>
                    </a:ext>
                  </a:extLst>
                </a:gridCol>
                <a:gridCol w="1665341">
                  <a:extLst>
                    <a:ext uri="{9D8B030D-6E8A-4147-A177-3AD203B41FA5}">
                      <a16:colId xmlns:a16="http://schemas.microsoft.com/office/drawing/2014/main" val="634365574"/>
                    </a:ext>
                  </a:extLst>
                </a:gridCol>
                <a:gridCol w="1665341">
                  <a:extLst>
                    <a:ext uri="{9D8B030D-6E8A-4147-A177-3AD203B41FA5}">
                      <a16:colId xmlns:a16="http://schemas.microsoft.com/office/drawing/2014/main" val="2248689914"/>
                    </a:ext>
                  </a:extLst>
                </a:gridCol>
                <a:gridCol w="1665341">
                  <a:extLst>
                    <a:ext uri="{9D8B030D-6E8A-4147-A177-3AD203B41FA5}">
                      <a16:colId xmlns:a16="http://schemas.microsoft.com/office/drawing/2014/main" val="2427240581"/>
                    </a:ext>
                  </a:extLst>
                </a:gridCol>
                <a:gridCol w="1665341">
                  <a:extLst>
                    <a:ext uri="{9D8B030D-6E8A-4147-A177-3AD203B41FA5}">
                      <a16:colId xmlns:a16="http://schemas.microsoft.com/office/drawing/2014/main" val="2877631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 (pointer)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0x7ffeefbff5d0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0x7ffeefbff5d0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0x7ffeefbff5d4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0x7ffeefbff5d8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0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 (decimal)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4022334928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4022334928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4022334932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4022334936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8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scores[0]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scores[1]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scores[2]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01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088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125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26AA-E673-1C4A-951A-81E4DBD7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pointers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2EF8D7-C319-5747-9366-7D3EE80F2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132" y="1133748"/>
            <a:ext cx="6477000" cy="3454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34364-11B5-414C-83BC-1DBC54DE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19EB2-8CE2-5C42-8337-44B51B4D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B10FC9-A0A2-8440-9705-3B1BC97F4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69" y="4808166"/>
            <a:ext cx="6858000" cy="1244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03F835-0168-7B42-B92F-A9C6709B4EEF}"/>
              </a:ext>
            </a:extLst>
          </p:cNvPr>
          <p:cNvSpPr txBox="1"/>
          <p:nvPr/>
        </p:nvSpPr>
        <p:spPr>
          <a:xfrm>
            <a:off x="2590075" y="6340399"/>
            <a:ext cx="507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does the same address return different values?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B3A31A-E0E3-9443-A72F-9A7A911D1862}"/>
              </a:ext>
            </a:extLst>
          </p:cNvPr>
          <p:cNvCxnSpPr/>
          <p:nvPr/>
        </p:nvCxnSpPr>
        <p:spPr>
          <a:xfrm flipH="1" flipV="1">
            <a:off x="4414345" y="5171090"/>
            <a:ext cx="704193" cy="110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045731-C288-F84B-93DA-E7B17DBC2CF2}"/>
              </a:ext>
            </a:extLst>
          </p:cNvPr>
          <p:cNvCxnSpPr/>
          <p:nvPr/>
        </p:nvCxnSpPr>
        <p:spPr>
          <a:xfrm flipV="1">
            <a:off x="5127372" y="5192110"/>
            <a:ext cx="1483635" cy="1080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476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73FA-D5A4-B742-9DBD-54BA693C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 at array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AE8ED-7F89-4749-A6C0-BC50338D4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132" y="1221722"/>
            <a:ext cx="7772400" cy="38762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int scores[2]={12,15};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3505E-8372-CC49-812B-489A4E30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A125F-1F96-7143-A5A4-5576A698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547BB6-CE55-864C-A2E6-8598F245E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32" y="1609344"/>
            <a:ext cx="6794500" cy="10414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53638F-F7D3-D749-AAE5-E7810BDD52A5}"/>
              </a:ext>
            </a:extLst>
          </p:cNvPr>
          <p:cNvSpPr txBox="1">
            <a:spLocks/>
          </p:cNvSpPr>
          <p:nvPr/>
        </p:nvSpPr>
        <p:spPr>
          <a:xfrm>
            <a:off x="675132" y="2831066"/>
            <a:ext cx="7772400" cy="3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>
                <a:latin typeface="Courier" pitchFamily="2" charset="0"/>
              </a:rPr>
              <a:t>short int scores[2]={12,15};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0A6847-5FDF-AA4D-8B41-1B8B183B6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32" y="3348981"/>
            <a:ext cx="6794500" cy="10541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F7FB904-6269-A849-A956-73BF2EFB68E2}"/>
              </a:ext>
            </a:extLst>
          </p:cNvPr>
          <p:cNvSpPr txBox="1">
            <a:spLocks/>
          </p:cNvSpPr>
          <p:nvPr/>
        </p:nvSpPr>
        <p:spPr>
          <a:xfrm>
            <a:off x="710946" y="4528294"/>
            <a:ext cx="7772400" cy="3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>
                <a:latin typeface="Courier" pitchFamily="2" charset="0"/>
              </a:rPr>
              <a:t>long int scores[2]={12,15};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D8DB75-FD07-9043-A7E9-0DC390779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32" y="5004772"/>
            <a:ext cx="68707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02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12B3-9087-744E-9E9F-E77BE14D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multi dim array?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0A744B-0843-3F46-81FC-9936B6367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132" y="1072661"/>
            <a:ext cx="6583680" cy="376376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AF99E-F7FE-1342-A04B-39A0ED38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B413F-D464-FF42-8D60-01994BA5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FF5533-CE04-D94A-AAA1-7B3DC12F2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32" y="4909955"/>
            <a:ext cx="6675120" cy="172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9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1C1D-D11F-A046-B70D-3A1F080A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DE4147-7335-9F44-9D51-85FABBABB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132" y="5489291"/>
            <a:ext cx="3162300" cy="406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405BA-89A8-8E4B-BA98-98500270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4BF5D-AC17-A04A-ACF0-9AF073F4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38C732-61A4-964E-93E8-D24B66A1E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32" y="1225997"/>
            <a:ext cx="5816600" cy="3886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486E6D-5EAD-0643-90EE-6D353DB9F7D9}"/>
              </a:ext>
            </a:extLst>
          </p:cNvPr>
          <p:cNvSpPr txBox="1"/>
          <p:nvPr/>
        </p:nvSpPr>
        <p:spPr>
          <a:xfrm>
            <a:off x="5551256" y="91705"/>
            <a:ext cx="3592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Function definition: Lets compiler know that a function of this syntax exists to set rules for its use.</a:t>
            </a:r>
          </a:p>
          <a:p>
            <a:r>
              <a:rPr lang="en-US" sz="1600" dirty="0"/>
              <a:t>Variable names are optional in definition, their types are not.</a:t>
            </a:r>
          </a:p>
          <a:p>
            <a:r>
              <a:rPr lang="en-US" sz="1600" b="1" dirty="0">
                <a:latin typeface="Courier" pitchFamily="2" charset="0"/>
              </a:rPr>
              <a:t>float count(float, int);</a:t>
            </a:r>
            <a:endParaRPr lang="en-US" b="1" dirty="0">
              <a:latin typeface="Courier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632591-D349-1C48-984D-903C1571F3F3}"/>
              </a:ext>
            </a:extLst>
          </p:cNvPr>
          <p:cNvCxnSpPr>
            <a:stCxn id="3" idx="1"/>
          </p:cNvCxnSpPr>
          <p:nvPr/>
        </p:nvCxnSpPr>
        <p:spPr>
          <a:xfrm flipH="1">
            <a:off x="4750676" y="876535"/>
            <a:ext cx="800580" cy="129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A3E363-9B0B-784E-8310-615BA8744CA7}"/>
              </a:ext>
            </a:extLst>
          </p:cNvPr>
          <p:cNvSpPr txBox="1"/>
          <p:nvPr/>
        </p:nvSpPr>
        <p:spPr>
          <a:xfrm>
            <a:off x="5551256" y="2123029"/>
            <a:ext cx="3489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Function calls can be made within scope of the function definition. Here function was defined outside of main(): it is a global function i.e. any code written in this file can access it!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BEB1E2-F0C1-8D43-99BA-9DBEC89EB4FA}"/>
              </a:ext>
            </a:extLst>
          </p:cNvPr>
          <p:cNvCxnSpPr/>
          <p:nvPr/>
        </p:nvCxnSpPr>
        <p:spPr>
          <a:xfrm flipH="1">
            <a:off x="5244662" y="3247697"/>
            <a:ext cx="306594" cy="43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B94B9E-6F79-DE43-9EFF-B6DA04D7DCE5}"/>
              </a:ext>
            </a:extLst>
          </p:cNvPr>
          <p:cNvSpPr txBox="1"/>
          <p:nvPr/>
        </p:nvSpPr>
        <p:spPr>
          <a:xfrm>
            <a:off x="5551256" y="3977305"/>
            <a:ext cx="3489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Function declaration should contain the variables to be used within it.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return command returns the value back to its caller.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4F36CD-7FF1-7A42-9717-BF4505D86A76}"/>
              </a:ext>
            </a:extLst>
          </p:cNvPr>
          <p:cNvCxnSpPr/>
          <p:nvPr/>
        </p:nvCxnSpPr>
        <p:spPr>
          <a:xfrm flipH="1" flipV="1">
            <a:off x="1744717" y="4887310"/>
            <a:ext cx="3806539" cy="47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04FB27-AB5D-F348-8A2D-BBEAEF97B7F8}"/>
              </a:ext>
            </a:extLst>
          </p:cNvPr>
          <p:cNvCxnSpPr/>
          <p:nvPr/>
        </p:nvCxnSpPr>
        <p:spPr>
          <a:xfrm flipH="1">
            <a:off x="2690648" y="4209458"/>
            <a:ext cx="2860608" cy="30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75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27F7-809F-2F4D-9A30-41E92393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1-d array to function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DB4F2A-8953-AE46-913F-7CF0464EF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132" y="1609344"/>
            <a:ext cx="4639247" cy="45624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A5CAA-9BFE-F54B-B426-4662D783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93BDA-8A98-E94F-A8A1-25530664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CD789-8D40-D142-B5F9-572D19EA689E}"/>
              </a:ext>
            </a:extLst>
          </p:cNvPr>
          <p:cNvSpPr txBox="1"/>
          <p:nvPr/>
        </p:nvSpPr>
        <p:spPr>
          <a:xfrm>
            <a:off x="5307067" y="1151409"/>
            <a:ext cx="38257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array’s are special type of address variables or pointers, you can send the address of the array to function</a:t>
            </a:r>
          </a:p>
          <a:p>
            <a:endParaRPr lang="en-US" dirty="0"/>
          </a:p>
          <a:p>
            <a:r>
              <a:rPr lang="en-US" dirty="0"/>
              <a:t>In function prototype, define input argument to be a pointer. Alternatively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Send address of array a</a:t>
            </a:r>
          </a:p>
          <a:p>
            <a:endParaRPr lang="en-US" dirty="0"/>
          </a:p>
          <a:p>
            <a:r>
              <a:rPr lang="en-US" dirty="0"/>
              <a:t>Receive address of array and save in x</a:t>
            </a:r>
          </a:p>
          <a:p>
            <a:endParaRPr lang="en-US" dirty="0"/>
          </a:p>
          <a:p>
            <a:r>
              <a:rPr lang="en-US" dirty="0"/>
              <a:t>NOTE: No return needed as we manipulate values at original address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98A582-B0A1-BE4A-9CF2-E3B6D7B1A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351" y="5745735"/>
            <a:ext cx="2794000" cy="10541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C883C9-1A65-7040-A3DF-F4F1EC494522}"/>
              </a:ext>
            </a:extLst>
          </p:cNvPr>
          <p:cNvCxnSpPr/>
          <p:nvPr/>
        </p:nvCxnSpPr>
        <p:spPr>
          <a:xfrm flipH="1" flipV="1">
            <a:off x="1912883" y="2480441"/>
            <a:ext cx="3310758" cy="33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33644A-5BA8-524C-B677-F7C2FEA421BE}"/>
              </a:ext>
            </a:extLst>
          </p:cNvPr>
          <p:cNvCxnSpPr>
            <a:cxnSpLocks/>
          </p:cNvCxnSpPr>
          <p:nvPr/>
        </p:nvCxnSpPr>
        <p:spPr>
          <a:xfrm flipH="1" flipV="1">
            <a:off x="1650125" y="3132084"/>
            <a:ext cx="3573516" cy="92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83C97F-2E8C-C943-B77C-7014CC56769B}"/>
              </a:ext>
            </a:extLst>
          </p:cNvPr>
          <p:cNvCxnSpPr>
            <a:cxnSpLocks/>
          </p:cNvCxnSpPr>
          <p:nvPr/>
        </p:nvCxnSpPr>
        <p:spPr>
          <a:xfrm flipH="1">
            <a:off x="2175641" y="4604521"/>
            <a:ext cx="3131426" cy="7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9C2F9E-2CEC-284C-90BE-5CADEF092B15}"/>
              </a:ext>
            </a:extLst>
          </p:cNvPr>
          <p:cNvCxnSpPr>
            <a:cxnSpLocks/>
          </p:cNvCxnSpPr>
          <p:nvPr/>
        </p:nvCxnSpPr>
        <p:spPr>
          <a:xfrm flipH="1">
            <a:off x="1755883" y="5268348"/>
            <a:ext cx="3551184" cy="64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9EADF8A8-0A80-3647-9768-498C1AC9B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9697" y="3147866"/>
            <a:ext cx="2616200" cy="203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CA7FCB2-B794-F840-9489-B7537826F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9697" y="3351066"/>
            <a:ext cx="1511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90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E578-2AAC-BE49-9F24-B2849EE0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2-d array to function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79090C-130C-CD4E-93B5-1DD7F2E32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132" y="1515132"/>
            <a:ext cx="4218137" cy="45624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56DA3-FD78-1F4F-8CE5-1FB45F1C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06738-77C5-C044-BEB8-0A05B740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DD10C5-FDC2-6F43-AD4E-4040791C7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646" y="4210707"/>
            <a:ext cx="2806700" cy="1866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E45400-29AE-824B-BDB4-015DFB05B72E}"/>
              </a:ext>
            </a:extLst>
          </p:cNvPr>
          <p:cNvSpPr txBox="1"/>
          <p:nvPr/>
        </p:nvSpPr>
        <p:spPr>
          <a:xfrm>
            <a:off x="5156603" y="1383768"/>
            <a:ext cx="384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indicate number of non-first dimension in both prototype and definition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C95AF-A283-A441-990A-91F0296DCBA1}"/>
              </a:ext>
            </a:extLst>
          </p:cNvPr>
          <p:cNvCxnSpPr/>
          <p:nvPr/>
        </p:nvCxnSpPr>
        <p:spPr>
          <a:xfrm flipH="1">
            <a:off x="2469931" y="1609344"/>
            <a:ext cx="2522483" cy="47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D5E984-AFCF-E145-BAF8-A32F611703AF}"/>
              </a:ext>
            </a:extLst>
          </p:cNvPr>
          <p:cNvCxnSpPr/>
          <p:nvPr/>
        </p:nvCxnSpPr>
        <p:spPr>
          <a:xfrm flipH="1">
            <a:off x="1975945" y="1609344"/>
            <a:ext cx="3016469" cy="345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196C0D-0E2E-8845-A0B7-672742426C1C}"/>
              </a:ext>
            </a:extLst>
          </p:cNvPr>
          <p:cNvSpPr txBox="1"/>
          <p:nvPr/>
        </p:nvSpPr>
        <p:spPr>
          <a:xfrm>
            <a:off x="5182370" y="2531447"/>
            <a:ext cx="384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the address of array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6FFC6A-F05D-B046-850A-187CAD666CDC}"/>
              </a:ext>
            </a:extLst>
          </p:cNvPr>
          <p:cNvCxnSpPr/>
          <p:nvPr/>
        </p:nvCxnSpPr>
        <p:spPr>
          <a:xfrm flipH="1">
            <a:off x="1891862" y="2732690"/>
            <a:ext cx="3264741" cy="119576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187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8D35-2CA4-E840-B780-EE5B3D11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51E9895-8C40-4445-95EE-556FA8A058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101304"/>
              </p:ext>
            </p:extLst>
          </p:nvPr>
        </p:nvGraphicFramePr>
        <p:xfrm>
          <a:off x="685800" y="1609725"/>
          <a:ext cx="7772400" cy="4302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832793459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1312601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7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 *a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float *b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char *c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Pointer declaration. Pointer variables point to respective datatypes.</a:t>
                      </a:r>
                    </a:p>
                    <a:p>
                      <a:r>
                        <a:rPr lang="en-US" dirty="0"/>
                        <a:t>[Can only hold address of specified data type]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81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 a[20]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double b[20]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char name[20]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 pitchFamily="2" charset="0"/>
                        </a:rPr>
                        <a:t>a</a:t>
                      </a:r>
                      <a:r>
                        <a:rPr lang="en-US" dirty="0"/>
                        <a:t>,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" pitchFamily="2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dirty="0"/>
                        <a:t>, and </a:t>
                      </a:r>
                      <a:r>
                        <a:rPr lang="en-US" b="1" dirty="0">
                          <a:latin typeface="Courier" pitchFamily="2" charset="0"/>
                        </a:rPr>
                        <a:t>name</a:t>
                      </a:r>
                      <a:r>
                        <a:rPr lang="en-US" dirty="0"/>
                        <a:t> point to the address of </a:t>
                      </a:r>
                      <a:r>
                        <a:rPr lang="en-US" b="1" dirty="0">
                          <a:latin typeface="Courier" pitchFamily="2" charset="0"/>
                        </a:rPr>
                        <a:t>a[0]</a:t>
                      </a:r>
                      <a:r>
                        <a:rPr lang="en-US" dirty="0"/>
                        <a:t>,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" pitchFamily="2" charset="0"/>
                          <a:ea typeface="+mn-ea"/>
                          <a:cs typeface="+mn-cs"/>
                        </a:rPr>
                        <a:t>b[0],</a:t>
                      </a:r>
                      <a:r>
                        <a:rPr lang="en-US" dirty="0"/>
                        <a:t> and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" pitchFamily="2" charset="0"/>
                          <a:ea typeface="+mn-ea"/>
                          <a:cs typeface="+mn-cs"/>
                        </a:rPr>
                        <a:t>name[0]</a:t>
                      </a:r>
                      <a:r>
                        <a:rPr lang="en-US" dirty="0"/>
                        <a:t> respectively.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14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*a</a:t>
                      </a:r>
                    </a:p>
                    <a:p>
                      <a:r>
                        <a:rPr lang="en-US" dirty="0"/>
                        <a:t>*b</a:t>
                      </a:r>
                    </a:p>
                    <a:p>
                      <a:r>
                        <a:rPr lang="en-US" dirty="0"/>
                        <a:t>*c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 to </a:t>
                      </a:r>
                      <a:r>
                        <a:rPr lang="en-US" b="1" dirty="0">
                          <a:latin typeface="Courier" pitchFamily="2" charset="0"/>
                        </a:rPr>
                        <a:t>value</a:t>
                      </a:r>
                      <a:r>
                        <a:rPr lang="en-US" dirty="0"/>
                        <a:t> held at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65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&amp;age</a:t>
                      </a:r>
                    </a:p>
                    <a:p>
                      <a:r>
                        <a:rPr lang="en-US" dirty="0"/>
                        <a:t>&amp;name</a:t>
                      </a:r>
                    </a:p>
                    <a:p>
                      <a:r>
                        <a:rPr lang="en-US" dirty="0"/>
                        <a:t>&amp;score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 of corresponding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21267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2E2F0-F5A0-8A46-ACE9-DE9CC8BC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2A220-8BE0-3D41-9C54-437E671E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64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DF1C-7722-EF45-A542-B0FAFC0D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by value &amp;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9A9C7-6CE0-D94C-B81B-F0919DA6F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function calls sends information to function as a value or address?</a:t>
            </a:r>
          </a:p>
          <a:p>
            <a:pPr marL="0" indent="0" algn="ctr">
              <a:buNone/>
            </a:pPr>
            <a:r>
              <a:rPr lang="en-US" sz="1800" dirty="0">
                <a:latin typeface="Courier" pitchFamily="2" charset="0"/>
              </a:rPr>
              <a:t>int average, scores[20];</a:t>
            </a:r>
          </a:p>
          <a:p>
            <a:pPr marL="0" indent="0" algn="ctr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 algn="ctr">
              <a:buNone/>
            </a:pPr>
            <a:endParaRPr lang="en-US" sz="1800" dirty="0">
              <a:latin typeface="Courier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Courier" pitchFamily="2" charset="0"/>
              </a:rPr>
              <a:t>average = meancalc(</a:t>
            </a:r>
            <a:r>
              <a:rPr lang="en-US" sz="1800" b="1" dirty="0">
                <a:latin typeface="Courier" pitchFamily="2" charset="0"/>
              </a:rPr>
              <a:t>scores</a:t>
            </a:r>
            <a:r>
              <a:rPr lang="en-US" sz="1800" dirty="0">
                <a:latin typeface="Courier" pitchFamily="2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Courier" pitchFamily="2" charset="0"/>
              </a:rPr>
              <a:t>average = meancalc(</a:t>
            </a:r>
            <a:r>
              <a:rPr lang="en-US" sz="1800" b="1" dirty="0">
                <a:latin typeface="Courier" pitchFamily="2" charset="0"/>
              </a:rPr>
              <a:t>scores[0]</a:t>
            </a:r>
            <a:r>
              <a:rPr lang="en-US" sz="1800" dirty="0">
                <a:latin typeface="Courier" pitchFamily="2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Courier" pitchFamily="2" charset="0"/>
              </a:rPr>
              <a:t>average = meancalc(</a:t>
            </a:r>
            <a:r>
              <a:rPr lang="en-US" sz="1800" b="1" dirty="0">
                <a:latin typeface="Courier" pitchFamily="2" charset="0"/>
              </a:rPr>
              <a:t>&amp;scores[2]</a:t>
            </a:r>
            <a:r>
              <a:rPr lang="en-US" sz="1800" dirty="0">
                <a:latin typeface="Courier" pitchFamily="2" charset="0"/>
              </a:rPr>
              <a:t>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A74F9-7743-B446-9CBB-DFFA90B0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ACFD4-10CD-1142-BEDB-338B6CC7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75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B187-8819-924C-9D01-C6ABDB08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by value and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04BFE-BAA0-B542-9A51-A7490142C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send by value to a function</a:t>
            </a:r>
          </a:p>
          <a:p>
            <a:pPr lvl="1"/>
            <a:r>
              <a:rPr lang="en-US" dirty="0"/>
              <a:t>The value used is local within the function. It is not automatically returned to the point where the function was called from (usually from MAIN function).</a:t>
            </a:r>
          </a:p>
          <a:p>
            <a:pPr lvl="1"/>
            <a:r>
              <a:rPr lang="en-US" dirty="0"/>
              <a:t>Only exception, when the value is stored in a global variable.</a:t>
            </a:r>
          </a:p>
          <a:p>
            <a:r>
              <a:rPr lang="en-US" dirty="0"/>
              <a:t>When you send by address to a function</a:t>
            </a:r>
          </a:p>
          <a:p>
            <a:pPr lvl="1"/>
            <a:r>
              <a:rPr lang="en-US" dirty="0"/>
              <a:t>Any modification of values at given address is available to the function that sent these values.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D8F71-CCBB-CB4C-B78E-BDDBAB92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1565F-60EB-CA48-83D9-AFBE8965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5175C9-4471-DE49-A56B-EFB73F059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48710"/>
            <a:ext cx="4140200" cy="248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A21FEA-9CEE-DC44-A3EA-9C1F1F10B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972" y="4999610"/>
            <a:ext cx="1231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91AAD-9872-AD4C-B4AB-4AA64044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BE72-6278-ED4F-B9DA-AE680141C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function can receive and send no value</a:t>
            </a:r>
          </a:p>
          <a:p>
            <a:pPr lvl="1"/>
            <a:r>
              <a:rPr lang="en-US" b="1" dirty="0">
                <a:latin typeface="Courier" pitchFamily="2" charset="0"/>
              </a:rPr>
              <a:t>void foo(void)</a:t>
            </a:r>
          </a:p>
          <a:p>
            <a:r>
              <a:rPr lang="en-US" dirty="0"/>
              <a:t>If a function sends a value, you need a return statement.</a:t>
            </a:r>
          </a:p>
          <a:p>
            <a:pPr lvl="1"/>
            <a:r>
              <a:rPr lang="en-US" dirty="0"/>
              <a:t>When a return statement in a function is executed, the function stops and returns value back</a:t>
            </a:r>
          </a:p>
          <a:p>
            <a:pPr lvl="1"/>
            <a:r>
              <a:rPr lang="en-US" b="1" dirty="0">
                <a:latin typeface="Courier" pitchFamily="2" charset="0"/>
              </a:rPr>
              <a:t>int foo(void){int a=100; return a; a = 12;}</a:t>
            </a:r>
          </a:p>
          <a:p>
            <a:pPr lvl="1"/>
            <a:r>
              <a:rPr lang="en-US" dirty="0"/>
              <a:t>value sent should match data type declared on left of the function definition.</a:t>
            </a:r>
          </a:p>
          <a:p>
            <a:pPr lvl="1"/>
            <a:r>
              <a:rPr lang="en-US" b="1" dirty="0">
                <a:latin typeface="Courier" pitchFamily="2" charset="0"/>
              </a:rPr>
              <a:t>int foo(void)</a:t>
            </a:r>
            <a:r>
              <a:rPr lang="en-US" dirty="0"/>
              <a:t> should return an integer</a:t>
            </a:r>
          </a:p>
          <a:p>
            <a:pPr lvl="1"/>
            <a:r>
              <a:rPr lang="en-US" b="1" dirty="0">
                <a:latin typeface="Courier" pitchFamily="2" charset="0"/>
              </a:rPr>
              <a:t>char foo(void)</a:t>
            </a:r>
            <a:r>
              <a:rPr lang="en-US" dirty="0"/>
              <a:t> should return a character</a:t>
            </a:r>
          </a:p>
          <a:p>
            <a:r>
              <a:rPr lang="en-US" dirty="0"/>
              <a:t>Declare datatypes of all input arguments in function</a:t>
            </a:r>
          </a:p>
          <a:p>
            <a:pPr lvl="1"/>
            <a:r>
              <a:rPr lang="en-US" b="1" dirty="0">
                <a:latin typeface="Courier" pitchFamily="2" charset="0"/>
              </a:rPr>
              <a:t>int foo(int a, int b, char c, double d);</a:t>
            </a:r>
          </a:p>
          <a:p>
            <a:pPr lvl="1"/>
            <a:r>
              <a:rPr lang="en-US" b="1" dirty="0">
                <a:latin typeface="Courier" pitchFamily="2" charset="0"/>
              </a:rPr>
              <a:t>foo</a:t>
            </a:r>
            <a:r>
              <a:rPr lang="en-US" dirty="0"/>
              <a:t> accepts four variables</a:t>
            </a:r>
          </a:p>
          <a:p>
            <a:pPr lvl="1"/>
            <a:r>
              <a:rPr lang="en-US" b="1" dirty="0">
                <a:latin typeface="Courier" pitchFamily="2" charset="0"/>
              </a:rPr>
              <a:t>a</a:t>
            </a:r>
            <a:r>
              <a:rPr lang="en-US" dirty="0"/>
              <a:t> and </a:t>
            </a:r>
            <a:r>
              <a:rPr lang="en-US" b="1" dirty="0">
                <a:latin typeface="Courier" pitchFamily="2" charset="0"/>
              </a:rPr>
              <a:t>b</a:t>
            </a:r>
            <a:r>
              <a:rPr lang="en-US" dirty="0"/>
              <a:t> are type </a:t>
            </a:r>
            <a:r>
              <a:rPr lang="en-US" b="1" dirty="0">
                <a:latin typeface="Courier" pitchFamily="2" charset="0"/>
              </a:rPr>
              <a:t>INT</a:t>
            </a:r>
          </a:p>
          <a:p>
            <a:pPr lvl="1"/>
            <a:r>
              <a:rPr lang="en-US" b="1" dirty="0">
                <a:latin typeface="Courier" pitchFamily="2" charset="0"/>
              </a:rPr>
              <a:t>c</a:t>
            </a:r>
            <a:r>
              <a:rPr lang="en-US" dirty="0"/>
              <a:t> is type </a:t>
            </a:r>
            <a:r>
              <a:rPr lang="en-US" b="1" dirty="0">
                <a:latin typeface="Courier" pitchFamily="2" charset="0"/>
              </a:rPr>
              <a:t>CHAR</a:t>
            </a:r>
            <a:r>
              <a:rPr lang="en-US" dirty="0"/>
              <a:t> and d is type </a:t>
            </a:r>
            <a:r>
              <a:rPr lang="en-US" b="1" dirty="0">
                <a:latin typeface="Courier" pitchFamily="2" charset="0"/>
              </a:rPr>
              <a:t>DOUBLE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58489-BBEA-354A-BD2B-81F3912B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FFF64-7183-644E-838F-35FE9CC5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9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C526-4EC2-974A-8CC7-C0905016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 team: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CA8D-DE03-5543-9EAC-AC073859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Write a C code that:</a:t>
            </a:r>
          </a:p>
          <a:p>
            <a:pPr lvl="1"/>
            <a:r>
              <a:rPr lang="en-US" dirty="0"/>
              <a:t>Create float array in MAIN() </a:t>
            </a:r>
          </a:p>
          <a:p>
            <a:pPr lvl="1"/>
            <a:r>
              <a:rPr lang="en-US" dirty="0"/>
              <a:t>Use a function “</a:t>
            </a:r>
            <a:r>
              <a:rPr lang="en-US" i="1" dirty="0" err="1"/>
              <a:t>uservalue</a:t>
            </a:r>
            <a:r>
              <a:rPr lang="en-US" dirty="0"/>
              <a:t>” to accept user entered real number values and save them in the two indices of the float array</a:t>
            </a:r>
            <a:endParaRPr lang="en-US" b="1" dirty="0"/>
          </a:p>
          <a:p>
            <a:pPr lvl="1"/>
            <a:r>
              <a:rPr lang="en-US" dirty="0"/>
              <a:t>Swap the values of first and second element of array using function “</a:t>
            </a:r>
            <a:r>
              <a:rPr lang="en-US" i="1" dirty="0"/>
              <a:t>swapper”</a:t>
            </a:r>
          </a:p>
          <a:p>
            <a:pPr lvl="1"/>
            <a:r>
              <a:rPr lang="en-US" dirty="0"/>
              <a:t>Print the following formatted characters before and after swap:</a:t>
            </a:r>
          </a:p>
          <a:p>
            <a:pPr lvl="2"/>
            <a:r>
              <a:rPr lang="en-US" dirty="0"/>
              <a:t>a = %0.3f and b = %0.3f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uservalue</a:t>
            </a:r>
            <a:r>
              <a:rPr lang="en-US" dirty="0"/>
              <a:t> function:</a:t>
            </a:r>
          </a:p>
          <a:p>
            <a:pPr lvl="2"/>
            <a:r>
              <a:rPr lang="en-US" dirty="0"/>
              <a:t>Ask user to enter a real value between 0 and 10</a:t>
            </a:r>
          </a:p>
          <a:p>
            <a:pPr lvl="2"/>
            <a:r>
              <a:rPr lang="en-US" dirty="0"/>
              <a:t>Error check and return value</a:t>
            </a:r>
          </a:p>
          <a:p>
            <a:pPr lvl="1"/>
            <a:r>
              <a:rPr lang="en-US" dirty="0"/>
              <a:t>swapper function:</a:t>
            </a:r>
          </a:p>
          <a:p>
            <a:pPr lvl="2"/>
            <a:r>
              <a:rPr lang="en-US" dirty="0"/>
              <a:t>Accepts address of array of two elements</a:t>
            </a:r>
          </a:p>
          <a:p>
            <a:pPr lvl="2"/>
            <a:r>
              <a:rPr lang="en-US" dirty="0"/>
              <a:t>Swaps values in array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NOTE: You may need to create other variables as needed.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7A93F-0275-7441-9918-EC724A881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2615D-63C2-2548-A362-62D89F93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9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B17D-F9FA-FC4E-985C-C2EA276B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0E0F3-B611-1242-987E-051B844B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you declare a variable?</a:t>
            </a:r>
          </a:p>
          <a:p>
            <a:pPr marL="0" indent="0" algn="ctr">
              <a:buNone/>
            </a:pPr>
            <a:r>
              <a:rPr lang="en-US" dirty="0">
                <a:latin typeface="Courier" pitchFamily="2" charset="0"/>
              </a:rPr>
              <a:t>int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age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20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r>
              <a:rPr lang="en-US" dirty="0"/>
              <a:t>The runtime code:</a:t>
            </a:r>
          </a:p>
          <a:p>
            <a:pPr lvl="1"/>
            <a:r>
              <a:rPr lang="en-US" dirty="0"/>
              <a:t>Randomly finds an unused memory location of fixed size (say, 2 bytes for </a:t>
            </a:r>
            <a:r>
              <a:rPr lang="en-US" dirty="0">
                <a:latin typeface="Courier" pitchFamily="2" charset="0"/>
              </a:rPr>
              <a:t>int</a:t>
            </a:r>
            <a:r>
              <a:rPr lang="en-US" dirty="0"/>
              <a:t>, 4 bytes for </a:t>
            </a:r>
            <a:r>
              <a:rPr lang="en-US" dirty="0">
                <a:latin typeface="Courier" pitchFamily="2" charset="0"/>
              </a:rPr>
              <a:t>long int</a:t>
            </a:r>
            <a:r>
              <a:rPr lang="en-US" dirty="0"/>
              <a:t>) given by some address. Ex: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00x1344FA120</a:t>
            </a:r>
          </a:p>
          <a:p>
            <a:pPr lvl="1"/>
            <a:r>
              <a:rPr lang="en-US" dirty="0"/>
              <a:t>Associates this address (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00x1344FA120</a:t>
            </a:r>
            <a:r>
              <a:rPr lang="en-US" dirty="0"/>
              <a:t>) with variable name (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age</a:t>
            </a:r>
            <a:r>
              <a:rPr lang="en-US" dirty="0"/>
              <a:t>) given. </a:t>
            </a:r>
          </a:p>
          <a:p>
            <a:pPr lvl="1"/>
            <a:r>
              <a:rPr lang="en-US" dirty="0"/>
              <a:t>Assigns value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20</a:t>
            </a:r>
            <a:r>
              <a:rPr lang="en-US" dirty="0"/>
              <a:t> to this address/name.</a:t>
            </a:r>
          </a:p>
          <a:p>
            <a:pPr lvl="1"/>
            <a:endParaRPr lang="en-US" dirty="0"/>
          </a:p>
          <a:p>
            <a:r>
              <a:rPr lang="en-US" dirty="0"/>
              <a:t>What is the scope (accessibility) of this variable, age?</a:t>
            </a:r>
          </a:p>
          <a:p>
            <a:pPr lvl="1"/>
            <a:r>
              <a:rPr lang="en-US" dirty="0"/>
              <a:t>Depends on location of declaration. </a:t>
            </a:r>
          </a:p>
          <a:p>
            <a:pPr lvl="2"/>
            <a:r>
              <a:rPr lang="en-US" dirty="0"/>
              <a:t>If within function, this address/variable is accessible within the function (local). </a:t>
            </a:r>
          </a:p>
          <a:p>
            <a:pPr lvl="2"/>
            <a:r>
              <a:rPr lang="en-US" dirty="0"/>
              <a:t>If declared outside any function, this address variable is accessible everywhere (global).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638E1-9B5A-3742-BD8B-44423DE6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CE5AC-59DA-1C47-AEFF-740AFC54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8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679C-DF24-8E48-930B-E1D0FB77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(memorize)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05A9A-7461-5A42-9546-3E888611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int age = 12;</a:t>
            </a:r>
          </a:p>
          <a:p>
            <a:pPr marL="0" indent="0">
              <a:buNone/>
            </a:pPr>
            <a:r>
              <a:rPr lang="en-US" dirty="0"/>
              <a:t>assigns value </a:t>
            </a:r>
            <a:r>
              <a:rPr lang="en-US" dirty="0">
                <a:latin typeface="Courier" pitchFamily="2" charset="0"/>
              </a:rPr>
              <a:t>12</a:t>
            </a:r>
            <a:r>
              <a:rPr lang="en-US" dirty="0"/>
              <a:t> to variable </a:t>
            </a:r>
            <a:r>
              <a:rPr lang="en-US" dirty="0">
                <a:latin typeface="Courier" pitchFamily="2" charset="0"/>
              </a:rPr>
              <a:t>age</a:t>
            </a:r>
            <a:r>
              <a:rPr lang="en-US" dirty="0"/>
              <a:t> at some randomly chosen location in memory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&amp;</a:t>
            </a:r>
            <a:r>
              <a:rPr lang="en-US" dirty="0">
                <a:latin typeface="Courier" pitchFamily="2" charset="0"/>
              </a:rPr>
              <a:t>age </a:t>
            </a:r>
          </a:p>
          <a:p>
            <a:pPr marL="0" indent="0">
              <a:buNone/>
            </a:pPr>
            <a:r>
              <a:rPr lang="en-US" dirty="0"/>
              <a:t>read as address of age</a:t>
            </a:r>
          </a:p>
          <a:p>
            <a:pPr marL="0" indent="0">
              <a:buNone/>
            </a:pPr>
            <a:r>
              <a:rPr lang="en-US" dirty="0"/>
              <a:t>displays the variable memory address or location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you store this address in another variable?</a:t>
            </a:r>
          </a:p>
          <a:p>
            <a:pPr lvl="1"/>
            <a:r>
              <a:rPr lang="en-US" dirty="0"/>
              <a:t>Yes – requires a special variable type called Pointer Variable</a:t>
            </a:r>
          </a:p>
          <a:p>
            <a:pPr lvl="1"/>
            <a:r>
              <a:rPr lang="en-US" dirty="0"/>
              <a:t>Pointer variable points to the address of another variable.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BC037-75C1-3E40-8FFA-85FC7273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4B33F-8314-9949-B6B8-AD2B687D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1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F13D-C07A-AC44-B629-1F0EFE5B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4B6E-3417-7041-B965-7C488039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40FF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age = 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12</a:t>
            </a:r>
            <a:r>
              <a:rPr lang="en-US" dirty="0">
                <a:latin typeface="Courier" pitchFamily="2" charset="0"/>
              </a:rPr>
              <a:t>;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40FF"/>
                </a:solidFill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*</a:t>
            </a:r>
            <a:r>
              <a:rPr lang="en-US" dirty="0" err="1">
                <a:latin typeface="Courier" pitchFamily="2" charset="0"/>
              </a:rPr>
              <a:t>add_age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latin typeface="Courier" pitchFamily="2" charset="0"/>
              </a:rPr>
              <a:t>add_age</a:t>
            </a:r>
            <a:r>
              <a:rPr lang="en-US" dirty="0">
                <a:latin typeface="Courier" pitchFamily="2" charset="0"/>
              </a:rPr>
              <a:t> = &amp;age;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can you view value stored at address held in </a:t>
            </a:r>
            <a:r>
              <a:rPr lang="en-US" dirty="0" err="1"/>
              <a:t>add_age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CE4C1-DD6C-E547-8319-216C7CE9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3C2CD-CFE7-9C44-8153-26A75477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7491D-3BDB-7248-9ED3-A3D74D971280}"/>
              </a:ext>
            </a:extLst>
          </p:cNvPr>
          <p:cNvSpPr txBox="1"/>
          <p:nvPr/>
        </p:nvSpPr>
        <p:spPr>
          <a:xfrm>
            <a:off x="4149666" y="1503217"/>
            <a:ext cx="4687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address: </a:t>
            </a:r>
            <a:r>
              <a:rPr lang="en-US" b="1" dirty="0"/>
              <a:t>0x7ffeefbff5dc </a:t>
            </a:r>
            <a:r>
              <a:rPr lang="en-US" dirty="0"/>
              <a:t>and assign name </a:t>
            </a:r>
            <a:r>
              <a:rPr lang="en-US" b="1" dirty="0"/>
              <a:t>age</a:t>
            </a:r>
            <a:r>
              <a:rPr lang="en-US" dirty="0"/>
              <a:t> to address. Assign value 12 to </a:t>
            </a:r>
            <a:r>
              <a:rPr lang="en-US" b="1" dirty="0"/>
              <a:t>age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90C43-5F55-D54E-AE93-3DFDBB8B0F8F}"/>
              </a:ext>
            </a:extLst>
          </p:cNvPr>
          <p:cNvSpPr txBox="1"/>
          <p:nvPr/>
        </p:nvSpPr>
        <p:spPr>
          <a:xfrm>
            <a:off x="4149664" y="2775602"/>
            <a:ext cx="46876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pointer variable to hold address (point to an int).</a:t>
            </a:r>
          </a:p>
          <a:p>
            <a:r>
              <a:rPr lang="en-US" dirty="0"/>
              <a:t>This variable also requires memory location assigned to it to hold the address value.</a:t>
            </a:r>
          </a:p>
          <a:p>
            <a:r>
              <a:rPr lang="en-US" dirty="0"/>
              <a:t>Select address: </a:t>
            </a:r>
            <a:r>
              <a:rPr lang="en-US" b="1" dirty="0"/>
              <a:t>0x7ffeefbff5d0 </a:t>
            </a:r>
            <a:r>
              <a:rPr lang="en-US" dirty="0"/>
              <a:t>and assign name </a:t>
            </a:r>
            <a:r>
              <a:rPr lang="en-US" b="1" dirty="0" err="1"/>
              <a:t>add_age</a:t>
            </a:r>
            <a:r>
              <a:rPr lang="en-US" dirty="0"/>
              <a:t> to address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462DD-2B67-4841-BC21-A8569F9F9608}"/>
              </a:ext>
            </a:extLst>
          </p:cNvPr>
          <p:cNvSpPr txBox="1"/>
          <p:nvPr/>
        </p:nvSpPr>
        <p:spPr>
          <a:xfrm>
            <a:off x="4149664" y="4716737"/>
            <a:ext cx="4687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address of age: </a:t>
            </a:r>
            <a:r>
              <a:rPr lang="en-US" b="1" dirty="0"/>
              <a:t>0x7ffeefbff5dc </a:t>
            </a:r>
            <a:r>
              <a:rPr lang="en-US" dirty="0"/>
              <a:t>as a value to variable </a:t>
            </a:r>
            <a:r>
              <a:rPr lang="en-US" b="1" dirty="0" err="1"/>
              <a:t>add_age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71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679C-DF24-8E48-930B-E1D0FB77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(memorize)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806F5D2-9347-0E40-9101-947AC3C84D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507030"/>
              </p:ext>
            </p:extLst>
          </p:nvPr>
        </p:nvGraphicFramePr>
        <p:xfrm>
          <a:off x="685800" y="1609725"/>
          <a:ext cx="7772400" cy="4028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1911434985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395177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[data type] age</a:t>
                      </a:r>
                    </a:p>
                    <a:p>
                      <a:endParaRPr lang="en-US" dirty="0">
                        <a:latin typeface="Courier" pitchFamily="2" charset="0"/>
                      </a:endParaRP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int age=12;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float age=12.0;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char age=‘A’;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name, holds a value as defined by 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73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&amp;age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 of variable </a:t>
                      </a:r>
                      <a:r>
                        <a:rPr lang="en-US" b="1" dirty="0"/>
                        <a:t>age</a:t>
                      </a:r>
                      <a:r>
                        <a:rPr lang="en-US" dirty="0"/>
                        <a:t>, holds an address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13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 *address_age;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address_age = &amp;age;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Pointer variable name, holds an address</a:t>
                      </a:r>
                    </a:p>
                    <a:p>
                      <a:r>
                        <a:rPr lang="en-US" dirty="0"/>
                        <a:t>Points to datatype defined.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27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*address_age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 to value held in address held at address_age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8375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BC037-75C1-3E40-8FFA-85FC7273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4B33F-8314-9949-B6B8-AD2B687D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1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78CB-4DAD-1D43-8BAB-DF53FE47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D6449-D230-A344-B60D-E5403933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571F4-F5EA-7048-84BC-5360E36B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17691F-E37C-C448-8C62-017C39D60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32" y="1039651"/>
            <a:ext cx="5943600" cy="3188675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10623E7-C91B-3F42-B3F0-CAB2523AD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5132" y="4473715"/>
            <a:ext cx="2926080" cy="2164195"/>
          </a:xfrm>
        </p:spPr>
      </p:pic>
    </p:spTree>
    <p:extLst>
      <p:ext uri="{BB962C8B-B14F-4D97-AF65-F5344CB8AC3E}">
        <p14:creationId xmlns:p14="http://schemas.microsoft.com/office/powerpoint/2010/main" val="302349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899A-BA46-C244-9D4E-84833D82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Arrays: a special pointer 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794674-112B-3D40-9362-2F290167E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132" y="1428038"/>
            <a:ext cx="6197600" cy="28448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91F5F-B2E8-054B-814E-158D2C2A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B1B2D-30C8-AC40-91E0-44D98D7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54E138-7582-5E42-B6D5-CA7D0E3C2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32" y="4820088"/>
            <a:ext cx="3975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7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1F48-BDB3-5645-A318-F0B4BE41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Summary on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B21E6-FB6C-3841-899E-5CB509E1E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character array</a:t>
            </a:r>
          </a:p>
          <a:p>
            <a:pPr lvl="1"/>
            <a:r>
              <a:rPr lang="en-US" dirty="0"/>
              <a:t>char name[20]=”Jon”</a:t>
            </a:r>
          </a:p>
          <a:p>
            <a:pPr lvl="1"/>
            <a:r>
              <a:rPr lang="en-US" dirty="0"/>
              <a:t>is stored as </a:t>
            </a:r>
          </a:p>
          <a:p>
            <a:pPr lvl="2"/>
            <a:r>
              <a:rPr lang="en-US" dirty="0"/>
              <a:t>name[0] = ‘J’</a:t>
            </a:r>
          </a:p>
          <a:p>
            <a:pPr lvl="2"/>
            <a:r>
              <a:rPr lang="en-US" dirty="0"/>
              <a:t>name[1] = ‘o’</a:t>
            </a:r>
          </a:p>
          <a:p>
            <a:pPr lvl="2"/>
            <a:r>
              <a:rPr lang="en-US" dirty="0"/>
              <a:t>name[2] = ‘n’</a:t>
            </a:r>
          </a:p>
          <a:p>
            <a:pPr lvl="2"/>
            <a:r>
              <a:rPr lang="en-US" dirty="0"/>
              <a:t>name[3] = ’\0’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The empty character ‘\0’ helps identify the end of a character string.</a:t>
            </a:r>
          </a:p>
          <a:p>
            <a:r>
              <a:rPr lang="en-US" dirty="0"/>
              <a:t>In general, the runtime code may not know where the end point of an array is, except for strings as mentioned above.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15F8C-C45C-184F-B472-E1593CC0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9003C-C7B9-C149-ADCF-902F5DF6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4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4348</TotalTime>
  <Words>1428</Words>
  <Application>Microsoft Office PowerPoint</Application>
  <PresentationFormat>On-screen Show (4:3)</PresentationFormat>
  <Paragraphs>255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Calibri Light</vt:lpstr>
      <vt:lpstr>Courier</vt:lpstr>
      <vt:lpstr>Rockwell Extra Bold</vt:lpstr>
      <vt:lpstr>Wingdings</vt:lpstr>
      <vt:lpstr>Wood Type</vt:lpstr>
      <vt:lpstr>ENGR 12</vt:lpstr>
      <vt:lpstr>Functions summary</vt:lpstr>
      <vt:lpstr>Pointers </vt:lpstr>
      <vt:lpstr>Definitions (memorize)</vt:lpstr>
      <vt:lpstr>Pointers Example</vt:lpstr>
      <vt:lpstr>Definitions (memorize)</vt:lpstr>
      <vt:lpstr>Sample pointers</vt:lpstr>
      <vt:lpstr>Arrays: a special pointer type</vt:lpstr>
      <vt:lpstr>Quick Summary on Arrays</vt:lpstr>
      <vt:lpstr>How does it work?</vt:lpstr>
      <vt:lpstr>Array pointers</vt:lpstr>
      <vt:lpstr>Closer look at array address</vt:lpstr>
      <vt:lpstr>What about multi dim array?</vt:lpstr>
      <vt:lpstr>Functions</vt:lpstr>
      <vt:lpstr>Sending 1-d array to function</vt:lpstr>
      <vt:lpstr>Sending 2-d array to function</vt:lpstr>
      <vt:lpstr>Summary</vt:lpstr>
      <vt:lpstr>Send by value &amp; address</vt:lpstr>
      <vt:lpstr>Send by value and address</vt:lpstr>
      <vt:lpstr>As a team: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12</dc:title>
  <dc:creator>Microsoft Office User</dc:creator>
  <cp:lastModifiedBy>Peiffer, Avery E</cp:lastModifiedBy>
  <cp:revision>222</cp:revision>
  <dcterms:created xsi:type="dcterms:W3CDTF">2018-01-16T11:06:59Z</dcterms:created>
  <dcterms:modified xsi:type="dcterms:W3CDTF">2018-04-10T18:02:12Z</dcterms:modified>
</cp:coreProperties>
</file>