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8"/>
  </p:notesMasterIdLst>
  <p:sldIdLst>
    <p:sldId id="256" r:id="rId2"/>
    <p:sldId id="298" r:id="rId3"/>
    <p:sldId id="299" r:id="rId4"/>
    <p:sldId id="300" r:id="rId5"/>
    <p:sldId id="280" r:id="rId6"/>
    <p:sldId id="279" r:id="rId7"/>
    <p:sldId id="277" r:id="rId8"/>
    <p:sldId id="278" r:id="rId9"/>
    <p:sldId id="301" r:id="rId10"/>
    <p:sldId id="302" r:id="rId11"/>
    <p:sldId id="283" r:id="rId12"/>
    <p:sldId id="285" r:id="rId13"/>
    <p:sldId id="284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303" r:id="rId23"/>
    <p:sldId id="304" r:id="rId24"/>
    <p:sldId id="305" r:id="rId25"/>
    <p:sldId id="306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9"/>
    <p:restoredTop sz="79579"/>
  </p:normalViewPr>
  <p:slideViewPr>
    <p:cSldViewPr snapToGrid="0" snapToObjects="1">
      <p:cViewPr varScale="1">
        <p:scale>
          <a:sx n="92" d="100"/>
          <a:sy n="92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1C450-0AC5-494B-9493-298380D87A61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F4F0D-C144-0E47-BDDF-E58C1ED9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Isnumeric</a:t>
            </a:r>
            <a:r>
              <a:rPr lang="en-US" dirty="0" smtClean="0"/>
              <a:t> checks for data type and whether</a:t>
            </a:r>
            <a:r>
              <a:rPr lang="en-US" baseline="0" dirty="0" smtClean="0"/>
              <a:t> this is a numeric array or not.</a:t>
            </a:r>
          </a:p>
          <a:p>
            <a:r>
              <a:rPr lang="en-US" baseline="0" dirty="0" err="1" smtClean="0"/>
              <a:t>Isletter</a:t>
            </a:r>
            <a:r>
              <a:rPr lang="en-US" baseline="0" dirty="0" smtClean="0"/>
              <a:t> checks for whether the array of string or number contains a letter or not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Example: a=</a:t>
            </a:r>
            <a:r>
              <a:rPr lang="mr-IN" baseline="0" dirty="0" smtClean="0"/>
              <a:t>’</a:t>
            </a:r>
            <a:r>
              <a:rPr lang="en-US" baseline="0" dirty="0" smtClean="0"/>
              <a:t>12’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isnumeric</a:t>
            </a:r>
            <a:r>
              <a:rPr lang="en-US" baseline="0" dirty="0" smtClean="0"/>
              <a:t>(a) will return false</a:t>
            </a:r>
          </a:p>
          <a:p>
            <a:r>
              <a:rPr lang="en-US" baseline="0" dirty="0" err="1" smtClean="0"/>
              <a:t>Isletter</a:t>
            </a:r>
            <a:r>
              <a:rPr lang="en-US" baseline="0" dirty="0" smtClean="0"/>
              <a:t>(a) will also return false, since both 1 and 2 are not letters.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F4F0D-C144-0E47-BDDF-E58C1ED97F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3118-9972-354D-8DC5-218B241A137D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3F27-7D10-3B47-8546-C5EF135BBB43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2206-7295-5844-A2EE-E5F4A7D54197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04878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9344"/>
            <a:ext cx="7772400" cy="4562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3582E3-40BD-114B-9F59-C65522CA6A2E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634A-1E82-1A45-95BA-662427724CC6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1CAB2-8770-0F43-B84E-7E725F8CDF38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1051F8-0F43-8144-AEB9-6CD472E15AB2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FD53-42B4-A845-9736-013E447D2274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4DC2-1CC6-AC41-8124-F39A7ABE49CB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6FF3-E0C3-BC44-A58E-4BF5FA5781DB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132" y="0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024336-23EE-D649-B651-70E073647BE3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ocw.mit.edu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ocw.mit.edu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ocw.mit.edu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ENGR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Mandala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5CFB-40FD-9D40-A3A0-B535327B6306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command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2" y="1448521"/>
            <a:ext cx="4051300" cy="3721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6433" y="1448521"/>
            <a:ext cx="4236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MATLAB assumes user entry for input command is a number, function, or variable.</a:t>
            </a:r>
          </a:p>
          <a:p>
            <a:endParaRPr lang="en-US" dirty="0"/>
          </a:p>
          <a:p>
            <a:r>
              <a:rPr lang="en-US" dirty="0" smtClean="0"/>
              <a:t>To successfully enter text, we need to enclose it within single quotes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‘ ’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433" y="3774205"/>
            <a:ext cx="4236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However, if you add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‘s’ </a:t>
            </a:r>
            <a:r>
              <a:rPr lang="en-US" dirty="0" smtClean="0"/>
              <a:t>at the end of the argument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en-US" dirty="0" smtClean="0"/>
              <a:t> command, MATLAB expects a string, and throws no tantrums!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9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linear </a:t>
            </a:r>
            <a:r>
              <a:rPr lang="en-US" dirty="0" err="1" smtClean="0"/>
              <a:t>eqn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0764"/>
            <a:ext cx="7772400" cy="49114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8B"/>
                </a:solidFill>
              </a:rPr>
              <a:t>Collect the </a:t>
            </a:r>
            <a:r>
              <a:rPr lang="en-US" i="1" dirty="0">
                <a:solidFill>
                  <a:srgbClr val="00008B"/>
                </a:solidFill>
              </a:rPr>
              <a:t>unknowns</a:t>
            </a:r>
            <a:r>
              <a:rPr lang="en-US" dirty="0">
                <a:solidFill>
                  <a:srgbClr val="00008B"/>
                </a:solidFill>
              </a:rPr>
              <a:t>: </a:t>
            </a:r>
            <a:r>
              <a:rPr lang="en-US" dirty="0">
                <a:solidFill>
                  <a:srgbClr val="8B0000"/>
                </a:solidFill>
              </a:rPr>
              <a:t>cost of tangerine (</a:t>
            </a:r>
            <a:r>
              <a:rPr lang="en-US" dirty="0">
                <a:solidFill>
                  <a:srgbClr val="8B0000"/>
                </a:solidFill>
                <a:ea typeface="Courier"/>
                <a:cs typeface="Courier"/>
                <a:sym typeface="Courier"/>
              </a:rPr>
              <a:t>x</a:t>
            </a:r>
            <a:r>
              <a:rPr lang="en-US" baseline="-5999" dirty="0">
                <a:solidFill>
                  <a:srgbClr val="8B0000"/>
                </a:solidFill>
                <a:ea typeface="Courier"/>
                <a:cs typeface="Courier"/>
                <a:sym typeface="Courier"/>
              </a:rPr>
              <a:t>1</a:t>
            </a:r>
            <a:r>
              <a:rPr lang="en-US" dirty="0">
                <a:solidFill>
                  <a:srgbClr val="8B0000"/>
                </a:solidFill>
              </a:rPr>
              <a:t>), banana (</a:t>
            </a:r>
            <a:r>
              <a:rPr lang="en-US" dirty="0">
                <a:solidFill>
                  <a:srgbClr val="8B0000"/>
                </a:solidFill>
                <a:ea typeface="Courier"/>
                <a:cs typeface="Courier"/>
                <a:sym typeface="Courier"/>
              </a:rPr>
              <a:t>x</a:t>
            </a:r>
            <a:r>
              <a:rPr lang="en-US" baseline="-5999" dirty="0">
                <a:solidFill>
                  <a:srgbClr val="8B0000"/>
                </a:solidFill>
                <a:ea typeface="Courier"/>
                <a:cs typeface="Courier"/>
                <a:sym typeface="Courier"/>
              </a:rPr>
              <a:t>2</a:t>
            </a:r>
            <a:r>
              <a:rPr lang="en-US" dirty="0">
                <a:solidFill>
                  <a:srgbClr val="8B0000"/>
                </a:solidFill>
              </a:rPr>
              <a:t>), and peach (</a:t>
            </a:r>
            <a:r>
              <a:rPr lang="en-US" dirty="0">
                <a:solidFill>
                  <a:srgbClr val="8B0000"/>
                </a:solidFill>
                <a:ea typeface="Courier"/>
                <a:cs typeface="Courier"/>
                <a:sym typeface="Courier"/>
              </a:rPr>
              <a:t>x</a:t>
            </a:r>
            <a:r>
              <a:rPr lang="en-US" baseline="-5999" dirty="0">
                <a:solidFill>
                  <a:srgbClr val="8B0000"/>
                </a:solidFill>
                <a:ea typeface="Courier"/>
                <a:cs typeface="Courier"/>
                <a:sym typeface="Courier"/>
              </a:rPr>
              <a:t>3</a:t>
            </a:r>
            <a:r>
              <a:rPr lang="en-US" dirty="0">
                <a:solidFill>
                  <a:srgbClr val="8B0000"/>
                </a:solidFill>
              </a:rPr>
              <a:t>)</a:t>
            </a:r>
            <a:r>
              <a:rPr lang="en-US" dirty="0">
                <a:solidFill>
                  <a:srgbClr val="00008B"/>
                </a:solidFill>
              </a:rPr>
              <a:t> into a vector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x</a:t>
            </a:r>
            <a:r>
              <a:rPr lang="en-US" dirty="0">
                <a:solidFill>
                  <a:srgbClr val="00008B"/>
                </a:solidFill>
              </a:rPr>
              <a:t>; collect coefficients of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x</a:t>
            </a:r>
            <a:r>
              <a:rPr lang="en-US" dirty="0">
                <a:solidFill>
                  <a:srgbClr val="00008B"/>
                </a:solidFill>
              </a:rPr>
              <a:t> into a matrix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</a:t>
            </a:r>
            <a:r>
              <a:rPr lang="en-US" dirty="0">
                <a:solidFill>
                  <a:srgbClr val="00008B"/>
                </a:solidFill>
              </a:rPr>
              <a:t>; collect right hand side numbers into a vector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b</a:t>
            </a:r>
            <a:r>
              <a:rPr lang="en-US" dirty="0">
                <a:solidFill>
                  <a:srgbClr val="00008B"/>
                </a:solidFill>
              </a:rPr>
              <a:t>;</a:t>
            </a:r>
            <a:r>
              <a:rPr lang="en-US" dirty="0">
                <a:solidFill>
                  <a:srgbClr val="800020"/>
                </a:solidFill>
              </a:rPr>
              <a:t> </a:t>
            </a:r>
            <a:r>
              <a:rPr lang="en-US" dirty="0">
                <a:solidFill>
                  <a:srgbClr val="00008B"/>
                </a:solidFill>
              </a:rPr>
              <a:t>this will result in an equation of the form…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Table"/>
          <p:cNvGraphicFramePr/>
          <p:nvPr>
            <p:extLst>
              <p:ext uri="{D42A27DB-BD31-4B8C-83A1-F6EECF244321}">
                <p14:modId xmlns:p14="http://schemas.microsoft.com/office/powerpoint/2010/main" val="1336834784"/>
              </p:ext>
            </p:extLst>
          </p:nvPr>
        </p:nvGraphicFramePr>
        <p:xfrm>
          <a:off x="2147457" y="2862073"/>
          <a:ext cx="5522973" cy="2240280"/>
        </p:xfrm>
        <a:graphic>
          <a:graphicData uri="http://schemas.openxmlformats.org/drawingml/2006/table">
            <a:tbl>
              <a:tblPr bandRow="1"/>
              <a:tblGrid>
                <a:gridCol w="518916"/>
                <a:gridCol w="518916"/>
                <a:gridCol w="518916"/>
                <a:gridCol w="518916"/>
                <a:gridCol w="518916"/>
                <a:gridCol w="518916"/>
                <a:gridCol w="518916"/>
                <a:gridCol w="518916"/>
                <a:gridCol w="518916"/>
                <a:gridCol w="852729"/>
              </a:tblGrid>
              <a:tr h="746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400"/>
                        <a:t>x</a:t>
                      </a:r>
                      <a:r>
                        <a:rPr sz="2400"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400"/>
                        <a:t>x</a:t>
                      </a:r>
                      <a:r>
                        <a:rPr sz="2400"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400"/>
                        <a:t>x</a:t>
                      </a:r>
                      <a:r>
                        <a:rPr sz="2400" baseline="-5999"/>
                        <a:t>3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2.15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F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400" dirty="0"/>
                        <a:t>x</a:t>
                      </a:r>
                      <a:r>
                        <a:rPr sz="2400" baseline="-5999" dirty="0"/>
                        <a:t>1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400"/>
                        <a:t>x</a:t>
                      </a:r>
                      <a:r>
                        <a:rPr sz="2400"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400"/>
                        <a:t>x</a:t>
                      </a:r>
                      <a:r>
                        <a:rPr sz="2400" baseline="-5999"/>
                        <a:t>3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2.95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F00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400"/>
                        <a:t>x</a:t>
                      </a:r>
                      <a:r>
                        <a:rPr sz="2400" baseline="-5999"/>
                        <a:t>1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400"/>
                        <a:t>x</a:t>
                      </a:r>
                      <a:r>
                        <a:rPr sz="2400" baseline="-5999"/>
                        <a:t>2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+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400"/>
                        <a:t>x</a:t>
                      </a:r>
                      <a:r>
                        <a:rPr sz="2400" baseline="-5999"/>
                        <a:t>3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2.20</a:t>
                      </a:r>
                    </a:p>
                  </a:txBody>
                  <a:tcPr marL="50800" marR="50800" marT="50800" marB="508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F00"/>
                    </a:solidFill>
                  </a:tcPr>
                </a:tc>
              </a:tr>
            </a:tbl>
          </a:graphicData>
        </a:graphic>
      </p:graphicFrame>
      <p:pic>
        <p:nvPicPr>
          <p:cNvPr id="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816" y="5423938"/>
            <a:ext cx="2540001" cy="12139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7375" y="5331347"/>
            <a:ext cx="1905001" cy="1399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7392" y="5408686"/>
            <a:ext cx="1905001" cy="124447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Line"/>
          <p:cNvSpPr/>
          <p:nvPr/>
        </p:nvSpPr>
        <p:spPr>
          <a:xfrm flipH="1" flipV="1">
            <a:off x="2884192" y="5295029"/>
            <a:ext cx="3160414" cy="0"/>
          </a:xfrm>
          <a:prstGeom prst="line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2884192" y="5060037"/>
            <a:ext cx="1" cy="234992"/>
          </a:xfrm>
          <a:prstGeom prst="line">
            <a:avLst/>
          </a:prstGeom>
          <a:ln w="50800">
            <a:solidFill>
              <a:srgbClr val="945200"/>
            </a:solidFill>
            <a:miter lim="400000"/>
            <a:head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" name="Line"/>
          <p:cNvSpPr/>
          <p:nvPr/>
        </p:nvSpPr>
        <p:spPr>
          <a:xfrm>
            <a:off x="4549047" y="5060037"/>
            <a:ext cx="1" cy="234992"/>
          </a:xfrm>
          <a:prstGeom prst="line">
            <a:avLst/>
          </a:prstGeom>
          <a:ln w="50800">
            <a:solidFill>
              <a:srgbClr val="945200"/>
            </a:solidFill>
            <a:miter lim="400000"/>
            <a:head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" name="Line"/>
          <p:cNvSpPr/>
          <p:nvPr/>
        </p:nvSpPr>
        <p:spPr>
          <a:xfrm>
            <a:off x="6044606" y="5060037"/>
            <a:ext cx="1" cy="234992"/>
          </a:xfrm>
          <a:prstGeom prst="line">
            <a:avLst/>
          </a:prstGeom>
          <a:ln w="50800">
            <a:solidFill>
              <a:srgbClr val="945200"/>
            </a:solidFill>
            <a:miter lim="400000"/>
            <a:head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" name="Line"/>
          <p:cNvSpPr/>
          <p:nvPr/>
        </p:nvSpPr>
        <p:spPr>
          <a:xfrm flipH="1" flipV="1">
            <a:off x="1231740" y="2749889"/>
            <a:ext cx="4140716" cy="1803"/>
          </a:xfrm>
          <a:prstGeom prst="line">
            <a:avLst/>
          </a:prstGeom>
          <a:ln w="50800">
            <a:solidFill>
              <a:srgbClr val="9452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9" name="Line"/>
          <p:cNvSpPr/>
          <p:nvPr/>
        </p:nvSpPr>
        <p:spPr>
          <a:xfrm flipH="1">
            <a:off x="1205344" y="2724491"/>
            <a:ext cx="8221" cy="2620138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" name="Line"/>
          <p:cNvSpPr/>
          <p:nvPr/>
        </p:nvSpPr>
        <p:spPr>
          <a:xfrm>
            <a:off x="2286713" y="2724490"/>
            <a:ext cx="1" cy="234992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" name="Line"/>
          <p:cNvSpPr/>
          <p:nvPr/>
        </p:nvSpPr>
        <p:spPr>
          <a:xfrm>
            <a:off x="3897375" y="2751694"/>
            <a:ext cx="1" cy="234992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" name="Line"/>
          <p:cNvSpPr/>
          <p:nvPr/>
        </p:nvSpPr>
        <p:spPr>
          <a:xfrm>
            <a:off x="5372456" y="2761488"/>
            <a:ext cx="1" cy="234992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 len="sm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1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031" y="835325"/>
            <a:ext cx="1785938" cy="442389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o find the unknowns, i.e., component in vector x, left multiply this equation by the inverse of matrix A"/>
          <p:cNvSpPr txBox="1"/>
          <p:nvPr/>
        </p:nvSpPr>
        <p:spPr>
          <a:xfrm>
            <a:off x="107156" y="1362945"/>
            <a:ext cx="8940431" cy="1006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 dirty="0">
                <a:solidFill>
                  <a:srgbClr val="00008B"/>
                </a:solidFill>
              </a:rPr>
              <a:t>To find the </a:t>
            </a:r>
            <a:r>
              <a:rPr sz="2250" i="1" dirty="0">
                <a:solidFill>
                  <a:srgbClr val="00008B"/>
                </a:solidFill>
              </a:rPr>
              <a:t>unknowns</a:t>
            </a:r>
            <a:r>
              <a:rPr sz="2250" dirty="0">
                <a:solidFill>
                  <a:srgbClr val="00008B"/>
                </a:solidFill>
              </a:rPr>
              <a:t>, i.e., component in vector </a:t>
            </a:r>
            <a:r>
              <a:rPr sz="2250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x</a:t>
            </a:r>
            <a:r>
              <a:rPr sz="2250" dirty="0">
                <a:solidFill>
                  <a:srgbClr val="00008B"/>
                </a:solidFill>
              </a:rPr>
              <a:t>, left multiply this equation by the inverse of matrix </a:t>
            </a:r>
            <a:r>
              <a:rPr sz="2250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</a:t>
            </a: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9578" y="2277460"/>
            <a:ext cx="4464844" cy="450581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Line"/>
          <p:cNvSpPr/>
          <p:nvPr/>
        </p:nvSpPr>
        <p:spPr>
          <a:xfrm>
            <a:off x="2389417" y="2741123"/>
            <a:ext cx="1" cy="587281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 len="sm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0" name="inverse of matrix A"/>
          <p:cNvSpPr txBox="1"/>
          <p:nvPr/>
        </p:nvSpPr>
        <p:spPr>
          <a:xfrm>
            <a:off x="1224930" y="3304252"/>
            <a:ext cx="233987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spcBef>
                <a:spcPts val="1758"/>
              </a:spcBef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 dirty="0"/>
              <a:t>inverse of matrix </a:t>
            </a:r>
            <a:r>
              <a:rPr sz="2250" dirty="0">
                <a:solidFill>
                  <a:srgbClr val="800020"/>
                </a:solidFill>
                <a:ea typeface="Gill Sans SemiBold"/>
                <a:cs typeface="Gill Sans SemiBold"/>
                <a:sym typeface="Gill Sans SemiBold"/>
              </a:rPr>
              <a:t>A</a:t>
            </a:r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30162" y="3503122"/>
            <a:ext cx="1785938" cy="87944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Line"/>
          <p:cNvSpPr/>
          <p:nvPr/>
        </p:nvSpPr>
        <p:spPr>
          <a:xfrm>
            <a:off x="4608480" y="2753688"/>
            <a:ext cx="1" cy="1030053"/>
          </a:xfrm>
          <a:prstGeom prst="line">
            <a:avLst/>
          </a:prstGeom>
          <a:ln w="50800">
            <a:solidFill>
              <a:srgbClr val="945200"/>
            </a:solidFill>
            <a:miter lim="400000"/>
            <a:tailEnd type="triangle" len="sm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3" name="identity matrix"/>
          <p:cNvSpPr txBox="1"/>
          <p:nvPr/>
        </p:nvSpPr>
        <p:spPr>
          <a:xfrm>
            <a:off x="4746427" y="3059524"/>
            <a:ext cx="2020746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spcBef>
                <a:spcPts val="2500"/>
              </a:spcBef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250" dirty="0">
                <a:latin typeface="+mn-lt"/>
              </a:rPr>
              <a:t>identity matrix</a:t>
            </a:r>
          </a:p>
        </p:txBody>
      </p:sp>
      <p:sp>
        <p:nvSpPr>
          <p:cNvPr id="294" name="Therefore, the unknowns are found by multiplying the inverse of matrix A (if it exists) by vector b"/>
          <p:cNvSpPr txBox="1"/>
          <p:nvPr/>
        </p:nvSpPr>
        <p:spPr>
          <a:xfrm>
            <a:off x="107156" y="4455598"/>
            <a:ext cx="8940431" cy="1006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 dirty="0">
                <a:solidFill>
                  <a:srgbClr val="00008B"/>
                </a:solidFill>
              </a:rPr>
              <a:t>Therefore, the </a:t>
            </a:r>
            <a:r>
              <a:rPr sz="2250" i="1" dirty="0">
                <a:solidFill>
                  <a:srgbClr val="00008B"/>
                </a:solidFill>
              </a:rPr>
              <a:t>unknowns</a:t>
            </a:r>
            <a:r>
              <a:rPr sz="2250" dirty="0">
                <a:solidFill>
                  <a:srgbClr val="00008B"/>
                </a:solidFill>
              </a:rPr>
              <a:t> are found by multiplying the inverse of matrix </a:t>
            </a:r>
            <a:r>
              <a:rPr sz="2250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</a:t>
            </a:r>
            <a:r>
              <a:rPr sz="2250" dirty="0">
                <a:solidFill>
                  <a:srgbClr val="00008B"/>
                </a:solidFill>
              </a:rPr>
              <a:t> (if it exists) by vector </a:t>
            </a:r>
            <a:r>
              <a:rPr sz="2250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b</a:t>
            </a:r>
          </a:p>
        </p:txBody>
      </p:sp>
      <p:pic>
        <p:nvPicPr>
          <p:cNvPr id="29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34741" y="5387619"/>
            <a:ext cx="2678907" cy="593315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Rectangle"/>
          <p:cNvSpPr/>
          <p:nvPr/>
        </p:nvSpPr>
        <p:spPr>
          <a:xfrm>
            <a:off x="4079531" y="5237792"/>
            <a:ext cx="2986284" cy="1012193"/>
          </a:xfrm>
          <a:prstGeom prst="rect">
            <a:avLst/>
          </a:prstGeom>
          <a:solidFill>
            <a:srgbClr val="FF9300">
              <a:alpha val="15000"/>
            </a:srgbClr>
          </a:solidFill>
          <a:ln w="50800">
            <a:solidFill>
              <a:srgbClr val="9452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7" name="SOLUTION"/>
          <p:cNvSpPr txBox="1"/>
          <p:nvPr/>
        </p:nvSpPr>
        <p:spPr>
          <a:xfrm>
            <a:off x="2060328" y="5534697"/>
            <a:ext cx="1785938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spcBef>
                <a:spcPts val="2500"/>
              </a:spcBef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2250" dirty="0">
                <a:latin typeface="+mn-lt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7739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To solve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Ax=b</a:t>
            </a:r>
            <a:r>
              <a:rPr lang="en-US" dirty="0"/>
              <a:t> in MATLAB, you need to first check if the inverse of matrix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</a:t>
            </a:r>
            <a:r>
              <a:rPr lang="en-US" dirty="0"/>
              <a:t> exists, and if it does, then compute the inverse of matrix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</a:t>
            </a:r>
            <a:r>
              <a:rPr lang="en-US" dirty="0"/>
              <a:t> and multiply it by vector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b</a:t>
            </a:r>
            <a:r>
              <a:rPr lang="en-US" dirty="0"/>
              <a:t>, i.e., </a:t>
            </a:r>
            <a:r>
              <a:rPr lang="en-US" dirty="0" err="1">
                <a:ea typeface="Courier"/>
                <a:cs typeface="Courier"/>
                <a:sym typeface="Courier"/>
              </a:rPr>
              <a:t>inv</a:t>
            </a:r>
            <a:r>
              <a:rPr lang="en-US" dirty="0">
                <a:ea typeface="Courier"/>
                <a:cs typeface="Courier"/>
                <a:sym typeface="Courier"/>
              </a:rPr>
              <a:t>(A)*b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>
              <a:ea typeface="Courier"/>
              <a:cs typeface="Courier"/>
              <a:sym typeface="Courier"/>
            </a:endParaRPr>
          </a:p>
          <a:p>
            <a:pPr marL="0" indent="0">
              <a:buNone/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ea typeface="Gill Sans SemiBold"/>
                <a:cs typeface="Gill Sans SemiBold"/>
                <a:sym typeface="Gill Sans SemiBold"/>
              </a:rPr>
              <a:t>DETERMINANT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To check if the inverse of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</a:t>
            </a:r>
            <a:r>
              <a:rPr lang="en-US" dirty="0"/>
              <a:t> exists, use MATLAB’s </a:t>
            </a:r>
            <a:r>
              <a:rPr lang="en-US" b="1" dirty="0" err="1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det</a:t>
            </a:r>
            <a:r>
              <a:rPr lang="en-US" dirty="0"/>
              <a:t> command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/>
          </a:p>
          <a:p>
            <a:pPr marL="0" indent="0">
              <a:buNone/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ea typeface="Gill Sans SemiBold"/>
                <a:cs typeface="Gill Sans SemiBold"/>
                <a:sym typeface="Gill Sans SemiBold"/>
              </a:rPr>
              <a:t>INVERSE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To compute the inverse of matrix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</a:t>
            </a:r>
            <a:r>
              <a:rPr lang="en-US" dirty="0"/>
              <a:t>, use MATLAB’s </a:t>
            </a:r>
            <a:r>
              <a:rPr lang="en-US" b="1" dirty="0" err="1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inv</a:t>
            </a:r>
            <a:r>
              <a:rPr lang="en-US" dirty="0"/>
              <a:t> command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lang="en-US" dirty="0"/>
          </a:p>
          <a:p>
            <a:pPr marL="0" indent="0">
              <a:buNone/>
              <a:defRPr sz="3200" b="1">
                <a:solidFill>
                  <a:srgbClr val="8B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>
                <a:ea typeface="Gill Sans SemiBold"/>
                <a:cs typeface="Gill Sans SemiBold"/>
                <a:sym typeface="Gill Sans SemiBold"/>
              </a:rPr>
              <a:t>ALTERNATIVE METHOD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dirty="0"/>
              <a:t>Since </a:t>
            </a:r>
            <a:r>
              <a:rPr lang="en-US" b="1" dirty="0">
                <a:solidFill>
                  <a:srgbClr val="8B0000"/>
                </a:solidFill>
                <a:ea typeface="Courier"/>
                <a:cs typeface="Courier"/>
                <a:sym typeface="Courier"/>
              </a:rPr>
              <a:t>A</a:t>
            </a:r>
            <a:r>
              <a:rPr lang="en-US" dirty="0"/>
              <a:t> is a matrix and </a:t>
            </a:r>
            <a:r>
              <a:rPr lang="en-US" b="1" dirty="0">
                <a:solidFill>
                  <a:srgbClr val="8B0000"/>
                </a:solidFill>
                <a:ea typeface="Courier"/>
                <a:cs typeface="Courier"/>
                <a:sym typeface="Courier"/>
              </a:rPr>
              <a:t>b</a:t>
            </a:r>
            <a:r>
              <a:rPr lang="en-US" dirty="0"/>
              <a:t> a vector, then you can use the left matrix divide operator (see Using MATLAB as a calculator) to solve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Ax=b</a:t>
            </a:r>
            <a:r>
              <a:rPr lang="en-US" dirty="0"/>
              <a:t>, i.e., 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A\b</a:t>
            </a:r>
            <a:r>
              <a:rPr lang="en-US" dirty="0"/>
              <a:t> (note that you still need to check if the determinant of </a:t>
            </a:r>
            <a:r>
              <a:rPr lang="en-US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A</a:t>
            </a:r>
            <a:r>
              <a:rPr lang="en-US" dirty="0"/>
              <a:t> exists)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5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lang="en-US" dirty="0"/>
              <a:t>example</a:t>
            </a:r>
          </a:p>
          <a:p>
            <a:pPr marL="0" indent="0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400" dirty="0">
                <a:solidFill>
                  <a:srgbClr val="00008B"/>
                </a:solidFill>
              </a:rPr>
              <a:t>Let </a:t>
            </a:r>
            <a:r>
              <a:rPr lang="en-US" sz="2400" b="1" dirty="0">
                <a:solidFill>
                  <a:srgbClr val="00008B"/>
                </a:solidFill>
                <a:ea typeface="Courier"/>
                <a:cs typeface="Courier"/>
                <a:sym typeface="Courier"/>
              </a:rPr>
              <a:t>A=[3 4 2;7 0 4;4 6 0]</a:t>
            </a:r>
            <a:r>
              <a:rPr lang="en-US" sz="2400" dirty="0">
                <a:solidFill>
                  <a:srgbClr val="00008B"/>
                </a:solidFill>
              </a:rPr>
              <a:t> and </a:t>
            </a:r>
            <a:r>
              <a:rPr lang="en-US" sz="2400" b="1" dirty="0">
                <a:solidFill>
                  <a:srgbClr val="00008B"/>
                </a:solidFill>
                <a:ea typeface="Courier"/>
                <a:cs typeface="Courier"/>
                <a:sym typeface="Courier"/>
              </a:rPr>
              <a:t>b=[2.15;2.95;2.20]</a:t>
            </a:r>
            <a:r>
              <a:rPr lang="en-US" sz="2400" dirty="0">
                <a:solidFill>
                  <a:srgbClr val="00008B"/>
                </a:solidFill>
              </a:rPr>
              <a:t>.</a:t>
            </a:r>
          </a:p>
          <a:p>
            <a:pPr marL="0" indent="0"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2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2200" dirty="0" err="1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det</a:t>
            </a:r>
            <a:r>
              <a:rPr lang="en-US" sz="22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(A) </a:t>
            </a:r>
            <a:r>
              <a:rPr lang="en-US" sz="22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%returns 76, which means that it exists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&gt;&gt; x=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inv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(A)*b </a:t>
            </a:r>
            <a:r>
              <a:rPr lang="en-US" sz="2200" dirty="0">
                <a:solidFill>
                  <a:srgbClr val="008F00"/>
                </a:solidFill>
                <a:latin typeface="Courier New" charset="0"/>
                <a:ea typeface="Courier New" charset="0"/>
                <a:cs typeface="Courier New" charset="0"/>
              </a:rPr>
              <a:t>%returns x=[0.25;0.20;0.30]</a:t>
            </a:r>
          </a:p>
          <a:p>
            <a:pPr marL="0" indent="0">
              <a:buNone/>
              <a:defRPr sz="320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1600" dirty="0">
              <a:solidFill>
                <a:srgbClr val="008F00"/>
              </a:solidFill>
            </a:endParaRPr>
          </a:p>
          <a:p>
            <a:pPr marL="0" indent="0"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2800" dirty="0">
                <a:solidFill>
                  <a:srgbClr val="00008B"/>
                </a:solidFill>
              </a:rPr>
              <a:t>Alternatively</a:t>
            </a:r>
            <a:endParaRPr lang="en-US" dirty="0">
              <a:solidFill>
                <a:srgbClr val="00008B"/>
              </a:solidFill>
            </a:endParaRPr>
          </a:p>
          <a:p>
            <a:pPr marL="0" indent="0">
              <a:buNone/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200" dirty="0">
                <a:solidFill>
                  <a:srgbClr val="00008B"/>
                </a:solidFill>
                <a:latin typeface="Courier New" charset="0"/>
                <a:ea typeface="Courier New" charset="0"/>
                <a:cs typeface="Courier New" charset="0"/>
              </a:rPr>
              <a:t>&gt;&gt; x=A\b </a:t>
            </a:r>
            <a:r>
              <a:rPr lang="en-US" sz="2200" dirty="0">
                <a:solidFill>
                  <a:srgbClr val="92D050"/>
                </a:solidFill>
                <a:latin typeface="Courier New" charset="0"/>
                <a:ea typeface="Courier New" charset="0"/>
                <a:cs typeface="Courier New" charset="0"/>
              </a:rPr>
              <a:t>%returns x=[0.25;0.20;0.30]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&amp; Logical Operators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"/>
          <p:cNvGraphicFramePr/>
          <p:nvPr>
            <p:extLst>
              <p:ext uri="{D42A27DB-BD31-4B8C-83A1-F6EECF244321}">
                <p14:modId xmlns:p14="http://schemas.microsoft.com/office/powerpoint/2010/main" val="428831415"/>
              </p:ext>
            </p:extLst>
          </p:nvPr>
        </p:nvGraphicFramePr>
        <p:xfrm>
          <a:off x="214746" y="1812531"/>
          <a:ext cx="3710383" cy="3341831"/>
        </p:xfrm>
        <a:graphic>
          <a:graphicData uri="http://schemas.openxmlformats.org/drawingml/2006/table">
            <a:tbl>
              <a:tblPr firstRow="1"/>
              <a:tblGrid>
                <a:gridCol w="2350932"/>
                <a:gridCol w="1359451"/>
              </a:tblGrid>
              <a:tr h="537671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>
                          <a:solidFill>
                            <a:srgbClr val="FFFFFF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operator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8B"/>
                      </a:solidFill>
                      <a:miter lim="400000"/>
                    </a:lnL>
                    <a:lnR w="25400">
                      <a:solidFill>
                        <a:srgbClr val="00008B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25400">
                      <a:solidFill>
                        <a:srgbClr val="00008B"/>
                      </a:solidFill>
                      <a:miter lim="400000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cap="all">
                          <a:solidFill>
                            <a:srgbClr val="FFFFFF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SYNTAX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8B"/>
                      </a:solidFill>
                      <a:miter lim="400000"/>
                    </a:lnL>
                    <a:lnR w="25400">
                      <a:solidFill>
                        <a:srgbClr val="00008B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25400">
                      <a:solidFill>
                        <a:srgbClr val="00008B"/>
                      </a:solidFill>
                      <a:miter lim="400000"/>
                    </a:lnB>
                    <a:solidFill>
                      <a:srgbClr val="945200"/>
                    </a:solidFill>
                  </a:tcPr>
                </a:tc>
              </a:tr>
              <a:tr h="39843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Equal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==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39749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equal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~=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39749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Greater than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39749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Less than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39749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Greater or equal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&gt;=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398437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4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Less or equal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4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&lt;=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"/>
          <p:cNvGraphicFramePr/>
          <p:nvPr>
            <p:extLst>
              <p:ext uri="{D42A27DB-BD31-4B8C-83A1-F6EECF244321}">
                <p14:modId xmlns:p14="http://schemas.microsoft.com/office/powerpoint/2010/main" val="1974243259"/>
              </p:ext>
            </p:extLst>
          </p:nvPr>
        </p:nvGraphicFramePr>
        <p:xfrm>
          <a:off x="4187880" y="1812531"/>
          <a:ext cx="4775526" cy="3341831"/>
        </p:xfrm>
        <a:graphic>
          <a:graphicData uri="http://schemas.openxmlformats.org/drawingml/2006/table">
            <a:tbl>
              <a:tblPr firstRow="1"/>
              <a:tblGrid>
                <a:gridCol w="1466717"/>
                <a:gridCol w="3308809"/>
              </a:tblGrid>
              <a:tr h="529737"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cap="all">
                          <a:solidFill>
                            <a:srgbClr val="FFFFFF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operator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8B"/>
                      </a:solidFill>
                      <a:miter lim="400000"/>
                    </a:lnL>
                    <a:lnR w="25400">
                      <a:solidFill>
                        <a:srgbClr val="00008B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25400">
                      <a:solidFill>
                        <a:srgbClr val="00008B"/>
                      </a:solidFill>
                      <a:miter lim="400000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cap="all">
                          <a:solidFill>
                            <a:srgbClr val="FFFFFF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SYNTAX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8B"/>
                      </a:solidFill>
                      <a:miter lim="400000"/>
                    </a:lnL>
                    <a:lnR w="25400">
                      <a:solidFill>
                        <a:srgbClr val="00008B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25400">
                      <a:solidFill>
                        <a:srgbClr val="00008B"/>
                      </a:solidFill>
                      <a:miter lim="400000"/>
                    </a:lnB>
                    <a:solidFill>
                      <a:srgbClr val="945200"/>
                    </a:solidFill>
                  </a:tcPr>
                </a:tc>
              </a:tr>
              <a:tr h="47199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cap="all" baseline="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And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000" dirty="0"/>
                        <a:t>&amp;</a:t>
                      </a:r>
                      <a:r>
                        <a:rPr sz="2000" b="0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rPr sz="1600" b="0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(element-wise)</a:t>
                      </a:r>
                      <a:r>
                        <a:rPr sz="2000" b="0" dirty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rPr sz="2000" dirty="0"/>
                        <a:t>&amp;&amp;</a:t>
                      </a:r>
                      <a:r>
                        <a:rPr sz="1600" b="0" dirty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(short-circuit)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25400">
                      <a:solidFill>
                        <a:srgbClr val="00008B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46702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cap="all" baseline="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defRPr>
                      </a:pPr>
                      <a:r>
                        <a:rPr sz="2000"/>
                        <a:t>|</a:t>
                      </a:r>
                      <a:r>
                        <a:rPr sz="20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rPr sz="1600" b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(element-wise)</a:t>
                      </a:r>
                      <a:r>
                        <a:rPr sz="20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</a:t>
                      </a:r>
                      <a:r>
                        <a:rPr sz="2000"/>
                        <a:t>||</a:t>
                      </a:r>
                      <a:r>
                        <a:rPr sz="1600" b="0">
                          <a:solidFill>
                            <a:srgbClr val="80002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(short-circuit)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46702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cap="all" baseline="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46702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cap="all" baseline="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XOR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xor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467026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 dirty="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All true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 b="1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all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127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  <a:tr h="47199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2000">
                          <a:solidFill>
                            <a:srgbClr val="00008B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Any true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000" b="1" dirty="0">
                          <a:solidFill>
                            <a:srgbClr val="00008B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any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945200"/>
                      </a:solidFill>
                      <a:miter lim="400000"/>
                    </a:lnL>
                    <a:lnR w="25400">
                      <a:solidFill>
                        <a:srgbClr val="945200"/>
                      </a:solidFill>
                      <a:miter lim="400000"/>
                    </a:lnR>
                    <a:lnT w="12700">
                      <a:solidFill>
                        <a:srgbClr val="945200"/>
                      </a:solidFill>
                      <a:miter lim="400000"/>
                    </a:lnT>
                    <a:lnB w="25400">
                      <a:solidFill>
                        <a:srgbClr val="9452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" name="relational operators"/>
          <p:cNvSpPr txBox="1"/>
          <p:nvPr/>
        </p:nvSpPr>
        <p:spPr>
          <a:xfrm>
            <a:off x="214746" y="1313828"/>
            <a:ext cx="4073131" cy="397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>
            <a:lvl1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400" dirty="0"/>
              <a:t>relational operators</a:t>
            </a:r>
          </a:p>
        </p:txBody>
      </p:sp>
      <p:sp>
        <p:nvSpPr>
          <p:cNvPr id="9" name="Logical operators"/>
          <p:cNvSpPr txBox="1"/>
          <p:nvPr/>
        </p:nvSpPr>
        <p:spPr>
          <a:xfrm>
            <a:off x="4890274" y="1313828"/>
            <a:ext cx="4073132" cy="397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92500" lnSpcReduction="20000"/>
          </a:bodyPr>
          <a:lstStyle>
            <a:lvl1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2400"/>
              <a:t>Logical operators</a:t>
            </a:r>
          </a:p>
        </p:txBody>
      </p:sp>
      <p:sp>
        <p:nvSpPr>
          <p:cNvPr id="10" name="Note: Boolean values: 0 is false; nonzero is true…"/>
          <p:cNvSpPr txBox="1"/>
          <p:nvPr/>
        </p:nvSpPr>
        <p:spPr>
          <a:xfrm>
            <a:off x="213868" y="5471114"/>
            <a:ext cx="115570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4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Note:</a:t>
            </a:r>
            <a:r>
              <a:rPr sz="2400"/>
              <a:t> Boolean values: </a:t>
            </a:r>
            <a:r>
              <a:rPr sz="2400" b="1"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400"/>
              <a:t> is </a:t>
            </a:r>
            <a:r>
              <a:rPr sz="24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false</a:t>
            </a:r>
            <a:r>
              <a:rPr sz="2400"/>
              <a:t>; </a:t>
            </a:r>
            <a:r>
              <a:rPr sz="2400">
                <a:latin typeface="Gill Sans SemiBold"/>
                <a:ea typeface="Gill Sans SemiBold"/>
                <a:cs typeface="Gill Sans SemiBold"/>
                <a:sym typeface="Gill Sans SemiBold"/>
              </a:rPr>
              <a:t>nonzero</a:t>
            </a:r>
            <a:r>
              <a:rPr sz="2400"/>
              <a:t> is </a:t>
            </a:r>
            <a:r>
              <a:rPr sz="240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true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400" dirty="0"/>
              <a:t>For a detailed list of operators see: </a:t>
            </a:r>
            <a:r>
              <a:rPr sz="2400" dirty="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help .</a:t>
            </a:r>
          </a:p>
        </p:txBody>
      </p:sp>
    </p:spTree>
    <p:extLst>
      <p:ext uri="{BB962C8B-B14F-4D97-AF65-F5344CB8AC3E}">
        <p14:creationId xmlns:p14="http://schemas.microsoft.com/office/powerpoint/2010/main" val="1014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314" name="Source: MIT OpenCourseWare (http://ocw.mit.edu)"/>
          <p:cNvSpPr txBox="1"/>
          <p:nvPr/>
        </p:nvSpPr>
        <p:spPr>
          <a:xfrm>
            <a:off x="112236" y="6232922"/>
            <a:ext cx="3564759" cy="34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18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266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Source:</a:t>
            </a:r>
            <a:r>
              <a:rPr sz="1266"/>
              <a:t> MIT OpenCourseWare (</a:t>
            </a:r>
            <a:r>
              <a:rPr sz="1266" u="sng">
                <a:hlinkClick r:id="rId2"/>
              </a:rPr>
              <a:t>http://ocw.mit.edu</a:t>
            </a:r>
            <a:r>
              <a:rPr sz="1266"/>
              <a:t>)</a:t>
            </a:r>
          </a:p>
        </p:txBody>
      </p:sp>
      <p:sp>
        <p:nvSpPr>
          <p:cNvPr id="315" name="if-Else…"/>
          <p:cNvSpPr txBox="1"/>
          <p:nvPr/>
        </p:nvSpPr>
        <p:spPr>
          <a:xfrm>
            <a:off x="2525985" y="1368397"/>
            <a:ext cx="3228815" cy="1229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if-Else</a:t>
            </a:r>
          </a:p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structure</a:t>
            </a:r>
          </a:p>
        </p:txBody>
      </p:sp>
      <p:sp>
        <p:nvSpPr>
          <p:cNvPr id="316" name="if (condition)…"/>
          <p:cNvSpPr txBox="1"/>
          <p:nvPr/>
        </p:nvSpPr>
        <p:spPr>
          <a:xfrm>
            <a:off x="3065516" y="2555790"/>
            <a:ext cx="2149753" cy="2252959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2250"/>
              <a:t> (</a:t>
            </a:r>
            <a:r>
              <a:rPr sz="2250" i="1"/>
              <a:t>condition</a:t>
            </a:r>
            <a:r>
              <a:rPr sz="2250"/>
              <a:t>)</a:t>
            </a:r>
          </a:p>
          <a:p>
            <a:pPr lvl="1" algn="l">
              <a:defRPr sz="3200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command(s)</a:t>
            </a: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else</a:t>
            </a:r>
          </a:p>
          <a:p>
            <a:pPr lvl="1" algn="l">
              <a:defRPr sz="3200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command(s)</a:t>
            </a: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end</a:t>
            </a:r>
          </a:p>
        </p:txBody>
      </p:sp>
      <p:sp>
        <p:nvSpPr>
          <p:cNvPr id="317" name="if (condition)…"/>
          <p:cNvSpPr txBox="1"/>
          <p:nvPr/>
        </p:nvSpPr>
        <p:spPr>
          <a:xfrm>
            <a:off x="580411" y="2555790"/>
            <a:ext cx="2149753" cy="2252959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2250"/>
              <a:t> (</a:t>
            </a:r>
            <a:r>
              <a:rPr sz="2250" i="1"/>
              <a:t>condition</a:t>
            </a:r>
            <a:r>
              <a:rPr sz="2250"/>
              <a:t>)</a:t>
            </a:r>
          </a:p>
          <a:p>
            <a:pPr lvl="1" algn="l">
              <a:defRPr sz="3200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command(s)</a:t>
            </a: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end</a:t>
            </a:r>
          </a:p>
        </p:txBody>
      </p:sp>
      <p:sp>
        <p:nvSpPr>
          <p:cNvPr id="318" name="If…"/>
          <p:cNvSpPr txBox="1"/>
          <p:nvPr/>
        </p:nvSpPr>
        <p:spPr>
          <a:xfrm>
            <a:off x="562552" y="1515946"/>
            <a:ext cx="2185471" cy="92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If</a:t>
            </a:r>
          </a:p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Structure</a:t>
            </a:r>
          </a:p>
        </p:txBody>
      </p:sp>
      <p:sp>
        <p:nvSpPr>
          <p:cNvPr id="319" name="if-Elseif-else…"/>
          <p:cNvSpPr txBox="1"/>
          <p:nvPr/>
        </p:nvSpPr>
        <p:spPr>
          <a:xfrm>
            <a:off x="5060192" y="1518284"/>
            <a:ext cx="3521258" cy="92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if-Elseif-else</a:t>
            </a:r>
          </a:p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structure</a:t>
            </a:r>
          </a:p>
        </p:txBody>
      </p:sp>
      <p:sp>
        <p:nvSpPr>
          <p:cNvPr id="320" name="if (condition)…"/>
          <p:cNvSpPr txBox="1"/>
          <p:nvPr/>
        </p:nvSpPr>
        <p:spPr>
          <a:xfrm>
            <a:off x="5461223" y="2555789"/>
            <a:ext cx="2719195" cy="3398157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 lnSpcReduction="10000"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sz="2250"/>
              <a:t> (</a:t>
            </a:r>
            <a:r>
              <a:rPr sz="2250" i="1"/>
              <a:t>condition</a:t>
            </a:r>
            <a:r>
              <a:rPr sz="2250"/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command(s)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elseif</a:t>
            </a:r>
            <a:r>
              <a:rPr sz="2250"/>
              <a:t> (</a:t>
            </a:r>
            <a:r>
              <a:rPr sz="2250" i="1"/>
              <a:t>condition</a:t>
            </a:r>
            <a:r>
              <a:rPr sz="2250"/>
              <a:t>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command(s)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.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.</a:t>
            </a:r>
          </a:p>
          <a:p>
            <a:pPr lvl="1"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.</a:t>
            </a: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else</a:t>
            </a:r>
          </a:p>
          <a:p>
            <a:pPr lvl="1" algn="l">
              <a:defRPr sz="3200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command(s)</a:t>
            </a: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end</a:t>
            </a:r>
          </a:p>
        </p:txBody>
      </p:sp>
      <p:sp>
        <p:nvSpPr>
          <p:cNvPr id="321" name="Note: Conditional statement within the parentheses will evaluate to 0 (false) or 1 (true)"/>
          <p:cNvSpPr txBox="1"/>
          <p:nvPr/>
        </p:nvSpPr>
        <p:spPr>
          <a:xfrm>
            <a:off x="107157" y="4974325"/>
            <a:ext cx="5143046" cy="111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Note:</a:t>
            </a:r>
            <a:r>
              <a:rPr sz="2250"/>
              <a:t> Conditional statement within the parentheses will evaluate to </a:t>
            </a:r>
            <a:r>
              <a:rPr sz="225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sz="2250"/>
              <a:t> (</a:t>
            </a:r>
            <a:r>
              <a:rPr sz="2250">
                <a:latin typeface="Gill Sans SemiBold"/>
                <a:ea typeface="Gill Sans SemiBold"/>
                <a:cs typeface="Gill Sans SemiBold"/>
                <a:sym typeface="Gill Sans SemiBold"/>
              </a:rPr>
              <a:t>false</a:t>
            </a:r>
            <a:r>
              <a:rPr sz="2250"/>
              <a:t>) or </a:t>
            </a:r>
            <a:r>
              <a:rPr sz="225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sz="2250"/>
              <a:t> (</a:t>
            </a:r>
            <a:r>
              <a:rPr sz="2250">
                <a:latin typeface="Gill Sans SemiBold"/>
                <a:ea typeface="Gill Sans SemiBold"/>
                <a:cs typeface="Gill Sans SemiBold"/>
                <a:sym typeface="Gill Sans SemiBold"/>
              </a:rPr>
              <a:t>true</a:t>
            </a:r>
            <a:r>
              <a:rPr sz="225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7847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onditional stat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statements</a:t>
            </a:r>
          </a:p>
        </p:txBody>
      </p:sp>
      <p:sp>
        <p:nvSpPr>
          <p:cNvPr id="324" name="Let a=14.2, b=12.3.…"/>
          <p:cNvSpPr txBox="1"/>
          <p:nvPr/>
        </p:nvSpPr>
        <p:spPr>
          <a:xfrm>
            <a:off x="103306" y="875110"/>
            <a:ext cx="8940432" cy="5589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defTabSz="345030">
              <a:defRPr sz="2688">
                <a:latin typeface="Gill Sans"/>
                <a:ea typeface="Gill Sans"/>
                <a:cs typeface="Gill Sans"/>
                <a:sym typeface="Gill Sans"/>
              </a:defRPr>
            </a:pPr>
            <a:r>
              <a:rPr sz="1890">
                <a:solidFill>
                  <a:srgbClr val="00008B"/>
                </a:solidFill>
              </a:rPr>
              <a:t>Let </a:t>
            </a:r>
            <a:r>
              <a:rPr sz="189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a=14.2</a:t>
            </a:r>
            <a:r>
              <a:rPr sz="1890">
                <a:solidFill>
                  <a:srgbClr val="00008B"/>
                </a:solidFill>
              </a:rPr>
              <a:t>, </a:t>
            </a:r>
            <a:r>
              <a:rPr sz="189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b=12.3</a:t>
            </a:r>
            <a:r>
              <a:rPr sz="1890">
                <a:solidFill>
                  <a:srgbClr val="00008B"/>
                </a:solidFill>
              </a:rPr>
              <a:t>.</a:t>
            </a:r>
          </a:p>
          <a:p>
            <a:pPr defTabSz="345030">
              <a:defRPr sz="2688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890"/>
              <a:t>example 1 - if statement</a:t>
            </a:r>
            <a:endParaRPr sz="1890">
              <a:solidFill>
                <a:srgbClr val="00008B"/>
              </a:solidFill>
            </a:endParaRPr>
          </a:p>
          <a:p>
            <a:pPr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if (a &gt; b) </a:t>
            </a:r>
            <a:r>
              <a:rPr sz="1299">
                <a:solidFill>
                  <a:srgbClr val="008F00"/>
                </a:solidFill>
              </a:rPr>
              <a:t>%check if a is greater than b</a:t>
            </a:r>
          </a:p>
          <a:p>
            <a:pPr lvl="1" indent="135011"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c=‘a is greater than b’; </a:t>
            </a:r>
            <a:r>
              <a:rPr sz="1299">
                <a:solidFill>
                  <a:srgbClr val="008F00"/>
                </a:solidFill>
              </a:rPr>
              <a:t>%create new variable</a:t>
            </a:r>
          </a:p>
          <a:p>
            <a:pPr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end</a:t>
            </a:r>
            <a:endParaRPr sz="1299">
              <a:solidFill>
                <a:srgbClr val="008F00"/>
              </a:solidFill>
            </a:endParaRPr>
          </a:p>
          <a:p>
            <a:pPr defTabSz="345030">
              <a:defRPr sz="2688" cap="all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890"/>
              <a:t>example 2 - if-else statement</a:t>
            </a:r>
            <a:endParaRPr sz="1299">
              <a:solidFill>
                <a:srgbClr val="008F00"/>
              </a:solidFill>
            </a:endParaRPr>
          </a:p>
          <a:p>
            <a:pPr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if (a &gt; b) </a:t>
            </a:r>
            <a:r>
              <a:rPr sz="1299">
                <a:solidFill>
                  <a:srgbClr val="008F00"/>
                </a:solidFill>
              </a:rPr>
              <a:t>%check if a is greater than b</a:t>
            </a:r>
          </a:p>
          <a:p>
            <a:pPr lvl="1" indent="135011"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c=‘a is greater than b’; </a:t>
            </a:r>
            <a:r>
              <a:rPr sz="1299">
                <a:solidFill>
                  <a:srgbClr val="008F00"/>
                </a:solidFill>
              </a:rPr>
              <a:t>%create new variable</a:t>
            </a:r>
          </a:p>
          <a:p>
            <a:pPr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else </a:t>
            </a:r>
            <a:r>
              <a:rPr sz="1299">
                <a:solidFill>
                  <a:srgbClr val="008F00"/>
                </a:solidFill>
              </a:rPr>
              <a:t>%if a is not greater than b, then</a:t>
            </a:r>
            <a:endParaRPr sz="1890">
              <a:solidFill>
                <a:srgbClr val="00008B"/>
              </a:solidFill>
            </a:endParaRPr>
          </a:p>
          <a:p>
            <a:pPr lvl="1" indent="135011"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c=‘a is less than b’; </a:t>
            </a:r>
            <a:r>
              <a:rPr sz="1299">
                <a:solidFill>
                  <a:srgbClr val="008F00"/>
                </a:solidFill>
              </a:rPr>
              <a:t>%create new variable</a:t>
            </a:r>
          </a:p>
          <a:p>
            <a:pPr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end</a:t>
            </a:r>
            <a:endParaRPr sz="1299">
              <a:solidFill>
                <a:srgbClr val="008F00"/>
              </a:solidFill>
            </a:endParaRPr>
          </a:p>
          <a:p>
            <a:pPr defTabSz="345030">
              <a:defRPr sz="2688" cap="all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1890"/>
              <a:t>example 2 - if-elseif-else statement</a:t>
            </a:r>
            <a:endParaRPr sz="1299">
              <a:solidFill>
                <a:srgbClr val="008F00"/>
              </a:solidFill>
            </a:endParaRPr>
          </a:p>
          <a:p>
            <a:pPr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if (a &gt; b) </a:t>
            </a:r>
            <a:r>
              <a:rPr sz="1299">
                <a:solidFill>
                  <a:srgbClr val="008F00"/>
                </a:solidFill>
              </a:rPr>
              <a:t>%check if a is greater than b</a:t>
            </a:r>
          </a:p>
          <a:p>
            <a:pPr lvl="1" indent="135011"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c=‘a is greater than b’; </a:t>
            </a:r>
            <a:r>
              <a:rPr sz="1299">
                <a:solidFill>
                  <a:srgbClr val="008F00"/>
                </a:solidFill>
              </a:rPr>
              <a:t>%create new variable</a:t>
            </a:r>
          </a:p>
          <a:p>
            <a:pPr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elseif (a &lt; b) </a:t>
            </a:r>
            <a:r>
              <a:rPr sz="1299">
                <a:solidFill>
                  <a:srgbClr val="008F00"/>
                </a:solidFill>
              </a:rPr>
              <a:t>%if a is not greater than b, then</a:t>
            </a:r>
            <a:endParaRPr sz="1890">
              <a:solidFill>
                <a:srgbClr val="00008B"/>
              </a:solidFill>
            </a:endParaRPr>
          </a:p>
          <a:p>
            <a:pPr lvl="1" indent="135011"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c=‘a is less than b’; </a:t>
            </a:r>
            <a:r>
              <a:rPr sz="1299">
                <a:solidFill>
                  <a:srgbClr val="008F00"/>
                </a:solidFill>
              </a:rPr>
              <a:t>%create new variable</a:t>
            </a:r>
          </a:p>
          <a:p>
            <a:pPr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else</a:t>
            </a:r>
          </a:p>
          <a:p>
            <a:pPr lvl="1" indent="135011"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c=‘a and b are equal’; </a:t>
            </a:r>
            <a:r>
              <a:rPr sz="1299">
                <a:solidFill>
                  <a:srgbClr val="008F00"/>
                </a:solidFill>
              </a:rPr>
              <a:t>%create new variable</a:t>
            </a:r>
            <a:endParaRPr sz="1890">
              <a:solidFill>
                <a:srgbClr val="00008B"/>
              </a:solidFill>
            </a:endParaRPr>
          </a:p>
          <a:p>
            <a:pPr defTabSz="345030">
              <a:defRPr sz="2688">
                <a:latin typeface="Courier"/>
                <a:ea typeface="Courier"/>
                <a:cs typeface="Courier"/>
                <a:sym typeface="Courier"/>
              </a:defRPr>
            </a:pPr>
            <a:r>
              <a:rPr sz="1890">
                <a:solidFill>
                  <a:srgbClr val="00008B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31345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Loops: f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Loops: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</a:t>
            </a:r>
          </a:p>
        </p:txBody>
      </p:sp>
      <p:sp>
        <p:nvSpPr>
          <p:cNvPr id="327" name="Source: MIT OpenCourseWare (http://ocw.mit.edu)"/>
          <p:cNvSpPr txBox="1"/>
          <p:nvPr/>
        </p:nvSpPr>
        <p:spPr>
          <a:xfrm>
            <a:off x="112236" y="6232922"/>
            <a:ext cx="3564759" cy="34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18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266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Source:</a:t>
            </a:r>
            <a:r>
              <a:rPr sz="1266"/>
              <a:t> MIT OpenCourseWare (</a:t>
            </a:r>
            <a:r>
              <a:rPr sz="1266" u="sng">
                <a:hlinkClick r:id="rId2"/>
              </a:rPr>
              <a:t>http://ocw.mit.edu</a:t>
            </a:r>
            <a:r>
              <a:rPr sz="1266"/>
              <a:t>)</a:t>
            </a:r>
          </a:p>
        </p:txBody>
      </p:sp>
      <p:sp>
        <p:nvSpPr>
          <p:cNvPr id="328" name="for (loop-variable)…"/>
          <p:cNvSpPr txBox="1"/>
          <p:nvPr/>
        </p:nvSpPr>
        <p:spPr>
          <a:xfrm>
            <a:off x="608228" y="2543622"/>
            <a:ext cx="2572777" cy="2252959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2250"/>
              <a:t> (</a:t>
            </a:r>
            <a:r>
              <a:rPr sz="2250" i="1"/>
              <a:t>loop-variable)</a:t>
            </a:r>
          </a:p>
          <a:p>
            <a:pPr lvl="1" algn="l">
              <a:defRPr sz="3200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command(s)</a:t>
            </a: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end</a:t>
            </a:r>
          </a:p>
        </p:txBody>
      </p:sp>
      <p:sp>
        <p:nvSpPr>
          <p:cNvPr id="329" name="for-loop…"/>
          <p:cNvSpPr txBox="1"/>
          <p:nvPr/>
        </p:nvSpPr>
        <p:spPr>
          <a:xfrm>
            <a:off x="801880" y="1503779"/>
            <a:ext cx="2185471" cy="92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for-loop</a:t>
            </a:r>
          </a:p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Structure</a:t>
            </a:r>
          </a:p>
        </p:txBody>
      </p:sp>
      <p:sp>
        <p:nvSpPr>
          <p:cNvPr id="330" name="for-loops are used for a known number of iterations…"/>
          <p:cNvSpPr txBox="1"/>
          <p:nvPr/>
        </p:nvSpPr>
        <p:spPr>
          <a:xfrm>
            <a:off x="3856611" y="862942"/>
            <a:ext cx="4697021" cy="5614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2250">
                <a:solidFill>
                  <a:srgbClr val="011993"/>
                </a:solidFill>
              </a:rPr>
              <a:t>-loops are u</a:t>
            </a:r>
            <a:r>
              <a:rPr sz="2250">
                <a:solidFill>
                  <a:srgbClr val="00008B"/>
                </a:solidFill>
              </a:rPr>
              <a:t>sed for a known number of iterations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loop variable</a:t>
            </a:r>
            <a:endParaRPr sz="2250">
              <a:solidFill>
                <a:srgbClr val="00008B"/>
              </a:solidFill>
            </a:endParaRPr>
          </a:p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Defined as a vector, e.g., </a:t>
            </a:r>
            <a:r>
              <a:rPr sz="225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ii=1:10</a:t>
            </a:r>
            <a:endParaRPr sz="2250">
              <a:solidFill>
                <a:srgbClr val="00008B"/>
              </a:solidFill>
            </a:endParaRPr>
          </a:p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Scalar within the command block</a:t>
            </a:r>
          </a:p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Does not have to have consecutive values (though, it’s usually cleaner if they’re consecutive)</a:t>
            </a:r>
          </a:p>
        </p:txBody>
      </p:sp>
    </p:spTree>
    <p:extLst>
      <p:ext uri="{BB962C8B-B14F-4D97-AF65-F5344CB8AC3E}">
        <p14:creationId xmlns:p14="http://schemas.microsoft.com/office/powerpoint/2010/main" val="107851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Loops: f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Loops: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for</a:t>
            </a:r>
          </a:p>
        </p:txBody>
      </p:sp>
      <p:sp>
        <p:nvSpPr>
          <p:cNvPr id="333" name="example…"/>
          <p:cNvSpPr txBox="1"/>
          <p:nvPr/>
        </p:nvSpPr>
        <p:spPr>
          <a:xfrm>
            <a:off x="103306" y="875110"/>
            <a:ext cx="8940432" cy="5589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example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Let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a=[1 2 3 4]</a:t>
            </a:r>
            <a:r>
              <a:rPr sz="2250">
                <a:solidFill>
                  <a:srgbClr val="00008B"/>
                </a:solidFill>
              </a:rPr>
              <a:t> and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b=[5 6 7 8]</a:t>
            </a:r>
            <a:r>
              <a:rPr sz="2250">
                <a:solidFill>
                  <a:srgbClr val="00008B"/>
                </a:solidFill>
              </a:rPr>
              <a:t>. Swap values of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2250">
                <a:solidFill>
                  <a:srgbClr val="00008B"/>
                </a:solidFill>
              </a:rPr>
              <a:t> and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sz="2250">
                <a:solidFill>
                  <a:srgbClr val="00008B"/>
                </a:solidFill>
              </a:rPr>
              <a:t>. 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c=a; </a:t>
            </a:r>
            <a:r>
              <a:rPr sz="1547">
                <a:solidFill>
                  <a:srgbClr val="008F00"/>
                </a:solidFill>
              </a:rPr>
              <a:t>%make a copy of vector a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for ii=1:length(a)</a:t>
            </a:r>
            <a:r>
              <a:rPr sz="2250"/>
              <a:t> </a:t>
            </a:r>
            <a:r>
              <a:rPr sz="1547">
                <a:solidFill>
                  <a:srgbClr val="008F00"/>
                </a:solidFill>
              </a:rPr>
              <a:t>%need to loop 4 times</a:t>
            </a:r>
            <a:endParaRPr sz="2250">
              <a:solidFill>
                <a:srgbClr val="00008B"/>
              </a:solidFill>
            </a:endParaRPr>
          </a:p>
          <a:p>
            <a:pPr lvl="1"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a(ii)=b(ii);</a:t>
            </a:r>
            <a:r>
              <a:rPr sz="2250"/>
              <a:t> </a:t>
            </a:r>
            <a:r>
              <a:rPr sz="1547">
                <a:solidFill>
                  <a:srgbClr val="008F00"/>
                </a:solidFill>
              </a:rPr>
              <a:t>%at each iteration, swap numbers</a:t>
            </a:r>
            <a:endParaRPr sz="2250">
              <a:solidFill>
                <a:srgbClr val="00008B"/>
              </a:solidFill>
            </a:endParaRPr>
          </a:p>
          <a:p>
            <a:pPr lvl="1"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b(ii)=c(ii);</a:t>
            </a:r>
            <a:r>
              <a:rPr sz="2250"/>
              <a:t> </a:t>
            </a:r>
            <a:r>
              <a:rPr sz="1547">
                <a:solidFill>
                  <a:srgbClr val="008F00"/>
                </a:solidFill>
              </a:rPr>
              <a:t>%at each iteration, swap numbers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4382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about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1-dimensional array of any number of elements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only create a 2-dimensional array containing same number of elements in each row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2" y="2377210"/>
            <a:ext cx="2552700" cy="63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91" y="2370860"/>
            <a:ext cx="698500" cy="128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91" y="4864080"/>
            <a:ext cx="6223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Loops: wh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Loops: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while</a:t>
            </a:r>
          </a:p>
        </p:txBody>
      </p:sp>
      <p:sp>
        <p:nvSpPr>
          <p:cNvPr id="336" name="Source: MIT OpenCourseWare (http://ocw.mit.edu)"/>
          <p:cNvSpPr txBox="1"/>
          <p:nvPr/>
        </p:nvSpPr>
        <p:spPr>
          <a:xfrm>
            <a:off x="112236" y="6232922"/>
            <a:ext cx="3564759" cy="34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18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1266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Source:</a:t>
            </a:r>
            <a:r>
              <a:rPr sz="1266"/>
              <a:t> MIT OpenCourseWare (</a:t>
            </a:r>
            <a:r>
              <a:rPr sz="1266" u="sng">
                <a:hlinkClick r:id="rId2"/>
              </a:rPr>
              <a:t>http://ocw.mit.edu</a:t>
            </a:r>
            <a:r>
              <a:rPr sz="1266"/>
              <a:t>)</a:t>
            </a:r>
          </a:p>
        </p:txBody>
      </p:sp>
      <p:sp>
        <p:nvSpPr>
          <p:cNvPr id="337" name="while (condition)…"/>
          <p:cNvSpPr txBox="1"/>
          <p:nvPr/>
        </p:nvSpPr>
        <p:spPr>
          <a:xfrm>
            <a:off x="582572" y="2543622"/>
            <a:ext cx="2252374" cy="2252959"/>
          </a:xfrm>
          <a:prstGeom prst="rect">
            <a:avLst/>
          </a:prstGeom>
          <a:ln w="50800">
            <a:solidFill>
              <a:srgbClr val="9452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sz="2250"/>
              <a:t> (</a:t>
            </a:r>
            <a:r>
              <a:rPr sz="2250" i="1"/>
              <a:t>condition</a:t>
            </a:r>
            <a:r>
              <a:rPr sz="2250"/>
              <a:t>)</a:t>
            </a:r>
          </a:p>
          <a:p>
            <a:pPr lvl="1" algn="l">
              <a:defRPr sz="3200" i="1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command(s)</a:t>
            </a:r>
          </a:p>
          <a:p>
            <a:pPr algn="l">
              <a:defRPr sz="3200">
                <a:solidFill>
                  <a:srgbClr val="80002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end</a:t>
            </a:r>
          </a:p>
        </p:txBody>
      </p:sp>
      <p:sp>
        <p:nvSpPr>
          <p:cNvPr id="338" name="while-loop…"/>
          <p:cNvSpPr txBox="1"/>
          <p:nvPr/>
        </p:nvSpPr>
        <p:spPr>
          <a:xfrm>
            <a:off x="616023" y="1503779"/>
            <a:ext cx="2185471" cy="92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while-loop</a:t>
            </a:r>
          </a:p>
          <a:p>
            <a:pPr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Structure</a:t>
            </a:r>
          </a:p>
        </p:txBody>
      </p:sp>
      <p:sp>
        <p:nvSpPr>
          <p:cNvPr id="339" name="while-loop is like a more general for-loop; do not need to know number of iterations…"/>
          <p:cNvSpPr txBox="1"/>
          <p:nvPr/>
        </p:nvSpPr>
        <p:spPr>
          <a:xfrm>
            <a:off x="3882267" y="862942"/>
            <a:ext cx="4697021" cy="5614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sz="2250">
                <a:solidFill>
                  <a:srgbClr val="011993"/>
                </a:solidFill>
              </a:rPr>
              <a:t>-loop is like a more general </a:t>
            </a:r>
            <a:r>
              <a:rPr sz="2250">
                <a:solidFill>
                  <a:srgbClr val="011993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sz="2250">
                <a:solidFill>
                  <a:srgbClr val="011993"/>
                </a:solidFill>
              </a:rPr>
              <a:t>-loop; do not need to know number of iterations</a:t>
            </a:r>
          </a:p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11993"/>
              </a:solidFill>
            </a:endParaRPr>
          </a:p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The command block will execute while the conditional expression, i.e., (</a:t>
            </a:r>
            <a:r>
              <a:rPr sz="2250" i="1">
                <a:solidFill>
                  <a:srgbClr val="00008B"/>
                </a:solidFill>
              </a:rPr>
              <a:t>condition</a:t>
            </a:r>
            <a:r>
              <a:rPr sz="2250">
                <a:solidFill>
                  <a:srgbClr val="00008B"/>
                </a:solidFill>
              </a:rPr>
              <a:t>), is true</a:t>
            </a:r>
          </a:p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marL="446469" indent="-446469">
              <a:buClr>
                <a:srgbClr val="800020"/>
              </a:buClr>
              <a:buSzPct val="200000"/>
              <a:buChar char="•"/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Beware of infinite loops!</a:t>
            </a:r>
          </a:p>
        </p:txBody>
      </p:sp>
    </p:spTree>
    <p:extLst>
      <p:ext uri="{BB962C8B-B14F-4D97-AF65-F5344CB8AC3E}">
        <p14:creationId xmlns:p14="http://schemas.microsoft.com/office/powerpoint/2010/main" val="99573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Loops: whi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Loops: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while</a:t>
            </a:r>
          </a:p>
        </p:txBody>
      </p:sp>
      <p:sp>
        <p:nvSpPr>
          <p:cNvPr id="342" name="example…"/>
          <p:cNvSpPr txBox="1"/>
          <p:nvPr/>
        </p:nvSpPr>
        <p:spPr>
          <a:xfrm>
            <a:off x="103306" y="875110"/>
            <a:ext cx="8940432" cy="5589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example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Let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a=[1 2 3 4]</a:t>
            </a:r>
            <a:r>
              <a:rPr sz="2250">
                <a:solidFill>
                  <a:srgbClr val="00008B"/>
                </a:solidFill>
              </a:rPr>
              <a:t> and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b=[5 6 7 8]</a:t>
            </a:r>
            <a:r>
              <a:rPr sz="2250">
                <a:solidFill>
                  <a:srgbClr val="00008B"/>
                </a:solidFill>
              </a:rPr>
              <a:t>. Swap values of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2250">
                <a:solidFill>
                  <a:srgbClr val="00008B"/>
                </a:solidFill>
              </a:rPr>
              <a:t> and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sz="2250">
                <a:solidFill>
                  <a:srgbClr val="00008B"/>
                </a:solidFill>
              </a:rPr>
              <a:t>. 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c=a; </a:t>
            </a:r>
            <a:r>
              <a:rPr sz="1547">
                <a:solidFill>
                  <a:srgbClr val="008F00"/>
                </a:solidFill>
              </a:rPr>
              <a:t>%make a copy of vector a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ii=1; </a:t>
            </a:r>
            <a:r>
              <a:rPr sz="1547">
                <a:solidFill>
                  <a:srgbClr val="008F00"/>
                </a:solidFill>
              </a:rPr>
              <a:t>%define a variable to count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while(ii&lt;=4) </a:t>
            </a:r>
            <a:r>
              <a:rPr sz="1547">
                <a:solidFill>
                  <a:srgbClr val="008F00"/>
                </a:solidFill>
              </a:rPr>
              <a:t>%need to continuously check a condition</a:t>
            </a:r>
            <a:endParaRPr sz="2250">
              <a:solidFill>
                <a:srgbClr val="00008B"/>
              </a:solidFill>
            </a:endParaRPr>
          </a:p>
          <a:p>
            <a:pPr lvl="1"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a(ii)=b(ii);</a:t>
            </a:r>
            <a:r>
              <a:rPr sz="2250"/>
              <a:t> </a:t>
            </a:r>
            <a:r>
              <a:rPr sz="1547">
                <a:solidFill>
                  <a:srgbClr val="008F00"/>
                </a:solidFill>
              </a:rPr>
              <a:t>%at each iteration, swap numbers</a:t>
            </a:r>
            <a:endParaRPr sz="2250">
              <a:solidFill>
                <a:srgbClr val="00008B"/>
              </a:solidFill>
            </a:endParaRPr>
          </a:p>
          <a:p>
            <a:pPr lvl="1"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b(ii)=c(ii);</a:t>
            </a:r>
            <a:r>
              <a:rPr sz="2250"/>
              <a:t> </a:t>
            </a:r>
            <a:r>
              <a:rPr sz="1547">
                <a:solidFill>
                  <a:srgbClr val="008F00"/>
                </a:solidFill>
              </a:rPr>
              <a:t>%at each iteration, swap numbers</a:t>
            </a:r>
            <a:endParaRPr sz="2250">
              <a:solidFill>
                <a:srgbClr val="00008B"/>
              </a:solidFill>
            </a:endParaRPr>
          </a:p>
          <a:p>
            <a:pPr lvl="1"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ii=ii+1;</a:t>
            </a:r>
            <a:r>
              <a:rPr sz="2250"/>
              <a:t> </a:t>
            </a:r>
            <a:r>
              <a:rPr sz="1547">
                <a:solidFill>
                  <a:srgbClr val="008F00"/>
                </a:solidFill>
              </a:rPr>
              <a:t>%increment counter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37481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error</a:t>
            </a:r>
          </a:p>
          <a:p>
            <a:pPr lvl="1"/>
            <a:r>
              <a:rPr lang="en-US" dirty="0" smtClean="0"/>
              <a:t>MATLAB will let you know</a:t>
            </a:r>
          </a:p>
          <a:p>
            <a:r>
              <a:rPr lang="en-US" dirty="0" smtClean="0"/>
              <a:t>Logical error</a:t>
            </a:r>
          </a:p>
          <a:p>
            <a:pPr lvl="1"/>
            <a:r>
              <a:rPr lang="en-US" dirty="0" smtClean="0"/>
              <a:t>You will notice incorrect output or weird results</a:t>
            </a:r>
          </a:p>
          <a:p>
            <a:r>
              <a:rPr lang="en-US" dirty="0" smtClean="0"/>
              <a:t>Data error or other USER-Entered error</a:t>
            </a:r>
          </a:p>
          <a:p>
            <a:pPr lvl="1"/>
            <a:r>
              <a:rPr lang="en-US" dirty="0" smtClean="0"/>
              <a:t>MATLAB may show the error</a:t>
            </a:r>
          </a:p>
          <a:p>
            <a:pPr lvl="1"/>
            <a:r>
              <a:rPr lang="en-US" dirty="0" smtClean="0"/>
              <a:t>You can check for and display the errors to the user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692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user 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file name</a:t>
            </a:r>
          </a:p>
          <a:p>
            <a:pPr lvl="1"/>
            <a:r>
              <a:rPr lang="en-US" dirty="0" smtClean="0"/>
              <a:t>Use command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exist(filename)</a:t>
            </a:r>
          </a:p>
          <a:p>
            <a:pPr lvl="1"/>
            <a:r>
              <a:rPr lang="en-US" dirty="0" smtClean="0"/>
              <a:t>Command will return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 (non-zero)</a:t>
            </a:r>
            <a:r>
              <a:rPr lang="en-US" dirty="0" smtClean="0"/>
              <a:t> 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false (0)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7" y="2888672"/>
            <a:ext cx="1993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6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87" y="3469260"/>
            <a:ext cx="2032000" cy="3263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user input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Incorrect data type entered</a:t>
            </a:r>
          </a:p>
          <a:p>
            <a:pPr lvl="1"/>
            <a:r>
              <a:rPr lang="en-US" dirty="0" smtClean="0"/>
              <a:t>Use command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isletter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(variable)</a:t>
            </a:r>
            <a:r>
              <a:rPr lang="en-US" dirty="0" smtClean="0"/>
              <a:t> 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isnumeric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(variable) </a:t>
            </a:r>
            <a:r>
              <a:rPr lang="en-US" dirty="0"/>
              <a:t>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isstr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(variable) </a:t>
            </a:r>
            <a:r>
              <a:rPr lang="en-US" dirty="0"/>
              <a:t>or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isstring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(variable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Command will return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true (non-zero)</a:t>
            </a:r>
            <a:r>
              <a:rPr lang="en-US" dirty="0" smtClean="0"/>
              <a:t> 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false (0)</a:t>
            </a:r>
            <a:r>
              <a:rPr lang="en-US" dirty="0" smtClean="0"/>
              <a:t> depending on whether the data entered matches the type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18688"/>
            <a:ext cx="2387600" cy="279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45332"/>
            <a:ext cx="2006600" cy="156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68" y="3495733"/>
            <a:ext cx="1295400" cy="1485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68" y="5113910"/>
            <a:ext cx="1574800" cy="15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95" y="5113910"/>
            <a:ext cx="1485900" cy="152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295" y="3498088"/>
            <a:ext cx="1155700" cy="1536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5101210"/>
            <a:ext cx="15494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121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errors </a:t>
            </a:r>
            <a:r>
              <a:rPr lang="mr-IN" dirty="0" smtClean="0"/>
              <a:t>–</a:t>
            </a:r>
            <a:r>
              <a:rPr lang="en-US" dirty="0" smtClean="0"/>
              <a:t> SAMPLE </a:t>
            </a:r>
            <a:r>
              <a:rPr lang="en-US" dirty="0" err="1" smtClean="0"/>
              <a:t>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2" y="1609344"/>
            <a:ext cx="6680200" cy="8890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32" y="4469385"/>
            <a:ext cx="6261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6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handouts</a:t>
            </a:r>
            <a:r>
              <a:rPr lang="en-US" dirty="0"/>
              <a:t> </a:t>
            </a:r>
            <a:r>
              <a:rPr lang="en-US" dirty="0" smtClean="0"/>
              <a:t>and lectures by Dr. </a:t>
            </a:r>
            <a:r>
              <a:rPr lang="en-US" dirty="0" err="1" smtClean="0"/>
              <a:t>Arash</a:t>
            </a:r>
            <a:r>
              <a:rPr lang="en-US" dirty="0" smtClean="0"/>
              <a:t> </a:t>
            </a:r>
            <a:r>
              <a:rPr lang="en-US" dirty="0" err="1" smtClean="0"/>
              <a:t>Mehboobin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MATLAB, strings are stored as a character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67050"/>
            <a:ext cx="1117600" cy="1155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491" y="2276856"/>
            <a:ext cx="2209800" cy="21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72106"/>
            <a:ext cx="14224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8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2" y="1871472"/>
            <a:ext cx="3213100" cy="2019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create a 2-dimension character array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row should contain same number of columns (characters)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DCAB-F764-D74F-8F8B-690ED2EB016F}" type="datetime1">
              <a:rPr lang="en-US" smtClean="0"/>
              <a:t>1/18/18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32" y="4809236"/>
            <a:ext cx="6261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0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tring concaten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String concatenation</a:t>
            </a:r>
          </a:p>
        </p:txBody>
      </p:sp>
      <p:sp>
        <p:nvSpPr>
          <p:cNvPr id="256" name="There are various ways to concatenate string variables. For example, you can concatenate strings using the strcat command:…"/>
          <p:cNvSpPr txBox="1"/>
          <p:nvPr/>
        </p:nvSpPr>
        <p:spPr>
          <a:xfrm>
            <a:off x="103306" y="875110"/>
            <a:ext cx="8940432" cy="5589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 dirty="0">
                <a:solidFill>
                  <a:srgbClr val="00008B"/>
                </a:solidFill>
              </a:rPr>
              <a:t>There are various ways to concatenate string variables. For example, you can concatenate strings using the </a:t>
            </a:r>
            <a:r>
              <a:rPr sz="2250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strcat</a:t>
            </a:r>
            <a:r>
              <a:rPr sz="2250" dirty="0">
                <a:solidFill>
                  <a:srgbClr val="00008B"/>
                </a:solidFill>
              </a:rPr>
              <a:t> command: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 dirty="0">
                <a:solidFill>
                  <a:srgbClr val="00008B"/>
                </a:solidFill>
              </a:rPr>
              <a:t>&gt;&gt; s=‘wonder’; w=‘fully’;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 dirty="0">
                <a:solidFill>
                  <a:srgbClr val="00008B"/>
                </a:solidFill>
              </a:rPr>
              <a:t>&gt;&gt; strcat(s,w)</a:t>
            </a:r>
            <a:r>
              <a:rPr sz="2250" dirty="0"/>
              <a:t> </a:t>
            </a:r>
            <a:r>
              <a:rPr sz="1547" dirty="0">
                <a:solidFill>
                  <a:srgbClr val="008F00"/>
                </a:solidFill>
              </a:rPr>
              <a:t>%answer is: wonderfully</a:t>
            </a:r>
            <a:endParaRPr sz="2250" dirty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 dirty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 dirty="0">
                <a:solidFill>
                  <a:srgbClr val="00008B"/>
                </a:solidFill>
              </a:rPr>
              <a:t>Note that </a:t>
            </a:r>
            <a:r>
              <a:rPr sz="2250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strcat</a:t>
            </a:r>
            <a:r>
              <a:rPr sz="2250" dirty="0">
                <a:solidFill>
                  <a:srgbClr val="00008B"/>
                </a:solidFill>
              </a:rPr>
              <a:t> removes trailing ASCII white-space characters. To preserve trailing spaces, you can use </a:t>
            </a:r>
            <a:r>
              <a:rPr sz="2250" i="1" dirty="0">
                <a:solidFill>
                  <a:srgbClr val="00008B"/>
                </a:solidFill>
              </a:rPr>
              <a:t>horizontal array concatenation</a:t>
            </a:r>
            <a:r>
              <a:rPr sz="2250" dirty="0">
                <a:solidFill>
                  <a:srgbClr val="00008B"/>
                </a:solidFill>
              </a:rPr>
              <a:t>: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 dirty="0">
                <a:solidFill>
                  <a:srgbClr val="00008B"/>
                </a:solidFill>
              </a:rPr>
              <a:t>&gt;&gt; s=‘Hello ’; w=‘World!’;</a:t>
            </a:r>
            <a:r>
              <a:rPr sz="2250" dirty="0"/>
              <a:t> </a:t>
            </a:r>
            <a:r>
              <a:rPr sz="1547" dirty="0">
                <a:solidFill>
                  <a:srgbClr val="008F00"/>
                </a:solidFill>
              </a:rPr>
              <a:t>%note the space after Hello</a:t>
            </a:r>
            <a:endParaRPr sz="2250" dirty="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 dirty="0">
                <a:solidFill>
                  <a:srgbClr val="00008B"/>
                </a:solidFill>
              </a:rPr>
              <a:t>&gt;&gt; [s,w]</a:t>
            </a:r>
            <a:r>
              <a:rPr sz="2250" dirty="0"/>
              <a:t> </a:t>
            </a:r>
            <a:r>
              <a:rPr sz="1547" dirty="0">
                <a:solidFill>
                  <a:srgbClr val="008F00"/>
                </a:solidFill>
              </a:rPr>
              <a:t>%answer is: Hello World!</a:t>
            </a:r>
            <a:endParaRPr sz="2250" dirty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 dirty="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 dirty="0">
                <a:solidFill>
                  <a:srgbClr val="00008B"/>
                </a:solidFill>
              </a:rPr>
              <a:t>You can also combine a string and a number by converting the number to a string (using </a:t>
            </a:r>
            <a:r>
              <a:rPr sz="2250" b="1" dirty="0">
                <a:solidFill>
                  <a:srgbClr val="800020"/>
                </a:solidFill>
                <a:ea typeface="Courier"/>
                <a:cs typeface="Courier"/>
                <a:sym typeface="Courier"/>
              </a:rPr>
              <a:t>num2str</a:t>
            </a:r>
            <a:r>
              <a:rPr sz="2250" dirty="0">
                <a:solidFill>
                  <a:srgbClr val="00008B"/>
                </a:solidFill>
              </a:rPr>
              <a:t> command):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 dirty="0">
                <a:solidFill>
                  <a:srgbClr val="00008B"/>
                </a:solidFill>
              </a:rPr>
              <a:t>&gt;&gt; s=‘The final result is: ’; n=25;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 dirty="0">
                <a:solidFill>
                  <a:srgbClr val="00008B"/>
                </a:solidFill>
              </a:rPr>
              <a:t>&gt;&gt; [s,num2str(n)]</a:t>
            </a:r>
            <a:r>
              <a:rPr sz="2250" dirty="0"/>
              <a:t> </a:t>
            </a:r>
            <a:r>
              <a:rPr sz="1547" dirty="0">
                <a:solidFill>
                  <a:srgbClr val="008F00"/>
                </a:solidFill>
              </a:rPr>
              <a:t>%answer is: The final result is: 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519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atrix concaten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Matrix concatenation</a:t>
            </a:r>
          </a:p>
        </p:txBody>
      </p:sp>
      <p:sp>
        <p:nvSpPr>
          <p:cNvPr id="253" name="Let A=[1 2;3 4] and B=[5 6;7 8]. To concatenate A and B, to obtain a new 4x2 matrix, you can use the following commands:…"/>
          <p:cNvSpPr txBox="1"/>
          <p:nvPr/>
        </p:nvSpPr>
        <p:spPr>
          <a:xfrm>
            <a:off x="103306" y="875110"/>
            <a:ext cx="8940432" cy="5589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Let </a:t>
            </a:r>
            <a:r>
              <a:rPr sz="2250" b="1">
                <a:latin typeface="Courier"/>
                <a:ea typeface="Courier"/>
                <a:cs typeface="Courier"/>
                <a:sym typeface="Courier"/>
              </a:rPr>
              <a:t>A=[1 2;3 4]</a:t>
            </a:r>
            <a:r>
              <a:rPr sz="2250"/>
              <a:t> and </a:t>
            </a:r>
            <a:r>
              <a:rPr sz="2250" b="1">
                <a:latin typeface="Courier"/>
                <a:ea typeface="Courier"/>
                <a:cs typeface="Courier"/>
                <a:sym typeface="Courier"/>
              </a:rPr>
              <a:t>B=[5 6;7 8]</a:t>
            </a:r>
            <a:r>
              <a:rPr sz="2250"/>
              <a:t>. To concatenate 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2250"/>
              <a:t> and 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sz="2250"/>
              <a:t>, to obtain a new 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4x2</a:t>
            </a:r>
            <a:r>
              <a:rPr sz="2250"/>
              <a:t> matrix, you can use the following commands: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&gt;&gt; C=[A;B]; </a:t>
            </a:r>
            <a:r>
              <a:rPr sz="1547">
                <a:solidFill>
                  <a:srgbClr val="008F00"/>
                </a:solidFill>
              </a:rPr>
              <a:t>%direct approach; note use of semicolon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&gt;&gt; C=cat(1,A,B); </a:t>
            </a:r>
            <a:r>
              <a:rPr sz="1547">
                <a:solidFill>
                  <a:srgbClr val="008F00"/>
                </a:solidFill>
              </a:rPr>
              <a:t>%using cat command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&gt;&gt; C=vertcat(A,B);</a:t>
            </a:r>
            <a:r>
              <a:rPr sz="2250"/>
              <a:t> </a:t>
            </a:r>
            <a:r>
              <a:rPr sz="1547">
                <a:solidFill>
                  <a:srgbClr val="008F00"/>
                </a:solidFill>
              </a:rPr>
              <a:t>%using vertcat command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To concatenate 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sz="2250"/>
              <a:t> and 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B</a:t>
            </a:r>
            <a:r>
              <a:rPr sz="2250"/>
              <a:t>, to obtain a new 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2x4</a:t>
            </a:r>
            <a:r>
              <a:rPr sz="2250"/>
              <a:t> matrix, you can use the following commands:</a:t>
            </a: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&gt;&gt; D=[A,B]; </a:t>
            </a:r>
            <a:r>
              <a:rPr sz="1547">
                <a:solidFill>
                  <a:srgbClr val="008F00"/>
                </a:solidFill>
              </a:rPr>
              <a:t>%direct approach; note absence of semicolon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&gt;&gt; D=cat(2,A,B); </a:t>
            </a:r>
            <a:r>
              <a:rPr sz="1547">
                <a:solidFill>
                  <a:srgbClr val="008F00"/>
                </a:solidFill>
              </a:rPr>
              <a:t>%using cat command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Courier"/>
                <a:ea typeface="Courier"/>
                <a:cs typeface="Courier"/>
                <a:sym typeface="Courier"/>
              </a:defRPr>
            </a:pPr>
            <a:r>
              <a:rPr sz="2250">
                <a:solidFill>
                  <a:srgbClr val="00008B"/>
                </a:solidFill>
              </a:rPr>
              <a:t>&gt;&gt; D=horzcat(A,B);</a:t>
            </a:r>
            <a:r>
              <a:rPr sz="2250"/>
              <a:t> </a:t>
            </a:r>
            <a:r>
              <a:rPr sz="1547">
                <a:solidFill>
                  <a:srgbClr val="008F00"/>
                </a:solidFill>
              </a:rPr>
              <a:t>%using horzcat command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6391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Entering extern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Entering external data</a:t>
            </a:r>
          </a:p>
        </p:txBody>
      </p:sp>
      <p:sp>
        <p:nvSpPr>
          <p:cNvPr id="247" name="saving workspace variables…"/>
          <p:cNvSpPr txBox="1"/>
          <p:nvPr/>
        </p:nvSpPr>
        <p:spPr>
          <a:xfrm>
            <a:off x="103306" y="875110"/>
            <a:ext cx="8940432" cy="5589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saving workspace variables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To save </a:t>
            </a:r>
            <a:r>
              <a:rPr sz="2250" i="1">
                <a:solidFill>
                  <a:srgbClr val="00008B"/>
                </a:solidFill>
              </a:rPr>
              <a:t>workspace</a:t>
            </a:r>
            <a:r>
              <a:rPr sz="2250">
                <a:solidFill>
                  <a:srgbClr val="00008B"/>
                </a:solidFill>
              </a:rPr>
              <a:t> variables/data (note that when MATLAB is exited, all </a:t>
            </a:r>
            <a:r>
              <a:rPr sz="2250" i="1">
                <a:solidFill>
                  <a:srgbClr val="00008B"/>
                </a:solidFill>
              </a:rPr>
              <a:t>workspace</a:t>
            </a:r>
            <a:r>
              <a:rPr sz="2250">
                <a:solidFill>
                  <a:srgbClr val="00008B"/>
                </a:solidFill>
              </a:rPr>
              <a:t> variables are automatically cleared), use the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save</a:t>
            </a:r>
            <a:r>
              <a:rPr sz="2250">
                <a:solidFill>
                  <a:srgbClr val="00008B"/>
                </a:solidFill>
              </a:rPr>
              <a:t> command. This command saves the data in a compressed binary file with a </a:t>
            </a:r>
            <a:r>
              <a:rPr sz="2250">
                <a:solidFill>
                  <a:srgbClr val="00008B"/>
                </a:solidFill>
                <a:latin typeface="Gill Sans SemiBold"/>
                <a:ea typeface="Gill Sans SemiBold"/>
                <a:cs typeface="Gill Sans SemiBold"/>
                <a:sym typeface="Gill Sans SemiBold"/>
              </a:rPr>
              <a:t>.mat</a:t>
            </a:r>
            <a:r>
              <a:rPr sz="2250">
                <a:solidFill>
                  <a:srgbClr val="00008B"/>
                </a:solidFill>
              </a:rPr>
              <a:t> extension (called a MAT-file)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example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Assume that the variables 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z</a:t>
            </a:r>
            <a:r>
              <a:rPr sz="2250"/>
              <a:t> (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=2</a:t>
            </a:r>
            <a:r>
              <a:rPr sz="2250"/>
              <a:t>) and 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rPr sz="2250"/>
              <a:t> (</a:t>
            </a:r>
            <a:r>
              <a:rPr sz="2250">
                <a:latin typeface="Courier"/>
                <a:ea typeface="Courier"/>
                <a:cs typeface="Courier"/>
                <a:sym typeface="Courier"/>
              </a:rPr>
              <a:t>=‘hello’</a:t>
            </a:r>
            <a:r>
              <a:rPr sz="2250"/>
              <a:t>) are already residing in the </a:t>
            </a:r>
            <a:r>
              <a:rPr sz="2250" i="1"/>
              <a:t>workspace</a:t>
            </a:r>
            <a:r>
              <a:rPr sz="2250"/>
              <a:t>. Then</a:t>
            </a:r>
          </a:p>
          <a:p>
            <a:pPr algn="l">
              <a:defRPr sz="320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&gt;&gt; save myVar.mat </a:t>
            </a:r>
            <a:r>
              <a:rPr sz="1547">
                <a:solidFill>
                  <a:srgbClr val="008F00"/>
                </a:solidFill>
              </a:rPr>
              <a:t>%saves z and y to a file names myVar.mat</a:t>
            </a:r>
          </a:p>
          <a:p>
            <a:pPr algn="l">
              <a:defRPr sz="320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&gt;&gt; save myVar.mat z </a:t>
            </a:r>
            <a:r>
              <a:rPr sz="1547">
                <a:solidFill>
                  <a:srgbClr val="008F00"/>
                </a:solidFill>
              </a:rPr>
              <a:t>%only saves z to myVar.mat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66085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Entering external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Entering external data</a:t>
            </a:r>
          </a:p>
        </p:txBody>
      </p:sp>
      <p:sp>
        <p:nvSpPr>
          <p:cNvPr id="250" name="loading data…"/>
          <p:cNvSpPr txBox="1"/>
          <p:nvPr/>
        </p:nvSpPr>
        <p:spPr>
          <a:xfrm>
            <a:off x="103306" y="875110"/>
            <a:ext cx="8940432" cy="5589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normAutofit/>
          </a:bodyPr>
          <a:lstStyle/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loading data</a:t>
            </a: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>
                <a:solidFill>
                  <a:srgbClr val="00008B"/>
                </a:solidFill>
              </a:rPr>
              <a:t>To load external data (either a </a:t>
            </a:r>
            <a:r>
              <a:rPr sz="2250" b="1">
                <a:solidFill>
                  <a:srgbClr val="00008B"/>
                </a:solidFill>
              </a:rPr>
              <a:t>.mat</a:t>
            </a:r>
            <a:r>
              <a:rPr sz="2250">
                <a:solidFill>
                  <a:srgbClr val="00008B"/>
                </a:solidFill>
              </a:rPr>
              <a:t> file or </a:t>
            </a:r>
            <a:r>
              <a:rPr sz="2250" b="1">
                <a:solidFill>
                  <a:srgbClr val="00008B"/>
                </a:solidFill>
              </a:rPr>
              <a:t>.dat</a:t>
            </a:r>
            <a:r>
              <a:rPr sz="2250">
                <a:solidFill>
                  <a:srgbClr val="00008B"/>
                </a:solidFill>
              </a:rPr>
              <a:t> file) into MATLAB, use the </a:t>
            </a:r>
            <a:r>
              <a:rPr sz="2250" b="1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rPr>
              <a:t>load</a:t>
            </a:r>
            <a:r>
              <a:rPr sz="2250">
                <a:solidFill>
                  <a:srgbClr val="00008B"/>
                </a:solidFill>
              </a:rPr>
              <a:t> command. This command restores data from a file into the </a:t>
            </a:r>
            <a:r>
              <a:rPr sz="2250" i="1">
                <a:solidFill>
                  <a:srgbClr val="00008B"/>
                </a:solidFill>
              </a:rPr>
              <a:t>workspace</a:t>
            </a:r>
            <a:endParaRPr sz="2250">
              <a:solidFill>
                <a:srgbClr val="00008B"/>
              </a:solidFill>
            </a:endParaRPr>
          </a:p>
          <a:p>
            <a:pPr algn="l"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endParaRPr sz="2250">
              <a:solidFill>
                <a:srgbClr val="00008B"/>
              </a:solidFill>
            </a:endParaRPr>
          </a:p>
          <a:p>
            <a:pPr algn="l">
              <a:defRPr sz="3200" cap="all">
                <a:solidFill>
                  <a:srgbClr val="80002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example</a:t>
            </a:r>
            <a:endParaRPr sz="1547">
              <a:solidFill>
                <a:srgbClr val="008F00"/>
              </a:solidFill>
            </a:endParaRP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rPr sz="2250"/>
              <a:t>Assume that you have access to two files called myData.mat and Data.dat. Then,</a:t>
            </a:r>
            <a:endParaRPr sz="1547">
              <a:solidFill>
                <a:srgbClr val="008F00"/>
              </a:solidFill>
            </a:endParaRPr>
          </a:p>
          <a:p>
            <a:pPr algn="l">
              <a:defRPr sz="320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&gt;&gt; load myData.mat </a:t>
            </a:r>
            <a:r>
              <a:rPr sz="1547">
                <a:solidFill>
                  <a:srgbClr val="008F00"/>
                </a:solidFill>
              </a:rPr>
              <a:t>%loads data stored in myData.mat</a:t>
            </a:r>
          </a:p>
          <a:p>
            <a:pPr algn="l">
              <a:defRPr sz="320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&gt;&gt; load Data.dat </a:t>
            </a:r>
            <a:r>
              <a:rPr sz="1547">
                <a:solidFill>
                  <a:srgbClr val="008F00"/>
                </a:solidFill>
              </a:rPr>
              <a:t>%loads data stored in Data.dat</a:t>
            </a:r>
          </a:p>
          <a:p>
            <a:pPr algn="l">
              <a:defRPr sz="3200">
                <a:solidFill>
                  <a:srgbClr val="00008B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 sz="1547">
              <a:solidFill>
                <a:srgbClr val="008F00"/>
              </a:solidFill>
            </a:endParaRPr>
          </a:p>
          <a:p>
            <a:pPr algn="l">
              <a:defRPr sz="3200" cap="all">
                <a:solidFill>
                  <a:srgbClr val="8B0000"/>
                </a:solidFill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rPr sz="2250"/>
              <a:t>loading and assigning data to a variable</a:t>
            </a:r>
            <a:endParaRPr sz="1547">
              <a:solidFill>
                <a:srgbClr val="008F00"/>
              </a:solidFill>
            </a:endParaRPr>
          </a:p>
          <a:p>
            <a:pPr algn="l">
              <a:defRPr sz="3200">
                <a:solidFill>
                  <a:srgbClr val="00008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250"/>
              <a:t>&gt;&gt; d=load(‘Data.dat’); </a:t>
            </a:r>
            <a:r>
              <a:rPr sz="1547">
                <a:solidFill>
                  <a:srgbClr val="008F00"/>
                </a:solidFill>
              </a:rPr>
              <a:t>%loads and assign content to variable 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9740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with interaction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the user for the file name using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en-US" dirty="0" smtClean="0"/>
              <a:t>, and use it to load data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Note: ‘s’ at the end forces the data extracted to be of 	</a:t>
            </a:r>
            <a:r>
              <a:rPr lang="en-US" i="1" dirty="0" smtClean="0"/>
              <a:t>string</a:t>
            </a:r>
            <a:r>
              <a:rPr lang="en-US" dirty="0" smtClean="0"/>
              <a:t> data type—see next slide</a:t>
            </a:r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uigetfile</a:t>
            </a:r>
            <a:r>
              <a:rPr lang="en-US" dirty="0" smtClean="0"/>
              <a:t> command to the let the user </a:t>
            </a:r>
            <a:r>
              <a:rPr lang="en-US" i="1" dirty="0" smtClean="0"/>
              <a:t>browse</a:t>
            </a:r>
            <a:r>
              <a:rPr lang="en-US" dirty="0" smtClean="0"/>
              <a:t> for the file on their computer system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9</a:t>
            </a:fld>
            <a:endParaRPr lang="uk-U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2452255"/>
            <a:ext cx="4876800" cy="4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4634346"/>
            <a:ext cx="2578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7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178</TotalTime>
  <Words>1699</Words>
  <Application>Microsoft Macintosh PowerPoint</Application>
  <PresentationFormat>On-screen Show (4:3)</PresentationFormat>
  <Paragraphs>319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Calibri</vt:lpstr>
      <vt:lpstr>Cambria</vt:lpstr>
      <vt:lpstr>Courier</vt:lpstr>
      <vt:lpstr>Courier New</vt:lpstr>
      <vt:lpstr>Futura</vt:lpstr>
      <vt:lpstr>Gill Sans</vt:lpstr>
      <vt:lpstr>Gill Sans SemiBold</vt:lpstr>
      <vt:lpstr>Mangal</vt:lpstr>
      <vt:lpstr>Rockwell</vt:lpstr>
      <vt:lpstr>Rockwell Condensed</vt:lpstr>
      <vt:lpstr>Rockwell Extra Bold</vt:lpstr>
      <vt:lpstr>Wingdings</vt:lpstr>
      <vt:lpstr>Wood Type</vt:lpstr>
      <vt:lpstr>ENGR 12</vt:lpstr>
      <vt:lpstr>A little bit more about arrays</vt:lpstr>
      <vt:lpstr>Strings </vt:lpstr>
      <vt:lpstr>STRINGS</vt:lpstr>
      <vt:lpstr>String concatenation</vt:lpstr>
      <vt:lpstr>Matrix concatenation</vt:lpstr>
      <vt:lpstr>Entering external data</vt:lpstr>
      <vt:lpstr>Entering external data</vt:lpstr>
      <vt:lpstr>Loading data with interaction</vt:lpstr>
      <vt:lpstr>Input command</vt:lpstr>
      <vt:lpstr>Simultaneous linear eqn</vt:lpstr>
      <vt:lpstr>PowerPoint Presentation</vt:lpstr>
      <vt:lpstr>In matlab</vt:lpstr>
      <vt:lpstr>Sample code</vt:lpstr>
      <vt:lpstr>Relational &amp; Logical Operators</vt:lpstr>
      <vt:lpstr>Conditional statements</vt:lpstr>
      <vt:lpstr>Conditional statements</vt:lpstr>
      <vt:lpstr>Loops: for</vt:lpstr>
      <vt:lpstr>Loops: for</vt:lpstr>
      <vt:lpstr>Loops: while</vt:lpstr>
      <vt:lpstr>Loops: while</vt:lpstr>
      <vt:lpstr>Checking for errors</vt:lpstr>
      <vt:lpstr>Checking for user input errors</vt:lpstr>
      <vt:lpstr>Checking for user input errors</vt:lpstr>
      <vt:lpstr>Checking for errors – SAMPLE CoDE</vt:lpstr>
      <vt:lpstr>Acknowledgment 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12</dc:title>
  <dc:creator>Microsoft Office User</dc:creator>
  <cp:lastModifiedBy>Microsoft Office User</cp:lastModifiedBy>
  <cp:revision>20</cp:revision>
  <dcterms:created xsi:type="dcterms:W3CDTF">2018-01-16T11:06:59Z</dcterms:created>
  <dcterms:modified xsi:type="dcterms:W3CDTF">2018-01-18T13:08:21Z</dcterms:modified>
</cp:coreProperties>
</file>