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7"/>
  </p:notesMasterIdLst>
  <p:sldIdLst>
    <p:sldId id="256" r:id="rId2"/>
    <p:sldId id="289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8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/>
    <p:restoredTop sz="79579"/>
  </p:normalViewPr>
  <p:slideViewPr>
    <p:cSldViewPr snapToGrid="0" snapToObjects="1">
      <p:cViewPr varScale="1">
        <p:scale>
          <a:sx n="68" d="100"/>
          <a:sy n="68" d="100"/>
        </p:scale>
        <p:origin x="18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grades=[71,58,75,90,82,89,85,94,90,81,97,94,93,...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65,48,62,80,85,90,86,85,78,79,60,89];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1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grades=[71,58,75,90,82,89,85,94,90,81,97,94,93,...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65,48,62,80,85,90,86,85,78,79,60,89];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4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=[1,1.25,1.5,2,2.5,3,3.5,4,5,6,8];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mass=[1.68,2.27,2.72,3.65,5.79,7.58,9.11,10.79,14.62,18.97,28.55];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6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=[1,1.25,1.5,2,2.5,3,3.5,4,5,6,8];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mass=[1.68,2.27,2.72,3.65,5.79,7.58,9.11,10.79,14.62,18.97,28.55];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=[1,1.25,1.5,2,2.5,3,3.5,4,5,6,8];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mass=[1.68,2.27,2.72,3.65,5.79,7.58,9.11,10.79,14.62,18.97,28.55];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32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=[1,1.25,1.5,2,2.5,3,3.5,4,5,6,8];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mass=[1.68,2.27,2.72,3.65,5.79,7.58,9.11,10.79,14.62,18.97,28.55];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will contain a number corresponding to the button = 1 thru number of buttons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0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EFC9-B59C-D346-854C-ED2FAAD0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(section 4.13.1)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0751-ACF8-C444-BC46-8B4E7861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8B"/>
                </a:solidFill>
              </a:rPr>
              <a:t>Engineers frequently plot either a measured or calculated </a:t>
            </a:r>
            <a:r>
              <a:rPr lang="en-US" i="1" dirty="0">
                <a:solidFill>
                  <a:srgbClr val="00008B"/>
                </a:solidFill>
              </a:rPr>
              <a:t>dependent</a:t>
            </a:r>
            <a:r>
              <a:rPr lang="en-US" dirty="0">
                <a:solidFill>
                  <a:srgbClr val="00008B"/>
                </a:solidFill>
              </a:rPr>
              <a:t> variable, say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lang="en-US" dirty="0">
                <a:solidFill>
                  <a:srgbClr val="00008B"/>
                </a:solidFill>
              </a:rPr>
              <a:t>, versus an </a:t>
            </a:r>
            <a:r>
              <a:rPr lang="en-US" i="1" dirty="0">
                <a:solidFill>
                  <a:srgbClr val="00008B"/>
                </a:solidFill>
              </a:rPr>
              <a:t>independent</a:t>
            </a:r>
            <a:r>
              <a:rPr lang="en-US" dirty="0">
                <a:solidFill>
                  <a:srgbClr val="00008B"/>
                </a:solidFill>
              </a:rPr>
              <a:t> variable, say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dirty="0">
                <a:solidFill>
                  <a:srgbClr val="00008B"/>
                </a:solidFill>
              </a:rPr>
              <a:t>. A simple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lang="en-US" dirty="0">
                <a:solidFill>
                  <a:srgbClr val="00008B"/>
                </a:solidFill>
              </a:rPr>
              <a:t> versus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dirty="0">
                <a:solidFill>
                  <a:srgbClr val="00008B"/>
                </a:solidFill>
              </a:rPr>
              <a:t> plot is obtained with the command 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plot(</a:t>
            </a:r>
            <a:r>
              <a:rPr lang="en-US" b="1" dirty="0" err="1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x,y</a:t>
            </a:r>
            <a:r>
              <a:rPr lang="en-US" b="1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endParaRPr lang="en-US" b="1" dirty="0">
              <a:solidFill>
                <a:srgbClr val="800020"/>
              </a:solidFill>
              <a:latin typeface="Courier"/>
              <a:ea typeface="Courier"/>
              <a:cs typeface="Courier"/>
              <a:sym typeface="Courier"/>
            </a:endParaRPr>
          </a:p>
          <a:p>
            <a:endParaRPr lang="en-US" b="1" dirty="0">
              <a:solidFill>
                <a:srgbClr val="80002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800" dirty="0">
                <a:solidFill>
                  <a:srgbClr val="00008B"/>
                </a:solidFill>
                <a:latin typeface="Courier" pitchFamily="2" charset="0"/>
              </a:rPr>
              <a:t>x=[0, 1, 2, 3, 4, 5, 6 ,7 ,8]; </a:t>
            </a:r>
            <a:r>
              <a:rPr lang="en-US" sz="1800" dirty="0">
                <a:solidFill>
                  <a:srgbClr val="008F00"/>
                </a:solidFill>
                <a:latin typeface="Courier" pitchFamily="2" charset="0"/>
              </a:rPr>
              <a:t>% independent values</a:t>
            </a:r>
            <a:endParaRPr lang="en-US" sz="1800" dirty="0">
              <a:solidFill>
                <a:srgbClr val="00008B"/>
              </a:solidFill>
              <a:latin typeface="Courier" pitchFamily="2" charset="0"/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800" dirty="0">
                <a:solidFill>
                  <a:srgbClr val="00008B"/>
                </a:solidFill>
                <a:latin typeface="Courier" pitchFamily="2" charset="0"/>
              </a:rPr>
              <a:t>y=[0, 1, 4, 9, 16, 25 ,36 ,49 ,64]; </a:t>
            </a:r>
            <a:r>
              <a:rPr lang="en-US" sz="1800" dirty="0">
                <a:solidFill>
                  <a:srgbClr val="008F00"/>
                </a:solidFill>
                <a:latin typeface="Courier" pitchFamily="2" charset="0"/>
              </a:rPr>
              <a:t>% dependent values</a:t>
            </a:r>
            <a:endParaRPr lang="en-US" sz="1800" dirty="0">
              <a:solidFill>
                <a:srgbClr val="00008B"/>
              </a:solidFill>
              <a:latin typeface="Courier" pitchFamily="2" charset="0"/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800" dirty="0">
                <a:solidFill>
                  <a:srgbClr val="00008B"/>
                </a:solidFill>
                <a:latin typeface="Courier" pitchFamily="2" charset="0"/>
              </a:rPr>
              <a:t>plot(</a:t>
            </a:r>
            <a:r>
              <a:rPr lang="en-US" sz="1800" dirty="0" err="1">
                <a:solidFill>
                  <a:srgbClr val="00008B"/>
                </a:solidFill>
                <a:latin typeface="Courier" pitchFamily="2" charset="0"/>
              </a:rPr>
              <a:t>x,y</a:t>
            </a:r>
            <a:r>
              <a:rPr lang="en-US" sz="1800" dirty="0">
                <a:solidFill>
                  <a:srgbClr val="00008B"/>
                </a:solidFill>
                <a:latin typeface="Courier" pitchFamily="2" charset="0"/>
              </a:rPr>
              <a:t>) </a:t>
            </a:r>
            <a:r>
              <a:rPr lang="en-US" sz="1800" dirty="0">
                <a:solidFill>
                  <a:srgbClr val="008F00"/>
                </a:solidFill>
                <a:latin typeface="Courier" pitchFamily="2" charset="0"/>
              </a:rPr>
              <a:t>% plot y versus x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2F22-CD22-924E-AA00-94814298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FD893-10BA-5443-AE4E-50DB2D00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2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BE38-6B5D-3741-ACF2-B68761BE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EB78FA-F257-C44D-93B2-288E39A1F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0350" y="1609725"/>
            <a:ext cx="6083300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30432-8CBB-0442-BDCA-B34AAEF8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80B3D-0AB0-9D42-9069-849F9C1F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2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E2BE-FB23-7C4F-AB6E-62BF0DB6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info to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05FC-5D20-BF4E-A147-1D1509CA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00008B"/>
                </a:solidFill>
              </a:rPr>
              <a:t>x=[0, 1, 2, 3, 4, 5, 6 ,7 ,8]; </a:t>
            </a:r>
            <a:r>
              <a:rPr lang="en-US" dirty="0">
                <a:solidFill>
                  <a:srgbClr val="008F00"/>
                </a:solidFill>
              </a:rPr>
              <a:t>%independent values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00008B"/>
                </a:solidFill>
              </a:rPr>
              <a:t>y=[0, 1, 4, 9, 16, 25 ,36 ,49 ,64]; </a:t>
            </a:r>
            <a:r>
              <a:rPr lang="en-US" dirty="0">
                <a:solidFill>
                  <a:srgbClr val="008F00"/>
                </a:solidFill>
              </a:rPr>
              <a:t>%dependent values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00008B"/>
                </a:solidFill>
              </a:rPr>
              <a:t>plot(</a:t>
            </a:r>
            <a:r>
              <a:rPr lang="en-US" dirty="0" err="1">
                <a:solidFill>
                  <a:srgbClr val="00008B"/>
                </a:solidFill>
              </a:rPr>
              <a:t>x,y</a:t>
            </a:r>
            <a:r>
              <a:rPr lang="en-US" dirty="0">
                <a:solidFill>
                  <a:srgbClr val="00008B"/>
                </a:solidFill>
              </a:rPr>
              <a:t>) </a:t>
            </a:r>
            <a:r>
              <a:rPr lang="en-US" dirty="0">
                <a:solidFill>
                  <a:srgbClr val="008F00"/>
                </a:solidFill>
              </a:rPr>
              <a:t>%plot y versus x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>
                <a:solidFill>
                  <a:srgbClr val="00008B"/>
                </a:solidFill>
              </a:rPr>
              <a:t>figure</a:t>
            </a:r>
            <a:r>
              <a:rPr lang="en-US" dirty="0">
                <a:solidFill>
                  <a:srgbClr val="00008B"/>
                </a:solidFill>
              </a:rPr>
              <a:t> </a:t>
            </a:r>
            <a:r>
              <a:rPr lang="en-US" dirty="0">
                <a:solidFill>
                  <a:srgbClr val="008F00"/>
                </a:solidFill>
              </a:rPr>
              <a:t>%now, create a new figure window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00008B"/>
                </a:solidFill>
              </a:rPr>
              <a:t>plot(</a:t>
            </a:r>
            <a:r>
              <a:rPr lang="en-US" dirty="0" err="1">
                <a:solidFill>
                  <a:srgbClr val="00008B"/>
                </a:solidFill>
              </a:rPr>
              <a:t>x,y</a:t>
            </a:r>
            <a:r>
              <a:rPr lang="en-US" dirty="0">
                <a:solidFill>
                  <a:srgbClr val="00008B"/>
                </a:solidFill>
              </a:rPr>
              <a:t>) </a:t>
            </a:r>
            <a:r>
              <a:rPr lang="en-US" dirty="0">
                <a:solidFill>
                  <a:srgbClr val="008F00"/>
                </a:solidFill>
              </a:rPr>
              <a:t>%plot y versus x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>
                <a:solidFill>
                  <a:srgbClr val="00008B"/>
                </a:solidFill>
              </a:rPr>
              <a:t>grid</a:t>
            </a:r>
            <a:r>
              <a:rPr lang="en-US" dirty="0">
                <a:solidFill>
                  <a:srgbClr val="00008B"/>
                </a:solidFill>
              </a:rPr>
              <a:t> </a:t>
            </a:r>
            <a:r>
              <a:rPr lang="en-US" dirty="0">
                <a:solidFill>
                  <a:srgbClr val="008F00"/>
                </a:solidFill>
              </a:rPr>
              <a:t>%add grid lines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>
                <a:solidFill>
                  <a:srgbClr val="00008B"/>
                </a:solidFill>
              </a:rPr>
              <a:t>title</a:t>
            </a:r>
            <a:r>
              <a:rPr lang="en-US" dirty="0">
                <a:solidFill>
                  <a:srgbClr val="00008B"/>
                </a:solidFill>
              </a:rPr>
              <a:t>('y = x^2’) </a:t>
            </a:r>
            <a:r>
              <a:rPr lang="en-US" dirty="0">
                <a:solidFill>
                  <a:srgbClr val="008F00"/>
                </a:solidFill>
              </a:rPr>
              <a:t>%add graph title (note single quotes)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 err="1">
                <a:solidFill>
                  <a:srgbClr val="00008B"/>
                </a:solidFill>
              </a:rPr>
              <a:t>xlabel</a:t>
            </a:r>
            <a:r>
              <a:rPr lang="en-US" dirty="0">
                <a:solidFill>
                  <a:srgbClr val="00008B"/>
                </a:solidFill>
              </a:rPr>
              <a:t>('x axis’) </a:t>
            </a:r>
            <a:r>
              <a:rPr lang="en-US" dirty="0">
                <a:solidFill>
                  <a:srgbClr val="008F00"/>
                </a:solidFill>
              </a:rPr>
              <a:t>%add x-axis label (note single quotes)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 err="1">
                <a:solidFill>
                  <a:srgbClr val="00008B"/>
                </a:solidFill>
              </a:rPr>
              <a:t>ylabel</a:t>
            </a:r>
            <a:r>
              <a:rPr lang="en-US" dirty="0">
                <a:solidFill>
                  <a:srgbClr val="00008B"/>
                </a:solidFill>
              </a:rPr>
              <a:t>('y axis') </a:t>
            </a:r>
            <a:r>
              <a:rPr lang="en-US" dirty="0">
                <a:solidFill>
                  <a:srgbClr val="008F00"/>
                </a:solidFill>
              </a:rPr>
              <a:t>%add y-axis label (note single quotes)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8A9B8-1398-8C40-B72A-29A44209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5A76-B01C-F04E-8E77-EF3D4C5B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5903-49D9-2C40-B046-2E0C324D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5F34EB-8D35-924D-9F49-14D8D2C82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360215"/>
            <a:ext cx="7772400" cy="30614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B260-DFAE-CF46-9690-1D29E773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06EAE-3FA4-0C43-9E92-1DB90120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6FEB-6B4D-D64C-BB92-1F757DA9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Command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1BA2BF-B0BC-504E-932D-A7FAC8F8F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1279561"/>
            <a:ext cx="7772400" cy="30614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D7E4-74B9-494F-8A95-EEF0AFE3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59DAD-F6AF-F247-8F51-1DECFEAC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94032A-0531-E441-9BFF-AF3269CED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2" y="4517010"/>
            <a:ext cx="2184400" cy="2120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E24801-DF7B-7848-9C91-0237D6512B33}"/>
              </a:ext>
            </a:extLst>
          </p:cNvPr>
          <p:cNvSpPr txBox="1"/>
          <p:nvPr/>
        </p:nvSpPr>
        <p:spPr>
          <a:xfrm>
            <a:off x="3075709" y="4517010"/>
            <a:ext cx="5887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menu command:</a:t>
            </a:r>
          </a:p>
          <a:p>
            <a:endParaRPr lang="en-US" dirty="0"/>
          </a:p>
          <a:p>
            <a:r>
              <a:rPr lang="en-US" dirty="0">
                <a:latin typeface="Courier" pitchFamily="2" charset="0"/>
              </a:rPr>
              <a:t>variable=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menu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‘Title’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‘Button Value#1’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‘Button value#2’</a:t>
            </a:r>
            <a:r>
              <a:rPr lang="en-US" dirty="0">
                <a:latin typeface="Courier" pitchFamily="2" charset="0"/>
              </a:rPr>
              <a:t> …)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Variable </a:t>
            </a:r>
            <a:r>
              <a:rPr lang="en-US" dirty="0"/>
              <a:t>will contain button number (1, 2, 3 …)</a:t>
            </a:r>
          </a:p>
        </p:txBody>
      </p:sp>
    </p:spTree>
    <p:extLst>
      <p:ext uri="{BB962C8B-B14F-4D97-AF65-F5344CB8AC3E}">
        <p14:creationId xmlns:p14="http://schemas.microsoft.com/office/powerpoint/2010/main" val="245267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handouts and lectures by Dr. </a:t>
            </a:r>
            <a:r>
              <a:rPr lang="en-US" dirty="0" err="1"/>
              <a:t>Arash</a:t>
            </a:r>
            <a:r>
              <a:rPr lang="en-US" dirty="0"/>
              <a:t> </a:t>
            </a:r>
            <a:r>
              <a:rPr lang="en-US" dirty="0" err="1"/>
              <a:t>Mehboobin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E9DC-482F-6340-9DDB-A50E22A5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C11E-AD84-9A49-88EF-B1918D6D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center of a dataset, or around what value does the dataset cluster?</a:t>
            </a:r>
          </a:p>
          <a:p>
            <a:pPr lvl="1"/>
            <a:r>
              <a:rPr lang="en-US" dirty="0"/>
              <a:t>We use three measurements to describe this central tendency: </a:t>
            </a:r>
            <a:r>
              <a:rPr lang="en-US" dirty="0">
                <a:solidFill>
                  <a:srgbClr val="FF0000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Median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Mode</a:t>
            </a:r>
          </a:p>
          <a:p>
            <a:pPr lvl="1"/>
            <a:r>
              <a:rPr lang="en-US" dirty="0"/>
              <a:t>MATLAB Code: </a:t>
            </a:r>
            <a:r>
              <a:rPr lang="en-US" dirty="0">
                <a:latin typeface="Courier" pitchFamily="2" charset="0"/>
              </a:rPr>
              <a:t>mean(values), median(values), mode(values)</a:t>
            </a:r>
          </a:p>
          <a:p>
            <a:pPr lvl="1"/>
            <a:r>
              <a:rPr lang="en-US" dirty="0">
                <a:latin typeface="Courier" pitchFamily="2" charset="0"/>
              </a:rPr>
              <a:t>values </a:t>
            </a:r>
            <a:r>
              <a:rPr lang="en-US" dirty="0"/>
              <a:t>is an array of data</a:t>
            </a:r>
            <a:endParaRPr lang="en-US" dirty="0">
              <a:latin typeface="Courier" pitchFamily="2" charset="0"/>
            </a:endParaRPr>
          </a:p>
          <a:p>
            <a:endParaRPr lang="en-US" dirty="0"/>
          </a:p>
          <a:p>
            <a:r>
              <a:rPr lang="en-US" dirty="0"/>
              <a:t>What is the dispersion or spread around the center?</a:t>
            </a:r>
          </a:p>
          <a:p>
            <a:pPr lvl="1"/>
            <a:r>
              <a:rPr lang="en-US" dirty="0"/>
              <a:t>We use 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Range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Variance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Standard Deviation</a:t>
            </a:r>
            <a:r>
              <a:rPr lang="en-US" dirty="0"/>
              <a:t> to describe this</a:t>
            </a:r>
          </a:p>
          <a:p>
            <a:pPr lvl="1"/>
            <a:r>
              <a:rPr lang="en-US" dirty="0"/>
              <a:t>MATLAB Code: </a:t>
            </a:r>
            <a:r>
              <a:rPr lang="en-US" dirty="0">
                <a:latin typeface="Courier" pitchFamily="2" charset="0"/>
              </a:rPr>
              <a:t>max(values), min(values), </a:t>
            </a:r>
            <a:r>
              <a:rPr lang="en-US" dirty="0" err="1">
                <a:latin typeface="Courier" pitchFamily="2" charset="0"/>
              </a:rPr>
              <a:t>var</a:t>
            </a:r>
            <a:r>
              <a:rPr lang="en-US" dirty="0">
                <a:latin typeface="Courier" pitchFamily="2" charset="0"/>
              </a:rPr>
              <a:t>(values), </a:t>
            </a:r>
            <a:r>
              <a:rPr lang="en-US" dirty="0" err="1">
                <a:latin typeface="Courier" pitchFamily="2" charset="0"/>
              </a:rPr>
              <a:t>std</a:t>
            </a:r>
            <a:r>
              <a:rPr lang="en-US" dirty="0">
                <a:latin typeface="Courier" pitchFamily="2" charset="0"/>
              </a:rPr>
              <a:t>(values)</a:t>
            </a:r>
          </a:p>
          <a:p>
            <a:pPr lvl="1"/>
            <a:r>
              <a:rPr lang="en-US" dirty="0">
                <a:latin typeface="Courier" pitchFamily="2" charset="0"/>
              </a:rPr>
              <a:t>Range=Max-Min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2710C-D051-BA4A-9893-D94DAC3B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A50D7-E76F-224C-88CC-58551D5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3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3E3D-0328-C546-B05F-2F9DCCDD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manually?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99C5-B325-F643-9312-2F921698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Mean: Section 4.12.1</a:t>
            </a:r>
          </a:p>
          <a:p>
            <a:pPr lvl="1"/>
            <a:r>
              <a:rPr lang="en-US" dirty="0"/>
              <a:t>Sum up all values and divide by length of array</a:t>
            </a:r>
          </a:p>
          <a:p>
            <a:r>
              <a:rPr lang="en-US" dirty="0"/>
              <a:t>Median: Section 4.12.2</a:t>
            </a:r>
          </a:p>
          <a:p>
            <a:pPr lvl="1"/>
            <a:r>
              <a:rPr lang="en-US" dirty="0"/>
              <a:t>Sort the array and find the central value</a:t>
            </a:r>
          </a:p>
          <a:p>
            <a:r>
              <a:rPr lang="en-US" dirty="0"/>
              <a:t>Mode: Section 4.12.3</a:t>
            </a:r>
          </a:p>
          <a:p>
            <a:pPr lvl="1"/>
            <a:r>
              <a:rPr lang="en-US" dirty="0"/>
              <a:t>Sort the array and count the most repeated value</a:t>
            </a:r>
          </a:p>
          <a:p>
            <a:pPr lvl="1"/>
            <a:r>
              <a:rPr lang="en-US" dirty="0"/>
              <a:t>Note: An array can have 0 or more mode values</a:t>
            </a:r>
          </a:p>
          <a:p>
            <a:r>
              <a:rPr lang="en-US" dirty="0"/>
              <a:t>Min &amp; Max: 4.12.4</a:t>
            </a:r>
          </a:p>
          <a:p>
            <a:pPr lvl="1"/>
            <a:r>
              <a:rPr lang="en-US" dirty="0"/>
              <a:t>Sort the array and find the first and last element</a:t>
            </a:r>
          </a:p>
          <a:p>
            <a:r>
              <a:rPr lang="en-US" dirty="0"/>
              <a:t>Variance: 4.12.5</a:t>
            </a:r>
          </a:p>
          <a:p>
            <a:pPr lvl="1"/>
            <a:r>
              <a:rPr lang="en-US" dirty="0"/>
              <a:t>Sum of squared difference of value from mean divided by (length-1)</a:t>
            </a:r>
          </a:p>
          <a:p>
            <a:r>
              <a:rPr lang="en-US" dirty="0"/>
              <a:t>Standard Deviation: 4.12.6</a:t>
            </a:r>
          </a:p>
          <a:p>
            <a:pPr lvl="1"/>
            <a:r>
              <a:rPr lang="en-US" dirty="0"/>
              <a:t>Square root of variance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E05A7-82FC-164C-ADB2-5CDD1D72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EC1C2-8127-9A46-A760-86A89689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2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828D-79F4-AE4E-9451-102B3588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(Section 4.12.7)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CFDB10-97C9-ED45-94A6-19AA2C51F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923" y="1609725"/>
            <a:ext cx="5466153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2C14-3188-494E-AA0A-F5C0A247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A868E-6A5C-2A41-A049-05D49FFD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7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9CF0-7EC2-FA4A-A37D-11503C32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07C09-C74F-2A46-95F1-03CF2D13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RANGE of data (MAX-MIN)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Divide this RANGE into adjacent bins (equal spaced intervals)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 the upper and lower bounds of bins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 data points in each bin</a:t>
            </a:r>
          </a:p>
          <a:p>
            <a:pPr lvl="1"/>
            <a:r>
              <a:rPr lang="en-US" dirty="0"/>
              <a:t>Note: Data belongs to a bin if its equal to or greater than </a:t>
            </a:r>
            <a:r>
              <a:rPr lang="en-US" dirty="0">
                <a:solidFill>
                  <a:srgbClr val="FF0000"/>
                </a:solidFill>
              </a:rPr>
              <a:t>lower bound</a:t>
            </a:r>
            <a:r>
              <a:rPr lang="en-US" dirty="0"/>
              <a:t> AND lesser than </a:t>
            </a:r>
            <a:r>
              <a:rPr lang="en-US" dirty="0">
                <a:solidFill>
                  <a:srgbClr val="FF0000"/>
                </a:solidFill>
              </a:rPr>
              <a:t>upper bound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the number of data points in each bin as bar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527BB-5AD1-CD4D-99D7-42DDC09D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137FA-BD50-A34C-A8D0-58562004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4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BFA-40F4-F645-8344-35C6B1E2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F6A4-225E-1641-8246-0F68C5F52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vertical bar-plot</a:t>
            </a:r>
          </a:p>
          <a:p>
            <a:pPr lvl="1"/>
            <a:r>
              <a:rPr lang="en-US" dirty="0"/>
              <a:t>MATLAB Command: </a:t>
            </a:r>
            <a:r>
              <a:rPr lang="en-US" dirty="0">
                <a:latin typeface="Courier" pitchFamily="2" charset="0"/>
              </a:rPr>
              <a:t>bar(</a:t>
            </a:r>
            <a:r>
              <a:rPr lang="en-US" dirty="0" err="1">
                <a:latin typeface="Courier" pitchFamily="2" charset="0"/>
              </a:rPr>
              <a:t>x,y,style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>
                <a:latin typeface="Courier" pitchFamily="2" charset="0"/>
              </a:rPr>
              <a:t>x </a:t>
            </a:r>
            <a:r>
              <a:rPr lang="en-US" dirty="0"/>
              <a:t>is an array defining x-values</a:t>
            </a:r>
          </a:p>
          <a:p>
            <a:pPr lvl="1"/>
            <a:r>
              <a:rPr lang="en-US" dirty="0">
                <a:latin typeface="Courier" pitchFamily="2" charset="0"/>
              </a:rPr>
              <a:t>y </a:t>
            </a:r>
            <a:r>
              <a:rPr lang="en-US" dirty="0"/>
              <a:t>is an array defining y-values</a:t>
            </a:r>
          </a:p>
          <a:p>
            <a:pPr lvl="1"/>
            <a:r>
              <a:rPr lang="en-US" dirty="0">
                <a:latin typeface="Courier" pitchFamily="2" charset="0"/>
              </a:rPr>
              <a:t>style=‘grouped’,’stacked’,’</a:t>
            </a:r>
            <a:r>
              <a:rPr lang="en-US" dirty="0" err="1">
                <a:latin typeface="Courier" pitchFamily="2" charset="0"/>
              </a:rPr>
              <a:t>hist</a:t>
            </a:r>
            <a:r>
              <a:rPr lang="en-US" dirty="0">
                <a:latin typeface="Courier" pitchFamily="2" charset="0"/>
              </a:rPr>
              <a:t>’,’</a:t>
            </a:r>
            <a:r>
              <a:rPr lang="en-US" dirty="0" err="1">
                <a:latin typeface="Courier" pitchFamily="2" charset="0"/>
              </a:rPr>
              <a:t>histc</a:t>
            </a:r>
            <a:r>
              <a:rPr lang="en-US" dirty="0">
                <a:latin typeface="Courier" pitchFamily="2" charset="0"/>
              </a:rPr>
              <a:t>’ </a:t>
            </a:r>
            <a:r>
              <a:rPr lang="en-US" dirty="0"/>
              <a:t>and is optional</a:t>
            </a:r>
          </a:p>
          <a:p>
            <a:r>
              <a:rPr lang="en-US" dirty="0"/>
              <a:t>To create Histogram</a:t>
            </a:r>
          </a:p>
          <a:p>
            <a:pPr lvl="1"/>
            <a:r>
              <a:rPr lang="en-US" dirty="0"/>
              <a:t>x = array containing bin left bound</a:t>
            </a:r>
          </a:p>
          <a:p>
            <a:pPr lvl="1"/>
            <a:r>
              <a:rPr lang="en-US" dirty="0"/>
              <a:t>y = array containing frequency count of data per bin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D34C2-8D83-0644-AD78-15844694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E66DD-4179-594F-8025-800B00B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0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98D8-D84B-324D-9D92-DB489F49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code: Histogram manual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677A14-9339-3E45-A79D-ADB430AAB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2350" y="2055812"/>
            <a:ext cx="7099300" cy="36703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1EC18-1BB1-5C47-B175-FDC4D997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52FF7-5F47-274A-B811-C6C50BFF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9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8008-E8C7-F344-9A98-7B1EA2B0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Hist</a:t>
            </a:r>
            <a:r>
              <a:rPr lang="en-US" dirty="0"/>
              <a:t> and </a:t>
            </a:r>
            <a:r>
              <a:rPr lang="en-US" dirty="0" err="1"/>
              <a:t>Histc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69AD-9DA6-CB40-B524-B4F269D1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hist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histc</a:t>
            </a:r>
            <a:r>
              <a:rPr lang="en-US" dirty="0"/>
              <a:t> can calculate the bin frequency automatically</a:t>
            </a:r>
          </a:p>
          <a:p>
            <a:r>
              <a:rPr lang="en-US" dirty="0" err="1">
                <a:latin typeface="Courier" pitchFamily="2" charset="0"/>
              </a:rPr>
              <a:t>histc</a:t>
            </a:r>
            <a:r>
              <a:rPr lang="en-US" dirty="0"/>
              <a:t> requires data array and edge array (bin lower bound) as input argument</a:t>
            </a:r>
          </a:p>
          <a:p>
            <a:pPr lvl="1"/>
            <a:r>
              <a:rPr lang="en-US" dirty="0" err="1">
                <a:latin typeface="Courier" pitchFamily="2" charset="0"/>
              </a:rPr>
              <a:t>ncount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histc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grades,bin_low_bound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ncount,bincount</a:t>
            </a:r>
            <a:r>
              <a:rPr lang="en-US" dirty="0">
                <a:latin typeface="Courier" pitchFamily="2" charset="0"/>
              </a:rPr>
              <a:t>]=</a:t>
            </a:r>
            <a:r>
              <a:rPr lang="en-US" dirty="0" err="1">
                <a:latin typeface="Courier" pitchFamily="2" charset="0"/>
              </a:rPr>
              <a:t>histc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grades,bin_low_bound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Note: edge array should contain upper bound as the last value</a:t>
            </a:r>
          </a:p>
          <a:p>
            <a:endParaRPr lang="en-US" dirty="0"/>
          </a:p>
          <a:p>
            <a:r>
              <a:rPr lang="en-US" dirty="0" err="1">
                <a:latin typeface="Courier" pitchFamily="2" charset="0"/>
              </a:rPr>
              <a:t>hist</a:t>
            </a:r>
            <a:r>
              <a:rPr lang="en-US" dirty="0"/>
              <a:t> requires data array and number of bins as input arguments</a:t>
            </a:r>
          </a:p>
          <a:p>
            <a:pPr lvl="1"/>
            <a:r>
              <a:rPr lang="en-US" dirty="0" err="1">
                <a:latin typeface="Courier" pitchFamily="2" charset="0"/>
              </a:rPr>
              <a:t>ncount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hist</a:t>
            </a:r>
            <a:r>
              <a:rPr lang="en-US" dirty="0">
                <a:latin typeface="Courier" pitchFamily="2" charset="0"/>
              </a:rPr>
              <a:t>(grades,10)</a:t>
            </a:r>
          </a:p>
          <a:p>
            <a:pPr lvl="1"/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ncount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bin_low_bound</a:t>
            </a:r>
            <a:r>
              <a:rPr lang="en-US" dirty="0">
                <a:latin typeface="Courier" pitchFamily="2" charset="0"/>
              </a:rPr>
              <a:t>]=</a:t>
            </a:r>
            <a:r>
              <a:rPr lang="en-US" dirty="0" err="1">
                <a:latin typeface="Courier" pitchFamily="2" charset="0"/>
              </a:rPr>
              <a:t>hist</a:t>
            </a:r>
            <a:r>
              <a:rPr lang="en-US" dirty="0">
                <a:latin typeface="Courier" pitchFamily="2" charset="0"/>
              </a:rPr>
              <a:t>(grades,10)</a:t>
            </a:r>
          </a:p>
          <a:p>
            <a:pPr lvl="1"/>
            <a:r>
              <a:rPr lang="en-US" dirty="0"/>
              <a:t>Note: number of bins is option, and default is 10.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CEA3F-0EE5-3546-928F-8C053E4C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3D51E-B6C3-1342-975F-33F1A92A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0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8D88-825B-DB41-82CF-E6D41521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232F-CBC4-CC4B-A877-196D4CB1A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use, </a:t>
            </a:r>
            <a:r>
              <a:rPr lang="en-US" dirty="0" err="1">
                <a:latin typeface="Courier" pitchFamily="2" charset="0"/>
              </a:rPr>
              <a:t>hist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histc</a:t>
            </a:r>
            <a:r>
              <a:rPr lang="en-US" dirty="0"/>
              <a:t>, or </a:t>
            </a:r>
            <a:r>
              <a:rPr lang="en-US" dirty="0">
                <a:latin typeface="Courier" pitchFamily="2" charset="0"/>
              </a:rPr>
              <a:t>histogram</a:t>
            </a:r>
            <a:r>
              <a:rPr lang="en-US" dirty="0"/>
              <a:t> commands to create histograms automatically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" pitchFamily="2" charset="0"/>
              </a:rPr>
              <a:t>&gt;&gt; histogram(grades,10)</a:t>
            </a:r>
          </a:p>
          <a:p>
            <a:r>
              <a:rPr lang="en-US" dirty="0"/>
              <a:t>MATLAB recommends using histogram and </a:t>
            </a:r>
            <a:r>
              <a:rPr lang="en-US" dirty="0" err="1"/>
              <a:t>histcounts</a:t>
            </a:r>
            <a:endParaRPr lang="en-US" dirty="0"/>
          </a:p>
          <a:p>
            <a:pPr lvl="1"/>
            <a:r>
              <a:rPr lang="en-US" dirty="0"/>
              <a:t>Newer features</a:t>
            </a:r>
          </a:p>
          <a:p>
            <a:pPr lvl="1"/>
            <a:r>
              <a:rPr lang="en-US" dirty="0"/>
              <a:t>Output of the function creates an object (structured data type)</a:t>
            </a:r>
          </a:p>
          <a:p>
            <a:pPr lvl="1"/>
            <a:r>
              <a:rPr lang="en-US" dirty="0">
                <a:latin typeface="Courier" pitchFamily="2" charset="0"/>
              </a:rPr>
              <a:t>&gt;&gt; N = histogram(grades,10);</a:t>
            </a:r>
          </a:p>
          <a:p>
            <a:pPr lvl="1"/>
            <a:r>
              <a:rPr lang="en-US" dirty="0">
                <a:latin typeface="Courier" pitchFamily="2" charset="0"/>
              </a:rPr>
              <a:t>&gt;&gt; </a:t>
            </a:r>
            <a:r>
              <a:rPr lang="en-US" dirty="0" err="1">
                <a:latin typeface="Courier" pitchFamily="2" charset="0"/>
              </a:rPr>
              <a:t>N.Values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would contain the Bin counts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60270-5D9E-A944-A0D3-5B4DC449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1/23/2018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A6BB6-86F6-8F40-BFDE-DA309F3C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23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305</TotalTime>
  <Words>898</Words>
  <Application>Microsoft Office PowerPoint</Application>
  <PresentationFormat>On-screen Show (4:3)</PresentationFormat>
  <Paragraphs>142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Courier</vt:lpstr>
      <vt:lpstr>Rockwell</vt:lpstr>
      <vt:lpstr>Rockwell Condensed</vt:lpstr>
      <vt:lpstr>Rockwell Extra Bold</vt:lpstr>
      <vt:lpstr>Wingdings</vt:lpstr>
      <vt:lpstr>Wood Type</vt:lpstr>
      <vt:lpstr>ENGR 12</vt:lpstr>
      <vt:lpstr>Basic Stats</vt:lpstr>
      <vt:lpstr>How to calculate manually?</vt:lpstr>
      <vt:lpstr>Histograms (Section 4.12.7)</vt:lpstr>
      <vt:lpstr>Basic steps</vt:lpstr>
      <vt:lpstr>BAR Command</vt:lpstr>
      <vt:lpstr>Sample code: Histogram manual</vt:lpstr>
      <vt:lpstr>Using Hist and Histc</vt:lpstr>
      <vt:lpstr>Histograms</vt:lpstr>
      <vt:lpstr>Plots (section 4.13.1)</vt:lpstr>
      <vt:lpstr>Sample Plot</vt:lpstr>
      <vt:lpstr>Add info to plots</vt:lpstr>
      <vt:lpstr>Switch-Case</vt:lpstr>
      <vt:lpstr>MENU Command</vt:lpstr>
      <vt:lpstr>Acknowledgment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33</cp:revision>
  <dcterms:created xsi:type="dcterms:W3CDTF">2018-01-16T11:06:59Z</dcterms:created>
  <dcterms:modified xsi:type="dcterms:W3CDTF">2018-01-23T19:23:02Z</dcterms:modified>
</cp:coreProperties>
</file>