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336" r:id="rId3"/>
    <p:sldId id="317" r:id="rId4"/>
    <p:sldId id="331" r:id="rId5"/>
    <p:sldId id="337" r:id="rId6"/>
    <p:sldId id="339" r:id="rId7"/>
    <p:sldId id="338" r:id="rId8"/>
    <p:sldId id="340" r:id="rId9"/>
    <p:sldId id="341" r:id="rId10"/>
    <p:sldId id="342" r:id="rId11"/>
    <p:sldId id="343" r:id="rId12"/>
    <p:sldId id="33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2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/>
    <p:restoredTop sz="79636"/>
  </p:normalViewPr>
  <p:slideViewPr>
    <p:cSldViewPr snapToGrid="0" snapToObjects="1">
      <p:cViewPr varScale="1">
        <p:scale>
          <a:sx n="68" d="100"/>
          <a:sy n="68" d="100"/>
        </p:scale>
        <p:origin x="18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70553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008C-9EC4-064F-BEF0-BD8F9B90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overloaded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E9C0EF-1436-A54D-979E-36EB21A2E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2" y="1106198"/>
            <a:ext cx="6794500" cy="30480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39AD9-E5BA-BC40-8500-F985AB67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A01B0-7A53-E14E-86C6-FC2ACF38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EAD249-E681-664D-B6A6-DC039BEC5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" y="4648918"/>
            <a:ext cx="1727200" cy="114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589881-9490-4B44-AFC8-9D7389E72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27" y="4648200"/>
            <a:ext cx="1930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2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C98-2638-2549-ACA1-50A53029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C972-3B2C-D248-9961-7BF0CB3D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end at end of file and return values in variables that match output variables in function definition.</a:t>
            </a:r>
          </a:p>
          <a:p>
            <a:r>
              <a:rPr lang="en-US" dirty="0"/>
              <a:t>You can use an optional END command to define the end of a function.</a:t>
            </a:r>
          </a:p>
          <a:p>
            <a:pPr lvl="1"/>
            <a:r>
              <a:rPr lang="en-US" dirty="0"/>
              <a:t>This becomes required when nesting functions!</a:t>
            </a:r>
          </a:p>
          <a:p>
            <a:r>
              <a:rPr lang="en-US" dirty="0"/>
              <a:t>You can also use the RETURN command to end the function and return values.</a:t>
            </a:r>
          </a:p>
          <a:p>
            <a:pPr lvl="1"/>
            <a:r>
              <a:rPr lang="en-US" dirty="0"/>
              <a:t>Strategically used to end a function earlier, say, when you detect an error in input.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CB5C-4818-F44B-B3FD-F7E5AB01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A19FB-666A-014A-A0F2-9CB0DC22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2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5F44-F6EB-CF46-B08E-A21DBD45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FD64-1CE4-F44B-907E-7140DD5C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Handout.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682B-C84B-694A-AAA0-2C8507C7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CE671-437F-9F41-BB52-23775EF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1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D49F-7D76-EE4D-BAB6-980E4AE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0DCE-EA11-5841-B7BB-0E65D2F8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and meet with your co-chairs for the sessions you are listed in.</a:t>
            </a:r>
          </a:p>
          <a:p>
            <a:r>
              <a:rPr lang="en-US" dirty="0"/>
              <a:t>If you haven’t done so already, do it ASAP.</a:t>
            </a:r>
          </a:p>
          <a:p>
            <a:r>
              <a:rPr lang="en-US" dirty="0"/>
              <a:t>I will begin contacting students who have not made the initial connection with their co-chairs.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7574-C06A-C040-8E55-954FD8B6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18773-B02C-994A-B47B-D757EA1E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7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FEE4-0560-8A46-B362-51FF7F9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teams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91892-8862-944B-9103-083E4D3D0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Write a m-script that asks user to enter velocity of projectile, and plot the projectile motion for all throw angles between 10 and 90 degrees in steps of 5.</a:t>
                </a:r>
              </a:p>
              <a:p>
                <a:r>
                  <a:rPr lang="en-US" dirty="0"/>
                  <a:t>Use the </a:t>
                </a:r>
                <a:r>
                  <a:rPr lang="en-US" dirty="0">
                    <a:latin typeface="Courier" pitchFamily="2" charset="0"/>
                  </a:rPr>
                  <a:t>input</a:t>
                </a:r>
                <a:r>
                  <a:rPr lang="en-US" dirty="0"/>
                  <a:t> to accept user input: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Horizontal velocity: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Vertical velocity: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Flight time: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X-position at time t: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Y-position at time t: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Value of g and angle: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=9.81 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=10° −90°;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:5°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91892-8862-944B-9103-083E4D3D0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26" t="-1667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3A19-9830-1042-98FF-F160944E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0081C-7A0D-A242-BC75-5F517EAD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5903-49D9-2C40-B046-2E0C324D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5F34EB-8D35-924D-9F49-14D8D2C82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60215"/>
            <a:ext cx="7772400" cy="30614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B260-DFAE-CF46-9690-1D29E77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06EAE-3FA4-0C43-9E92-1DB9012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6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CAFE-CEDC-0845-BA42-E399E2CB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50A2-F80E-9B4C-A9EF-0F6E748B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Sub-divide code into smaller snippets or modules that can be developed independently of each other</a:t>
            </a:r>
          </a:p>
          <a:p>
            <a:r>
              <a:rPr lang="en-US" dirty="0"/>
              <a:t>Modular design with:</a:t>
            </a:r>
          </a:p>
          <a:p>
            <a:pPr lvl="1"/>
            <a:r>
              <a:rPr lang="en-US" dirty="0"/>
              <a:t>Scripts: Not recommended, issues with variable names.</a:t>
            </a:r>
          </a:p>
          <a:p>
            <a:pPr lvl="1"/>
            <a:r>
              <a:rPr lang="en-US" dirty="0"/>
              <a:t>Functions: Preferred method.</a:t>
            </a:r>
          </a:p>
          <a:p>
            <a:pPr lvl="1"/>
            <a:r>
              <a:rPr lang="en-US" dirty="0"/>
              <a:t>See in class example(s).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2AC0-3491-514D-9CA9-C8012338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2C63C-AEBD-1544-8AEB-2575EA7D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3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User-defin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User-defined functions</a:t>
            </a:r>
          </a:p>
        </p:txBody>
      </p:sp>
      <p:pic>
        <p:nvPicPr>
          <p:cNvPr id="559" name="snapshot4.png" descr="snapshot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538" y="1040309"/>
            <a:ext cx="2232423" cy="4911328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Line"/>
          <p:cNvSpPr/>
          <p:nvPr/>
        </p:nvSpPr>
        <p:spPr>
          <a:xfrm>
            <a:off x="891770" y="1553766"/>
            <a:ext cx="1060198" cy="0"/>
          </a:xfrm>
          <a:prstGeom prst="line">
            <a:avLst/>
          </a:prstGeom>
          <a:ln w="50800">
            <a:solidFill>
              <a:srgbClr val="9452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1" name="Line"/>
          <p:cNvSpPr/>
          <p:nvPr/>
        </p:nvSpPr>
        <p:spPr>
          <a:xfrm>
            <a:off x="1619626" y="2241352"/>
            <a:ext cx="743108" cy="0"/>
          </a:xfrm>
          <a:prstGeom prst="line">
            <a:avLst/>
          </a:prstGeom>
          <a:ln w="50800">
            <a:solidFill>
              <a:srgbClr val="9452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2" name="Option 1: Use New Script shortcut"/>
          <p:cNvSpPr txBox="1"/>
          <p:nvPr/>
        </p:nvSpPr>
        <p:spPr>
          <a:xfrm>
            <a:off x="107156" y="3198781"/>
            <a:ext cx="1292643" cy="78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547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Option 1:</a:t>
            </a:r>
            <a:r>
              <a:rPr sz="1547"/>
              <a:t> Use </a:t>
            </a:r>
            <a:r>
              <a:rPr sz="1547">
                <a:latin typeface="Gill Sans SemiBold"/>
                <a:ea typeface="Gill Sans SemiBold"/>
                <a:cs typeface="Gill Sans SemiBold"/>
                <a:sym typeface="Gill Sans SemiBold"/>
              </a:rPr>
              <a:t>New Script</a:t>
            </a:r>
            <a:r>
              <a:rPr sz="1547"/>
              <a:t> shortcut</a:t>
            </a:r>
          </a:p>
        </p:txBody>
      </p:sp>
      <p:sp>
        <p:nvSpPr>
          <p:cNvPr id="563" name="Line"/>
          <p:cNvSpPr/>
          <p:nvPr/>
        </p:nvSpPr>
        <p:spPr>
          <a:xfrm flipH="1">
            <a:off x="891539" y="1453358"/>
            <a:ext cx="1" cy="1744698"/>
          </a:xfrm>
          <a:prstGeom prst="line">
            <a:avLst/>
          </a:prstGeom>
          <a:ln w="50800">
            <a:solidFill>
              <a:srgbClr val="945200"/>
            </a:solidFill>
            <a:miter lim="400000"/>
            <a:tailEnd type="triangle" len="sm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4" name="Option 2: Use New &gt; Script shortcut"/>
          <p:cNvSpPr txBox="1"/>
          <p:nvPr/>
        </p:nvSpPr>
        <p:spPr>
          <a:xfrm>
            <a:off x="616149" y="4971298"/>
            <a:ext cx="1292643" cy="78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2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547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Option 2:</a:t>
            </a:r>
            <a:r>
              <a:rPr sz="1547"/>
              <a:t> Use </a:t>
            </a:r>
            <a:r>
              <a:rPr sz="1547">
                <a:latin typeface="Gill Sans SemiBold"/>
                <a:ea typeface="Gill Sans SemiBold"/>
                <a:cs typeface="Gill Sans SemiBold"/>
                <a:sym typeface="Gill Sans SemiBold"/>
              </a:rPr>
              <a:t>New &gt; Script </a:t>
            </a:r>
            <a:r>
              <a:rPr sz="1547"/>
              <a:t>shortcut</a:t>
            </a:r>
          </a:p>
        </p:txBody>
      </p:sp>
      <p:sp>
        <p:nvSpPr>
          <p:cNvPr id="565" name="Line"/>
          <p:cNvSpPr/>
          <p:nvPr/>
        </p:nvSpPr>
        <p:spPr>
          <a:xfrm flipH="1">
            <a:off x="1623773" y="2136454"/>
            <a:ext cx="1" cy="2201550"/>
          </a:xfrm>
          <a:prstGeom prst="line">
            <a:avLst/>
          </a:prstGeom>
          <a:ln w="50800">
            <a:solidFill>
              <a:srgbClr val="945200"/>
            </a:solidFill>
            <a:miter lim="400000"/>
            <a:tailEnd type="triangle" len="sm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6" name="Option 3: Use MATLAB’s edit command:…"/>
          <p:cNvSpPr txBox="1"/>
          <p:nvPr/>
        </p:nvSpPr>
        <p:spPr>
          <a:xfrm>
            <a:off x="4346717" y="875110"/>
            <a:ext cx="4697021" cy="5107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 b="1">
                <a:solidFill>
                  <a:srgbClr val="800020"/>
                </a:solidFill>
              </a:rPr>
              <a:t>Option 3: </a:t>
            </a:r>
            <a:r>
              <a:rPr sz="2250">
                <a:solidFill>
                  <a:srgbClr val="00008B"/>
                </a:solidFill>
              </a:rPr>
              <a:t>Use </a:t>
            </a:r>
            <a:r>
              <a:rPr sz="2250" b="1">
                <a:solidFill>
                  <a:srgbClr val="00008B"/>
                </a:solidFill>
              </a:rPr>
              <a:t>MATLAB</a:t>
            </a:r>
            <a:r>
              <a:rPr sz="2250">
                <a:solidFill>
                  <a:srgbClr val="00008B"/>
                </a:solidFill>
              </a:rPr>
              <a:t>’s </a:t>
            </a:r>
            <a:r>
              <a:rPr sz="225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edit </a:t>
            </a:r>
            <a:r>
              <a:rPr sz="2250">
                <a:solidFill>
                  <a:srgbClr val="00008B"/>
                </a:solidFill>
              </a:rPr>
              <a:t>command: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&gt;&gt; edit</a:t>
            </a: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00008B"/>
                </a:solidFill>
              </a:rPr>
              <a:t>to open an </a:t>
            </a:r>
            <a:r>
              <a:rPr sz="2250" i="1">
                <a:solidFill>
                  <a:srgbClr val="00008B"/>
                </a:solidFill>
              </a:rPr>
              <a:t>empty</a:t>
            </a:r>
            <a:r>
              <a:rPr sz="2250">
                <a:solidFill>
                  <a:srgbClr val="00008B"/>
                </a:solidFill>
              </a:rPr>
              <a:t> script, or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&gt;&gt; edit </a:t>
            </a:r>
            <a:r>
              <a:rPr sz="2250" i="1"/>
              <a:t>file-name.m</a:t>
            </a: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00008B"/>
                </a:solidFill>
              </a:rPr>
              <a:t>to open a script with given </a:t>
            </a:r>
            <a:r>
              <a:rPr sz="225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file-name</a:t>
            </a:r>
            <a:r>
              <a:rPr sz="2250">
                <a:solidFill>
                  <a:srgbClr val="00008B"/>
                </a:solidFill>
              </a:rPr>
              <a:t> that you choose for your function, e.g.,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&gt;&gt; edit myFunc.m</a:t>
            </a:r>
          </a:p>
        </p:txBody>
      </p:sp>
    </p:spTree>
    <p:extLst>
      <p:ext uri="{BB962C8B-B14F-4D97-AF65-F5344CB8AC3E}">
        <p14:creationId xmlns:p14="http://schemas.microsoft.com/office/powerpoint/2010/main" val="40796202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8E29-8B7B-E44C-B8C9-90715D97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4296-E39B-594B-B096-BCEE1571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look exactly like scripts, but for one difference: functions must have a </a:t>
            </a:r>
            <a:r>
              <a:rPr lang="en-US" dirty="0">
                <a:solidFill>
                  <a:srgbClr val="FF0000"/>
                </a:solidFill>
              </a:rPr>
              <a:t>function declaration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 [</a:t>
            </a:r>
            <a:r>
              <a:rPr lang="en-US" dirty="0">
                <a:solidFill>
                  <a:srgbClr val="FFC000"/>
                </a:solidFill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urier" pitchFamily="2" charset="0"/>
              </a:rPr>
              <a:t>y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urier" pitchFamily="2" charset="0"/>
              </a:rPr>
              <a:t>z</a:t>
            </a:r>
            <a:r>
              <a:rPr lang="en-US" dirty="0">
                <a:latin typeface="Courier" pitchFamily="2" charset="0"/>
              </a:rPr>
              <a:t>…] =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myFunction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in1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in2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in3</a:t>
            </a:r>
            <a:r>
              <a:rPr lang="en-US" dirty="0">
                <a:latin typeface="Courier" pitchFamily="2" charset="0"/>
              </a:rPr>
              <a:t>…)</a:t>
            </a:r>
          </a:p>
          <a:p>
            <a:pPr marL="0" indent="0" algn="ctr">
              <a:buNone/>
            </a:pPr>
            <a:endParaRPr lang="en-US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dirty="0"/>
              <a:t>Note: MATLAB returns the variables whose names match those in the function declaration. Variables created within the function but not returned disappear after the function stops running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81E6-8F9C-5348-B3CC-0225146D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51A9C-1C8E-8845-81C7-B96428CE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4B315-CC0D-1C41-8C72-C3FA3F21BC32}"/>
              </a:ext>
            </a:extLst>
          </p:cNvPr>
          <p:cNvSpPr txBox="1"/>
          <p:nvPr/>
        </p:nvSpPr>
        <p:spPr>
          <a:xfrm>
            <a:off x="0" y="2757055"/>
            <a:ext cx="220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Required MATLAB reserved 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EDD5C-032C-0F42-B17A-F27FA09DE10E}"/>
              </a:ext>
            </a:extLst>
          </p:cNvPr>
          <p:cNvSpPr txBox="1"/>
          <p:nvPr/>
        </p:nvSpPr>
        <p:spPr>
          <a:xfrm>
            <a:off x="1468581" y="3403386"/>
            <a:ext cx="284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C000"/>
                </a:solidFill>
              </a:rPr>
              <a:t>Function outputs; if more than one, use brackets [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37F97-D521-0849-95A7-87F0D79094AF}"/>
              </a:ext>
            </a:extLst>
          </p:cNvPr>
          <p:cNvSpPr txBox="1"/>
          <p:nvPr/>
        </p:nvSpPr>
        <p:spPr>
          <a:xfrm>
            <a:off x="3158836" y="2757054"/>
            <a:ext cx="342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Function name—should match file name </a:t>
            </a:r>
            <a:r>
              <a:rPr lang="en-US" i="1" dirty="0" err="1">
                <a:solidFill>
                  <a:srgbClr val="00B050"/>
                </a:solidFill>
              </a:rPr>
              <a:t>i.e</a:t>
            </a:r>
            <a:r>
              <a:rPr lang="en-US" i="1" dirty="0">
                <a:solidFill>
                  <a:srgbClr val="00B050"/>
                </a:solidFill>
              </a:rPr>
              <a:t>; </a:t>
            </a:r>
            <a:r>
              <a:rPr lang="en-US" i="1" dirty="0" err="1">
                <a:solidFill>
                  <a:srgbClr val="00B050"/>
                </a:solidFill>
              </a:rPr>
              <a:t>myFunction.m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8E110-7093-AD4F-8B52-5BFCC99ED404}"/>
              </a:ext>
            </a:extLst>
          </p:cNvPr>
          <p:cNvSpPr txBox="1"/>
          <p:nvPr/>
        </p:nvSpPr>
        <p:spPr>
          <a:xfrm>
            <a:off x="5992368" y="3541885"/>
            <a:ext cx="284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Function inputs</a:t>
            </a:r>
          </a:p>
        </p:txBody>
      </p:sp>
    </p:spTree>
    <p:extLst>
      <p:ext uri="{BB962C8B-B14F-4D97-AF65-F5344CB8AC3E}">
        <p14:creationId xmlns:p14="http://schemas.microsoft.com/office/powerpoint/2010/main" val="192010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28BE-33B8-3849-9D83-0E2A475B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CE5EA2-9B88-194B-8911-09D813311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473" y="1159885"/>
            <a:ext cx="6807200" cy="1333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4275-6C8A-EE4F-831C-A697921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1AFC-E8E7-5844-B34A-A0546D28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113C4E-66F8-4943-8E09-C5C56F41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73" y="3034145"/>
            <a:ext cx="19177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B65579-6F39-EE45-BB69-8E1FED98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0" y="3998761"/>
            <a:ext cx="6807200" cy="218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BDBAB9-BFFD-9746-9A5A-B1683D5325DE}"/>
              </a:ext>
            </a:extLst>
          </p:cNvPr>
          <p:cNvSpPr txBox="1"/>
          <p:nvPr/>
        </p:nvSpPr>
        <p:spPr>
          <a:xfrm>
            <a:off x="3683577" y="2839379"/>
            <a:ext cx="447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call either through command prompt or within another MATLAB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6BEAF0-91B3-274F-AC8F-0B4283B43ED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698173" y="3162545"/>
            <a:ext cx="985404" cy="42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90F85-0603-714E-BE0A-0BF4EFDD9A62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740400" y="3485710"/>
            <a:ext cx="180686" cy="51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1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9F9C-B18B-5B4E-BF37-14DF7076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68C6-9B44-774E-BB80-D8E390A6D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allows functions to provide variable output and input i.e. variable number of outputs and inputs.</a:t>
            </a:r>
          </a:p>
          <a:p>
            <a:r>
              <a:rPr lang="en-US" dirty="0"/>
              <a:t>Example: MATLAB’s </a:t>
            </a:r>
            <a:r>
              <a:rPr lang="en-US" dirty="0" err="1"/>
              <a:t>builtin</a:t>
            </a:r>
            <a:r>
              <a:rPr lang="en-US" dirty="0"/>
              <a:t> SIZE command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how the same command is used with different output variable and input variable counts? This is termed overloading.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F8F9-8965-8349-876A-E4AA30FE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57797-B49C-7245-AB07-C05AF8C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87098-B51C-834C-9D5D-ADF80EC9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8" y="2808432"/>
            <a:ext cx="6489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08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699</TotalTime>
  <Words>468</Words>
  <Application>Microsoft Office PowerPoint</Application>
  <PresentationFormat>On-screen Show (4:3)</PresentationFormat>
  <Paragraphs>94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Cambria Math</vt:lpstr>
      <vt:lpstr>Courier</vt:lpstr>
      <vt:lpstr>Gill Sans</vt:lpstr>
      <vt:lpstr>Gill Sans SemiBold</vt:lpstr>
      <vt:lpstr>Rockwell</vt:lpstr>
      <vt:lpstr>Rockwell Condensed</vt:lpstr>
      <vt:lpstr>Rockwell Extra Bold</vt:lpstr>
      <vt:lpstr>Wingdings</vt:lpstr>
      <vt:lpstr>Wood Type</vt:lpstr>
      <vt:lpstr>ENGR 12</vt:lpstr>
      <vt:lpstr>Conference Announcement</vt:lpstr>
      <vt:lpstr>In your teams </vt:lpstr>
      <vt:lpstr>Switch-Case</vt:lpstr>
      <vt:lpstr>Modular design</vt:lpstr>
      <vt:lpstr>User-defined functions</vt:lpstr>
      <vt:lpstr>User-defined functions</vt:lpstr>
      <vt:lpstr>Sample code</vt:lpstr>
      <vt:lpstr>Function overloading</vt:lpstr>
      <vt:lpstr>Define overloaded functions</vt:lpstr>
      <vt:lpstr>About functions</vt:lpstr>
      <vt:lpstr>Download 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66</cp:revision>
  <dcterms:created xsi:type="dcterms:W3CDTF">2018-01-16T11:06:59Z</dcterms:created>
  <dcterms:modified xsi:type="dcterms:W3CDTF">2018-02-06T19:29:04Z</dcterms:modified>
</cp:coreProperties>
</file>