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74" r:id="rId7"/>
    <p:sldId id="260" r:id="rId8"/>
    <p:sldId id="275" r:id="rId9"/>
    <p:sldId id="261" r:id="rId10"/>
    <p:sldId id="263" r:id="rId11"/>
    <p:sldId id="265" r:id="rId12"/>
    <p:sldId id="266" r:id="rId13"/>
    <p:sldId id="267" r:id="rId14"/>
    <p:sldId id="268" r:id="rId15"/>
    <p:sldId id="276" r:id="rId16"/>
    <p:sldId id="269" r:id="rId17"/>
    <p:sldId id="277" r:id="rId18"/>
    <p:sldId id="270" r:id="rId19"/>
    <p:sldId id="27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9CC3-7333-40E4-BEB6-D8A4A1B3749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DC87-1780-4702-A1D7-843A8865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4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B0A4-DDAC-4CCF-814D-39F71B09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E8757-6F65-40FC-A0BD-9626A40FB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CDE1-F9BB-4A7A-AC0E-3F4CBE1E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1930-B99B-4235-8ED8-9A513DD3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03D0-78BC-45D6-BA3E-78343C6D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18A9-D961-4596-B8B9-7FA98B7C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F8AE4-149B-4858-BC03-CA49B505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4775-0950-421F-A2B1-08E4D637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6BB6-FB65-42CB-84E0-E0CCBDA0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5507-9745-483E-A06E-E374888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E0B14-8047-4DC8-91E4-D3DC90028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D8390-E4F0-4160-9AB5-CE614C644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2B6C-6375-4F5D-A7C9-75816138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D76E-713F-4A89-8B12-6441F565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36F7-1092-452F-B0C1-8FAC5F52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7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EC53-A3C5-4C82-BF28-C4E28B9C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13B0-46DA-4002-9789-5DA61FB3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5BB6-818E-4EB7-8560-1575EE3D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517F-E8CC-4B52-A005-4821316A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05CC-7F38-4C87-BAF3-4224287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25C1-A140-42F2-B88F-F8E64D2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4BD3-248B-4A3C-A8B7-DEB7929D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B47B-E2C3-442C-A8FE-638DB68F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8FF0-594C-463F-A5D1-1212E5DA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22F29-0D0D-4F77-9492-40646FA5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CD77-A970-4346-AE39-F5BF0AC7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EFE6-DC5F-475F-AA14-CE4254A9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15507-EB38-490E-B6FC-F9B4120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6759C-D2D5-4B44-BFD2-21BEC065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4B5A-4FD9-464B-B006-469A72D6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C67D7-FFD5-448B-8EE5-78C23062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2F58-33A6-48E0-9CF8-848AB500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41B19-44E5-4733-A816-D42E5C9A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B7DBF-4E10-49BD-B26D-BB4373EA5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758C7-9BB5-4A59-9472-51F5DC26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F58FE-B651-40BB-834F-713E8B16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3B3B2-3D81-4FC1-839F-D8F16F1E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A5E8-17BF-49F7-9CA2-B284BB0C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7B285-657A-4801-AD85-2E171A92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505C-F950-49F8-9C08-132B2C23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9777F-C30C-4FAC-B0D7-4F89D229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D165A-4367-42DC-99A7-E5982815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1FD4B-D115-497A-847F-D866428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6D300-EBC6-4B0F-B181-60634F49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64738-B816-4ACF-88B6-9F5BF146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E433A-3C72-4EAE-A485-57AF7E64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35B-1001-4EC9-8ADB-F4B97AE8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6C79-819E-4423-AD78-FE088B1F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1BDA0-A7D2-46C1-9736-7D32C0D7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D544F-24C4-4E4F-8C6F-07501880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F58E-7057-499A-B7EC-D11ECC91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5977-2954-478A-A58F-037E0F96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98C3-F8C5-440D-9B2E-0A3ED5ED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0663D-7745-4175-A2A1-A78AA0B12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D54D3-0AC6-43C3-B689-CBB7E0FAD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97B89-EDCD-412E-BDF4-1498ADF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44434-F2E7-40D3-B110-D014DB31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82C60-AD3D-48E3-AF19-8C83D8F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2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8A4A6-0E49-4D22-9134-F167CC53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1E38-006D-411D-9BF1-8E1444CF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5240-0457-4811-9676-4B15844C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6FA9-7B0B-4297-B929-A6DEA982382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8F200-CFDF-4AC3-85B1-E9125E162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2222-05F0-4B26-A873-2104B6A5A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283D8-9DFB-4B5A-AB88-FC014317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65@pitt.edu" TargetMode="External"/><Relationship Id="rId2" Type="http://schemas.openxmlformats.org/officeDocument/2006/relationships/hyperlink" Target="mailto:cdc77@pit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5CAB-79B8-4137-86DA-6D826EF9F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646" y="1135017"/>
            <a:ext cx="10108707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of Gallium-nitride as an Alternate Semiconductor Material in Transistors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7E6AB-1D47-40D6-8113-A970DF1B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Claibourne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Countess,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cdc77@pitt.edu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Avery Peiffer,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aep65@pitt.edu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4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A809-7D75-4D77-94DB-A6726D12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N-type and P-type Doping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D154-C997-4C78-807D-B3B6D4E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elements are added to semiconductors to add or subtract the amount of electrons present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so decreases the difference between the valence and conduction bands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is able to conduct electricity on demand – basis for transistor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38B4E-A1BC-43DA-8D3B-5E2E600107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81" y="4246279"/>
            <a:ext cx="4891237" cy="2246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98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C551-5DD3-4983-A2D5-3ECBF09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Gap Size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2FE2-0B74-4510-904E-1343EDE1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has a band gap three times wider than silicon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molecule is more densely packed, requiring more energy to release an electron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6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3FA-E51F-474B-8F62-06B5F908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Silicon and GaN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3799-C5F7-439D-8518-6B4CA1F57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band gap means GaN transistors can tolerate higher temperatures than silicon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transistors have less internal resistance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calculations 10-20 times faster than silicon transistors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efficiency of transistor by ~3%, translates to 10-20% reduction in energy consumption of large-scale device </a:t>
            </a:r>
          </a:p>
        </p:txBody>
      </p:sp>
    </p:spTree>
    <p:extLst>
      <p:ext uri="{BB962C8B-B14F-4D97-AF65-F5344CB8AC3E}">
        <p14:creationId xmlns:p14="http://schemas.microsoft.com/office/powerpoint/2010/main" val="27241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24AB-63BE-4D78-BE81-BD77343D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Current Device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47F7-0467-4037-A325-0FF9894A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57"/>
            <a:ext cx="6428873" cy="503621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Cambridge Electronics, Inc: 1.5 in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laptop power adapter prototype made using GaN transistors, smallest ever made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Power Conversion Corporation (EPC): Using GaN transistors to improve LiDAR systems in self-driving cars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2C26C-A3E7-490D-8741-B16E2DB3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72" y="1429202"/>
            <a:ext cx="3462913" cy="2308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4CE8B-68D4-40AA-ADBE-6A289190C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72" y="3949015"/>
            <a:ext cx="3657601" cy="2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3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DFCA-C151-4E2B-AF85-B93235D5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Growth: The Conventional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5AFB-BB68-49BE-98C6-B07C6ACE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Small, high-quality silicon crystal (the seed) is rotated inside liquid of same material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 small cylinder of solid silicon that can be sliced into wafers for transistors </a:t>
            </a:r>
          </a:p>
        </p:txBody>
      </p:sp>
      <p:pic>
        <p:nvPicPr>
          <p:cNvPr id="2050" name="Picture 2" descr="Image result for silicon wafer czochralski process">
            <a:extLst>
              <a:ext uri="{FF2B5EF4-FFF2-40B4-BE49-F238E27FC236}">
                <a16:creationId xmlns:a16="http://schemas.microsoft.com/office/drawing/2014/main" id="{69CA8DC2-C56D-4E9B-A766-75CD7ABF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17" y="3429000"/>
            <a:ext cx="4068966" cy="24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0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7835-0347-4292-948D-4760A42E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Growth: The Conventional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528C-E676-4DB5-A0AB-EFED6D93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to create GaN crystals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is very difficult to obtain naturally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crystals must be created in a laboratory, requiring extreme temperature and pressure conditions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2500°C and 4.5 gigapascals, 40,000 times the normal atmospheric pressure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Crystals produced are only about the size of a human hair, not suitable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377474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E7B4-13EF-4A3C-A4EA-F3EF9A5B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Growth Methods: HVPE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056E-D1E3-43F1-8A4C-F4D8D134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17998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gallium reacted with hydrochloride to form gallium chloride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low temperature zone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transported to high temperature zone by gases containing nitrogen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C6616-F7EA-4718-A3CD-3036BB23AF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96" y="3278062"/>
            <a:ext cx="6434004" cy="30338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6EC9C1-4756-4379-A4D7-93D4E66F6EE2}"/>
              </a:ext>
            </a:extLst>
          </p:cNvPr>
          <p:cNvSpPr txBox="1">
            <a:spLocks/>
          </p:cNvSpPr>
          <p:nvPr/>
        </p:nvSpPr>
        <p:spPr>
          <a:xfrm>
            <a:off x="838200" y="3384551"/>
            <a:ext cx="3942347" cy="213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Gallium-nitride then crystallizes onto seed crystal of gallium and sapphire in relatively fast process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8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4B5A-5613-4786-BC21-8FB17B9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HVPE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7A4F-8D5A-4911-9B82-580CABC8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Crystallizing gallium on a substrate that is not purely gallium results in up to 15,000 foreign molecules per square centimeter in the crystals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HVPE cannot guarantee high-quality GaN crystals</a:t>
            </a:r>
          </a:p>
        </p:txBody>
      </p:sp>
    </p:spTree>
    <p:extLst>
      <p:ext uri="{BB962C8B-B14F-4D97-AF65-F5344CB8AC3E}">
        <p14:creationId xmlns:p14="http://schemas.microsoft.com/office/powerpoint/2010/main" val="304537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EA3A-7C08-4E12-8A14-B1CF8B54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Growth Methods: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Ammonothermal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A090-289E-4393-A692-097CCE1E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1568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GaN crystals are dissolved in an ammonia solution in a low-temperature region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is then circulated to a high-temperature region, where the GaN recrystallizes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Crystals fabricated are relatively large and of high quality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3E1BE-997C-4149-9ABC-41B9F1A438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05" y="1825625"/>
            <a:ext cx="3641558" cy="40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9139-2FDE-4419-A854-ACD23B56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Ammonothermal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5E9F-CFD7-4BF6-9678-5023936D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take weeks to fabricate full-size crystals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Crystals are extremely expensive, priced at $5000 compared to $370 for silicon crystals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B8A50-F146-40DF-B7AF-973D407FA85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2"/>
          <a:stretch/>
        </p:blipFill>
        <p:spPr bwMode="auto">
          <a:xfrm>
            <a:off x="4588042" y="3016251"/>
            <a:ext cx="3015916" cy="3419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0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EAC4-F095-4694-8334-01135DB1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Conductivity of Atoms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9A4B-4CF4-48C7-A051-96BE2779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 number of valence electrons atom possesses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electrons can be easily dislodged from atom and flow through material, conducting electricity as they do so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 (silver, copper) have more free electrons than insulators (rubber, glass)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 are insulators at low energy, conductors at high energy</a:t>
            </a:r>
          </a:p>
        </p:txBody>
      </p:sp>
    </p:spTree>
    <p:extLst>
      <p:ext uri="{BB962C8B-B14F-4D97-AF65-F5344CB8AC3E}">
        <p14:creationId xmlns:p14="http://schemas.microsoft.com/office/powerpoint/2010/main" val="2619391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2F0D-C8EB-4E0B-8E96-EC4AC693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1F91-6E8B-4B76-8B0D-D64E49E6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demand for increased computing power will continue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cannot remain the standard semiconductor in transistors indefinitely if this demand is to be satisfied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is significantly hindered by price, and so not currently a feasible replacement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5CE0D-FF4C-47E9-9177-60E569728E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85" y="3429000"/>
            <a:ext cx="4145647" cy="3276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ED90D5-658E-4A20-89D4-E14A19878FB1}"/>
              </a:ext>
            </a:extLst>
          </p:cNvPr>
          <p:cNvSpPr txBox="1">
            <a:spLocks/>
          </p:cNvSpPr>
          <p:nvPr/>
        </p:nvSpPr>
        <p:spPr>
          <a:xfrm>
            <a:off x="838200" y="3784107"/>
            <a:ext cx="5010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research conducted into fabricating GaN suggests GaN transistors could see significant integration into mainstream devices in the coming decades</a:t>
            </a:r>
          </a:p>
        </p:txBody>
      </p:sp>
    </p:spTree>
    <p:extLst>
      <p:ext uri="{BB962C8B-B14F-4D97-AF65-F5344CB8AC3E}">
        <p14:creationId xmlns:p14="http://schemas.microsoft.com/office/powerpoint/2010/main" val="338602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9A81-D5FD-40D0-8565-8619FF6B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8446-0566-45F6-ACE5-807D64AD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“True” and “False” represented by whether or not the semiconductor is conducting electricity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flow of current to perform calculations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onto an integrated circuit to increase computing power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 made using silicon as semiconductor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C4C5A-4C34-45F4-AD3C-365006D5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04" y="3851108"/>
            <a:ext cx="2325855" cy="23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AB21-C146-41BD-8C79-B9D81B8D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9317-2653-41DA-BBC4-2026A36A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by Gordon Moore in 1965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two years, number of transistors on an integrated circuit would double by decreasing their size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Transistors: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1958, First integrated circuit: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1969, Apollo 11 guidance computer: 10,000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2018, iPhone X: 4,300,000,000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A5D37-0D35-42EB-9258-D0B926D21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88" y="4281290"/>
            <a:ext cx="3609976" cy="20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5CC6-8FD8-4E21-810A-7CFCAAC6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A5B8-6F82-4671-9534-59B1DB21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working transistor only 7 nanometers wide, fourteen times larger than an individual silicon atom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 phenomenon of quantum mechanics called quantum tunneling – transistor loses ability to control current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649A-1ED2-411D-97D3-162F3BD34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619269"/>
            <a:ext cx="4210050" cy="31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2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A900-9F6B-4BEE-A2FB-C48F9994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Consequences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BD2F-7961-4303-B6BA-A8D1B16C5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the world’s data has been created over the last two years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matched by either an equal increase in computing power or a greater investment in data centers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used yearly by 3,000,000 US data centers could power entirety of New York City for two years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Incredibly expensive and unfeasible to only invest in data centers</a:t>
            </a:r>
          </a:p>
        </p:txBody>
      </p:sp>
    </p:spTree>
    <p:extLst>
      <p:ext uri="{BB962C8B-B14F-4D97-AF65-F5344CB8AC3E}">
        <p14:creationId xmlns:p14="http://schemas.microsoft.com/office/powerpoint/2010/main" val="217702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918-5329-4DC1-AA65-D6B56DC5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Away From Silicon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1D6B-7701-46FB-8540-6D721C0E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Industry Association announced that “by 2021 it will not be economically efficient to reduce the size of silicon transistors any further”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turn to other semiconductor materials to increase computing power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Gallium-nitride (GaN) identified as potential replacement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Department of Energy estimated that GaN could reduce power consumption of data centers by 20% over the next ten years</a:t>
            </a:r>
          </a:p>
        </p:txBody>
      </p:sp>
    </p:spTree>
    <p:extLst>
      <p:ext uri="{BB962C8B-B14F-4D97-AF65-F5344CB8AC3E}">
        <p14:creationId xmlns:p14="http://schemas.microsoft.com/office/powerpoint/2010/main" val="132391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6E8D-7239-4FCD-B60C-FCB03178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Crystals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E72C-60F3-4EEB-8949-E4221A72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Atoms inherently want exactly eight valence electrons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atoms (four valence electrons) will “share” one electron with each of four surrounding atoms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“infinite crystal”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5143F-8A87-4CC3-88BD-3800691BA9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72" y="3087855"/>
            <a:ext cx="6687954" cy="3089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43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39DC-83E3-49F4-8591-6222F8C5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86CF-284A-4D07-8CA1-A32EE8FE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already possessed by electrons falls within range of energy levels called valence band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electricity, the energy of an electron must be increased to a certain level – these energy levels are called the conduction band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valence and conduction band is large in insulators, small in semiconductors, and nonexistent in conductors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C480E-6E34-48BC-91B1-2B23A2A8B2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16" y="4427973"/>
            <a:ext cx="5244967" cy="2197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08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907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The Potential of Gallium-nitride as an Alternate Semiconductor Material in Transistors</vt:lpstr>
      <vt:lpstr>Conductivity of Atoms</vt:lpstr>
      <vt:lpstr>Transistors</vt:lpstr>
      <vt:lpstr>Moore’s Law</vt:lpstr>
      <vt:lpstr>A Plateau</vt:lpstr>
      <vt:lpstr>The Consequences of Big Data</vt:lpstr>
      <vt:lpstr>Moving Away From Silicon</vt:lpstr>
      <vt:lpstr>Semiconductor Crystals</vt:lpstr>
      <vt:lpstr>Energy Bands</vt:lpstr>
      <vt:lpstr>N-type and P-type Doping</vt:lpstr>
      <vt:lpstr>Band Gap Size Comparison</vt:lpstr>
      <vt:lpstr>Differences Between Silicon and GaN Transistors</vt:lpstr>
      <vt:lpstr>GaN Current Device Applications</vt:lpstr>
      <vt:lpstr>Crystal Growth: The Conventional Method</vt:lpstr>
      <vt:lpstr>Crystal Growth: The Conventional Method</vt:lpstr>
      <vt:lpstr>New Growth Methods: HVPE Process</vt:lpstr>
      <vt:lpstr>HVPE Limitations</vt:lpstr>
      <vt:lpstr>New Growth Methods: Ammonothermal Process</vt:lpstr>
      <vt:lpstr>Ammonothermal Growth Limitations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Potential of Gallium-nitride as an Alternate Semiconductor Material in Transistors</dc:title>
  <dc:creator>Peiffer, Avery E</dc:creator>
  <cp:lastModifiedBy>Peiffer, Avery E</cp:lastModifiedBy>
  <cp:revision>40</cp:revision>
  <dcterms:created xsi:type="dcterms:W3CDTF">2018-04-01T16:07:17Z</dcterms:created>
  <dcterms:modified xsi:type="dcterms:W3CDTF">2018-04-05T02:58:07Z</dcterms:modified>
</cp:coreProperties>
</file>