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4"/>
  </p:notesMasterIdLst>
  <p:sldIdLst>
    <p:sldId id="256" r:id="rId2"/>
    <p:sldId id="498" r:id="rId3"/>
    <p:sldId id="499" r:id="rId4"/>
    <p:sldId id="501" r:id="rId5"/>
    <p:sldId id="502" r:id="rId6"/>
    <p:sldId id="526" r:id="rId7"/>
    <p:sldId id="510" r:id="rId8"/>
    <p:sldId id="515" r:id="rId9"/>
    <p:sldId id="511" r:id="rId10"/>
    <p:sldId id="519" r:id="rId11"/>
    <p:sldId id="512" r:id="rId12"/>
    <p:sldId id="513" r:id="rId13"/>
    <p:sldId id="517" r:id="rId14"/>
    <p:sldId id="514" r:id="rId15"/>
    <p:sldId id="518" r:id="rId16"/>
    <p:sldId id="520" r:id="rId17"/>
    <p:sldId id="521" r:id="rId18"/>
    <p:sldId id="522" r:id="rId19"/>
    <p:sldId id="523" r:id="rId20"/>
    <p:sldId id="524" r:id="rId21"/>
    <p:sldId id="516" r:id="rId22"/>
    <p:sldId id="50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2"/>
    <p:restoredTop sz="79857"/>
  </p:normalViewPr>
  <p:slideViewPr>
    <p:cSldViewPr snapToGrid="0" snapToObjects="1">
      <p:cViewPr varScale="1">
        <p:scale>
          <a:sx n="60" d="100"/>
          <a:sy n="60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</a:t>
            </a:r>
            <a:r>
              <a:rPr lang="en-US" baseline="0" dirty="0" smtClean="0"/>
              <a:t> one read these? :-/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within the &lt;form&gt;</a:t>
            </a:r>
            <a:r>
              <a:rPr lang="en-US" baseline="0" dirty="0" smtClean="0"/>
              <a:t> Form elements go here &lt;/form&gt;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Specifies multiple</a:t>
            </a:r>
            <a:r>
              <a:rPr lang="en-US" baseline="0" dirty="0" smtClean="0"/>
              <a:t> line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2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define a drop</a:t>
            </a:r>
            <a:r>
              <a:rPr lang="en-US" baseline="0" dirty="0" smtClean="0"/>
              <a:t>-down list</a:t>
            </a:r>
          </a:p>
          <a:p>
            <a:r>
              <a:rPr lang="en-US" baseline="0" dirty="0" smtClean="0"/>
              <a:t>Name attribute in Select assigns a name to the drop-down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 defines each element of the list</a:t>
            </a:r>
          </a:p>
          <a:p>
            <a:r>
              <a:rPr lang="en-US" baseline="0" dirty="0" smtClean="0"/>
              <a:t>Value attribute in Option specifies the value to be sent to server when the option is selected</a:t>
            </a:r>
          </a:p>
        </p:txBody>
      </p:sp>
    </p:spTree>
    <p:extLst>
      <p:ext uri="{BB962C8B-B14F-4D97-AF65-F5344CB8AC3E}">
        <p14:creationId xmlns:p14="http://schemas.microsoft.com/office/powerpoint/2010/main" val="49176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6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8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within the form tag </a:t>
            </a:r>
          </a:p>
          <a:p>
            <a:r>
              <a:rPr lang="en-US" dirty="0" smtClean="0"/>
              <a:t>&lt;form attributes-go-here&gt;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11/21/17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11/21/17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input.asp" TargetMode="External"/><Relationship Id="rId4" Type="http://schemas.openxmlformats.org/officeDocument/2006/relationships/hyperlink" Target="https://www.w3schools.com/tags/tag_textarea.asp" TargetMode="External"/><Relationship Id="rId5" Type="http://schemas.openxmlformats.org/officeDocument/2006/relationships/hyperlink" Target="https://www.w3schools.com/tags/tag_label.asp" TargetMode="External"/><Relationship Id="rId6" Type="http://schemas.openxmlformats.org/officeDocument/2006/relationships/hyperlink" Target="https://www.w3schools.com/tags/tag_fieldset.asp" TargetMode="External"/><Relationship Id="rId7" Type="http://schemas.openxmlformats.org/officeDocument/2006/relationships/hyperlink" Target="https://www.w3schools.com/tags/tag_legend.asp" TargetMode="External"/><Relationship Id="rId8" Type="http://schemas.openxmlformats.org/officeDocument/2006/relationships/hyperlink" Target="https://www.w3schools.com/tags/tag_select.asp" TargetMode="External"/><Relationship Id="rId9" Type="http://schemas.openxmlformats.org/officeDocument/2006/relationships/hyperlink" Target="https://www.w3schools.com/tags/tag_optgroup.asp" TargetMode="External"/><Relationship Id="rId10" Type="http://schemas.openxmlformats.org/officeDocument/2006/relationships/hyperlink" Target="https://www.w3schools.com/tags/tag_option.asp" TargetMode="External"/><Relationship Id="rId11" Type="http://schemas.openxmlformats.org/officeDocument/2006/relationships/hyperlink" Target="https://www.w3schools.com/tags/tag_button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attributes used within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 smtClean="0"/>
              <a:t> tag: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&lt;input attribute1=”value” attribute2=”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value”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76995"/>
              </p:ext>
            </p:extLst>
          </p:nvPr>
        </p:nvGraphicFramePr>
        <p:xfrm>
          <a:off x="1009853" y="3103106"/>
          <a:ext cx="11055350" cy="43586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527675"/>
                <a:gridCol w="552767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name for data entry.</a:t>
                      </a:r>
                    </a:p>
                    <a:p>
                      <a:r>
                        <a:rPr lang="en-US" baseline="0" dirty="0" smtClean="0"/>
                        <a:t>e.g. name=“</a:t>
                      </a:r>
                      <a:r>
                        <a:rPr lang="en-US" baseline="0" dirty="0" err="1" smtClean="0"/>
                        <a:t>firstname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size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width of data entry. e.g. size=“30”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maxlength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max number of characters allowed in the data entry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e.g. maxlength=“60”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value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value</a:t>
                      </a:r>
                      <a:r>
                        <a:rPr lang="en-US" baseline="0" dirty="0" smtClean="0"/>
                        <a:t> of data entry</a:t>
                      </a:r>
                    </a:p>
                    <a:p>
                      <a:r>
                        <a:rPr lang="en-US" baseline="0" dirty="0" smtClean="0"/>
                        <a:t>e.g. value=“Type Name here”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First name:&lt;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Last name:&lt;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&lt;/form&gt;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91" y="4737925"/>
            <a:ext cx="6207369" cy="30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Type: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&lt;form&gt;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type="radio" name="gender" value="male" checked&gt;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Male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type="radio" name="gender" value="female"&gt;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Female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type="radio" name="gender" value="other"&gt;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Other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&lt;/form&gt;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33" y="4783015"/>
            <a:ext cx="8748751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5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type: 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&lt;form&gt;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&lt;input type="checkbox" name="vehicle1" value="Bike"&gt;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I have a bike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&lt;input type="checkbox" name="vehicle2" value="Car"&gt;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I have a car 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&lt;/form&gt;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8" y="4466492"/>
            <a:ext cx="10326995" cy="17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type: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form&gt;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First name: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type="text" name="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firstname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 value="Mickey"&gt;&lt;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Last name: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type="text" name="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 value="Mouse"&gt;&lt;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&lt;input type="submit" value="Submit"&gt;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&lt;/form&gt;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you omit the submit button's </a:t>
            </a:r>
            <a:r>
              <a:rPr lang="en-US" b="1" dirty="0"/>
              <a:t>value</a:t>
            </a:r>
            <a:r>
              <a:rPr lang="en-US" dirty="0"/>
              <a:t> attribute, the button will get a default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ENGR11 - Dr. Mandala - Department of Bioengineering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68" y="3785399"/>
            <a:ext cx="8669215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&lt;form&gt;</a:t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Notes: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&lt;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rows="4" cols="50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ENGR11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the best class I have ever taken. Please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enter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your text here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&lt;/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&lt;/form&gt; </a:t>
            </a:r>
          </a:p>
          <a:p>
            <a:r>
              <a:rPr lang="en-US" sz="2800" dirty="0"/>
              <a:t>Displayed as:</a:t>
            </a: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62" y="5521569"/>
            <a:ext cx="10538028" cy="16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ttributes used within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tag: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textarea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attribute1=”value” attribute2=”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value”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5960"/>
              </p:ext>
            </p:extLst>
          </p:nvPr>
        </p:nvGraphicFramePr>
        <p:xfrm>
          <a:off x="1009853" y="3103106"/>
          <a:ext cx="11055350" cy="557174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527675"/>
                <a:gridCol w="552767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cols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visible width</a:t>
                      </a:r>
                      <a:r>
                        <a:rPr lang="en-US" baseline="0" dirty="0" smtClean="0"/>
                        <a:t> of text area.</a:t>
                      </a:r>
                    </a:p>
                    <a:p>
                      <a:r>
                        <a:rPr lang="en-US" baseline="0" dirty="0" smtClean="0"/>
                        <a:t>e.g. cols=“50”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rows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visible number of</a:t>
                      </a:r>
                      <a:r>
                        <a:rPr lang="en-US" baseline="0" dirty="0" smtClean="0"/>
                        <a:t> lines</a:t>
                      </a:r>
                    </a:p>
                    <a:p>
                      <a:r>
                        <a:rPr lang="en-US" baseline="0" dirty="0" smtClean="0"/>
                        <a:t>e.g. rows=“3”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name for text area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e.g. name=“Bio”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wraps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how text in a text area is to be wrapped when submitted in a form</a:t>
                      </a:r>
                    </a:p>
                    <a:p>
                      <a:r>
                        <a:rPr lang="en-US" baseline="0" dirty="0" smtClean="0"/>
                        <a:t>e.g. wrap=“soft” or wrap=“hard”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“soft”: text in text area is not wrapped (this is the default case)</a:t>
                      </a:r>
                    </a:p>
                    <a:p>
                      <a:pPr marL="0" marR="0" indent="0" algn="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“hard”: text in text area is wrapped; note that when this option is used, the cols attribute must be specified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3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&lt;select&gt;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=“cars”&gt;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&lt;option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volvo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Volvo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&lt;/option&gt;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&lt;option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saab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Saab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&lt;/option&gt;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&lt;option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mercedes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Mercedes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&lt;/option&gt;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&lt;option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audi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Audi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&lt;/option&gt;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&lt;/select&gt;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 smtClean="0"/>
              <a:t>Displayed as: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3787"/>
              </p:ext>
            </p:extLst>
          </p:nvPr>
        </p:nvGraphicFramePr>
        <p:xfrm>
          <a:off x="975360" y="4580634"/>
          <a:ext cx="11038908" cy="4197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9454"/>
                <a:gridCol w="5519454"/>
              </a:tblGrid>
              <a:tr h="869588">
                <a:tc>
                  <a:txBody>
                    <a:bodyPr/>
                    <a:lstStyle/>
                    <a:p>
                      <a:r>
                        <a:rPr lang="en-US" dirty="0" smtClean="0"/>
                        <a:t>Pre-click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On-click</a:t>
                      </a:r>
                      <a:endParaRPr lang="en-US" dirty="0"/>
                    </a:p>
                  </a:txBody>
                  <a:tcPr/>
                </a:tc>
              </a:tr>
              <a:tr h="33280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30" y="5767205"/>
            <a:ext cx="2230472" cy="2055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36" y="5767205"/>
            <a:ext cx="1671529" cy="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&lt;select&gt;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attributes used within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select &amp; option </a:t>
            </a:r>
            <a:r>
              <a:rPr lang="en-US" dirty="0" smtClean="0"/>
              <a:t>tag: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&lt;select attribute1=”value” attribute2=”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value”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7481"/>
              </p:ext>
            </p:extLst>
          </p:nvPr>
        </p:nvGraphicFramePr>
        <p:xfrm>
          <a:off x="1009853" y="3103106"/>
          <a:ext cx="11055350" cy="43586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0584"/>
                <a:gridCol w="61747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name for the drop-down list</a:t>
                      </a:r>
                    </a:p>
                    <a:p>
                      <a:r>
                        <a:rPr lang="en-US" baseline="0" dirty="0" smtClean="0"/>
                        <a:t>e.g. name=“cars”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multiple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that multiple options can be selected at once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the number of visible options in a drop-down list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e.g. size=“4”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value</a:t>
                      </a:r>
                    </a:p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[used within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&lt;option&gt;]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Specifies the value to be sent to a server</a:t>
                      </a:r>
                    </a:p>
                    <a:p>
                      <a:r>
                        <a:rPr lang="en-US" sz="2400" baseline="0" dirty="0" smtClean="0"/>
                        <a:t>e.g. </a:t>
                      </a:r>
                      <a:r>
                        <a:rPr lang="en-US" sz="24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&lt;option value=“</a:t>
                      </a:r>
                      <a:r>
                        <a:rPr lang="en-US" sz="2400" baseline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audi</a:t>
                      </a:r>
                      <a:r>
                        <a:rPr lang="en-US" sz="24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”&gt;</a:t>
                      </a:r>
                      <a:endParaRPr lang="en-US" sz="20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5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&lt;button&gt;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a clickable </a:t>
            </a:r>
            <a:r>
              <a:rPr lang="en-US" dirty="0" smtClean="0"/>
              <a:t>button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&lt;input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=“button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”&gt;</a:t>
            </a:r>
            <a:r>
              <a:rPr lang="en-US" dirty="0" smtClean="0"/>
              <a:t> </a:t>
            </a:r>
            <a:r>
              <a:rPr lang="en-US" dirty="0"/>
              <a:t>because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&lt;button&gt;</a:t>
            </a:r>
            <a:r>
              <a:rPr lang="en-US" dirty="0"/>
              <a:t> allows inclusion of text or images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&lt;button type="button"&gt;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Click Me!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&lt;/button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Displayed as:</a:t>
            </a:r>
            <a:endParaRPr lang="en-US" dirty="0"/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6" y="4167963"/>
            <a:ext cx="2184629" cy="5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7045" y="1489255"/>
            <a:ext cx="12417755" cy="74320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array is an </a:t>
            </a:r>
            <a:r>
              <a:rPr lang="en-US" sz="3600" dirty="0" smtClean="0">
                <a:solidFill>
                  <a:srgbClr val="FF0000"/>
                </a:solidFill>
              </a:rPr>
              <a:t>ordered list of data that can store multiple values in a single variable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Example: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//array storing 3 </a:t>
            </a:r>
            <a:r>
              <a:rPr lang="en-US" sz="3000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grocerylist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=[“</a:t>
            </a: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apples”,”oranges”,”figs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”];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//array storing 4 </a:t>
            </a:r>
            <a:r>
              <a:rPr lang="en-US" sz="3000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 grades=[“Midterm”, 60.0, “Final”, 75.0];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3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&lt;button&gt;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used within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button </a:t>
            </a:r>
            <a:r>
              <a:rPr lang="en-US" dirty="0" smtClean="0"/>
              <a:t>tag: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&lt;button attribute1=”value” attribute2=”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value”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69609"/>
              </p:ext>
            </p:extLst>
          </p:nvPr>
        </p:nvGraphicFramePr>
        <p:xfrm>
          <a:off x="1009853" y="3103106"/>
          <a:ext cx="11055350" cy="351129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0584"/>
                <a:gridCol w="61747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a name for the button</a:t>
                      </a:r>
                    </a:p>
                    <a:p>
                      <a:r>
                        <a:rPr lang="en-US" baseline="0" dirty="0" smtClean="0"/>
                        <a:t>e.g. name=“submission”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type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Specifies the type of button</a:t>
                      </a:r>
                    </a:p>
                    <a:p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type=“button”: </a:t>
                      </a:r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The button is a clickable button</a:t>
                      </a:r>
                      <a:endParaRPr lang="en-US" sz="1600" b="0" i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type=“submit”: </a:t>
                      </a:r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The button is a submit button (submits form-data)</a:t>
                      </a:r>
                      <a:endParaRPr lang="en-US" sz="1600" b="0" i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type=“reset”: </a:t>
                      </a:r>
                      <a:r>
                        <a:rPr lang="en-US" sz="1600" b="0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The button is a reset button (resets the form-data to its initial values)</a:t>
                      </a:r>
                      <a:endParaRPr lang="en-US" sz="1600" b="0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Specifies an initial value for the button</a:t>
                      </a:r>
                      <a:endParaRPr lang="en-US" sz="20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9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306587"/>
              </p:ext>
            </p:extLst>
          </p:nvPr>
        </p:nvGraphicFramePr>
        <p:xfrm>
          <a:off x="330197" y="1287578"/>
          <a:ext cx="12417756" cy="6516814"/>
        </p:xfrm>
        <a:graphic>
          <a:graphicData uri="http://schemas.openxmlformats.org/drawingml/2006/table">
            <a:tbl>
              <a:tblPr/>
              <a:tblGrid>
                <a:gridCol w="2975711"/>
                <a:gridCol w="9442045"/>
              </a:tblGrid>
              <a:tr h="351395">
                <a:tc>
                  <a:txBody>
                    <a:bodyPr/>
                    <a:lstStyle/>
                    <a:p>
                      <a:r>
                        <a:rPr lang="en-US" sz="1900" b="1" dirty="0"/>
                        <a:t>Attribute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Description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action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an address (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) </a:t>
                      </a:r>
                      <a:r>
                        <a:rPr lang="en-US" sz="2400" dirty="0" smtClean="0"/>
                        <a:t>where </a:t>
                      </a:r>
                      <a:r>
                        <a:rPr lang="en-US" sz="2400" dirty="0"/>
                        <a:t>to submit the form (default: the submitting page).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autocomplete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if the browser should autocomplete the form (default: on).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enctype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encoding of the submitted data (default: is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-encoded).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method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HTTP method used when submitting the form (default: GET).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name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 name used to identify the form (for DOM usage: </a:t>
                      </a:r>
                      <a:r>
                        <a:rPr lang="en-US" sz="2400" dirty="0" err="1"/>
                        <a:t>document.forms.name</a:t>
                      </a:r>
                      <a:r>
                        <a:rPr lang="en-US" sz="2400" dirty="0"/>
                        <a:t>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70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novalidate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that the browser should not validate the form.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target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target of the address in the action attribute (default: _self).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46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Handout!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Happy Thanksgiving!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2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Arrays: how to access element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Arrays: how to access elements?</a:t>
            </a:r>
          </a:p>
        </p:txBody>
      </p:sp>
      <p:sp>
        <p:nvSpPr>
          <p:cNvPr id="715" name="&lt;script&gt;…"/>
          <p:cNvSpPr txBox="1"/>
          <p:nvPr/>
        </p:nvSpPr>
        <p:spPr>
          <a:xfrm>
            <a:off x="146924" y="1244600"/>
            <a:ext cx="12715281" cy="276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 = [1, 2, 3];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//array storing 3 values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716" name="y"/>
          <p:cNvSpPr txBox="1"/>
          <p:nvPr/>
        </p:nvSpPr>
        <p:spPr>
          <a:xfrm>
            <a:off x="4157166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y</a:t>
            </a:r>
          </a:p>
        </p:txBody>
      </p:sp>
      <p:sp>
        <p:nvSpPr>
          <p:cNvPr id="717" name="Rectangle"/>
          <p:cNvSpPr/>
          <p:nvPr/>
        </p:nvSpPr>
        <p:spPr>
          <a:xfrm>
            <a:off x="5218298" y="3414395"/>
            <a:ext cx="1715059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6941033" y="3414395"/>
            <a:ext cx="1715060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8651068" y="3414395"/>
            <a:ext cx="1715060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0" name="1"/>
          <p:cNvSpPr txBox="1"/>
          <p:nvPr/>
        </p:nvSpPr>
        <p:spPr>
          <a:xfrm>
            <a:off x="5779585" y="3769995"/>
            <a:ext cx="592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721" name="2"/>
          <p:cNvSpPr txBox="1"/>
          <p:nvPr/>
        </p:nvSpPr>
        <p:spPr>
          <a:xfrm>
            <a:off x="7495970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722" name="3"/>
          <p:cNvSpPr txBox="1"/>
          <p:nvPr/>
        </p:nvSpPr>
        <p:spPr>
          <a:xfrm>
            <a:off x="9225055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723" name="Line"/>
          <p:cNvSpPr/>
          <p:nvPr/>
        </p:nvSpPr>
        <p:spPr>
          <a:xfrm flipV="1">
            <a:off x="6075827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4" name="Line"/>
          <p:cNvSpPr/>
          <p:nvPr/>
        </p:nvSpPr>
        <p:spPr>
          <a:xfrm flipV="1">
            <a:off x="7792212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9508597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6" name="0"/>
          <p:cNvSpPr txBox="1"/>
          <p:nvPr/>
        </p:nvSpPr>
        <p:spPr>
          <a:xfrm>
            <a:off x="5773235" y="5805804"/>
            <a:ext cx="592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0</a:t>
            </a:r>
          </a:p>
        </p:txBody>
      </p:sp>
      <p:sp>
        <p:nvSpPr>
          <p:cNvPr id="727" name="1"/>
          <p:cNvSpPr txBox="1"/>
          <p:nvPr/>
        </p:nvSpPr>
        <p:spPr>
          <a:xfrm>
            <a:off x="7489620" y="5805804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728" name="2"/>
          <p:cNvSpPr txBox="1"/>
          <p:nvPr/>
        </p:nvSpPr>
        <p:spPr>
          <a:xfrm>
            <a:off x="9218705" y="5805804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729" name="box index # (always starts at 0)"/>
          <p:cNvSpPr txBox="1"/>
          <p:nvPr/>
        </p:nvSpPr>
        <p:spPr>
          <a:xfrm>
            <a:off x="388391" y="5551804"/>
            <a:ext cx="436126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box index # (</a:t>
            </a:r>
            <a:r>
              <a:rPr b="1">
                <a:solidFill>
                  <a:srgbClr val="8B0000"/>
                </a:solidFill>
              </a:rPr>
              <a:t>always starts at 0</a:t>
            </a:r>
            <a:r>
              <a:t>)</a:t>
            </a:r>
          </a:p>
        </p:txBody>
      </p:sp>
      <p:sp>
        <p:nvSpPr>
          <p:cNvPr id="730" name="To access array elements, must use appropriate box index # (or location number) and following syntax: variable[box index #]…"/>
          <p:cNvSpPr txBox="1"/>
          <p:nvPr/>
        </p:nvSpPr>
        <p:spPr>
          <a:xfrm>
            <a:off x="157459" y="6517005"/>
            <a:ext cx="12715281" cy="272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To access array elements, must use appropriate box index # (or location number) and following syntax: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variable[box index #]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To access the second elements of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y</a:t>
            </a:r>
            <a:r>
              <a:rPr dirty="0"/>
              <a:t>, you need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y[1]</a:t>
            </a:r>
          </a:p>
        </p:txBody>
      </p:sp>
    </p:spTree>
    <p:extLst>
      <p:ext uri="{BB962C8B-B14F-4D97-AF65-F5344CB8AC3E}">
        <p14:creationId xmlns:p14="http://schemas.microsoft.com/office/powerpoint/2010/main" val="865330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733" name="EXTRA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EXTRA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You can define arrays in various ways (</a:t>
            </a:r>
            <a:r>
              <a:rPr dirty="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choose the one which you feel comfortable with</a:t>
            </a:r>
            <a:r>
              <a:rPr dirty="0">
                <a:solidFill>
                  <a:srgbClr val="00008B"/>
                </a:solidFill>
              </a:rPr>
              <a:t>)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//you can use following format to define/declare arrays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A =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new Array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(1, 2, 3, 4);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//here’s another way to define arrays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B =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Array()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B[0] = “text”;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B[1] = “in”;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B[2] = “each cell”;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//yet another way to define arrays (saw this earlier)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C = [“some text”, 123, 5.5, “more text”];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78976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he length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>
                <a:ea typeface="Futura Bold"/>
                <a:cs typeface="Futura Bold"/>
                <a:sym typeface="Futura Bold"/>
              </a:rPr>
              <a:t>length</a:t>
            </a:r>
            <a:r>
              <a:rPr dirty="0"/>
              <a:t> methods</a:t>
            </a:r>
          </a:p>
        </p:txBody>
      </p:sp>
      <p:sp>
        <p:nvSpPr>
          <p:cNvPr id="736" name="A useful method used with array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A </a:t>
            </a:r>
            <a:r>
              <a:rPr dirty="0" smtClean="0">
                <a:solidFill>
                  <a:srgbClr val="00008B"/>
                </a:solidFill>
              </a:rPr>
              <a:t>method </a:t>
            </a:r>
            <a:r>
              <a:rPr dirty="0">
                <a:solidFill>
                  <a:srgbClr val="00008B"/>
                </a:solidFill>
              </a:rPr>
              <a:t>used with arrays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//declare and define variables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ooya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= [43, 22, 12, 100];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/* use the length method to get size of array B; in other words, 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determine</a:t>
            </a:r>
            <a:r>
              <a:rPr lang="en-US"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number 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of elements in array B */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n = 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ooya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.length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//display number of elements in array B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(“&lt;br /&gt;”,n);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223491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 user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52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&lt;form&gt; element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&lt;form&gt; </a:t>
            </a:r>
            <a:r>
              <a:rPr lang="en-US" dirty="0" smtClean="0"/>
              <a:t>element defines a form that is used to collect user input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&lt;!-- form elements go here </a:t>
            </a:r>
            <a:r>
              <a:rPr lang="mr-IN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endParaRPr lang="en-US" dirty="0" smtClean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&lt;/form&gt;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&lt;form&gt; </a:t>
            </a:r>
            <a:r>
              <a:rPr lang="en-US" dirty="0" smtClean="0"/>
              <a:t>elements are different types of input elements and include:</a:t>
            </a:r>
          </a:p>
          <a:p>
            <a:pPr lvl="1"/>
            <a:r>
              <a:rPr lang="en-US" dirty="0" smtClean="0"/>
              <a:t>text fields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submit buttons and many more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81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94296"/>
              </p:ext>
            </p:extLst>
          </p:nvPr>
        </p:nvGraphicFramePr>
        <p:xfrm>
          <a:off x="330197" y="1334659"/>
          <a:ext cx="12417756" cy="6774080"/>
        </p:xfrm>
        <a:graphic>
          <a:graphicData uri="http://schemas.openxmlformats.org/drawingml/2006/table">
            <a:tbl>
              <a:tblPr/>
              <a:tblGrid>
                <a:gridCol w="3327403"/>
                <a:gridCol w="9090353"/>
              </a:tblGrid>
              <a:tr h="468620">
                <a:tc>
                  <a:txBody>
                    <a:bodyPr/>
                    <a:lstStyle/>
                    <a:p>
                      <a:r>
                        <a:rPr lang="en-US" sz="2500" b="1" dirty="0"/>
                        <a:t>Tag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Description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6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3"/>
                        </a:rPr>
                        <a:t>&lt;input&gt;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Defines an input control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6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4"/>
                        </a:rPr>
                        <a:t>&lt;textarea&gt;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Defines a multiline input control (text area)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6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5"/>
                        </a:rPr>
                        <a:t>&lt;label&gt;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Defines a label for an &lt;input&gt; element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6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6"/>
                        </a:rPr>
                        <a:t>&lt;fieldset&gt;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Groups related elements in a form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6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7"/>
                        </a:rPr>
                        <a:t>&lt;legend&gt;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Defines a caption for a &lt;fieldset&gt; element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6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8"/>
                        </a:rPr>
                        <a:t>&lt;select&gt;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Defines a drop-down list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6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9"/>
                        </a:rPr>
                        <a:t>&lt;optgroup&gt;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Defines a group of related options in a drop-down list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6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10"/>
                        </a:rPr>
                        <a:t>&lt;option&gt;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Defines an option in a drop-down list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6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 charset="0"/>
                          <a:ea typeface="Courier" charset="0"/>
                          <a:cs typeface="Courier" charset="0"/>
                          <a:hlinkClick r:id="rId11"/>
                        </a:rPr>
                        <a:t>&lt;button&gt;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Defines a clickable button</a:t>
                      </a:r>
                    </a:p>
                  </a:txBody>
                  <a:tcPr marL="88979" marR="88979" marT="44489" marB="44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15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&lt;input&gt;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&lt;input&gt; </a:t>
            </a:r>
            <a:r>
              <a:rPr lang="en-US" dirty="0" smtClean="0"/>
              <a:t>element is the most important form element.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dirty="0" smtClean="0"/>
              <a:t> </a:t>
            </a:r>
            <a:r>
              <a:rPr lang="en-US" dirty="0" smtClean="0"/>
              <a:t>attribute </a:t>
            </a:r>
            <a:r>
              <a:rPr lang="en-US" dirty="0" smtClean="0"/>
              <a:t>defines how the input element is displayed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58944"/>
              </p:ext>
            </p:extLst>
          </p:nvPr>
        </p:nvGraphicFramePr>
        <p:xfrm>
          <a:off x="1009853" y="3103106"/>
          <a:ext cx="11055350" cy="48402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527675"/>
                <a:gridCol w="552767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type="text"&gt;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one-line text input field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type="radio"&gt;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radio button (for selecting one of many choices)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type="checkbox"&gt;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a checkbox (for selecting zero</a:t>
                      </a:r>
                      <a:r>
                        <a:rPr lang="en-US" baseline="0" dirty="0" smtClean="0"/>
                        <a:t> or more </a:t>
                      </a:r>
                      <a:r>
                        <a:rPr lang="en-US" dirty="0" smtClean="0"/>
                        <a:t>choices)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type="submit"&gt;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submit button (for submitting the form)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type="reset"&gt;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</a:t>
                      </a:r>
                      <a:r>
                        <a:rPr lang="en-US" b="1" dirty="0" smtClean="0"/>
                        <a:t>reset button</a:t>
                      </a:r>
                      <a:r>
                        <a:rPr lang="en-US" dirty="0" smtClean="0"/>
                        <a:t> that will reset all form values to their default values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9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2689</TotalTime>
  <Words>1470</Words>
  <Application>Microsoft Macintosh PowerPoint</Application>
  <PresentationFormat>Custom</PresentationFormat>
  <Paragraphs>286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Avenir Roman</vt:lpstr>
      <vt:lpstr>Calibri</vt:lpstr>
      <vt:lpstr>Cambria</vt:lpstr>
      <vt:lpstr>Courier</vt:lpstr>
      <vt:lpstr>Courier New</vt:lpstr>
      <vt:lpstr>Futura Bold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Arrays</vt:lpstr>
      <vt:lpstr>Arrays: how to access elements?</vt:lpstr>
      <vt:lpstr>Arrays</vt:lpstr>
      <vt:lpstr>The length methods</vt:lpstr>
      <vt:lpstr>HTML Forms</vt:lpstr>
      <vt:lpstr>HTML &lt;form&gt; element</vt:lpstr>
      <vt:lpstr>form elements overview</vt:lpstr>
      <vt:lpstr>form element: &lt;input&gt;</vt:lpstr>
      <vt:lpstr>form element: &lt;input&gt;</vt:lpstr>
      <vt:lpstr>Input Type: TEXT</vt:lpstr>
      <vt:lpstr>Input Type: Radio</vt:lpstr>
      <vt:lpstr>input type: checkbox</vt:lpstr>
      <vt:lpstr>input type: submit</vt:lpstr>
      <vt:lpstr>form element: &lt;textarea&gt;</vt:lpstr>
      <vt:lpstr>form element: &lt;textarea&gt;</vt:lpstr>
      <vt:lpstr>form element: &lt;select&gt;</vt:lpstr>
      <vt:lpstr>form element: &lt;select&gt;</vt:lpstr>
      <vt:lpstr>form element: &lt;button&gt;</vt:lpstr>
      <vt:lpstr>form element: &lt;button&gt;</vt:lpstr>
      <vt:lpstr>form attributes</vt:lpstr>
      <vt:lpstr>No Handout!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197</cp:revision>
  <dcterms:modified xsi:type="dcterms:W3CDTF">2017-11-21T12:59:30Z</dcterms:modified>
</cp:coreProperties>
</file>