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27"/>
  </p:notesMasterIdLst>
  <p:sldIdLst>
    <p:sldId id="256" r:id="rId2"/>
    <p:sldId id="545" r:id="rId3"/>
    <p:sldId id="518" r:id="rId4"/>
    <p:sldId id="517" r:id="rId5"/>
    <p:sldId id="516" r:id="rId6"/>
    <p:sldId id="519" r:id="rId7"/>
    <p:sldId id="522" r:id="rId8"/>
    <p:sldId id="528" r:id="rId9"/>
    <p:sldId id="529" r:id="rId10"/>
    <p:sldId id="530" r:id="rId11"/>
    <p:sldId id="531" r:id="rId12"/>
    <p:sldId id="533" r:id="rId13"/>
    <p:sldId id="536" r:id="rId14"/>
    <p:sldId id="537" r:id="rId15"/>
    <p:sldId id="538" r:id="rId16"/>
    <p:sldId id="539" r:id="rId17"/>
    <p:sldId id="540" r:id="rId18"/>
    <p:sldId id="534" r:id="rId19"/>
    <p:sldId id="535" r:id="rId20"/>
    <p:sldId id="541" r:id="rId21"/>
    <p:sldId id="543" r:id="rId22"/>
    <p:sldId id="542" r:id="rId23"/>
    <p:sldId id="544" r:id="rId24"/>
    <p:sldId id="532" r:id="rId25"/>
    <p:sldId id="507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/>
    <p:restoredTop sz="79863"/>
  </p:normalViewPr>
  <p:slideViewPr>
    <p:cSldViewPr snapToGrid="0" snapToObjects="1">
      <p:cViewPr varScale="1">
        <p:scale>
          <a:sx n="85" d="100"/>
          <a:sy n="8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within the form tag </a:t>
            </a:r>
          </a:p>
          <a:p>
            <a:r>
              <a:rPr lang="en-US" dirty="0" smtClean="0"/>
              <a:t>&lt;form attributes-go-here&gt;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9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answer is Arrays!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10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11/30/17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11/30/17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Examp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3</a:t>
            </a:r>
          </a:p>
        </p:txBody>
      </p:sp>
      <p:sp>
        <p:nvSpPr>
          <p:cNvPr id="702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&lt;head&gt;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function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mult(x,y)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 {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out;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//declare variable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out = x * y;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//multiply x and y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return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out;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//return result</a:t>
            </a:r>
          </a:p>
          <a:p>
            <a:pPr lvl="8" indent="1664208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&lt;/head&gt;</a:t>
            </a:r>
          </a:p>
          <a:p>
            <a:pPr lvl="1" indent="40449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&lt;body&gt;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y;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//declare variable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y = mult(4,3);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//multiply 4 by 3 and store it in y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document.write(“&lt;br /&gt;”, y);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//display result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40449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703" name="Line"/>
          <p:cNvSpPr/>
          <p:nvPr/>
        </p:nvSpPr>
        <p:spPr>
          <a:xfrm flipH="1" flipV="1">
            <a:off x="1450427" y="2963916"/>
            <a:ext cx="31531" cy="194213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4" name="Function with two input arguments and an output argument"/>
          <p:cNvSpPr txBox="1"/>
          <p:nvPr/>
        </p:nvSpPr>
        <p:spPr>
          <a:xfrm>
            <a:off x="9668860" y="2518447"/>
            <a:ext cx="2931022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Function with two input arguments and an output argument</a:t>
            </a:r>
          </a:p>
        </p:txBody>
      </p:sp>
    </p:spTree>
    <p:extLst>
      <p:ext uri="{BB962C8B-B14F-4D97-AF65-F5344CB8AC3E}">
        <p14:creationId xmlns:p14="http://schemas.microsoft.com/office/powerpoint/2010/main" val="9022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Examp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3</a:t>
            </a:r>
          </a:p>
        </p:txBody>
      </p:sp>
      <p:sp>
        <p:nvSpPr>
          <p:cNvPr id="707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&lt;head&gt;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4" indent="1617980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function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mult(x,y)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 {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out;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//declare variable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out = x * y;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//multiply x and y</a:t>
            </a:r>
          </a:p>
          <a:p>
            <a:pPr lvl="5" indent="202247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return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out;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//return result</a:t>
            </a:r>
          </a:p>
          <a:p>
            <a:pPr lvl="8" indent="1664208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&lt;/head&gt;</a:t>
            </a:r>
          </a:p>
          <a:p>
            <a:pPr lvl="1" indent="40449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&lt;body&gt;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y;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//declare variable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y = mult(4,3);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//multiply 4 by 3 and store it in y</a:t>
            </a:r>
          </a:p>
          <a:p>
            <a:pPr lvl="3" indent="121348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document.write(“&lt;br /&gt;”, y);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//display result</a:t>
            </a:r>
          </a:p>
          <a:p>
            <a:pPr lvl="2" indent="808990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404495"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algn="l" defTabSz="531622">
              <a:defRPr sz="2912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708" name="Line"/>
          <p:cNvSpPr/>
          <p:nvPr/>
        </p:nvSpPr>
        <p:spPr>
          <a:xfrm flipH="1" flipV="1">
            <a:off x="1450428" y="2743200"/>
            <a:ext cx="0" cy="204951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9" name="Functions can return only one value, e.g., out in this example.…"/>
          <p:cNvSpPr txBox="1"/>
          <p:nvPr/>
        </p:nvSpPr>
        <p:spPr>
          <a:xfrm>
            <a:off x="8849053" y="1603948"/>
            <a:ext cx="2931022" cy="421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Functions can return only one value, </a:t>
            </a:r>
            <a:r>
              <a:rPr i="1"/>
              <a:t>e.g.</a:t>
            </a:r>
            <a:r>
              <a:t>, out in this example.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What if we wanted to return more than one value?</a:t>
            </a:r>
          </a:p>
        </p:txBody>
      </p:sp>
    </p:spTree>
    <p:extLst>
      <p:ext uri="{BB962C8B-B14F-4D97-AF65-F5344CB8AC3E}">
        <p14:creationId xmlns:p14="http://schemas.microsoft.com/office/powerpoint/2010/main" val="788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lvl="3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  <a:sym typeface="Gill Sans"/>
              </a:rPr>
              <a:t>replaceText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()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{</a:t>
            </a:r>
          </a:p>
          <a:p>
            <a:pPr lvl="3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b="1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</a:t>
            </a:r>
            <a:r>
              <a:rPr lang="en-US" b="1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JavaScript function to replace a text</a:t>
            </a:r>
            <a:endParaRPr lang="en-US" b="1"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4" indent="0" defTabSz="549148">
              <a:buNone/>
              <a:defRPr sz="3008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 = “Good evening!”;</a:t>
            </a:r>
          </a:p>
          <a:p>
            <a:pPr lvl="4" indent="0" defTabSz="549148">
              <a:buNone/>
              <a:defRPr sz="3008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document.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getElementById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(“par1”).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innerHTML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s;</a:t>
            </a:r>
          </a:p>
          <a:p>
            <a:pPr lvl="3" indent="0" defTabSz="549148">
              <a:buNone/>
              <a:defRPr sz="3008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&lt;/head&gt;</a:t>
            </a:r>
          </a:p>
          <a:p>
            <a:pPr lvl="1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&lt;body&gt;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&lt;p </a:t>
            </a:r>
            <a:r>
              <a:rPr lang="en-US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=“par1”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Good morning!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&lt;/p&gt;</a:t>
            </a:r>
          </a:p>
          <a:p>
            <a:pPr lvl="2" indent="0" defTabSz="549148">
              <a:buNone/>
              <a:defRPr sz="3008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&lt;!-- use button tag to swap text --&gt;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&lt;button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type=“button” </a:t>
            </a:r>
            <a:r>
              <a:rPr lang="en-US" dirty="0" err="1" smtClean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Gill Sans"/>
              </a:rPr>
              <a:t>replaceText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()”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3" indent="0" defTabSz="549148">
              <a:buNone/>
              <a:defRPr sz="3008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Click to replace text</a:t>
            </a:r>
          </a:p>
          <a:p>
            <a:pPr lvl="2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&lt;/button&gt;</a:t>
            </a:r>
          </a:p>
          <a:p>
            <a:pPr lvl="1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marL="0" indent="0" defTabSz="549148">
              <a:buNone/>
              <a:defRPr sz="300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CBE6-C188-5B45-A474-2D6170879B7A}" type="datetime1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351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&lt;span&gt;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&lt;span&gt; </a:t>
            </a:r>
            <a:r>
              <a:rPr lang="en-US" dirty="0" smtClean="0"/>
              <a:t>acts as a placeholder and provides a way to add an anchor</a:t>
            </a:r>
          </a:p>
          <a:p>
            <a:pPr lvl="1"/>
            <a:r>
              <a:rPr lang="en-US" dirty="0" smtClean="0"/>
              <a:t>It provides no visual change by itself</a:t>
            </a:r>
          </a:p>
          <a:p>
            <a:pPr lvl="1"/>
            <a:r>
              <a:rPr lang="en-US" dirty="0" smtClean="0"/>
              <a:t>Primarily used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 smtClean="0"/>
              <a:t> attribute, which specifies a unique id for an HTML tag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&lt;span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id=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textspace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”&gt;Good Day! I said Good Day SIR!&lt;/span&gt;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&lt;p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id=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“lol”&gt;Hello world!&lt;/p&gt;</a:t>
            </a:r>
          </a:p>
          <a:p>
            <a:pPr lvl="1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&lt;p&gt; Hello! Why aren’t you &lt;span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id=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changethis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”&gt;practicing?&lt;/span&gt;&lt;/p&gt;</a:t>
            </a:r>
          </a:p>
          <a:p>
            <a:pPr lvl="1"/>
            <a:endParaRPr lang="en-US" sz="2000" dirty="0"/>
          </a:p>
          <a:p>
            <a:r>
              <a:rPr lang="en-US" dirty="0" smtClean="0"/>
              <a:t>ID Naming Rules</a:t>
            </a:r>
          </a:p>
          <a:p>
            <a:pPr lvl="1"/>
            <a:r>
              <a:rPr lang="en-US" dirty="0"/>
              <a:t>name must contain at least one character</a:t>
            </a:r>
          </a:p>
          <a:p>
            <a:pPr lvl="1"/>
            <a:r>
              <a:rPr lang="en-US" dirty="0"/>
              <a:t>name must not contain any spaces</a:t>
            </a:r>
          </a:p>
          <a:p>
            <a:pPr lvl="1"/>
            <a:r>
              <a:rPr lang="en-US" dirty="0"/>
              <a:t>names are case-insensitive (par1 and Par1 are different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25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designed on a simple object-based paradigm</a:t>
            </a:r>
          </a:p>
          <a:p>
            <a:r>
              <a:rPr lang="en-US" dirty="0" smtClean="0"/>
              <a:t>An object is a standalone entity, with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 (values associated with object) and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(actions that can be performed on objects).</a:t>
            </a:r>
          </a:p>
          <a:p>
            <a:r>
              <a:rPr lang="en-US" dirty="0" smtClean="0"/>
              <a:t>Example (color code: </a:t>
            </a:r>
            <a:r>
              <a:rPr lang="en-US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 smtClean="0">
                <a:solidFill>
                  <a:srgbClr val="00B050"/>
                </a:solidFill>
              </a:rPr>
              <a:t>properties</a:t>
            </a:r>
            <a:r>
              <a:rPr lang="en-US" dirty="0" smtClean="0"/>
              <a:t>):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document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(”text”)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document.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getElementById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(“name”)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innerHTML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80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methods and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  <p:graphicFrame>
        <p:nvGraphicFramePr>
          <p:cNvPr id="8" name="Table"/>
          <p:cNvGraphicFramePr/>
          <p:nvPr>
            <p:extLst>
              <p:ext uri="{D42A27DB-BD31-4B8C-83A1-F6EECF244321}">
                <p14:modId xmlns:p14="http://schemas.microsoft.com/office/powerpoint/2010/main" val="1052440955"/>
              </p:ext>
            </p:extLst>
          </p:nvPr>
        </p:nvGraphicFramePr>
        <p:xfrm>
          <a:off x="972819" y="1314959"/>
          <a:ext cx="11746230" cy="3604711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5041900"/>
                <a:gridCol w="6704330"/>
              </a:tblGrid>
              <a:tr h="494014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write(</a:t>
                      </a:r>
                      <a:r>
                        <a:rPr sz="2400" i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string</a:t>
                      </a: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Writes the string to a document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</a:tr>
              <a:tr h="900912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writeln(</a:t>
                      </a:r>
                      <a:r>
                        <a:rPr sz="2400" i="1">
                          <a:latin typeface="Courier New" charset="0"/>
                          <a:ea typeface="Courier New" charset="0"/>
                          <a:cs typeface="Courier New" charset="0"/>
                        </a:rPr>
                        <a:t>string</a:t>
                      </a:r>
                      <a:r>
                        <a:rPr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Same as </a:t>
                      </a:r>
                      <a:r>
                        <a:rPr sz="2400" b="1">
                          <a:latin typeface="Courier New" charset="0"/>
                          <a:ea typeface="Courier New" charset="0"/>
                          <a:cs typeface="Courier New" charset="0"/>
                        </a:rPr>
                        <a:t>write()</a:t>
                      </a:r>
                      <a:r>
                        <a:rPr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, but adds </a:t>
                      </a:r>
                      <a:r>
                        <a:rPr sz="2400" b="1">
                          <a:latin typeface="Courier New" charset="0"/>
                          <a:ea typeface="Courier New" charset="0"/>
                          <a:cs typeface="Courier New" charset="0"/>
                        </a:rPr>
                        <a:t>\n</a:t>
                      </a:r>
                      <a:r>
                        <a:rPr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 after each statement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</a:tr>
              <a:tr h="900912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getElementById(</a:t>
                      </a:r>
                      <a:r>
                        <a:rPr sz="2400" i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id</a:t>
                      </a: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Accesses any element on the page via its </a:t>
                      </a:r>
                      <a:r>
                        <a:rPr sz="2400" b="1" i="1">
                          <a:latin typeface="Courier New" charset="0"/>
                          <a:ea typeface="Courier New" charset="0"/>
                          <a:cs typeface="Courier New" charset="0"/>
                        </a:rPr>
                        <a:t>id</a:t>
                      </a:r>
                      <a:r>
                        <a:rPr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sz="2400" i="1">
                          <a:latin typeface="Courier New" charset="0"/>
                          <a:ea typeface="Courier New" charset="0"/>
                          <a:cs typeface="Courier New" charset="0"/>
                        </a:rPr>
                        <a:t>attribute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</a:tr>
              <a:tr h="130887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getElementsByName(</a:t>
                      </a:r>
                      <a:r>
                        <a:rPr sz="2400" i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name</a:t>
                      </a: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Returns an array of elements with the specified name (the value of the </a:t>
                      </a:r>
                      <a:r>
                        <a:rPr sz="2400" b="1" i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name</a:t>
                      </a: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sz="2400" i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attribute</a:t>
                      </a:r>
                      <a:r>
                        <a:rPr sz="24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"/>
          <p:cNvGraphicFramePr/>
          <p:nvPr>
            <p:extLst>
              <p:ext uri="{D42A27DB-BD31-4B8C-83A1-F6EECF244321}">
                <p14:modId xmlns:p14="http://schemas.microsoft.com/office/powerpoint/2010/main" val="1699813993"/>
              </p:ext>
            </p:extLst>
          </p:nvPr>
        </p:nvGraphicFramePr>
        <p:xfrm>
          <a:off x="972819" y="5683572"/>
          <a:ext cx="11746230" cy="3094668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5041900"/>
                <a:gridCol w="6704330"/>
              </a:tblGrid>
              <a:tr h="89627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 dirty="0">
                          <a:solidFill>
                            <a:srgbClr val="80002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innerHTML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Sets or returns the HTML content of an HTML element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</a:tr>
              <a:tr h="1302128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title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Sets (document.title=text) or returns (document.title) the title of the document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noFill/>
                  </a:tcPr>
                </a:tc>
              </a:tr>
              <a:tr h="89627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 dirty="0">
                          <a:solidFill>
                            <a:srgbClr val="80002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 dirty="0">
                          <a:solidFill>
                            <a:srgbClr val="00008B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Sets or returns value of an HTML element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Document methods"/>
          <p:cNvSpPr txBox="1"/>
          <p:nvPr/>
        </p:nvSpPr>
        <p:spPr>
          <a:xfrm rot="16200000">
            <a:off x="-959898" y="2881352"/>
            <a:ext cx="305211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Document methods</a:t>
            </a:r>
          </a:p>
        </p:txBody>
      </p:sp>
      <p:sp>
        <p:nvSpPr>
          <p:cNvPr id="12" name="Object properties"/>
          <p:cNvSpPr txBox="1"/>
          <p:nvPr/>
        </p:nvSpPr>
        <p:spPr>
          <a:xfrm rot="16200000">
            <a:off x="-1040382" y="7014783"/>
            <a:ext cx="323646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65354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&lt;html&gt;    </a:t>
            </a:r>
          </a:p>
          <a:p>
            <a:pPr lvl="1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lvl="2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&lt;title&gt;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Hello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&lt;/title&gt;</a:t>
            </a:r>
          </a:p>
          <a:p>
            <a:pPr lvl="1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&lt;/head&gt;    </a:t>
            </a:r>
          </a:p>
          <a:p>
            <a:pPr lvl="1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&lt;body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p&gt;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The title of this page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&lt;span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id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=“result”&gt;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&lt;/span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&gt;”&lt;/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p&gt; </a:t>
            </a:r>
            <a:r>
              <a:rPr lang="en-US" sz="2400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lang="en-US" sz="2400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JavaScript to get title of webpage --&gt;</a:t>
            </a:r>
          </a:p>
          <a:p>
            <a:pPr lvl="2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lvl="3" indent="0">
              <a:buNone/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//get document title (using title property)</a:t>
            </a:r>
          </a:p>
          <a:p>
            <a:pPr lvl="3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t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  <a:sym typeface="Gill Sans"/>
              </a:rPr>
              <a:t>document.title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;</a:t>
            </a:r>
          </a:p>
          <a:p>
            <a:pPr lvl="3" indent="0">
              <a:buNone/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//write document title to screen</a:t>
            </a:r>
          </a:p>
          <a:p>
            <a:pPr lvl="3" indent="0">
              <a:buNone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document.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getElementById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(“result”).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innerHTML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t;</a:t>
            </a:r>
          </a:p>
          <a:p>
            <a:pPr lvl="2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154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Elements by 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document.getElementByID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IDname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r>
              <a:rPr lang="en-US" dirty="0" smtClean="0"/>
              <a:t> </a:t>
            </a:r>
            <a:r>
              <a:rPr lang="en-US" sz="2800" dirty="0" smtClean="0"/>
              <a:t>access</a:t>
            </a:r>
            <a:r>
              <a:rPr lang="en-US" dirty="0" smtClean="0"/>
              <a:t> any HTML element on page via its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 smtClean="0"/>
              <a:t> attribute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&lt;p id=“intro”&gt;Hello!&lt;/p&gt;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&lt;p&gt;This is my webpage. My name is &lt;span id=“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nametag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”&gt;Mahi&lt;/span&gt;&lt;/p&gt;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&lt;script&gt;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a=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document.getElementById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nametag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”).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innerHTM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document.getElementById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(“intro”).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innerHTML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=“Hey There!”);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&lt;/script&gt;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r>
              <a:rPr lang="en-US" sz="2800" dirty="0" smtClean="0"/>
              <a:t>Value assigned to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800" dirty="0" smtClean="0"/>
              <a:t> in code above is:</a:t>
            </a:r>
          </a:p>
          <a:p>
            <a:pPr lvl="1"/>
            <a:r>
              <a:rPr lang="en-US" sz="2516" dirty="0" smtClean="0">
                <a:latin typeface="Courier New" charset="0"/>
                <a:ea typeface="Courier New" charset="0"/>
                <a:cs typeface="Courier New" charset="0"/>
              </a:rPr>
              <a:t>a=Mahi</a:t>
            </a:r>
          </a:p>
          <a:p>
            <a:r>
              <a:rPr lang="en-US" sz="2800" dirty="0"/>
              <a:t>Value assigned to html element with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id=“intro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sz="2800" dirty="0" smtClean="0"/>
              <a:t>, in other words, the content enclosed within tag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&lt;p id=“intro”&gt;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516" dirty="0" smtClean="0">
                <a:latin typeface="Courier New" charset="0"/>
                <a:ea typeface="Courier New" charset="0"/>
                <a:cs typeface="Courier New" charset="0"/>
              </a:rPr>
              <a:t>“Hey There!”</a:t>
            </a:r>
            <a:endParaRPr lang="en-US" sz="2516" dirty="0">
              <a:latin typeface="Courier New" charset="0"/>
              <a:ea typeface="Courier New" charset="0"/>
              <a:cs typeface="Courier New" charset="0"/>
            </a:endParaRPr>
          </a:p>
          <a:p>
            <a:pPr marL="390138" lvl="1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28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41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form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Use form attribute to specific destination of form data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index_verify.php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method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=“POST”&gt;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method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=“POST”&gt;</a:t>
            </a:r>
          </a:p>
          <a:p>
            <a:pPr lvl="1"/>
            <a:r>
              <a:rPr lang="en-US" dirty="0" smtClean="0"/>
              <a:t>Note: # submits data to the same page (required when you use JavaScript to validate data on same page).</a:t>
            </a:r>
          </a:p>
          <a:p>
            <a:r>
              <a:rPr lang="en-US" dirty="0" smtClean="0"/>
              <a:t>STEP 2: Invoke a JavaScript Function that validates form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 action=“#”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onsubmit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myfunction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()”&gt;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&lt;button type=”button”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myfunction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()”&gt;</a:t>
            </a:r>
          </a:p>
          <a:p>
            <a:pPr lvl="1"/>
            <a:r>
              <a:rPr lang="en-US" dirty="0" smtClean="0"/>
              <a:t>Note: functions run through forms typically should not accept any arguments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00B-9D81-3349-8383-36C936787BA1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781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Test focuses on HTML &amp; JavaScript</a:t>
            </a:r>
          </a:p>
          <a:p>
            <a:pPr lvl="1"/>
            <a:r>
              <a:rPr lang="en-US" dirty="0" smtClean="0"/>
              <a:t>Thursday, December 7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will receive an email with seating assignment.</a:t>
            </a:r>
          </a:p>
          <a:p>
            <a:pPr lvl="1"/>
            <a:r>
              <a:rPr lang="en-US" dirty="0" smtClean="0"/>
              <a:t>You can use Visual Studio, Notepad++ or any other text editor available on class PC.</a:t>
            </a:r>
          </a:p>
          <a:p>
            <a:r>
              <a:rPr lang="en-US" dirty="0" smtClean="0"/>
              <a:t>Written Test</a:t>
            </a:r>
          </a:p>
          <a:p>
            <a:pPr lvl="1"/>
            <a:r>
              <a:rPr lang="en-US" dirty="0" smtClean="0"/>
              <a:t>Monday, December 11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Alumni Hall (7</a:t>
            </a:r>
            <a:r>
              <a:rPr lang="en-US" baseline="30000" dirty="0" smtClean="0"/>
              <a:t>th</a:t>
            </a:r>
            <a:r>
              <a:rPr lang="en-US" dirty="0" smtClean="0"/>
              <a:t> floor)</a:t>
            </a:r>
          </a:p>
          <a:p>
            <a:pPr lvl="1"/>
            <a:r>
              <a:rPr lang="en-US" dirty="0" smtClean="0"/>
              <a:t>Arrive at least 30 min earlier</a:t>
            </a:r>
          </a:p>
          <a:p>
            <a:r>
              <a:rPr lang="en-US" dirty="0" smtClean="0"/>
              <a:t>Conflicts?</a:t>
            </a:r>
          </a:p>
          <a:p>
            <a:pPr lvl="1"/>
            <a:r>
              <a:rPr lang="en-US" dirty="0" smtClean="0"/>
              <a:t>Talk to me.</a:t>
            </a:r>
          </a:p>
          <a:p>
            <a:pPr lvl="1"/>
            <a:r>
              <a:rPr lang="en-US" dirty="0" smtClean="0"/>
              <a:t>DRS recommend follow last </a:t>
            </a:r>
            <a:r>
              <a:rPr lang="en-US" smtClean="0"/>
              <a:t>exams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6983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validate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elements can share data only if they contain name attribute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&lt;input type=“radio” name=“gender” value=“male”&gt;Male&lt;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/&gt;</a:t>
            </a:r>
          </a:p>
          <a:p>
            <a:pPr lvl="1"/>
            <a:r>
              <a:rPr lang="en-US" dirty="0" smtClean="0"/>
              <a:t>When submitted, this command shares gender=male</a:t>
            </a:r>
          </a:p>
          <a:p>
            <a:r>
              <a:rPr lang="en-US" dirty="0" smtClean="0"/>
              <a:t>How do you access this data within JavaScript?</a:t>
            </a:r>
          </a:p>
          <a:p>
            <a:pPr lvl="1"/>
            <a:r>
              <a:rPr lang="en-US" dirty="0" smtClean="0"/>
              <a:t>Use method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getElementsByName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name_of_form_element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method returns an array object containing the properties of form elements with given name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Sample: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choice=</a:t>
            </a:r>
            <a:r>
              <a:rPr lang="en-US" dirty="0" err="1" smtClean="0"/>
              <a:t>document.getElementsByName</a:t>
            </a:r>
            <a:r>
              <a:rPr lang="en-US" dirty="0" smtClean="0"/>
              <a:t>(“gender”);</a:t>
            </a:r>
          </a:p>
          <a:p>
            <a:pPr lvl="1"/>
            <a:endParaRPr lang="en-US" dirty="0"/>
          </a:p>
          <a:p>
            <a:r>
              <a:rPr lang="en-US" dirty="0" smtClean="0"/>
              <a:t>This object as two important properties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en-US" dirty="0" smtClean="0"/>
              <a:t> which is a string containing name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checked</a:t>
            </a:r>
            <a:r>
              <a:rPr lang="en-US" dirty="0" smtClean="0"/>
              <a:t> which is a </a:t>
            </a:r>
            <a:r>
              <a:rPr lang="en-US" dirty="0" err="1" smtClean="0"/>
              <a:t>boolean</a:t>
            </a:r>
            <a:r>
              <a:rPr lang="en-US" dirty="0" smtClean="0"/>
              <a:t> containing true of false representing whether the value was selected or not, respectively.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document.getElementsByName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(“gender”).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checked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632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form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Use form attribute to specific destination of form data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index_verify.php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method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=“POST”&gt;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method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=“POST”&gt;</a:t>
            </a:r>
          </a:p>
          <a:p>
            <a:pPr lvl="1"/>
            <a:r>
              <a:rPr lang="en-US" dirty="0" smtClean="0"/>
              <a:t>Note: # submits data to the same page (required when you use JavaScript to validate data on same page).</a:t>
            </a:r>
          </a:p>
          <a:p>
            <a:r>
              <a:rPr lang="en-US" dirty="0" smtClean="0"/>
              <a:t>STEP 2: Invoke a JavaScript Function that validates form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 action=“#”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onsubmit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myfunction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()”&gt;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&lt;button type=”button”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myfunction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()”&gt;</a:t>
            </a:r>
          </a:p>
          <a:p>
            <a:pPr lvl="1"/>
            <a:r>
              <a:rPr lang="en-US" dirty="0" smtClean="0"/>
              <a:t>Note: functions run through forms typically should not accept any arguments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00B-9D81-3349-8383-36C936787BA1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06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Courier New" charset="0"/>
                <a:cs typeface="Courier New" charset="0"/>
              </a:rPr>
              <a:t>The function: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myfunk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fvalid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document.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getElementsByName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usrchoice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”);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fvalid.</a:t>
            </a:r>
            <a:r>
              <a:rPr lang="en-US" sz="2000" b="1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checked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[0]==1)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(“You selected 1”);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fvalid.</a:t>
            </a:r>
            <a:r>
              <a:rPr lang="en-US" sz="2000" b="1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checked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[1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]==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(“You selected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2”);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else if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fvalid.</a:t>
            </a:r>
            <a:r>
              <a:rPr lang="en-US" sz="2000" b="1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checked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[2]==1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(“You selected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3”);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800" dirty="0">
                <a:ea typeface="Courier New" charset="0"/>
                <a:cs typeface="Courier New" charset="0"/>
              </a:rPr>
              <a:t>The </a:t>
            </a:r>
            <a:r>
              <a:rPr lang="en-US" sz="2800" dirty="0" smtClean="0">
                <a:ea typeface="Courier New" charset="0"/>
                <a:cs typeface="Courier New" charset="0"/>
              </a:rPr>
              <a:t>form: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&lt;form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action=“#” method=“post”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Select:&lt;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&lt;input type=“radio” name=“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usrchoice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” value=”1”&gt;Choice 1&lt;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input type=“radio” name=“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usrchoice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” value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=”2”&gt;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Choice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2&lt;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input type=“radio” name=“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usrchoice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” value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=”3”&gt;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Choice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3&lt;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&lt;button type=“button”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=“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myfunk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”&gt;Click Here&lt;/button&gt;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&lt;/form&gt; 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number of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getElementsByName</a:t>
            </a:r>
            <a:r>
              <a:rPr lang="en-US" dirty="0" smtClean="0"/>
              <a:t> returns an object array, you can use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length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document.getElementsByName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(“gender”).length;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55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CBE6-C188-5B45-A474-2D6170879B7A}" type="datetime1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W3Schools.com</a:t>
            </a:r>
          </a:p>
          <a:p>
            <a:r>
              <a:rPr lang="en-US" dirty="0" smtClean="0"/>
              <a:t>Based on work by Dr.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2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&lt;form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="/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action_page.php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method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=“POST”&gt;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Name: &lt;input type="text" name="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fullname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Email: &lt;input type="text" name="email"&gt;&lt;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&lt;input type="submit" value="Submit"&gt;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&lt;/form&gt;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1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vs Value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 smtClean="0"/>
              <a:t> attribute specifies the name of an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&lt;input&gt;</a:t>
            </a:r>
            <a:r>
              <a:rPr lang="en-US" dirty="0" smtClean="0"/>
              <a:t> element. </a:t>
            </a:r>
          </a:p>
          <a:p>
            <a:pPr lvl="1"/>
            <a:r>
              <a:rPr lang="en-US" dirty="0" smtClean="0"/>
              <a:t>Used to reference elements in a JavaScript</a:t>
            </a:r>
          </a:p>
          <a:p>
            <a:pPr lvl="1"/>
            <a:r>
              <a:rPr lang="en-US" dirty="0" smtClean="0"/>
              <a:t>Used to reference form data after form is submitted</a:t>
            </a:r>
          </a:p>
          <a:p>
            <a:pPr lvl="1"/>
            <a:r>
              <a:rPr lang="en-US" dirty="0" smtClean="0"/>
              <a:t>ONLY form elements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 smtClean="0"/>
              <a:t> attribute will have their values passed when submitting a form.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&lt;input type= “radio” name=“gender” value=“female”&gt;Female&lt;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/&gt;</a:t>
            </a:r>
          </a:p>
          <a:p>
            <a:r>
              <a:rPr lang="en-US" dirty="0" smtClean="0"/>
              <a:t>Example above the form data submitted will follow the syntax: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gender=female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72651"/>
              </p:ext>
            </p:extLst>
          </p:nvPr>
        </p:nvGraphicFramePr>
        <p:xfrm>
          <a:off x="330197" y="1287578"/>
          <a:ext cx="12417756" cy="6516814"/>
        </p:xfrm>
        <a:graphic>
          <a:graphicData uri="http://schemas.openxmlformats.org/drawingml/2006/table">
            <a:tbl>
              <a:tblPr/>
              <a:tblGrid>
                <a:gridCol w="2975711"/>
                <a:gridCol w="9442045"/>
              </a:tblGrid>
              <a:tr h="351395">
                <a:tc>
                  <a:txBody>
                    <a:bodyPr/>
                    <a:lstStyle/>
                    <a:p>
                      <a:r>
                        <a:rPr lang="en-US" sz="1900" b="1" dirty="0"/>
                        <a:t>Attribute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Description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action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an address (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) </a:t>
                      </a:r>
                      <a:r>
                        <a:rPr lang="en-US" sz="2400" dirty="0" smtClean="0"/>
                        <a:t>where </a:t>
                      </a:r>
                      <a:r>
                        <a:rPr lang="en-US" sz="2400" dirty="0"/>
                        <a:t>to submit the form (default: the submitting page).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autocomplete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if the browser should autocomplete the form (default: on).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enctype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encoding of the submitted data (default: is 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-encoded).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method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HTTP method used when submitting the form (default: GET).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name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a name used to identify the form (for DOM usage: </a:t>
                      </a:r>
                      <a:r>
                        <a:rPr lang="en-US" sz="2400" dirty="0" err="1"/>
                        <a:t>document.forms.name</a:t>
                      </a:r>
                      <a:r>
                        <a:rPr lang="en-US" sz="2400" dirty="0"/>
                        <a:t>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070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" charset="0"/>
                          <a:ea typeface="Courier" charset="0"/>
                          <a:cs typeface="Courier" charset="0"/>
                        </a:rPr>
                        <a:t>novalidate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that the browser should not validate the form.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07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target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the target of the address in the action attribute (default: _self).</a:t>
                      </a:r>
                    </a:p>
                  </a:txBody>
                  <a:tcPr marL="66721" marR="66721" marT="33360" marB="333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246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GET: Query string (name/value pairs) is sent in the URL of a GET request.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mahi.com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/test/demo_form.php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?name1=value1&amp;name2=value2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POST: Query string is sent in the HTTP message body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6237"/>
              </p:ext>
            </p:extLst>
          </p:nvPr>
        </p:nvGraphicFramePr>
        <p:xfrm>
          <a:off x="975360" y="3553098"/>
          <a:ext cx="11303727" cy="5360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7909"/>
                <a:gridCol w="3767909"/>
                <a:gridCol w="3767909"/>
              </a:tblGrid>
              <a:tr h="2090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1660724">
                <a:tc>
                  <a:txBody>
                    <a:bodyPr/>
                    <a:lstStyle/>
                    <a:p>
                      <a:r>
                        <a:rPr lang="en-US" dirty="0" smtClean="0"/>
                        <a:t>Back button (browser)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Harmless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will be re-submitted (the browser should alert the user that the data are about to be re-submitted)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Bookmarked &amp; Cached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r>
                        <a:rPr lang="en-US" baseline="0" dirty="0" smtClean="0"/>
                        <a:t> (browser)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saved</a:t>
                      </a:r>
                      <a:endParaRPr lang="en-US" dirty="0"/>
                    </a:p>
                  </a:txBody>
                  <a:tcPr/>
                </a:tc>
              </a:tr>
              <a:tr h="936970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ASCII under 2048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93697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and data</a:t>
                      </a:r>
                      <a:r>
                        <a:rPr lang="en-US" baseline="0" dirty="0" smtClean="0"/>
                        <a:t> 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secure, visible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Little safer, no</a:t>
                      </a:r>
                      <a:r>
                        <a:rPr lang="en-US" baseline="0" dirty="0" smtClean="0"/>
                        <a:t> data visible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39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your life easier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</a:t>
            </a:r>
          </a:p>
        </p:txBody>
      </p:sp>
      <p:sp>
        <p:nvSpPr>
          <p:cNvPr id="69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&lt;head&gt;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function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print() 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{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(“&lt;br /&gt;”, Hello);</a:t>
            </a:r>
          </a:p>
          <a:p>
            <a:pPr lvl="8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print();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//call user-defined function print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691" name="Line"/>
          <p:cNvSpPr/>
          <p:nvPr/>
        </p:nvSpPr>
        <p:spPr>
          <a:xfrm flipV="1">
            <a:off x="1009649" y="6400799"/>
            <a:ext cx="1" cy="101099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2" name="Line"/>
          <p:cNvSpPr/>
          <p:nvPr/>
        </p:nvSpPr>
        <p:spPr>
          <a:xfrm flipV="1">
            <a:off x="1009649" y="3055734"/>
            <a:ext cx="1" cy="195079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3" name="Function with no input or output arguments"/>
          <p:cNvSpPr txBox="1"/>
          <p:nvPr/>
        </p:nvSpPr>
        <p:spPr>
          <a:xfrm>
            <a:off x="8849053" y="4505267"/>
            <a:ext cx="293102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Function with no input or output arguments</a:t>
            </a:r>
          </a:p>
        </p:txBody>
      </p:sp>
    </p:spTree>
    <p:extLst>
      <p:ext uri="{BB962C8B-B14F-4D97-AF65-F5344CB8AC3E}">
        <p14:creationId xmlns:p14="http://schemas.microsoft.com/office/powerpoint/2010/main" val="7183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</a:t>
            </a:r>
          </a:p>
        </p:txBody>
      </p:sp>
      <p:sp>
        <p:nvSpPr>
          <p:cNvPr id="696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&lt;head&gt;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function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display(txt) 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{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(“&lt;br /&gt;”, txt);</a:t>
            </a:r>
          </a:p>
          <a:p>
            <a:pPr lvl="8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s = “Hello”;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display(s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);</a:t>
            </a:r>
            <a:r>
              <a:rPr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</a:t>
            </a: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call user-defined function display</a:t>
            </a:r>
            <a:endParaRPr dirty="0">
              <a:solidFill>
                <a:srgbClr val="008F00"/>
              </a:solidFill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697" name="Line"/>
          <p:cNvSpPr/>
          <p:nvPr/>
        </p:nvSpPr>
        <p:spPr>
          <a:xfrm flipV="1">
            <a:off x="1009649" y="6159499"/>
            <a:ext cx="1" cy="148089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8" name="Line"/>
          <p:cNvSpPr/>
          <p:nvPr/>
        </p:nvSpPr>
        <p:spPr>
          <a:xfrm flipV="1">
            <a:off x="1264962" y="2495435"/>
            <a:ext cx="1" cy="1950797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9" name="Function with one input argument and no output argument"/>
          <p:cNvSpPr txBox="1"/>
          <p:nvPr/>
        </p:nvSpPr>
        <p:spPr>
          <a:xfrm>
            <a:off x="9385081" y="1245141"/>
            <a:ext cx="2931022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Function with one input argument and no output argument</a:t>
            </a:r>
          </a:p>
        </p:txBody>
      </p:sp>
    </p:spTree>
    <p:extLst>
      <p:ext uri="{BB962C8B-B14F-4D97-AF65-F5344CB8AC3E}">
        <p14:creationId xmlns:p14="http://schemas.microsoft.com/office/powerpoint/2010/main" val="9862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2895</TotalTime>
  <Words>1521</Words>
  <Application>Microsoft Macintosh PowerPoint</Application>
  <PresentationFormat>Custom</PresentationFormat>
  <Paragraphs>335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Avenir Roman</vt:lpstr>
      <vt:lpstr>Calibri</vt:lpstr>
      <vt:lpstr>Cambria</vt:lpstr>
      <vt:lpstr>Courier</vt:lpstr>
      <vt:lpstr>Courier New</vt:lpstr>
      <vt:lpstr>Gill Sans</vt:lpstr>
      <vt:lpstr>Gill Sans SemiBold</vt:lpstr>
      <vt:lpstr>Helvetica Light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announcement</vt:lpstr>
      <vt:lpstr>Sample Form</vt:lpstr>
      <vt:lpstr>Name vs Value Attribute</vt:lpstr>
      <vt:lpstr>form attributes</vt:lpstr>
      <vt:lpstr>GET vs POST</vt:lpstr>
      <vt:lpstr>Javascript functions</vt:lpstr>
      <vt:lpstr>Example 1</vt:lpstr>
      <vt:lpstr>Example 2</vt:lpstr>
      <vt:lpstr>Example 3</vt:lpstr>
      <vt:lpstr>Example 3</vt:lpstr>
      <vt:lpstr>Functions &amp; Forms</vt:lpstr>
      <vt:lpstr>&lt;span&gt; tag</vt:lpstr>
      <vt:lpstr>Objects</vt:lpstr>
      <vt:lpstr>Useful methods and properties</vt:lpstr>
      <vt:lpstr>Sample</vt:lpstr>
      <vt:lpstr>get Elements by ID </vt:lpstr>
      <vt:lpstr>Form Validation</vt:lpstr>
      <vt:lpstr>Submitting form data</vt:lpstr>
      <vt:lpstr>How to validate form</vt:lpstr>
      <vt:lpstr>Submitting form data</vt:lpstr>
      <vt:lpstr>SAMPLE </vt:lpstr>
      <vt:lpstr>How to determine number of values?</vt:lpstr>
      <vt:lpstr>Handout</vt:lpstr>
      <vt:lpstr>Handout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Microsoft Office User</cp:lastModifiedBy>
  <cp:revision>218</cp:revision>
  <dcterms:modified xsi:type="dcterms:W3CDTF">2017-11-30T12:35:14Z</dcterms:modified>
</cp:coreProperties>
</file>