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6.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handoutMasterIdLst>
    <p:handoutMasterId r:id="rId3"/>
  </p:handoutMasterIdLst>
  <p:sldIdLst>
    <p:sldId id="256" r:id="rId2"/>
  </p:sldIdLst>
  <p:sldSz cx="32918400" cy="21945600"/>
  <p:notesSz cx="6934200" cy="9220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7" d="100"/>
          <a:sy n="27" d="100"/>
        </p:scale>
        <p:origin x="1478" y="77"/>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030" cy="461641"/>
          </a:xfrm>
          <a:prstGeom prst="rect">
            <a:avLst/>
          </a:prstGeom>
        </p:spPr>
        <p:txBody>
          <a:bodyPr vert="horz" lIns="90654" tIns="45327" rIns="90654" bIns="45327" rtlCol="0"/>
          <a:lstStyle>
            <a:lvl1pPr algn="l">
              <a:defRPr sz="1200"/>
            </a:lvl1pPr>
          </a:lstStyle>
          <a:p>
            <a:endParaRPr lang="en-US"/>
          </a:p>
        </p:txBody>
      </p:sp>
      <p:sp>
        <p:nvSpPr>
          <p:cNvPr id="3" name="Date Placeholder 2"/>
          <p:cNvSpPr>
            <a:spLocks noGrp="1"/>
          </p:cNvSpPr>
          <p:nvPr>
            <p:ph type="dt" sz="quarter" idx="1"/>
          </p:nvPr>
        </p:nvSpPr>
        <p:spPr>
          <a:xfrm>
            <a:off x="3927599" y="0"/>
            <a:ext cx="3005030" cy="461641"/>
          </a:xfrm>
          <a:prstGeom prst="rect">
            <a:avLst/>
          </a:prstGeom>
        </p:spPr>
        <p:txBody>
          <a:bodyPr vert="horz" lIns="90654" tIns="45327" rIns="90654" bIns="45327" rtlCol="0"/>
          <a:lstStyle>
            <a:lvl1pPr algn="r">
              <a:defRPr sz="1200"/>
            </a:lvl1pPr>
          </a:lstStyle>
          <a:p>
            <a:fld id="{FF66CDD7-09B6-4BB3-9069-2B95837CCCB2}" type="datetimeFigureOut">
              <a:rPr lang="en-US" smtClean="0"/>
              <a:t>11/26/2017</a:t>
            </a:fld>
            <a:endParaRPr lang="en-US"/>
          </a:p>
        </p:txBody>
      </p:sp>
      <p:sp>
        <p:nvSpPr>
          <p:cNvPr id="4" name="Footer Placeholder 3"/>
          <p:cNvSpPr>
            <a:spLocks noGrp="1"/>
          </p:cNvSpPr>
          <p:nvPr>
            <p:ph type="ftr" sz="quarter" idx="2"/>
          </p:nvPr>
        </p:nvSpPr>
        <p:spPr>
          <a:xfrm>
            <a:off x="0" y="8756984"/>
            <a:ext cx="3005030" cy="461641"/>
          </a:xfrm>
          <a:prstGeom prst="rect">
            <a:avLst/>
          </a:prstGeom>
        </p:spPr>
        <p:txBody>
          <a:bodyPr vert="horz" lIns="90654" tIns="45327" rIns="90654" bIns="45327" rtlCol="0" anchor="b"/>
          <a:lstStyle>
            <a:lvl1pPr algn="l">
              <a:defRPr sz="1200"/>
            </a:lvl1pPr>
          </a:lstStyle>
          <a:p>
            <a:endParaRPr lang="en-US"/>
          </a:p>
        </p:txBody>
      </p:sp>
      <p:sp>
        <p:nvSpPr>
          <p:cNvPr id="5" name="Slide Number Placeholder 4"/>
          <p:cNvSpPr>
            <a:spLocks noGrp="1"/>
          </p:cNvSpPr>
          <p:nvPr>
            <p:ph type="sldNum" sz="quarter" idx="3"/>
          </p:nvPr>
        </p:nvSpPr>
        <p:spPr>
          <a:xfrm>
            <a:off x="3927599" y="8756984"/>
            <a:ext cx="3005030" cy="461641"/>
          </a:xfrm>
          <a:prstGeom prst="rect">
            <a:avLst/>
          </a:prstGeom>
        </p:spPr>
        <p:txBody>
          <a:bodyPr vert="horz" lIns="90654" tIns="45327" rIns="90654" bIns="45327"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7992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4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3557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98963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1882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5692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1066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11/26/2017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3127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11/26/2017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0323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2154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9441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1682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85D6BDF-9D0E-4E2B-85B8-D8F4790360C9}" type="datetimeFigureOut">
              <a:rPr lang="en-US" smtClean="0"/>
              <a:t>11/26/2017</a:t>
            </a:fld>
            <a:endParaRPr lang="en-US"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4129936581"/>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76224"/>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latin typeface="+mn-lt"/>
              </a:rPr>
              <a:t>Making a Big Circle</a:t>
            </a:r>
          </a:p>
        </p:txBody>
      </p:sp>
      <p:sp>
        <p:nvSpPr>
          <p:cNvPr id="5" name="Text Box 123"/>
          <p:cNvSpPr txBox="1">
            <a:spLocks noChangeArrowheads="1"/>
          </p:cNvSpPr>
          <p:nvPr/>
        </p:nvSpPr>
        <p:spPr bwMode="auto">
          <a:xfrm>
            <a:off x="4023360" y="1326216"/>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Avery Peiffer</a:t>
            </a:r>
          </a:p>
          <a:p>
            <a:pPr algn="ctr" eaLnBrk="1" hangingPunct="1"/>
            <a:r>
              <a:rPr lang="en-US" sz="2800" dirty="0">
                <a:solidFill>
                  <a:schemeClr val="accent3">
                    <a:lumMod val="20000"/>
                    <a:lumOff val="80000"/>
                  </a:schemeClr>
                </a:solidFill>
                <a:latin typeface="+mn-lt"/>
              </a:rPr>
              <a:t>University of Pittsburgh First Year Engineering Program</a:t>
            </a:r>
          </a:p>
          <a:p>
            <a:pPr algn="ctr" eaLnBrk="1" hangingPunct="1"/>
            <a:r>
              <a:rPr lang="en-US" sz="2800" dirty="0">
                <a:solidFill>
                  <a:schemeClr val="accent3">
                    <a:lumMod val="20000"/>
                    <a:lumOff val="80000"/>
                  </a:schemeClr>
                </a:solidFill>
                <a:latin typeface="+mn-lt"/>
              </a:rPr>
              <a:t>Fall 2017</a:t>
            </a:r>
          </a:p>
        </p:txBody>
      </p:sp>
      <p:sp>
        <p:nvSpPr>
          <p:cNvPr id="24" name="TextBox 23"/>
          <p:cNvSpPr txBox="1"/>
          <p:nvPr/>
        </p:nvSpPr>
        <p:spPr>
          <a:xfrm>
            <a:off x="1280162" y="20025361"/>
            <a:ext cx="5911580"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a:t>Avery Peiffer</a:t>
            </a:r>
          </a:p>
          <a:p>
            <a:r>
              <a:rPr lang="en-US" sz="2000" dirty="0"/>
              <a:t>University of Pittsburgh: Swanson School of Engineering</a:t>
            </a:r>
          </a:p>
          <a:p>
            <a:r>
              <a:rPr lang="en-US" sz="2000" dirty="0"/>
              <a:t>Email: aep65@pitt.edu</a:t>
            </a:r>
          </a:p>
          <a:p>
            <a:r>
              <a:rPr lang="en-US" sz="2000" dirty="0"/>
              <a:t>Website: www.pitt.edu/aep65</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10" name="Text Box 189"/>
          <p:cNvSpPr txBox="1">
            <a:spLocks noChangeArrowheads="1"/>
          </p:cNvSpPr>
          <p:nvPr/>
        </p:nvSpPr>
        <p:spPr bwMode="auto">
          <a:xfrm>
            <a:off x="1111136" y="3666130"/>
            <a:ext cx="9875520" cy="63379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500" dirty="0">
                <a:latin typeface="Calibri" pitchFamily="34" charset="0"/>
              </a:rPr>
              <a:t>I am originally from Harrisburg, the state capital of Pennsylvania. Being from Central Pennsylvania has been very influential on my decision to pursue engineering. The city and surrounding suburbs are not very big, so there is a significant agricultural presence in the community. Because of this, I was able to learn how to work with my hands in addition to my typical academic learning.</a:t>
            </a:r>
          </a:p>
          <a:p>
            <a:pPr eaLnBrk="1" hangingPunct="1"/>
            <a:endParaRPr lang="en-US" sz="2500" dirty="0">
              <a:latin typeface="Calibri" pitchFamily="34" charset="0"/>
            </a:endParaRPr>
          </a:p>
          <a:p>
            <a:pPr eaLnBrk="1" hangingPunct="1"/>
            <a:r>
              <a:rPr lang="en-US" sz="2500" dirty="0">
                <a:latin typeface="Calibri" pitchFamily="34" charset="0"/>
              </a:rPr>
              <a:t>I have always enjoyed math, physics, and chemistry and am generally strong in those subjects. From an early point in my high school career, I figured that engineering would be the best way to apply these subjects.</a:t>
            </a:r>
          </a:p>
          <a:p>
            <a:pPr eaLnBrk="1" hangingPunct="1"/>
            <a:endParaRPr lang="en-US" sz="2500" dirty="0">
              <a:latin typeface="Calibri" pitchFamily="34" charset="0"/>
            </a:endParaRPr>
          </a:p>
          <a:p>
            <a:pPr eaLnBrk="1" hangingPunct="1"/>
            <a:r>
              <a:rPr lang="en-US" sz="2500" dirty="0">
                <a:latin typeface="Calibri" pitchFamily="34" charset="0"/>
              </a:rPr>
              <a:t>Outside of engineering, I have recently taken an interest to philosophy. I am planning on pursuing a minor in the subject while at Pitt, but I would ideally also like to find a way to involve philosophy in my professional work as an engineer.</a:t>
            </a:r>
          </a:p>
          <a:p>
            <a:pPr eaLnBrk="1" hangingPunct="1"/>
            <a:endParaRPr lang="en-US" sz="2400" dirty="0">
              <a:latin typeface="Calibri" pitchFamily="34" charset="0"/>
            </a:endParaRPr>
          </a:p>
        </p:txBody>
      </p:sp>
      <p:sp>
        <p:nvSpPr>
          <p:cNvPr id="32" name="Rectangle 31"/>
          <p:cNvSpPr/>
          <p:nvPr/>
        </p:nvSpPr>
        <p:spPr>
          <a:xfrm>
            <a:off x="1111136" y="3171852"/>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Bio</a:t>
            </a:r>
          </a:p>
        </p:txBody>
      </p:sp>
      <p:sp>
        <p:nvSpPr>
          <p:cNvPr id="15" name="Text Box 194"/>
          <p:cNvSpPr txBox="1">
            <a:spLocks noChangeArrowheads="1"/>
          </p:cNvSpPr>
          <p:nvPr/>
        </p:nvSpPr>
        <p:spPr bwMode="auto">
          <a:xfrm>
            <a:off x="21748864" y="3629052"/>
            <a:ext cx="9875520" cy="64764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Calibri" pitchFamily="34" charset="0"/>
              </a:rPr>
              <a:t>In my opinion, engineering is at a unique crossroads at this time. It can be argued that two opposite processes are occurring in parallel in contemporary society: the rapid progress in technological innovation and a decrease in faith in the validity of scientific reasoning. Engineering has a vital role in its interactions with society in reconciling this conflicting.</a:t>
            </a:r>
          </a:p>
          <a:p>
            <a:pPr eaLnBrk="1" hangingPunct="1"/>
            <a:endParaRPr lang="en-US" sz="2400" dirty="0">
              <a:latin typeface="Calibri" pitchFamily="34" charset="0"/>
            </a:endParaRPr>
          </a:p>
          <a:p>
            <a:pPr eaLnBrk="1" hangingPunct="1"/>
            <a:r>
              <a:rPr lang="en-US" sz="2400" dirty="0">
                <a:latin typeface="Calibri" pitchFamily="34" charset="0"/>
              </a:rPr>
              <a:t>I believe that engineering must assume a more significant role in everyday interactions with the general public. Too often it feels as if people who deny scientific thinking do so because it seems foreign and inaccessible. This is true to an extent, as those conducting cutting-edge research in physics, chemistry, biology, etc., are doing so possessing a base of knowledge that is much beyond what is required to function in society. </a:t>
            </a:r>
          </a:p>
          <a:p>
            <a:pPr eaLnBrk="1" hangingPunct="1"/>
            <a:endParaRPr lang="en-US" sz="2400" dirty="0">
              <a:latin typeface="Calibri" pitchFamily="34" charset="0"/>
            </a:endParaRPr>
          </a:p>
          <a:p>
            <a:pPr eaLnBrk="1" hangingPunct="1"/>
            <a:r>
              <a:rPr lang="en-US" sz="2400" dirty="0">
                <a:latin typeface="Calibri" pitchFamily="34" charset="0"/>
              </a:rPr>
              <a:t>Engineers occupy a unique role in that they cater to the exact and immediate needs of society. It would not be difficult to use engineering to educate the public, as the concepts engineers work with are much more relevant to the everyday lives of everyone in society. </a:t>
            </a:r>
          </a:p>
        </p:txBody>
      </p:sp>
      <p:sp>
        <p:nvSpPr>
          <p:cNvPr id="13" name="Text Box 192"/>
          <p:cNvSpPr txBox="1">
            <a:spLocks noChangeArrowheads="1"/>
          </p:cNvSpPr>
          <p:nvPr/>
        </p:nvSpPr>
        <p:spPr bwMode="auto">
          <a:xfrm>
            <a:off x="11421687" y="3609235"/>
            <a:ext cx="9875520" cy="64764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Calibri" pitchFamily="34" charset="0"/>
              </a:rPr>
              <a:t>There is definitely a chance that I do not ultimately pursue engineering at the University of Pittsburgh. However, at this point, I am confident that engineering is right for me. Within the Swanson School of Engineering, I will most likely pursue computer engineering.</a:t>
            </a:r>
          </a:p>
          <a:p>
            <a:pPr eaLnBrk="1" hangingPunct="1"/>
            <a:endParaRPr lang="en-US" sz="2400" dirty="0">
              <a:latin typeface="Calibri" pitchFamily="34" charset="0"/>
            </a:endParaRPr>
          </a:p>
          <a:p>
            <a:pPr eaLnBrk="1" hangingPunct="1"/>
            <a:r>
              <a:rPr lang="en-US" sz="2400" dirty="0">
                <a:latin typeface="Calibri" pitchFamily="34" charset="0"/>
              </a:rPr>
              <a:t>I find the disciplines of electrical engineering and computer science to both be very interesting. I have worked on projects for various extracurricular activities that require both knowledge in the programming of the specific software as well as the interactions between various pieces of hardware. Computer engineering is a representation of the combination and mutual interaction of both of these fields. </a:t>
            </a:r>
          </a:p>
          <a:p>
            <a:pPr eaLnBrk="1" hangingPunct="1"/>
            <a:endParaRPr lang="en-US" sz="2400" dirty="0">
              <a:latin typeface="Calibri" pitchFamily="34" charset="0"/>
            </a:endParaRPr>
          </a:p>
          <a:p>
            <a:pPr eaLnBrk="1" hangingPunct="1"/>
            <a:r>
              <a:rPr lang="en-US" sz="2400" dirty="0">
                <a:latin typeface="Calibri" pitchFamily="34" charset="0"/>
              </a:rPr>
              <a:t>I prefer computer engineering to either electrical engineering or computer science because it is so much more versatile than either field. In computer engineering, I would have opportunities to work in positions related to both software and hardware, thus not requiring me to commit to either side of the field. </a:t>
            </a:r>
          </a:p>
        </p:txBody>
      </p:sp>
      <p:sp>
        <p:nvSpPr>
          <p:cNvPr id="34" name="Rectangle 33"/>
          <p:cNvSpPr/>
          <p:nvPr/>
        </p:nvSpPr>
        <p:spPr>
          <a:xfrm>
            <a:off x="11430000" y="3171852"/>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My Fit in Engineering</a:t>
            </a:r>
          </a:p>
        </p:txBody>
      </p:sp>
      <p:sp>
        <p:nvSpPr>
          <p:cNvPr id="12" name="Text Box 191"/>
          <p:cNvSpPr txBox="1">
            <a:spLocks noChangeArrowheads="1"/>
          </p:cNvSpPr>
          <p:nvPr/>
        </p:nvSpPr>
        <p:spPr bwMode="auto">
          <a:xfrm>
            <a:off x="11430000" y="11430000"/>
            <a:ext cx="9875520" cy="5737775"/>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Calibri" pitchFamily="34" charset="0"/>
              </a:rPr>
              <a:t>For my Writing Assignment #3, I researched the state of the field of data security in the context of the recent breach at Equifax, where the personal data of 143 million American adults was compromised. I looked at the viability of current options for data security as well as possible future options with increasing interest in quantum computing.</a:t>
            </a:r>
          </a:p>
          <a:p>
            <a:pPr eaLnBrk="1" hangingPunct="1"/>
            <a:endParaRPr lang="en-US" sz="2400" dirty="0">
              <a:latin typeface="Calibri" pitchFamily="34" charset="0"/>
            </a:endParaRPr>
          </a:p>
          <a:p>
            <a:pPr eaLnBrk="1" hangingPunct="1"/>
            <a:r>
              <a:rPr lang="en-US" sz="2400" dirty="0">
                <a:latin typeface="Calibri" pitchFamily="34" charset="0"/>
              </a:rPr>
              <a:t>This problem is obviously significant to all of society, but I find personal significance in its relation to the field of computer engineering. This specific problem concerns software more than hardware, but the problem-solving skills of any engineer are still highly applicable towards its resolution.</a:t>
            </a:r>
          </a:p>
          <a:p>
            <a:pPr eaLnBrk="1" hangingPunct="1"/>
            <a:endParaRPr lang="en-US" sz="2400" dirty="0">
              <a:latin typeface="Calibri" pitchFamily="34" charset="0"/>
            </a:endParaRPr>
          </a:p>
          <a:p>
            <a:pPr eaLnBrk="1" hangingPunct="1"/>
            <a:r>
              <a:rPr lang="en-US" sz="2400" dirty="0">
                <a:latin typeface="Calibri" pitchFamily="34" charset="0"/>
              </a:rPr>
              <a:t>In my engineering career, I hope to work on problems with a scope such as that of data security. Though I can’t solve the entirety of the problem by myself, my goal for my professional career is to make a positive contribution towards the progress of solving such a problem. </a:t>
            </a:r>
          </a:p>
        </p:txBody>
      </p:sp>
      <p:sp>
        <p:nvSpPr>
          <p:cNvPr id="35" name="Rectangle 34"/>
          <p:cNvSpPr/>
          <p:nvPr/>
        </p:nvSpPr>
        <p:spPr>
          <a:xfrm>
            <a:off x="11421687" y="109728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Engineering, Society, and Me</a:t>
            </a:r>
          </a:p>
        </p:txBody>
      </p:sp>
      <p:sp>
        <p:nvSpPr>
          <p:cNvPr id="45" name="Rectangle 44"/>
          <p:cNvSpPr/>
          <p:nvPr/>
        </p:nvSpPr>
        <p:spPr>
          <a:xfrm>
            <a:off x="21748864" y="3152035"/>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The Future of Engineering</a:t>
            </a:r>
          </a:p>
        </p:txBody>
      </p:sp>
      <p:pic>
        <p:nvPicPr>
          <p:cNvPr id="18" name="Picture 17">
            <a:extLst>
              <a:ext uri="{FF2B5EF4-FFF2-40B4-BE49-F238E27FC236}">
                <a16:creationId xmlns:a16="http://schemas.microsoft.com/office/drawing/2014/main" id="{BE7421A6-61CA-417F-B382-0F5AD6CCD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 y="279112"/>
            <a:ext cx="2181751" cy="2211993"/>
          </a:xfrm>
          <a:prstGeom prst="rect">
            <a:avLst/>
          </a:prstGeom>
        </p:spPr>
      </p:pic>
      <p:pic>
        <p:nvPicPr>
          <p:cNvPr id="20" name="Picture 19">
            <a:extLst>
              <a:ext uri="{FF2B5EF4-FFF2-40B4-BE49-F238E27FC236}">
                <a16:creationId xmlns:a16="http://schemas.microsoft.com/office/drawing/2014/main" id="{CD56F2C1-340E-4656-B0BB-BE5D4F99D0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49216" y="531458"/>
            <a:ext cx="5720544" cy="1760167"/>
          </a:xfrm>
          <a:prstGeom prst="rect">
            <a:avLst/>
          </a:prstGeom>
        </p:spPr>
      </p:pic>
      <p:pic>
        <p:nvPicPr>
          <p:cNvPr id="22" name="Picture 21">
            <a:extLst>
              <a:ext uri="{FF2B5EF4-FFF2-40B4-BE49-F238E27FC236}">
                <a16:creationId xmlns:a16="http://schemas.microsoft.com/office/drawing/2014/main" id="{A52B8033-278F-4062-A997-79AADD3CB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161" y="10972800"/>
            <a:ext cx="8077892" cy="5645549"/>
          </a:xfrm>
          <a:prstGeom prst="rect">
            <a:avLst/>
          </a:prstGeom>
        </p:spPr>
      </p:pic>
      <p:sp>
        <p:nvSpPr>
          <p:cNvPr id="23" name="TextBox 22">
            <a:extLst>
              <a:ext uri="{FF2B5EF4-FFF2-40B4-BE49-F238E27FC236}">
                <a16:creationId xmlns:a16="http://schemas.microsoft.com/office/drawing/2014/main" id="{B05C8A12-2FDB-49C5-B349-6CA764210584}"/>
              </a:ext>
            </a:extLst>
          </p:cNvPr>
          <p:cNvSpPr txBox="1"/>
          <p:nvPr/>
        </p:nvSpPr>
        <p:spPr>
          <a:xfrm>
            <a:off x="1639515" y="16952331"/>
            <a:ext cx="7718538" cy="430887"/>
          </a:xfrm>
          <a:prstGeom prst="rect">
            <a:avLst/>
          </a:prstGeom>
          <a:noFill/>
        </p:spPr>
        <p:txBody>
          <a:bodyPr wrap="square" rtlCol="0">
            <a:spAutoFit/>
          </a:bodyPr>
          <a:lstStyle/>
          <a:p>
            <a:r>
              <a:rPr lang="en-US" sz="2200" dirty="0"/>
              <a:t>Harrisburg State Capitol Complex, in front of Susquehanna River</a:t>
            </a:r>
          </a:p>
        </p:txBody>
      </p:sp>
      <p:pic>
        <p:nvPicPr>
          <p:cNvPr id="39" name="Picture 38">
            <a:extLst>
              <a:ext uri="{FF2B5EF4-FFF2-40B4-BE49-F238E27FC236}">
                <a16:creationId xmlns:a16="http://schemas.microsoft.com/office/drawing/2014/main" id="{BC810AF8-E739-4223-B037-2D5EEA32D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69646" y="11430000"/>
            <a:ext cx="9897295" cy="4953000"/>
          </a:xfrm>
          <a:prstGeom prst="rect">
            <a:avLst/>
          </a:prstGeom>
        </p:spPr>
      </p:pic>
      <p:sp>
        <p:nvSpPr>
          <p:cNvPr id="40" name="TextBox 39">
            <a:extLst>
              <a:ext uri="{FF2B5EF4-FFF2-40B4-BE49-F238E27FC236}">
                <a16:creationId xmlns:a16="http://schemas.microsoft.com/office/drawing/2014/main" id="{FAF1FC45-FEF6-4C9D-9C0D-F0E27DC7777B}"/>
              </a:ext>
            </a:extLst>
          </p:cNvPr>
          <p:cNvSpPr txBox="1"/>
          <p:nvPr/>
        </p:nvSpPr>
        <p:spPr>
          <a:xfrm>
            <a:off x="22402800" y="16736887"/>
            <a:ext cx="9509239" cy="430887"/>
          </a:xfrm>
          <a:prstGeom prst="rect">
            <a:avLst/>
          </a:prstGeom>
          <a:noFill/>
        </p:spPr>
        <p:txBody>
          <a:bodyPr wrap="square" rtlCol="0">
            <a:spAutoFit/>
          </a:bodyPr>
          <a:lstStyle/>
          <a:p>
            <a:r>
              <a:rPr lang="en-US" sz="2200" dirty="0"/>
              <a:t>Impact of Equifax breach as well as significance of problem of data security</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4370</TotalTime>
  <Words>766</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Peiffer, Avery E</cp:lastModifiedBy>
  <cp:revision>111</cp:revision>
  <cp:lastPrinted>2017-11-27T02:02:59Z</cp:lastPrinted>
  <dcterms:created xsi:type="dcterms:W3CDTF">2013-02-10T21:14:48Z</dcterms:created>
  <dcterms:modified xsi:type="dcterms:W3CDTF">2017-11-27T02:03:04Z</dcterms:modified>
</cp:coreProperties>
</file>