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3"/>
  </p:notesMasterIdLst>
  <p:sldIdLst>
    <p:sldId id="256" r:id="rId2"/>
    <p:sldId id="455" r:id="rId3"/>
    <p:sldId id="458" r:id="rId4"/>
    <p:sldId id="488" r:id="rId5"/>
    <p:sldId id="489" r:id="rId6"/>
    <p:sldId id="470" r:id="rId7"/>
    <p:sldId id="481" r:id="rId8"/>
    <p:sldId id="485" r:id="rId9"/>
    <p:sldId id="490" r:id="rId10"/>
    <p:sldId id="487" r:id="rId11"/>
    <p:sldId id="49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3"/>
    <p:restoredTop sz="79863"/>
  </p:normalViewPr>
  <p:slideViewPr>
    <p:cSldViewPr snapToGrid="0" snapToObjects="1">
      <p:cViewPr varScale="1">
        <p:scale>
          <a:sx n="69" d="100"/>
          <a:sy n="69" d="100"/>
        </p:scale>
        <p:origin x="17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Data.dat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4 8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5 10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6 12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7 14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8 16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9 18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10 20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11 22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12 24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13 26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14 28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15 30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16 32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17 34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18 36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19 38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8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1C1D-D11F-A046-B70D-3A1F080A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DE4147-7335-9F44-9D51-85FABBABB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5489291"/>
            <a:ext cx="3162300" cy="406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05BA-89A8-8E4B-BA98-98500270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4BF5D-AC17-A04A-ACF0-9AF073F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8C732-61A4-964E-93E8-D24B66A1E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1225997"/>
            <a:ext cx="5816600" cy="388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86E6D-5EAD-0643-90EE-6D353DB9F7D9}"/>
              </a:ext>
            </a:extLst>
          </p:cNvPr>
          <p:cNvSpPr txBox="1"/>
          <p:nvPr/>
        </p:nvSpPr>
        <p:spPr>
          <a:xfrm>
            <a:off x="5551256" y="91705"/>
            <a:ext cx="3592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definition: Lets compiler know that a function of this syntax exists to set rules for its use.</a:t>
            </a:r>
          </a:p>
          <a:p>
            <a:r>
              <a:rPr lang="en-US" sz="1600" dirty="0"/>
              <a:t>Variable names are optional in definition, their types are not.</a:t>
            </a:r>
          </a:p>
          <a:p>
            <a:r>
              <a:rPr lang="en-US" sz="1600" b="1" dirty="0">
                <a:latin typeface="Courier" pitchFamily="2" charset="0"/>
              </a:rPr>
              <a:t>float count(float, int);</a:t>
            </a:r>
            <a:endParaRPr lang="en-US" b="1" dirty="0"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32591-D349-1C48-984D-903C1571F3F3}"/>
              </a:ext>
            </a:extLst>
          </p:cNvPr>
          <p:cNvCxnSpPr>
            <a:stCxn id="3" idx="1"/>
          </p:cNvCxnSpPr>
          <p:nvPr/>
        </p:nvCxnSpPr>
        <p:spPr>
          <a:xfrm flipH="1">
            <a:off x="4750676" y="876535"/>
            <a:ext cx="800580" cy="129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A3E363-9B0B-784E-8310-615BA8744CA7}"/>
              </a:ext>
            </a:extLst>
          </p:cNvPr>
          <p:cNvSpPr txBox="1"/>
          <p:nvPr/>
        </p:nvSpPr>
        <p:spPr>
          <a:xfrm>
            <a:off x="5551256" y="2123029"/>
            <a:ext cx="34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calls can be made within scope of the function definition. Here function was defined outside of main(): it is a global function i.e. any code written in this file can access it!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BEB1E2-F0C1-8D43-99BA-9DBEC89EB4FA}"/>
              </a:ext>
            </a:extLst>
          </p:cNvPr>
          <p:cNvCxnSpPr/>
          <p:nvPr/>
        </p:nvCxnSpPr>
        <p:spPr>
          <a:xfrm flipH="1">
            <a:off x="5244662" y="3247697"/>
            <a:ext cx="306594" cy="4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B94B9E-6F79-DE43-9EFF-B6DA04D7DCE5}"/>
              </a:ext>
            </a:extLst>
          </p:cNvPr>
          <p:cNvSpPr txBox="1"/>
          <p:nvPr/>
        </p:nvSpPr>
        <p:spPr>
          <a:xfrm>
            <a:off x="5551256" y="3977305"/>
            <a:ext cx="3489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declaration should contain the variables to be used within it.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return command returns the value back to its caller.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4F36CD-7FF1-7A42-9717-BF4505D86A76}"/>
              </a:ext>
            </a:extLst>
          </p:cNvPr>
          <p:cNvCxnSpPr/>
          <p:nvPr/>
        </p:nvCxnSpPr>
        <p:spPr>
          <a:xfrm flipH="1" flipV="1">
            <a:off x="1744717" y="4887310"/>
            <a:ext cx="3806539" cy="47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04FB27-AB5D-F348-8A2D-BBEAEF97B7F8}"/>
              </a:ext>
            </a:extLst>
          </p:cNvPr>
          <p:cNvCxnSpPr/>
          <p:nvPr/>
        </p:nvCxnSpPr>
        <p:spPr>
          <a:xfrm flipH="1">
            <a:off x="2690648" y="4209458"/>
            <a:ext cx="2860608" cy="30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4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4A7F-935E-B046-90CA-95390DE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89AC-D3A4-6B4C-A1C1-06A92AD0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only return one value</a:t>
            </a:r>
          </a:p>
          <a:p>
            <a:pPr lvl="1"/>
            <a:r>
              <a:rPr lang="en-US" dirty="0"/>
              <a:t>To return more than one, you need to use address variables/pointers.</a:t>
            </a:r>
          </a:p>
          <a:p>
            <a:r>
              <a:rPr lang="en-US" dirty="0"/>
              <a:t>Functions can return values of type: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void (no value returned)</a:t>
            </a:r>
          </a:p>
          <a:p>
            <a:pPr lvl="1"/>
            <a:r>
              <a:rPr lang="en-US" dirty="0"/>
              <a:t>* (address variables/values)</a:t>
            </a:r>
          </a:p>
          <a:p>
            <a:r>
              <a:rPr lang="en-US" dirty="0"/>
              <a:t>Functions can accept any number of variables of all supported C datatypes.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4D37-853A-5B41-B184-D5319D77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A6453-FA50-F941-8AED-7CC95273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6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E790-F527-B749-9F25-8D9E0487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72A9-B352-9842-AAB9-D527A239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D591-DF25-B14B-8935-E73A5F8D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D9DFF-E1AD-7C4D-9BDD-F5603733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400DBF-1724-0346-9488-329C8BA5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0742"/>
              </p:ext>
            </p:extLst>
          </p:nvPr>
        </p:nvGraphicFramePr>
        <p:xfrm>
          <a:off x="685800" y="1418020"/>
          <a:ext cx="7953703" cy="472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601">
                  <a:extLst>
                    <a:ext uri="{9D8B030D-6E8A-4147-A177-3AD203B41FA5}">
                      <a16:colId xmlns:a16="http://schemas.microsoft.com/office/drawing/2014/main" val="2331195012"/>
                    </a:ext>
                  </a:extLst>
                </a:gridCol>
                <a:gridCol w="6404102">
                  <a:extLst>
                    <a:ext uri="{9D8B030D-6E8A-4147-A177-3AD203B41FA5}">
                      <a16:colId xmlns:a16="http://schemas.microsoft.com/office/drawing/2014/main" val="1928758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dirty="0">
                          <a:sym typeface="Courier"/>
                        </a:rPr>
                        <a:t>Command</a:t>
                      </a:r>
                      <a:endParaRPr b="1" dirty="0">
                        <a:solidFill>
                          <a:srgbClr val="80002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>
                          <a:sym typeface="Courier"/>
                        </a:rPr>
                        <a:t>Meaning</a:t>
                      </a:r>
                      <a:endParaRPr b="1">
                        <a:solidFill>
                          <a:srgbClr val="80002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9468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>
                          <a:latin typeface="Courier" pitchFamily="2" charset="0"/>
                          <a:sym typeface="Courier"/>
                        </a:rPr>
                        <a:t>FILE</a:t>
                      </a:r>
                      <a:endParaRPr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FILE *</a:t>
                      </a:r>
                      <a:r>
                        <a:rPr lang="en-US" sz="1400" dirty="0">
                          <a:latin typeface="+mj-lt"/>
                        </a:rPr>
                        <a:t>[</a:t>
                      </a:r>
                      <a:r>
                        <a:rPr lang="en-US" sz="1400" dirty="0" err="1">
                          <a:latin typeface="+mj-lt"/>
                        </a:rPr>
                        <a:t>filenamevariable</a:t>
                      </a:r>
                      <a:r>
                        <a:rPr lang="en-US" sz="1400" dirty="0">
                          <a:latin typeface="+mj-lt"/>
                        </a:rPr>
                        <a:t>]</a:t>
                      </a:r>
                      <a:r>
                        <a:rPr sz="1400" dirty="0">
                          <a:latin typeface="+mj-lt"/>
                        </a:rPr>
                        <a:t>;</a:t>
                      </a:r>
                      <a:r>
                        <a:rPr lang="en-US" sz="1400" dirty="0">
                          <a:latin typeface="+mj-lt"/>
                        </a:rPr>
                        <a:t> EXAMPLE: FILE *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endParaRPr sz="1400" dirty="0">
                        <a:latin typeface="+mj-lt"/>
                      </a:endParaRP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</a:t>
                      </a:r>
                      <a:r>
                        <a:rPr lang="en-US" sz="1400" dirty="0" err="1">
                          <a:latin typeface="+mj-lt"/>
                        </a:rPr>
                        <a:t>data</a:t>
                      </a:r>
                      <a:r>
                        <a:rPr sz="1400" dirty="0">
                          <a:latin typeface="+mj-lt"/>
                        </a:rPr>
                        <a:t> is a file pointer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FILE </a:t>
                      </a:r>
                      <a:r>
                        <a:rPr lang="en-US" sz="1400" dirty="0">
                          <a:latin typeface="+mj-lt"/>
                        </a:rPr>
                        <a:t>definition </a:t>
                      </a:r>
                      <a:r>
                        <a:rPr sz="1400" dirty="0">
                          <a:latin typeface="+mj-lt"/>
                        </a:rPr>
                        <a:t>included in &lt;</a:t>
                      </a:r>
                      <a:r>
                        <a:rPr sz="1400" dirty="0" err="1">
                          <a:latin typeface="+mj-lt"/>
                        </a:rPr>
                        <a:t>stdio.h</a:t>
                      </a:r>
                      <a:r>
                        <a:rPr sz="1400" dirty="0">
                          <a:latin typeface="+mj-lt"/>
                        </a:rPr>
                        <a:t>&gt;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FILE is a type name, like int</a:t>
                      </a:r>
                      <a:r>
                        <a:rPr lang="en-US" sz="1400" dirty="0">
                          <a:latin typeface="+mj-lt"/>
                        </a:rPr>
                        <a:t> or char</a:t>
                      </a:r>
                      <a:endParaRPr sz="1400" b="1" dirty="0"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1328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ourier" pitchFamily="2" charset="0"/>
                          <a:sym typeface="Courier"/>
                        </a:rPr>
                        <a:t>fopen</a:t>
                      </a:r>
                      <a:endParaRPr b="1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 = </a:t>
                      </a:r>
                      <a:r>
                        <a:rPr sz="1400" dirty="0" err="1">
                          <a:latin typeface="+mj-lt"/>
                        </a:rPr>
                        <a:t>fopen</a:t>
                      </a:r>
                      <a:r>
                        <a:rPr sz="1400" dirty="0">
                          <a:latin typeface="+mj-lt"/>
                        </a:rPr>
                        <a:t>(name, mode);</a:t>
                      </a:r>
                    </a:p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name: a character string containing the name of the file</a:t>
                      </a:r>
                    </a:p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mode: a character string, which indicates how one intends to use the file; allowable modes include read (“r”), write (“w”), and append (“a”)</a:t>
                      </a:r>
                      <a:endParaRPr sz="1400" b="0" dirty="0">
                        <a:latin typeface="+mj-lt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287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ourier" pitchFamily="2" charset="0"/>
                          <a:sym typeface="Courier"/>
                        </a:rPr>
                        <a:t>fclose</a:t>
                      </a:r>
                      <a:endParaRPr b="1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fclose</a:t>
                      </a:r>
                      <a:r>
                        <a:rPr sz="1400" dirty="0">
                          <a:latin typeface="+mj-lt"/>
                        </a:rPr>
                        <a:t>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);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inverse of </a:t>
                      </a:r>
                      <a:r>
                        <a:rPr sz="1400" dirty="0" err="1">
                          <a:latin typeface="+mj-lt"/>
                        </a:rPr>
                        <a:t>fopen</a:t>
                      </a:r>
                      <a:endParaRPr sz="1400" dirty="0">
                        <a:latin typeface="+mj-lt"/>
                      </a:endParaRP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breaks the connection between the file pointer 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) and the external name that was established with </a:t>
                      </a:r>
                      <a:r>
                        <a:rPr sz="1400" dirty="0" err="1">
                          <a:latin typeface="+mj-lt"/>
                        </a:rPr>
                        <a:t>fopen</a:t>
                      </a:r>
                      <a:r>
                        <a:rPr sz="1400" dirty="0">
                          <a:latin typeface="+mj-lt"/>
                        </a:rPr>
                        <a:t>, freeing the file pointer for another file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334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Courier" pitchFamily="2" charset="0"/>
                          <a:sym typeface="Courier"/>
                        </a:rPr>
                        <a:t>fscanf</a:t>
                      </a:r>
                      <a:endParaRPr b="1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fscanf</a:t>
                      </a:r>
                      <a:r>
                        <a:rPr sz="1400" dirty="0">
                          <a:latin typeface="+mj-lt"/>
                        </a:rPr>
                        <a:t>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, format, arg1, arg2, …);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identical to </a:t>
                      </a:r>
                      <a:r>
                        <a:rPr sz="1400" dirty="0" err="1">
                          <a:latin typeface="+mj-lt"/>
                        </a:rPr>
                        <a:t>scanf</a:t>
                      </a:r>
                      <a:r>
                        <a:rPr sz="1400" dirty="0">
                          <a:latin typeface="+mj-lt"/>
                        </a:rPr>
                        <a:t> except that the first argument is a file pointer that specifies the file to be read or written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66109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dirty="0" err="1">
                          <a:latin typeface="Courier" pitchFamily="2" charset="0"/>
                          <a:sym typeface="Courier"/>
                        </a:rPr>
                        <a:t>fprintf</a:t>
                      </a:r>
                      <a:endParaRPr b="1" dirty="0">
                        <a:solidFill>
                          <a:srgbClr val="00008B"/>
                        </a:solid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 err="1">
                          <a:latin typeface="+mj-lt"/>
                        </a:rPr>
                        <a:t>fprintf</a:t>
                      </a:r>
                      <a:r>
                        <a:rPr sz="1400" dirty="0">
                          <a:latin typeface="+mj-lt"/>
                        </a:rPr>
                        <a:t>(</a:t>
                      </a:r>
                      <a:r>
                        <a:rPr lang="en-US" sz="1400" dirty="0" err="1">
                          <a:latin typeface="+mj-lt"/>
                        </a:rPr>
                        <a:t>fdata</a:t>
                      </a:r>
                      <a:r>
                        <a:rPr sz="1400" dirty="0">
                          <a:latin typeface="+mj-lt"/>
                        </a:rPr>
                        <a:t>, format, arg1, arg2, …);</a:t>
                      </a:r>
                    </a:p>
                    <a:p>
                      <a:pPr algn="l" defTabSz="914400">
                        <a:defRPr sz="18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1400" dirty="0">
                          <a:latin typeface="+mj-lt"/>
                        </a:rPr>
                        <a:t>identical to </a:t>
                      </a:r>
                      <a:r>
                        <a:rPr sz="1400" dirty="0" err="1">
                          <a:latin typeface="+mj-lt"/>
                        </a:rPr>
                        <a:t>printf</a:t>
                      </a:r>
                      <a:r>
                        <a:rPr sz="1400" dirty="0">
                          <a:latin typeface="+mj-lt"/>
                        </a:rPr>
                        <a:t> except that the first argument is a file pointer that specifies the file to be read or written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57328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5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C383-71DE-6A46-B5C6-D64FCAAB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0C1BF2-98FB-244F-B1CC-795A14EAE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797395"/>
              </p:ext>
            </p:extLst>
          </p:nvPr>
        </p:nvGraphicFramePr>
        <p:xfrm>
          <a:off x="685800" y="1609725"/>
          <a:ext cx="7761732" cy="50771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846">
                  <a:extLst>
                    <a:ext uri="{9D8B030D-6E8A-4147-A177-3AD203B41FA5}">
                      <a16:colId xmlns:a16="http://schemas.microsoft.com/office/drawing/2014/main" val="568958451"/>
                    </a:ext>
                  </a:extLst>
                </a:gridCol>
                <a:gridCol w="6357886">
                  <a:extLst>
                    <a:ext uri="{9D8B030D-6E8A-4147-A177-3AD203B41FA5}">
                      <a16:colId xmlns:a16="http://schemas.microsoft.com/office/drawing/2014/main" val="3894108204"/>
                    </a:ext>
                  </a:extLst>
                </a:gridCol>
              </a:tblGrid>
              <a:tr h="383217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36519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mode only. </a:t>
                      </a:r>
                    </a:p>
                    <a:p>
                      <a:r>
                        <a:rPr lang="en-US" sz="1400" dirty="0"/>
                        <a:t>If file exist, it opens file to read. Does not write to storage.</a:t>
                      </a:r>
                    </a:p>
                    <a:p>
                      <a:r>
                        <a:rPr lang="en-US" sz="1400" dirty="0"/>
                        <a:t>If file does not exist, returns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8330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mode only.</a:t>
                      </a:r>
                    </a:p>
                    <a:p>
                      <a:r>
                        <a:rPr lang="en-US" sz="1400" dirty="0"/>
                        <a:t>If file exists, it erases current data. Writes new data to storage.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If file does not exist, creates a new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10798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Append mode only.</a:t>
                      </a:r>
                    </a:p>
                    <a:p>
                      <a:r>
                        <a:rPr lang="en-US" sz="1400" dirty="0"/>
                        <a:t>If file exists, it opens file. Writes new data to end of file in storage.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If file does not exist, creates a new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0111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and write mode.</a:t>
                      </a:r>
                    </a:p>
                    <a:p>
                      <a:r>
                        <a:rPr lang="en-US" sz="1400" dirty="0"/>
                        <a:t>If file exists, it opens file to read. Erases current data and writes new data to storage.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If file does not exist, returns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73431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to r+</a:t>
                      </a:r>
                    </a:p>
                    <a:p>
                      <a:r>
                        <a:rPr lang="en-US" sz="1400" dirty="0"/>
                        <a:t>Only difference: If file does not exist, creates a new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34755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to w+</a:t>
                      </a:r>
                    </a:p>
                    <a:p>
                      <a:r>
                        <a:rPr lang="en-US" sz="1400" dirty="0"/>
                        <a:t>Only difference: read occurs from beginning of file, write occurs at end of current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5859"/>
                  </a:ext>
                </a:extLst>
              </a:tr>
              <a:tr h="3832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" pitchFamily="2" charset="0"/>
                        </a:rPr>
                        <a:t>rb,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rb</a:t>
                      </a:r>
                      <a:r>
                        <a:rPr lang="en-US" sz="1400" dirty="0">
                          <a:latin typeface="Courier" pitchFamily="2" charset="0"/>
                        </a:rPr>
                        <a:t>+,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wb</a:t>
                      </a:r>
                      <a:r>
                        <a:rPr lang="en-US" sz="1400" dirty="0">
                          <a:latin typeface="Courier" pitchFamily="2" charset="0"/>
                        </a:rPr>
                        <a:t>, 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wb</a:t>
                      </a:r>
                      <a:r>
                        <a:rPr lang="en-US" sz="1400" dirty="0">
                          <a:latin typeface="Courier" pitchFamily="2" charset="0"/>
                        </a:rPr>
                        <a:t>+,</a:t>
                      </a:r>
                      <a:r>
                        <a:rPr lang="en-US" sz="1400" dirty="0" err="1">
                          <a:latin typeface="Courier" pitchFamily="2" charset="0"/>
                        </a:rPr>
                        <a:t>ab,ab</a:t>
                      </a:r>
                      <a:r>
                        <a:rPr lang="en-US" sz="1400" dirty="0">
                          <a:latin typeface="Courier" pitchFamily="2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Corresponding modes for binary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14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583F-2352-6F44-BE06-EFD6C010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0192D-D3B4-5245-86AC-237D8B94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4E6D6-A08A-1F4C-BFD4-61EEC2086DAF}"/>
              </a:ext>
            </a:extLst>
          </p:cNvPr>
          <p:cNvSpPr txBox="1"/>
          <p:nvPr/>
        </p:nvSpPr>
        <p:spPr>
          <a:xfrm>
            <a:off x="819808" y="1284964"/>
            <a:ext cx="673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Syntax:    </a:t>
            </a:r>
            <a:r>
              <a:rPr lang="en-US" sz="1400" dirty="0" err="1">
                <a:latin typeface="Courier" pitchFamily="2" charset="0"/>
              </a:rPr>
              <a:t>variable_file_pointer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fopen</a:t>
            </a:r>
            <a:r>
              <a:rPr lang="en-US" sz="1400" dirty="0">
                <a:latin typeface="Courier" pitchFamily="2" charset="0"/>
              </a:rPr>
              <a:t> (“</a:t>
            </a:r>
            <a:r>
              <a:rPr lang="en-US" sz="1400" dirty="0" err="1">
                <a:latin typeface="Courier" pitchFamily="2" charset="0"/>
              </a:rPr>
              <a:t>filepath</a:t>
            </a:r>
            <a:r>
              <a:rPr lang="en-US" sz="1400" dirty="0">
                <a:latin typeface="Courier" pitchFamily="2" charset="0"/>
              </a:rPr>
              <a:t>”,”mode”);</a:t>
            </a:r>
          </a:p>
        </p:txBody>
      </p:sp>
    </p:spTree>
    <p:extLst>
      <p:ext uri="{BB962C8B-B14F-4D97-AF65-F5344CB8AC3E}">
        <p14:creationId xmlns:p14="http://schemas.microsoft.com/office/powerpoint/2010/main" val="19609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9E51-3134-8E41-A808-7FF4A3B2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21FA-9A3A-8342-A2FC-434E1538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if he/she wants to display the file data in </a:t>
            </a:r>
            <a:r>
              <a:rPr lang="en-US" dirty="0" err="1"/>
              <a:t>data.dat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yes, display the file data on screen</a:t>
            </a:r>
          </a:p>
          <a:p>
            <a:pPr lvl="1"/>
            <a:r>
              <a:rPr lang="en-US" dirty="0"/>
              <a:t>If no, ask the user to enter a name and append this value to the file. Additionally, append the following numbers and exit.</a:t>
            </a:r>
            <a:endParaRPr lang="en-US" sz="1600" dirty="0"/>
          </a:p>
          <a:p>
            <a:pPr marL="274320" lvl="1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urier" pitchFamily="2" charset="0"/>
              </a:rPr>
              <a:t>45 45</a:t>
            </a:r>
          </a:p>
          <a:p>
            <a:pPr marL="274320" lvl="1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274320" lvl="1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274320" lvl="1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274320" lvl="1" indent="0" algn="ctr">
              <a:buNone/>
            </a:pPr>
            <a:r>
              <a:rPr lang="en-US" b="1" dirty="0">
                <a:latin typeface="Courier" pitchFamily="2" charset="0"/>
              </a:rPr>
              <a:t>&lt;Solution on next slide&gt;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1AE2-F168-0D4B-92A7-0541D541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A147B-CF54-E445-9321-F67EC440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6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FC72-A296-2A4F-93B6-7204D31C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data to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9F28D4-0191-2A47-BCB9-1B46F8EA8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1609725"/>
            <a:ext cx="5400675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D7C8-DA03-B14A-9623-E1EE414C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3E54-6E57-CA47-BEDA-CDD19FC4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3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5ADB-62F6-E049-AE20-E137658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an existing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4B3568-5186-0D4E-A61F-3B3E6C7F6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8956" y="1207321"/>
            <a:ext cx="3644900" cy="284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D196-9E50-EF4B-B89B-F48985E5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1BB30-6C34-0249-84D7-C504F2A5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CEE57-516E-7044-AFCE-918410F4A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481" y="2221485"/>
            <a:ext cx="1295400" cy="405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57C92-DBF1-2D4D-A900-98460CA1B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32" y="2208785"/>
            <a:ext cx="965200" cy="406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D96378-245D-5542-B8D6-5143DD02F9F4}"/>
              </a:ext>
            </a:extLst>
          </p:cNvPr>
          <p:cNvSpPr txBox="1"/>
          <p:nvPr/>
        </p:nvSpPr>
        <p:spPr>
          <a:xfrm>
            <a:off x="251394" y="1730748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Original: </a:t>
            </a:r>
            <a:r>
              <a:rPr lang="en-US" dirty="0" err="1"/>
              <a:t>data.dat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6CDB0-1586-F349-BA58-075E518CFE41}"/>
              </a:ext>
            </a:extLst>
          </p:cNvPr>
          <p:cNvSpPr txBox="1"/>
          <p:nvPr/>
        </p:nvSpPr>
        <p:spPr>
          <a:xfrm>
            <a:off x="6670670" y="1730748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Appended: </a:t>
            </a:r>
            <a:r>
              <a:rPr lang="en-US" dirty="0" err="1"/>
              <a:t>data.dat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39B26-DE74-8F4D-B366-B64D8521493C}"/>
              </a:ext>
            </a:extLst>
          </p:cNvPr>
          <p:cNvSpPr txBox="1"/>
          <p:nvPr/>
        </p:nvSpPr>
        <p:spPr>
          <a:xfrm>
            <a:off x="2235383" y="4757729"/>
            <a:ext cx="415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appended at end of last character in </a:t>
            </a:r>
            <a:r>
              <a:rPr lang="en-US" dirty="0" err="1"/>
              <a:t>data.dat</a:t>
            </a:r>
            <a:r>
              <a:rPr lang="en-US" dirty="0"/>
              <a:t>.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D04137-9F1E-C14D-A71C-610F34F5BBAE}"/>
              </a:ext>
            </a:extLst>
          </p:cNvPr>
          <p:cNvCxnSpPr>
            <a:cxnSpLocks/>
          </p:cNvCxnSpPr>
          <p:nvPr/>
        </p:nvCxnSpPr>
        <p:spPr>
          <a:xfrm>
            <a:off x="4414345" y="5139559"/>
            <a:ext cx="2568136" cy="105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95D999-B093-A745-A5B5-97E3EE87DAEF}"/>
              </a:ext>
            </a:extLst>
          </p:cNvPr>
          <p:cNvSpPr txBox="1"/>
          <p:nvPr/>
        </p:nvSpPr>
        <p:spPr>
          <a:xfrm>
            <a:off x="2249214" y="5538952"/>
            <a:ext cx="39834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 data on new line, use:</a:t>
            </a:r>
          </a:p>
          <a:p>
            <a:r>
              <a:rPr lang="en-US" sz="1600" dirty="0" err="1">
                <a:latin typeface="Courier" pitchFamily="2" charset="0"/>
              </a:rPr>
              <a:t>fprintf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fp</a:t>
            </a:r>
            <a:r>
              <a:rPr lang="en-US" sz="1600" dirty="0">
                <a:latin typeface="Courier" pitchFamily="2" charset="0"/>
              </a:rPr>
              <a:t>,”\</a:t>
            </a:r>
            <a:r>
              <a:rPr lang="en-US" sz="1600" dirty="0" err="1">
                <a:latin typeface="Courier" pitchFamily="2" charset="0"/>
              </a:rPr>
              <a:t>n%d</a:t>
            </a:r>
            <a:r>
              <a:rPr lang="en-US" sz="1600" dirty="0">
                <a:latin typeface="Courier" pitchFamily="2" charset="0"/>
              </a:rPr>
              <a:t> %d”,45,45);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2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224F-D672-EC4B-9A0F-4026928E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26A3-74DF-964E-AF65-365D21BA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returns an integer</a:t>
            </a:r>
          </a:p>
          <a:p>
            <a:r>
              <a:rPr lang="en-US" dirty="0"/>
              <a:t>If specified in prototype returns value of data type of function:</a:t>
            </a:r>
          </a:p>
          <a:p>
            <a:pPr lvl="1"/>
            <a:r>
              <a:rPr lang="en-US" dirty="0"/>
              <a:t>float foo(int a)	;	returns a float</a:t>
            </a:r>
          </a:p>
          <a:p>
            <a:pPr lvl="1"/>
            <a:r>
              <a:rPr lang="en-US" dirty="0"/>
              <a:t>char foo (void)	;	returns a char</a:t>
            </a:r>
          </a:p>
          <a:p>
            <a:pPr lvl="1"/>
            <a:r>
              <a:rPr lang="en-US" dirty="0"/>
              <a:t>int foo(char, int, float);	returns a int</a:t>
            </a:r>
          </a:p>
          <a:p>
            <a:pPr lvl="1"/>
            <a:r>
              <a:rPr lang="en-US" dirty="0"/>
              <a:t>foo(void);		returns a int</a:t>
            </a:r>
          </a:p>
          <a:p>
            <a:r>
              <a:rPr lang="en-US" dirty="0"/>
              <a:t>Can return only one value or return no value at all (void).</a:t>
            </a:r>
          </a:p>
          <a:p>
            <a:r>
              <a:rPr lang="en-US" dirty="0"/>
              <a:t>Can accept no value or as many as specified.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8133-E045-3F4B-AD1A-A410D98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CEF5-EBA0-7F4D-AB8D-ED02D56D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9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3D78-A8E3-6B41-8B04-6CC1D975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BCB6-850A-674B-B689-88C50931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C code using 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 function</a:t>
            </a:r>
          </a:p>
          <a:p>
            <a:pPr lvl="1"/>
            <a:r>
              <a:rPr lang="en-US" dirty="0"/>
              <a:t>Display your name on screen</a:t>
            </a:r>
          </a:p>
          <a:p>
            <a:pPr lvl="1"/>
            <a:r>
              <a:rPr lang="en-US" dirty="0"/>
              <a:t>Create a 1-D array of 20 integers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uservalue</a:t>
            </a:r>
            <a:r>
              <a:rPr lang="en-US" dirty="0"/>
              <a:t> function to accept user entered numbers (cannot exceed 20)</a:t>
            </a:r>
          </a:p>
          <a:p>
            <a:pPr lvl="1"/>
            <a:r>
              <a:rPr lang="en-US" dirty="0"/>
              <a:t>Display the 1-D array</a:t>
            </a:r>
          </a:p>
          <a:p>
            <a:pPr lvl="1"/>
            <a:r>
              <a:rPr lang="en-US" dirty="0"/>
              <a:t>Repeat loop as many times as needed (use </a:t>
            </a:r>
            <a:r>
              <a:rPr lang="en-US" dirty="0" err="1"/>
              <a:t>userchoice</a:t>
            </a:r>
            <a:r>
              <a:rPr lang="en-US" dirty="0"/>
              <a:t> function to accept user choice)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uservalue</a:t>
            </a:r>
            <a:endParaRPr lang="en-US" dirty="0"/>
          </a:p>
          <a:p>
            <a:pPr lvl="1"/>
            <a:r>
              <a:rPr lang="en-US" dirty="0"/>
              <a:t>Accept no value, return user entered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userchoice</a:t>
            </a:r>
            <a:endParaRPr lang="en-US" dirty="0"/>
          </a:p>
          <a:p>
            <a:pPr lvl="1"/>
            <a:r>
              <a:rPr lang="en-US" dirty="0"/>
              <a:t>Accept no value, return user entered value</a:t>
            </a:r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&lt;Solution on next slide&gt;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A94C-6424-EB4E-A773-AA1DF8F9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A8DB0-AA4F-BC44-90AA-33F4FDE5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3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2C49-578E-3246-B6F3-F9068A2F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6BFD2E-DAB8-034B-861B-6612B2526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090" y="1609725"/>
            <a:ext cx="4981820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A075-BA59-6245-A393-4296D165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9A5EE-5168-7949-B40A-7A492875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48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4317</TotalTime>
  <Words>862</Words>
  <Application>Microsoft Office PowerPoint</Application>
  <PresentationFormat>On-screen Show (4:3)</PresentationFormat>
  <Paragraphs>161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</vt:lpstr>
      <vt:lpstr>Rockwell Extra Bold</vt:lpstr>
      <vt:lpstr>Wingdings</vt:lpstr>
      <vt:lpstr>Wood Type</vt:lpstr>
      <vt:lpstr>ENGR 12</vt:lpstr>
      <vt:lpstr>FILE commands</vt:lpstr>
      <vt:lpstr>File Modes</vt:lpstr>
      <vt:lpstr>As a team</vt:lpstr>
      <vt:lpstr>Append data to file</vt:lpstr>
      <vt:lpstr>Appending an existing file</vt:lpstr>
      <vt:lpstr>Functions </vt:lpstr>
      <vt:lpstr>As a team</vt:lpstr>
      <vt:lpstr>Solution</vt:lpstr>
      <vt:lpstr>Functions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217</cp:revision>
  <dcterms:created xsi:type="dcterms:W3CDTF">2018-01-16T11:06:59Z</dcterms:created>
  <dcterms:modified xsi:type="dcterms:W3CDTF">2018-04-05T18:18:33Z</dcterms:modified>
</cp:coreProperties>
</file>