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0"/>
  </p:notesMasterIdLst>
  <p:sldIdLst>
    <p:sldId id="256" r:id="rId2"/>
    <p:sldId id="491" r:id="rId3"/>
    <p:sldId id="417" r:id="rId4"/>
    <p:sldId id="492" r:id="rId5"/>
    <p:sldId id="493" r:id="rId6"/>
    <p:sldId id="495" r:id="rId7"/>
    <p:sldId id="494" r:id="rId8"/>
    <p:sldId id="497" r:id="rId9"/>
    <p:sldId id="496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35"/>
    <p:restoredTop sz="79905"/>
  </p:normalViewPr>
  <p:slideViewPr>
    <p:cSldViewPr snapToGrid="0" snapToObjects="1">
      <p:cViewPr varScale="1">
        <p:scale>
          <a:sx n="69" d="100"/>
          <a:sy n="69" d="100"/>
        </p:scale>
        <p:origin x="12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%%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(“%%”);</a:t>
            </a:r>
          </a:p>
          <a:p>
            <a:endParaRPr lang="en-US" dirty="0"/>
          </a:p>
          <a:p>
            <a:r>
              <a:rPr lang="en-US" dirty="0"/>
              <a:t>OUTPUT: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0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points to current location in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5538-0F56-344E-8FC2-4830B805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E313-2C22-1F4D-8421-3774F582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function in C can </a:t>
            </a:r>
            <a:r>
              <a:rPr lang="en-US" b="1" dirty="0"/>
              <a:t>return</a:t>
            </a:r>
            <a:r>
              <a:rPr lang="en-US" dirty="0"/>
              <a:t> only </a:t>
            </a:r>
            <a:r>
              <a:rPr lang="en-US" b="1" dirty="0"/>
              <a:t>ONE</a:t>
            </a:r>
            <a:r>
              <a:rPr lang="en-US" dirty="0"/>
              <a:t> value.</a:t>
            </a:r>
          </a:p>
          <a:p>
            <a:r>
              <a:rPr lang="en-US" dirty="0"/>
              <a:t>Default value returned is of INT type. If a function return non-integer value, it should be declared in its definition or prototype.</a:t>
            </a:r>
          </a:p>
          <a:p>
            <a:pPr marL="274320" lvl="1" indent="0">
              <a:buNone/>
            </a:pPr>
            <a:r>
              <a:rPr lang="en-US" sz="2000" dirty="0">
                <a:latin typeface="Courier" pitchFamily="2" charset="0"/>
              </a:rPr>
              <a:t>void foo(void);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//returns no value</a:t>
            </a:r>
          </a:p>
          <a:p>
            <a:pPr marL="274320" lvl="1" indent="0">
              <a:buNone/>
            </a:pPr>
            <a:r>
              <a:rPr lang="en-US" sz="2000" dirty="0">
                <a:latin typeface="Courier" pitchFamily="2" charset="0"/>
              </a:rPr>
              <a:t>int foo(void);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//returns integer value</a:t>
            </a:r>
          </a:p>
          <a:p>
            <a:pPr marL="274320" lvl="1" indent="0">
              <a:buNone/>
            </a:pPr>
            <a:r>
              <a:rPr lang="en-US" sz="2000" dirty="0">
                <a:latin typeface="Courier" pitchFamily="2" charset="0"/>
              </a:rPr>
              <a:t>char foo(void);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//returns char value</a:t>
            </a:r>
          </a:p>
          <a:p>
            <a:pPr marL="274320" lvl="1" indent="0">
              <a:buNone/>
            </a:pPr>
            <a:r>
              <a:rPr lang="en-US" sz="2000" dirty="0">
                <a:latin typeface="Courier" pitchFamily="2" charset="0"/>
              </a:rPr>
              <a:t>double foo(void);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//returns real value</a:t>
            </a:r>
          </a:p>
          <a:p>
            <a:r>
              <a:rPr lang="en-US" dirty="0"/>
              <a:t>If a function returns a value, it should be terminated with a return statement within the function (last line). When a return statement is encountered, the function stops executing and return to the invocation point.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return </a:t>
            </a:r>
            <a:r>
              <a:rPr lang="en-US" b="1" dirty="0">
                <a:latin typeface="Courier" pitchFamily="2" charset="0"/>
              </a:rPr>
              <a:t>value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b="1" dirty="0">
                <a:latin typeface="Courier" pitchFamily="2" charset="0"/>
              </a:rPr>
              <a:t>main() </a:t>
            </a:r>
            <a:r>
              <a:rPr lang="en-US" dirty="0"/>
              <a:t>is also a function and returns 0 when successfully run.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138D-8704-2A42-96AE-29855F2D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7D530-9B8E-D34F-8FC0-5004DD8C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9612-73A3-3C4A-8027-9FFED613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E409-31AC-2A43-ACD1-F70B2998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accept any number of values.</a:t>
            </a:r>
          </a:p>
          <a:p>
            <a:r>
              <a:rPr lang="en-US" dirty="0"/>
              <a:t>Must match the value being sent to function – read compiler warnings/errors to check if you are sending the correct value.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int foo(</a:t>
            </a:r>
            <a:r>
              <a:rPr lang="en-US" b="1" dirty="0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scores, </a:t>
            </a:r>
            <a:r>
              <a:rPr lang="en-US" b="1" dirty="0">
                <a:latin typeface="Courier" pitchFamily="2" charset="0"/>
              </a:rPr>
              <a:t>char</a:t>
            </a:r>
            <a:r>
              <a:rPr lang="en-US" dirty="0">
                <a:latin typeface="Courier" pitchFamily="2" charset="0"/>
              </a:rPr>
              <a:t> name</a:t>
            </a:r>
            <a:r>
              <a:rPr lang="en-US" b="1" dirty="0">
                <a:latin typeface="Courier" pitchFamily="2" charset="0"/>
              </a:rPr>
              <a:t>[]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latin typeface="Courier" pitchFamily="2" charset="0"/>
              </a:rPr>
              <a:t>double</a:t>
            </a:r>
            <a:r>
              <a:rPr lang="en-US" dirty="0">
                <a:latin typeface="Courier" pitchFamily="2" charset="0"/>
              </a:rPr>
              <a:t> age);</a:t>
            </a:r>
          </a:p>
          <a:p>
            <a:r>
              <a:rPr lang="en-US" dirty="0"/>
              <a:t>Here foo accepts three arguments and returns an integer.</a:t>
            </a:r>
          </a:p>
          <a:p>
            <a:r>
              <a:rPr lang="en-US" dirty="0"/>
              <a:t>Argument1: integer value and is stored in scores within this function.</a:t>
            </a:r>
          </a:p>
          <a:p>
            <a:r>
              <a:rPr lang="en-US" dirty="0"/>
              <a:t>Agrument2: character array (string) and is stored in name within foo.</a:t>
            </a:r>
          </a:p>
          <a:p>
            <a:r>
              <a:rPr lang="en-US" dirty="0"/>
              <a:t>Argument3: double (real/floating) value and stored in age within foo.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D595-1C28-1746-BFCA-C57B59EF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FE68A-A933-9F44-B0D1-F7BAE4FE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4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3CE2-0AE8-F042-8139-E22CEACB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9B9B9"/>
                </a:solidFill>
              </a:rPr>
              <a:t>Sample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AD97DE-045C-D843-A73B-65BFAD6BF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632" y="1609344"/>
            <a:ext cx="3657600" cy="2387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6507-9FB8-694E-A515-122D2108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DF52-EAAE-D840-972D-D0F72E0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6734FC-64B0-A946-A248-35F3F752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3" y="1609344"/>
            <a:ext cx="38735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8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BAAB-A63A-504B-BBB3-D9C47EB8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return multiple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B12A-5612-344C-8174-FD072889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Initialize an array in </a:t>
            </a:r>
            <a:r>
              <a:rPr lang="en-US" sz="1800" b="1" dirty="0">
                <a:latin typeface="Courier" pitchFamily="2" charset="0"/>
              </a:rPr>
              <a:t>main()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Send array to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Manipulate array values within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 RETURN REQUIRED FOR ARRAY! Why?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E6AB-8B33-824C-9728-63726A5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2F1C5-57F2-E241-AA62-54F07449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C4753-A2FB-BE40-9C0C-923B50E7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" y="3218688"/>
            <a:ext cx="5589042" cy="3648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123B2-57B1-D947-A0FB-ED465B05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64" y="4114541"/>
            <a:ext cx="3365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1B8A-32D3-1A4F-9239-90B577CF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3FCE-F6EE-D64B-A2C7-ED9EE7EB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variable to hold file address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FILE *</a:t>
            </a:r>
            <a:r>
              <a:rPr lang="en-US" dirty="0" err="1">
                <a:latin typeface="Courier" pitchFamily="2" charset="0"/>
              </a:rPr>
              <a:t>fpin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/>
              <a:t>Use variable to assign file address to: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fpin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 (“data.</a:t>
            </a:r>
            <a:r>
              <a:rPr lang="en-US" dirty="0" err="1">
                <a:latin typeface="Courier" pitchFamily="2" charset="0"/>
              </a:rPr>
              <a:t>dat</a:t>
            </a:r>
            <a:r>
              <a:rPr lang="en-US" dirty="0">
                <a:latin typeface="Courier" pitchFamily="2" charset="0"/>
              </a:rPr>
              <a:t>”,”r”);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/*if file does not exist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fpin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 = NULL when mode is 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if mode is a or w, it creates a new file*/</a:t>
            </a:r>
          </a:p>
          <a:p>
            <a:r>
              <a:rPr lang="en-US" dirty="0"/>
              <a:t>r =. read only</a:t>
            </a:r>
          </a:p>
          <a:p>
            <a:r>
              <a:rPr lang="en-US" dirty="0"/>
              <a:t>a = append only</a:t>
            </a:r>
          </a:p>
          <a:p>
            <a:r>
              <a:rPr lang="en-US" dirty="0"/>
              <a:t>w = write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CD8B-7910-4C40-AC66-C02F990B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29E2-6127-E54A-9264-879F7AF4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7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FB96-1323-4A43-B7D1-D06FEEFA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values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19AF-576C-784D-BD81-B66273F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file address is held in </a:t>
            </a:r>
            <a:r>
              <a:rPr lang="en-US" b="1" dirty="0" err="1">
                <a:latin typeface="Courier" pitchFamily="2" charset="0"/>
              </a:rPr>
              <a:t>fpin</a:t>
            </a:r>
            <a:endParaRPr lang="en-US" b="1" dirty="0">
              <a:latin typeface="Courier" pitchFamily="2" charset="0"/>
            </a:endParaRPr>
          </a:p>
          <a:p>
            <a:r>
              <a:rPr lang="en-US" dirty="0"/>
              <a:t>To scan a value use </a:t>
            </a:r>
            <a:r>
              <a:rPr lang="en-US" b="1" dirty="0" err="1">
                <a:latin typeface="Courier" pitchFamily="2" charset="0"/>
              </a:rPr>
              <a:t>fscanf</a:t>
            </a: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>
                <a:latin typeface="Courier" pitchFamily="2" charset="0"/>
              </a:rPr>
              <a:t>out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fscanf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 err="1">
                <a:latin typeface="Courier" pitchFamily="2" charset="0"/>
              </a:rPr>
              <a:t>fpin</a:t>
            </a:r>
            <a:r>
              <a:rPr lang="en-US" dirty="0">
                <a:latin typeface="Courier" pitchFamily="2" charset="0"/>
              </a:rPr>
              <a:t>,”%d %</a:t>
            </a:r>
            <a:r>
              <a:rPr lang="en-US" dirty="0" err="1">
                <a:latin typeface="Courier" pitchFamily="2" charset="0"/>
              </a:rPr>
              <a:t>d”,&amp;a,&amp;b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/>
              <a:t>Scanning starts at first character in file and only progresses forward.</a:t>
            </a:r>
          </a:p>
          <a:p>
            <a:r>
              <a:rPr lang="en-US" dirty="0"/>
              <a:t>To reset scanning location use </a:t>
            </a:r>
            <a:r>
              <a:rPr lang="en-US" b="1" dirty="0" err="1">
                <a:latin typeface="Courier" pitchFamily="2" charset="0"/>
              </a:rPr>
              <a:t>fseek</a:t>
            </a:r>
            <a:r>
              <a:rPr lang="en-US" dirty="0"/>
              <a:t> command (not covered) or </a:t>
            </a:r>
            <a:r>
              <a:rPr lang="en-US" b="1" dirty="0" err="1">
                <a:latin typeface="Courier" pitchFamily="2" charset="0"/>
              </a:rPr>
              <a:t>fclose</a:t>
            </a:r>
            <a:r>
              <a:rPr lang="en-US" dirty="0"/>
              <a:t> and </a:t>
            </a:r>
            <a:r>
              <a:rPr lang="en-US" b="1" dirty="0" err="1">
                <a:latin typeface="Courier" pitchFamily="2" charset="0"/>
              </a:rPr>
              <a:t>fopen</a:t>
            </a:r>
            <a:r>
              <a:rPr lang="en-US" dirty="0"/>
              <a:t> again.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value of </a:t>
            </a:r>
            <a:r>
              <a:rPr lang="en-US" b="1" dirty="0">
                <a:latin typeface="Courier" pitchFamily="2" charset="0"/>
              </a:rPr>
              <a:t>out</a:t>
            </a:r>
            <a:r>
              <a:rPr lang="en-US" dirty="0"/>
              <a:t> when </a:t>
            </a:r>
            <a:r>
              <a:rPr lang="en-US" b="1" dirty="0" err="1">
                <a:latin typeface="Courier" pitchFamily="2" charset="0"/>
              </a:rPr>
              <a:t>fscanf</a:t>
            </a:r>
            <a:r>
              <a:rPr lang="en-US" dirty="0"/>
              <a:t> reaches end of file?</a:t>
            </a:r>
          </a:p>
          <a:p>
            <a:r>
              <a:rPr lang="en-US" dirty="0"/>
              <a:t>-1 also labeled as EOF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CE34-633B-FD4F-9A89-359A0413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5881C-1CB1-474A-98FF-C23E93AD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7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1947-8ED0-7240-B019-A25790A4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values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8612-7AB6-2A40-9146-1FDE7B33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FILE: </a:t>
            </a:r>
            <a:r>
              <a:rPr lang="en-US" dirty="0" err="1"/>
              <a:t>a.dat</a:t>
            </a:r>
            <a:r>
              <a:rPr lang="en-US" dirty="0"/>
              <a:t> and is stored in </a:t>
            </a:r>
            <a:r>
              <a:rPr lang="en-US" dirty="0" err="1"/>
              <a:t>fpin</a:t>
            </a:r>
            <a:r>
              <a:rPr lang="en-US" dirty="0"/>
              <a:t> in read mode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1 2 3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4 5 6</a:t>
            </a:r>
          </a:p>
          <a:p>
            <a:r>
              <a:rPr lang="en-US" dirty="0"/>
              <a:t>You can scan any number of characters at a time, the location moves by the last scanned item. </a:t>
            </a:r>
          </a:p>
          <a:p>
            <a:r>
              <a:rPr lang="en-US" dirty="0">
                <a:latin typeface="Courier" pitchFamily="2" charset="0"/>
              </a:rPr>
              <a:t>out=</a:t>
            </a:r>
            <a:r>
              <a:rPr lang="en-US" dirty="0" err="1">
                <a:latin typeface="Courier" pitchFamily="2" charset="0"/>
              </a:rPr>
              <a:t>fscanf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fpin</a:t>
            </a:r>
            <a:r>
              <a:rPr lang="en-US" dirty="0">
                <a:latin typeface="Courier" pitchFamily="2" charset="0"/>
              </a:rPr>
              <a:t>,”%</a:t>
            </a:r>
            <a:r>
              <a:rPr lang="en-US" dirty="0" err="1">
                <a:latin typeface="Courier" pitchFamily="2" charset="0"/>
              </a:rPr>
              <a:t>d”,&amp;a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" pitchFamily="2" charset="0"/>
              </a:rPr>
              <a:t>out=</a:t>
            </a:r>
            <a:r>
              <a:rPr lang="en-US" dirty="0" err="1">
                <a:latin typeface="Courier" pitchFamily="2" charset="0"/>
              </a:rPr>
              <a:t>fscanf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fpin</a:t>
            </a:r>
            <a:r>
              <a:rPr lang="en-US" dirty="0">
                <a:latin typeface="Courier" pitchFamily="2" charset="0"/>
              </a:rPr>
              <a:t>,”%d %d %</a:t>
            </a:r>
            <a:r>
              <a:rPr lang="en-US" dirty="0" err="1">
                <a:latin typeface="Courier" pitchFamily="2" charset="0"/>
              </a:rPr>
              <a:t>d”,&amp;a,&amp;b,&amp;c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 err="1">
                <a:latin typeface="Courier" pitchFamily="2" charset="0"/>
              </a:rPr>
              <a:t>Fscanf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fpin</a:t>
            </a:r>
            <a:r>
              <a:rPr lang="en-US" dirty="0">
                <a:latin typeface="Courier" pitchFamily="2" charset="0"/>
              </a:rPr>
              <a:t>, “%c”, &amp;</a:t>
            </a:r>
            <a:r>
              <a:rPr lang="en-US" dirty="0" err="1">
                <a:latin typeface="Courier" pitchFamily="2" charset="0"/>
              </a:rPr>
              <a:t>chara</a:t>
            </a:r>
            <a:r>
              <a:rPr lang="en-US" dirty="0">
                <a:latin typeface="Courier" pitchFamily="2" charset="0"/>
              </a:rPr>
              <a:t>); will hold a \n character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FEE4-D5B6-F549-A84A-2DCCD4D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D48CB-CA98-C149-8316-73E3AE4A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FC65-C51C-B947-A6CE-402A5B26A681}"/>
              </a:ext>
            </a:extLst>
          </p:cNvPr>
          <p:cNvSpPr txBox="1"/>
          <p:nvPr/>
        </p:nvSpPr>
        <p:spPr>
          <a:xfrm>
            <a:off x="1892779" y="4074866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1_</a:t>
            </a:r>
            <a:r>
              <a:rPr lang="en-US" dirty="0">
                <a:latin typeface="Courier" pitchFamily="2" charset="0"/>
              </a:rPr>
              <a:t>2 3\n</a:t>
            </a:r>
          </a:p>
          <a:p>
            <a:r>
              <a:rPr lang="en-US" dirty="0">
                <a:latin typeface="Courier" pitchFamily="2" charset="0"/>
              </a:rPr>
              <a:t>4 5 6\n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8E76-9B78-A940-93A6-D2DBE4211CAD}"/>
              </a:ext>
            </a:extLst>
          </p:cNvPr>
          <p:cNvSpPr txBox="1"/>
          <p:nvPr/>
        </p:nvSpPr>
        <p:spPr>
          <a:xfrm>
            <a:off x="1892779" y="5795569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1 2 3</a:t>
            </a:r>
            <a:r>
              <a:rPr lang="en-US" b="1" u="sng" dirty="0">
                <a:solidFill>
                  <a:srgbClr val="00B050"/>
                </a:solidFill>
                <a:latin typeface="Courier" pitchFamily="2" charset="0"/>
              </a:rPr>
              <a:t>\n</a:t>
            </a:r>
          </a:p>
          <a:p>
            <a:r>
              <a:rPr lang="en-US" dirty="0">
                <a:latin typeface="Courier" pitchFamily="2" charset="0"/>
              </a:rPr>
              <a:t>4 5 6\n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5B08C-D596-DC43-8F62-745E7A6B6F6A}"/>
              </a:ext>
            </a:extLst>
          </p:cNvPr>
          <p:cNvSpPr/>
          <p:nvPr/>
        </p:nvSpPr>
        <p:spPr>
          <a:xfrm>
            <a:off x="5786093" y="3655371"/>
            <a:ext cx="3357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 points to current location in file </a:t>
            </a:r>
          </a:p>
          <a:p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refers to scanned items</a:t>
            </a:r>
          </a:p>
        </p:txBody>
      </p:sp>
    </p:spTree>
    <p:extLst>
      <p:ext uri="{BB962C8B-B14F-4D97-AF65-F5344CB8AC3E}">
        <p14:creationId xmlns:p14="http://schemas.microsoft.com/office/powerpoint/2010/main" val="45068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C6D8-F5A4-AE40-B58A-2C99CFAC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files in same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7136-642B-974B-8693-16E4C6199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FILE *</a:t>
            </a:r>
            <a:r>
              <a:rPr lang="en-US" dirty="0" err="1">
                <a:latin typeface="Courier" pitchFamily="2" charset="0"/>
              </a:rPr>
              <a:t>fpin</a:t>
            </a:r>
            <a:r>
              <a:rPr lang="en-US" dirty="0">
                <a:latin typeface="Courier" pitchFamily="2" charset="0"/>
              </a:rPr>
              <a:t>,*</a:t>
            </a:r>
            <a:r>
              <a:rPr lang="en-US" dirty="0" err="1">
                <a:latin typeface="Courier" pitchFamily="2" charset="0"/>
              </a:rPr>
              <a:t>fpout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fpin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(“data.</a:t>
            </a:r>
            <a:r>
              <a:rPr lang="en-US" dirty="0" err="1">
                <a:latin typeface="Courier" pitchFamily="2" charset="0"/>
              </a:rPr>
              <a:t>dat</a:t>
            </a:r>
            <a:r>
              <a:rPr lang="en-US" dirty="0">
                <a:latin typeface="Courier" pitchFamily="2" charset="0"/>
              </a:rPr>
              <a:t>”,”r”);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…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//do your file read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fclose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fpin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fpout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(“data.</a:t>
            </a:r>
            <a:r>
              <a:rPr lang="en-US" dirty="0" err="1">
                <a:latin typeface="Courier" pitchFamily="2" charset="0"/>
              </a:rPr>
              <a:t>dat</a:t>
            </a:r>
            <a:r>
              <a:rPr lang="en-US" dirty="0">
                <a:latin typeface="Courier" pitchFamily="2" charset="0"/>
              </a:rPr>
              <a:t>”,”w”);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…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//write new data in file (replace old 	data--”w” mode)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fclose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fpout</a:t>
            </a:r>
            <a:r>
              <a:rPr lang="en-US" dirty="0">
                <a:latin typeface="Courier" pitchFamily="2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E265-AD59-9D45-B1C1-FA805393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49BB0-0F6B-6940-ADC5-265D6467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3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B54E-67E6-9243-A7FD-D1EBF8AF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file of unknown size?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CEE202-9575-9340-B925-BF89C3CE1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609344"/>
            <a:ext cx="5312782" cy="411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E785-6FB3-9049-BB47-E715C1A8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58DE6-A99F-3944-8FB6-7B71B1F4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864C43-8A14-AD4F-AB48-3098B2F6F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188" y="2035900"/>
            <a:ext cx="152400" cy="101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D2F15B-A345-6148-87EF-1DA505A2A562}"/>
              </a:ext>
            </a:extLst>
          </p:cNvPr>
          <p:cNvSpPr txBox="1"/>
          <p:nvPr/>
        </p:nvSpPr>
        <p:spPr>
          <a:xfrm>
            <a:off x="6490447" y="160934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43BE9-732F-1744-8A91-FE3191373BBA}"/>
              </a:ext>
            </a:extLst>
          </p:cNvPr>
          <p:cNvSpPr txBox="1"/>
          <p:nvPr/>
        </p:nvSpPr>
        <p:spPr>
          <a:xfrm>
            <a:off x="6490447" y="4010644"/>
            <a:ext cx="1027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data.dat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1 2 3</a:t>
            </a:r>
          </a:p>
          <a:p>
            <a:r>
              <a:rPr lang="en-US" dirty="0">
                <a:latin typeface="Courier" pitchFamily="2" charset="0"/>
              </a:rPr>
              <a:t>4 5 6</a:t>
            </a:r>
          </a:p>
        </p:txBody>
      </p:sp>
    </p:spTree>
    <p:extLst>
      <p:ext uri="{BB962C8B-B14F-4D97-AF65-F5344CB8AC3E}">
        <p14:creationId xmlns:p14="http://schemas.microsoft.com/office/powerpoint/2010/main" val="7075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BB5C-E6B8-B34E-B57B-EE3DDA5B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6D80-8654-A44A-8B1A-DCC09437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6DDF5-57AF-1B4A-B080-FEF0B238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AF8607C-47F6-4C4F-B0FC-052E328C6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9552" y="1049889"/>
            <a:ext cx="6323560" cy="45624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2676E-2B92-AE4A-BF50-E5DDF9D50B2B}"/>
              </a:ext>
            </a:extLst>
          </p:cNvPr>
          <p:cNvSpPr txBox="1"/>
          <p:nvPr/>
        </p:nvSpPr>
        <p:spPr>
          <a:xfrm>
            <a:off x="675132" y="5757908"/>
            <a:ext cx="7600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you print an address? How do you print an value as scientific notation?</a:t>
            </a:r>
          </a:p>
          <a:p>
            <a:r>
              <a:rPr lang="en-US" dirty="0"/>
              <a:t>%p %e or %E</a:t>
            </a:r>
          </a:p>
        </p:txBody>
      </p:sp>
    </p:spTree>
    <p:extLst>
      <p:ext uri="{BB962C8B-B14F-4D97-AF65-F5344CB8AC3E}">
        <p14:creationId xmlns:p14="http://schemas.microsoft.com/office/powerpoint/2010/main" val="34121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AD4-41BD-6543-8346-CB5F093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escape sequence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6AEC40-6E31-014F-ABA9-880F568B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357092"/>
            <a:ext cx="7772400" cy="29446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957E-8466-824C-9E02-5199834C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E94E2-66F3-BB4F-A7C6-43BF7DF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8CD0B-B63C-1945-B5B6-85A61E20B70A}"/>
              </a:ext>
            </a:extLst>
          </p:cNvPr>
          <p:cNvSpPr txBox="1"/>
          <p:nvPr/>
        </p:nvSpPr>
        <p:spPr>
          <a:xfrm>
            <a:off x="675132" y="4803228"/>
            <a:ext cx="2729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you print a % sign?</a:t>
            </a:r>
          </a:p>
          <a:p>
            <a:r>
              <a:rPr lang="en-US" dirty="0"/>
              <a:t>%%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2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560-E85D-734E-8F6C-6F9867C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093A-C556-5243-9A80-270A5C95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out = </a:t>
            </a:r>
            <a:r>
              <a:rPr lang="en-US" dirty="0" err="1">
                <a:latin typeface="Courier" pitchFamily="2" charset="0"/>
              </a:rPr>
              <a:t>scanf</a:t>
            </a:r>
            <a:r>
              <a:rPr lang="en-US" dirty="0">
                <a:latin typeface="Courier" pitchFamily="2" charset="0"/>
              </a:rPr>
              <a:t>(“%</a:t>
            </a:r>
            <a:r>
              <a:rPr lang="en-US" dirty="0" err="1">
                <a:latin typeface="Courier" pitchFamily="2" charset="0"/>
              </a:rPr>
              <a:t>d”,&amp;variable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b="1" dirty="0">
                <a:latin typeface="Courier" pitchFamily="2" charset="0"/>
              </a:rPr>
              <a:t>out</a:t>
            </a:r>
            <a:r>
              <a:rPr lang="en-US" dirty="0"/>
              <a:t> contains the number of successfully scanned items. Is optional.</a:t>
            </a:r>
          </a:p>
          <a:p>
            <a:r>
              <a:rPr lang="en-US" b="1" dirty="0">
                <a:latin typeface="Courier" pitchFamily="2" charset="0"/>
              </a:rPr>
              <a:t>variable</a:t>
            </a:r>
            <a:r>
              <a:rPr lang="en-US" dirty="0"/>
              <a:t> contains the value scanned using %d.</a:t>
            </a:r>
          </a:p>
          <a:p>
            <a:r>
              <a:rPr lang="en-US" b="1" dirty="0">
                <a:latin typeface="Courier" pitchFamily="2" charset="0"/>
              </a:rPr>
              <a:t>&amp;</a:t>
            </a:r>
            <a:r>
              <a:rPr lang="en-US" dirty="0"/>
              <a:t> is required. If you forget, the compiler does not note an error but displays a warning.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you use </a:t>
            </a:r>
            <a:r>
              <a:rPr lang="en-US" b="1" dirty="0">
                <a:latin typeface="Courier" pitchFamily="2" charset="0"/>
              </a:rPr>
              <a:t>out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Check if all the lines in a file have been read in</a:t>
            </a:r>
          </a:p>
          <a:p>
            <a:r>
              <a:rPr lang="en-US" dirty="0"/>
              <a:t>Why do you need a space before scanning </a:t>
            </a:r>
            <a:r>
              <a:rPr lang="en-US" b="1" dirty="0">
                <a:latin typeface="Courier" pitchFamily="2" charset="0"/>
              </a:rPr>
              <a:t>%c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Flushes input stream so other keys are not counted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76A5-EDDC-3E4E-8BA2-76D8B4A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B265A-DDD7-8848-BF5B-E536B4E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E48A9-F2FD-D142-90B5-3AE3644F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3547872"/>
            <a:ext cx="9118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4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2041-7343-D94E-BCC4-0C5586C0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2118-772B-EA40-AE47-7F6AAEB7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scores</a:t>
            </a:r>
            <a:r>
              <a:rPr lang="en-US" dirty="0"/>
              <a:t>;</a:t>
            </a:r>
          </a:p>
          <a:p>
            <a:r>
              <a:rPr lang="en-US" dirty="0"/>
              <a:t>variables are active and available as long as the braces or functions within which they are declared (statement above) are active.</a:t>
            </a:r>
          </a:p>
          <a:p>
            <a:r>
              <a:rPr lang="en-US" dirty="0"/>
              <a:t>If </a:t>
            </a:r>
            <a:r>
              <a:rPr lang="en-US" b="1" dirty="0">
                <a:latin typeface="Courier" pitchFamily="2" charset="0"/>
              </a:rPr>
              <a:t>scores</a:t>
            </a:r>
            <a:r>
              <a:rPr lang="en-US" dirty="0"/>
              <a:t> is defined in </a:t>
            </a:r>
            <a:r>
              <a:rPr lang="en-US" b="1" dirty="0">
                <a:latin typeface="Courier" pitchFamily="2" charset="0"/>
              </a:rPr>
              <a:t>MAIN</a:t>
            </a:r>
            <a:r>
              <a:rPr lang="en-US" dirty="0"/>
              <a:t>, its available so long as </a:t>
            </a:r>
            <a:r>
              <a:rPr lang="en-US" b="1" dirty="0">
                <a:latin typeface="Courier" pitchFamily="2" charset="0"/>
              </a:rPr>
              <a:t>main() </a:t>
            </a:r>
            <a:r>
              <a:rPr lang="en-US" dirty="0"/>
              <a:t>is active. When </a:t>
            </a:r>
            <a:r>
              <a:rPr lang="en-US" b="1" dirty="0">
                <a:latin typeface="Courier" pitchFamily="2" charset="0"/>
              </a:rPr>
              <a:t>main() </a:t>
            </a:r>
            <a:r>
              <a:rPr lang="en-US" dirty="0"/>
              <a:t>ends, the variables are forgotten.</a:t>
            </a:r>
          </a:p>
          <a:p>
            <a:r>
              <a:rPr lang="en-US" dirty="0"/>
              <a:t>If </a:t>
            </a:r>
            <a:r>
              <a:rPr lang="en-US" b="1" dirty="0">
                <a:latin typeface="Courier" pitchFamily="2" charset="0"/>
              </a:rPr>
              <a:t>scores</a:t>
            </a:r>
            <a:r>
              <a:rPr lang="en-US" dirty="0"/>
              <a:t> is defined outside any function, it is considered a </a:t>
            </a:r>
            <a:r>
              <a:rPr lang="en-US" b="1" dirty="0"/>
              <a:t>global variable</a:t>
            </a:r>
            <a:r>
              <a:rPr lang="en-US" dirty="0"/>
              <a:t>: a variable that is available to any function and is active as long as the code runs.</a:t>
            </a:r>
          </a:p>
          <a:p>
            <a:r>
              <a:rPr lang="en-US" dirty="0"/>
              <a:t>If </a:t>
            </a:r>
            <a:r>
              <a:rPr lang="en-US" b="1" dirty="0">
                <a:latin typeface="Courier" pitchFamily="2" charset="0"/>
              </a:rPr>
              <a:t>scores</a:t>
            </a:r>
            <a:r>
              <a:rPr lang="en-US" dirty="0"/>
              <a:t> is defined inside an user-defined function, its value is only available within that function. You need to somehow return this value to another function (say </a:t>
            </a:r>
            <a:r>
              <a:rPr lang="en-US" b="1" dirty="0">
                <a:latin typeface="Courier" pitchFamily="2" charset="0"/>
              </a:rPr>
              <a:t>main()</a:t>
            </a:r>
            <a:r>
              <a:rPr lang="en-US" dirty="0"/>
              <a:t>) to be useful (using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/>
              <a:t>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0063-D3F5-174C-9ACB-58448390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B622E-9FFD-0D4E-B8A0-6830678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7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BC4-FB1E-AB4F-B487-059B7AAD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AC21-7BB6-084D-B152-0FE627A9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#define </a:t>
            </a:r>
            <a:r>
              <a:rPr lang="en-US" dirty="0" err="1">
                <a:latin typeface="Courier" pitchFamily="2" charset="0"/>
              </a:rPr>
              <a:t>constant_Name</a:t>
            </a:r>
            <a:r>
              <a:rPr lang="en-US" dirty="0">
                <a:latin typeface="Courier" pitchFamily="2" charset="0"/>
              </a:rPr>
              <a:t> value</a:t>
            </a:r>
          </a:p>
          <a:p>
            <a:r>
              <a:rPr lang="en-US" dirty="0"/>
              <a:t>Constants defined cannot be changed as long as the code runs.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#include &lt;</a:t>
            </a:r>
            <a:r>
              <a:rPr lang="en-US" sz="1800" dirty="0" err="1">
                <a:latin typeface="Courier" pitchFamily="2" charset="0"/>
              </a:rPr>
              <a:t>stdio.h</a:t>
            </a:r>
            <a:r>
              <a:rPr lang="en-US" sz="1800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#define SIZE 20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int main(void){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int scores[SIZE];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return 0;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0ABA-334C-D443-9990-455302B8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F8655-2E6C-8D48-A2B8-D471337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2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D115-48F7-3342-8771-40682EB4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1D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AB93-2CEE-2E40-8D49-28ACD517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Predeclare their size: </a:t>
            </a:r>
            <a:r>
              <a:rPr lang="en-US" dirty="0">
                <a:latin typeface="Courier" pitchFamily="2" charset="0"/>
              </a:rPr>
              <a:t>datatype </a:t>
            </a:r>
            <a:r>
              <a:rPr lang="en-US" dirty="0" err="1">
                <a:latin typeface="Courier" pitchFamily="2" charset="0"/>
              </a:rPr>
              <a:t>var_name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b="1" dirty="0">
                <a:latin typeface="Courier" pitchFamily="2" charset="0"/>
              </a:rPr>
              <a:t>SIZE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int scores[</a:t>
            </a:r>
            <a:r>
              <a:rPr lang="en-US" b="1" dirty="0">
                <a:latin typeface="Courier" pitchFamily="2" charset="0"/>
              </a:rPr>
              <a:t>20</a:t>
            </a:r>
            <a:r>
              <a:rPr lang="en-US" dirty="0">
                <a:latin typeface="Courier" pitchFamily="2" charset="0"/>
              </a:rPr>
              <a:t>]; 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double grades[</a:t>
            </a:r>
            <a:r>
              <a:rPr lang="en-US" b="1" dirty="0">
                <a:latin typeface="Courier" pitchFamily="2" charset="0"/>
              </a:rPr>
              <a:t>20</a:t>
            </a:r>
            <a:r>
              <a:rPr lang="en-US" dirty="0">
                <a:latin typeface="Courier" pitchFamily="2" charset="0"/>
              </a:rPr>
              <a:t>]; 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char username[</a:t>
            </a:r>
            <a:r>
              <a:rPr lang="en-US" b="1" dirty="0">
                <a:latin typeface="Courier" pitchFamily="2" charset="0"/>
              </a:rPr>
              <a:t>20</a:t>
            </a:r>
            <a:r>
              <a:rPr lang="en-US" dirty="0">
                <a:latin typeface="Courier" pitchFamily="2" charset="0"/>
              </a:rPr>
              <a:t>];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(“%s”, &amp;username);</a:t>
            </a:r>
          </a:p>
          <a:p>
            <a:r>
              <a:rPr lang="en-US" dirty="0"/>
              <a:t>If being assigned in the same line as declaration, </a:t>
            </a:r>
            <a:r>
              <a:rPr lang="en-US" b="1" dirty="0">
                <a:latin typeface="Courier" pitchFamily="2" charset="0"/>
              </a:rPr>
              <a:t>SIZE</a:t>
            </a:r>
            <a:r>
              <a:rPr lang="en-US" dirty="0"/>
              <a:t> is not required.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int scores</a:t>
            </a:r>
            <a:r>
              <a:rPr lang="en-US" b="1" dirty="0">
                <a:latin typeface="Courier" pitchFamily="2" charset="0"/>
              </a:rPr>
              <a:t>[]</a:t>
            </a:r>
            <a:r>
              <a:rPr lang="en-US" dirty="0">
                <a:latin typeface="Courier" pitchFamily="2" charset="0"/>
              </a:rPr>
              <a:t>={1,2,3};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char username</a:t>
            </a:r>
            <a:r>
              <a:rPr lang="en-US" b="1" dirty="0">
                <a:latin typeface="Courier" pitchFamily="2" charset="0"/>
              </a:rPr>
              <a:t>[]=“</a:t>
            </a:r>
            <a:r>
              <a:rPr lang="en-US" dirty="0">
                <a:latin typeface="Courier" pitchFamily="2" charset="0"/>
              </a:rPr>
              <a:t>Penguins”;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9910-1D55-3049-B92D-0372A519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89AF1-5365-A849-BA1B-A89DEFB0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2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D115-48F7-3342-8771-40682EB4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AB93-2CEE-2E40-8D49-28ACD517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Predeclare their size: </a:t>
            </a:r>
            <a:r>
              <a:rPr lang="en-US" dirty="0">
                <a:latin typeface="Courier" pitchFamily="2" charset="0"/>
              </a:rPr>
              <a:t>datatype </a:t>
            </a:r>
            <a:r>
              <a:rPr lang="en-US" dirty="0" err="1">
                <a:latin typeface="Courier" pitchFamily="2" charset="0"/>
              </a:rPr>
              <a:t>var_name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b="1" dirty="0">
                <a:latin typeface="Courier" pitchFamily="2" charset="0"/>
              </a:rPr>
              <a:t>SIZE1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b="1" dirty="0">
                <a:latin typeface="Courier" pitchFamily="2" charset="0"/>
              </a:rPr>
              <a:t>SIZE2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int scores[</a:t>
            </a:r>
            <a:r>
              <a:rPr lang="en-US" b="1" dirty="0">
                <a:latin typeface="Courier" pitchFamily="2" charset="0"/>
              </a:rPr>
              <a:t>20</a:t>
            </a:r>
            <a:r>
              <a:rPr lang="en-US" dirty="0">
                <a:latin typeface="Courier" pitchFamily="2" charset="0"/>
              </a:rPr>
              <a:t>][2]; 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double grades[</a:t>
            </a:r>
            <a:r>
              <a:rPr lang="en-US" b="1" dirty="0">
                <a:latin typeface="Courier" pitchFamily="2" charset="0"/>
              </a:rPr>
              <a:t>20</a:t>
            </a:r>
            <a:r>
              <a:rPr lang="en-US" dirty="0">
                <a:latin typeface="Courier" pitchFamily="2" charset="0"/>
              </a:rPr>
              <a:t>][2];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not covered/learnt how to create a 2 dimension character array. </a:t>
            </a:r>
          </a:p>
          <a:p>
            <a:endParaRPr lang="en-US" dirty="0"/>
          </a:p>
          <a:p>
            <a:r>
              <a:rPr lang="en-US" dirty="0"/>
              <a:t>If being assigned in the same line as declaration, </a:t>
            </a:r>
            <a:r>
              <a:rPr lang="en-US" b="1" dirty="0">
                <a:latin typeface="Courier" pitchFamily="2" charset="0"/>
              </a:rPr>
              <a:t>SIZE1</a:t>
            </a:r>
            <a:r>
              <a:rPr lang="en-US" dirty="0"/>
              <a:t> is not required for first dimension, but required for all other dimensions (</a:t>
            </a:r>
            <a:r>
              <a:rPr lang="en-US" b="1" dirty="0">
                <a:latin typeface="Courier" pitchFamily="2" charset="0"/>
              </a:rPr>
              <a:t>SIZE2)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int scores</a:t>
            </a:r>
            <a:r>
              <a:rPr lang="en-US" b="1" dirty="0">
                <a:latin typeface="Courier" pitchFamily="2" charset="0"/>
              </a:rPr>
              <a:t>[][2]</a:t>
            </a:r>
            <a:r>
              <a:rPr lang="en-US" dirty="0">
                <a:latin typeface="Courier" pitchFamily="2" charset="0"/>
              </a:rPr>
              <a:t>={{1,2},{4,5}};</a:t>
            </a: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9910-1D55-3049-B92D-0372A519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89AF1-5365-A849-BA1B-A89DEFB0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0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EBFE-1040-BB46-8271-2E31E587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property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0578-8982-8E4D-A790-1987B104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int scores[20];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scores[0] = 12;</a:t>
            </a:r>
          </a:p>
          <a:p>
            <a:r>
              <a:rPr lang="en-US" dirty="0"/>
              <a:t>Arrays are a special type of pointer variables. </a:t>
            </a:r>
          </a:p>
          <a:p>
            <a:r>
              <a:rPr lang="en-US" b="1" dirty="0">
                <a:latin typeface="Courier" pitchFamily="2" charset="0"/>
              </a:rPr>
              <a:t>scores</a:t>
            </a:r>
            <a:r>
              <a:rPr lang="en-US" dirty="0"/>
              <a:t> contains the address of the first element of the array. That is equivalent to:</a:t>
            </a:r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scores</a:t>
            </a:r>
            <a:r>
              <a:rPr lang="en-US" dirty="0">
                <a:latin typeface="Courier" pitchFamily="2" charset="0"/>
              </a:rPr>
              <a:t> = &amp;scores[0]</a:t>
            </a: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/>
              <a:t>Elements of an array are stored adjacent to each other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0AD1-E4FE-B14B-97C6-BFB9BA9E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7D278-48B3-4347-8C46-32B7E50C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42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4496</TotalTime>
  <Words>1117</Words>
  <Application>Microsoft Office PowerPoint</Application>
  <PresentationFormat>On-screen Show (4:3)</PresentationFormat>
  <Paragraphs>186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</vt:lpstr>
      <vt:lpstr>Rockwell Extra Bold</vt:lpstr>
      <vt:lpstr>Wingdings</vt:lpstr>
      <vt:lpstr>Wood Type</vt:lpstr>
      <vt:lpstr>ENGR 12</vt:lpstr>
      <vt:lpstr>Printf </vt:lpstr>
      <vt:lpstr>PrintF escape sequence</vt:lpstr>
      <vt:lpstr>Scanf</vt:lpstr>
      <vt:lpstr>Initializing variables</vt:lpstr>
      <vt:lpstr>Declaring constants</vt:lpstr>
      <vt:lpstr>Arrays 1D</vt:lpstr>
      <vt:lpstr>Arrays 2D</vt:lpstr>
      <vt:lpstr>UNIQUE property of arrays</vt:lpstr>
      <vt:lpstr>Functions</vt:lpstr>
      <vt:lpstr>FUNCTIONS</vt:lpstr>
      <vt:lpstr>Sample</vt:lpstr>
      <vt:lpstr>How to return multiple values?</vt:lpstr>
      <vt:lpstr>FILES</vt:lpstr>
      <vt:lpstr>Scanning values from file</vt:lpstr>
      <vt:lpstr>Scanning values from file</vt:lpstr>
      <vt:lpstr>Read and write files in same code?</vt:lpstr>
      <vt:lpstr>How to read file of unknown size?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239</cp:revision>
  <dcterms:created xsi:type="dcterms:W3CDTF">2018-01-16T11:06:59Z</dcterms:created>
  <dcterms:modified xsi:type="dcterms:W3CDTF">2018-04-17T19:04:26Z</dcterms:modified>
</cp:coreProperties>
</file>