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3"/>
  </p:notesMasterIdLst>
  <p:sldIdLst>
    <p:sldId id="256" r:id="rId2"/>
    <p:sldId id="317" r:id="rId3"/>
    <p:sldId id="292" r:id="rId4"/>
    <p:sldId id="306" r:id="rId5"/>
    <p:sldId id="307" r:id="rId6"/>
    <p:sldId id="318" r:id="rId7"/>
    <p:sldId id="310" r:id="rId8"/>
    <p:sldId id="312" r:id="rId9"/>
    <p:sldId id="319" r:id="rId10"/>
    <p:sldId id="321" r:id="rId11"/>
    <p:sldId id="328" r:id="rId12"/>
    <p:sldId id="315" r:id="rId13"/>
    <p:sldId id="320" r:id="rId14"/>
    <p:sldId id="322" r:id="rId15"/>
    <p:sldId id="323" r:id="rId16"/>
    <p:sldId id="324" r:id="rId17"/>
    <p:sldId id="325" r:id="rId18"/>
    <p:sldId id="326" r:id="rId19"/>
    <p:sldId id="327" r:id="rId20"/>
    <p:sldId id="329" r:id="rId21"/>
    <p:sldId id="28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  <p:cmAuthor id="2" name="Microsoft Office User" initials="MOU" lastIdx="1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3"/>
    <p:restoredTop sz="79608"/>
  </p:normalViewPr>
  <p:slideViewPr>
    <p:cSldViewPr snapToGrid="0" snapToObjects="1">
      <p:cViewPr varScale="1">
        <p:scale>
          <a:sx n="68" d="100"/>
          <a:sy n="68" d="100"/>
        </p:scale>
        <p:origin x="18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1C450-0AC5-494B-9493-298380D87A6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F4F0D-C144-0E47-BDDF-E58C1ED97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50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05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cubic and poly, x values must be equally spaced.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60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59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 &amp; Y are data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58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x is an array, </a:t>
            </a:r>
            <a:r>
              <a:rPr lang="en-US" dirty="0" err="1"/>
              <a:t>polyval</a:t>
            </a:r>
            <a:r>
              <a:rPr lang="en-US" dirty="0"/>
              <a:t> calculates </a:t>
            </a:r>
            <a:r>
              <a:rPr lang="en-US" dirty="0" err="1"/>
              <a:t>yhat</a:t>
            </a:r>
            <a:r>
              <a:rPr lang="en-US" dirty="0"/>
              <a:t> for each element of the array and stores it in a new </a:t>
            </a:r>
            <a:r>
              <a:rPr lang="en-US" dirty="0" err="1"/>
              <a:t>yhat</a:t>
            </a:r>
            <a:r>
              <a:rPr lang="en-US" dirty="0"/>
              <a:t> array. In example above, x is an array (1:10);</a:t>
            </a:r>
          </a:p>
          <a:p>
            <a:endParaRPr lang="en-US" dirty="0"/>
          </a:p>
          <a:p>
            <a:r>
              <a:rPr lang="en-US" dirty="0"/>
              <a:t>To calculate </a:t>
            </a:r>
            <a:r>
              <a:rPr lang="en-US" dirty="0" err="1"/>
              <a:t>yhat</a:t>
            </a:r>
            <a:r>
              <a:rPr lang="en-US" dirty="0"/>
              <a:t> at a single value, simply replace x with the value. E.g. </a:t>
            </a:r>
            <a:r>
              <a:rPr lang="en-US" dirty="0" err="1"/>
              <a:t>yhat</a:t>
            </a:r>
            <a:r>
              <a:rPr lang="en-US" dirty="0"/>
              <a:t>=</a:t>
            </a:r>
            <a:r>
              <a:rPr lang="en-US" dirty="0" err="1"/>
              <a:t>polyval</a:t>
            </a:r>
            <a:r>
              <a:rPr lang="en-US" dirty="0"/>
              <a:t>(</a:t>
            </a:r>
            <a:r>
              <a:rPr lang="en-US" dirty="0" err="1"/>
              <a:t>coeff</a:t>
            </a:r>
            <a:r>
              <a:rPr lang="en-US" dirty="0"/>
              <a:t>, 12);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6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X=[1 2 3 4 5 6 7]</a:t>
            </a:r>
          </a:p>
          <a:p>
            <a:r>
              <a:rPr lang="en-US" dirty="0"/>
              <a:t>Y=[1.1 3.0 8.0 21.8 59.4 161.4 438.6]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56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X=[1 2 3 4 5 6 7]</a:t>
            </a:r>
          </a:p>
          <a:p>
            <a:r>
              <a:rPr lang="en-US" dirty="0"/>
              <a:t>Y=[2 9.2 22.4 42.2 69.0 103.0 144.6]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28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out the next slide for the 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76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60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above has four functions, we need five (see the two points on the right are not connected).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1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3118-9972-354D-8DC5-218B241A137D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3F27-7D10-3B47-8546-C5EF135BBB43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206-7295-5844-A2EE-E5F4A7D54197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9344"/>
            <a:ext cx="7772400" cy="4562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3582E3-40BD-114B-9F59-C65522CA6A2E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634A-1E82-1A45-95BA-662427724CC6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CAB2-8770-0F43-B84E-7E725F8CDF38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81051F8-0F43-8144-AEB9-6CD472E15AB2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FD53-42B4-A845-9736-013E447D2274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4DC2-1CC6-AC41-8124-F39A7ABE49CB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6FF3-E0C3-BC44-A58E-4BF5FA5781DB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5132" y="0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024336-23EE-D649-B651-70E073647BE3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ENGR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Mandala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5CFB-40FD-9D40-A3A0-B535327B6306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B4A4-DA6C-6D4B-A447-299BEE910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Curve fitting: power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5827E-F6F9-B043-B002-32A166E5A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Exponential data of form</a:t>
            </a:r>
          </a:p>
          <a:p>
            <a:r>
              <a:rPr lang="en-US" dirty="0"/>
              <a:t>Transform into linear equation by taking log of both sides:</a:t>
            </a:r>
          </a:p>
          <a:p>
            <a:endParaRPr lang="en-US" dirty="0"/>
          </a:p>
          <a:p>
            <a:r>
              <a:rPr lang="en-US" dirty="0"/>
              <a:t>This equation looks a lot like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f(x)=a1x+a0</a:t>
            </a:r>
            <a:r>
              <a:rPr lang="en-US" dirty="0"/>
              <a:t>, with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a1</a:t>
            </a:r>
            <a:r>
              <a:rPr lang="en-US" dirty="0"/>
              <a:t> representing the slope,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log(a0) </a:t>
            </a:r>
            <a:r>
              <a:rPr lang="en-US" dirty="0"/>
              <a:t>representing the intercept. Also, note that instead of y we have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log(y) </a:t>
            </a:r>
            <a:r>
              <a:rPr lang="en-US" dirty="0"/>
              <a:t>and  instead of x we have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log(x)</a:t>
            </a:r>
          </a:p>
          <a:p>
            <a:r>
              <a:rPr lang="en-US" dirty="0"/>
              <a:t>The plot of this equation where x and y are in logarithmic form (i.e.,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log(x)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log(y)</a:t>
            </a:r>
            <a:r>
              <a:rPr lang="en-US" dirty="0"/>
              <a:t>), is called a log-log plot</a:t>
            </a:r>
          </a:p>
          <a:p>
            <a:r>
              <a:rPr lang="en-US" dirty="0"/>
              <a:t>In MATLAB, you can use the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loglog</a:t>
            </a:r>
            <a:r>
              <a:rPr lang="en-US" dirty="0"/>
              <a:t> command to generate this plot: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loglog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x,y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BEA9F-B9AE-5E43-AB91-387839C57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66AFA-1E6F-A749-9F1D-C0067898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99994DB8-C1CB-884E-B60F-B9C8D6D63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12163" y="1564238"/>
            <a:ext cx="1546938" cy="357796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6AB470DE-3685-554C-BB3D-51F741587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49893" y="2417659"/>
            <a:ext cx="4415259" cy="38348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85146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C87E-66C7-E14C-B49E-E09A1304F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FEE0A-5B6C-004D-BDB8-A885F10F9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you filter bad data (negative or zeros in case of log transformation)?</a:t>
            </a:r>
          </a:p>
          <a:p>
            <a:r>
              <a:rPr lang="en-US" dirty="0"/>
              <a:t>Strategy:</a:t>
            </a:r>
          </a:p>
          <a:p>
            <a:pPr lvl="1"/>
            <a:r>
              <a:rPr lang="en-US" dirty="0"/>
              <a:t>Loop through data array and create a new array copy which excludes bad data (whatever condition you pick for the if statement).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3B924-5EAC-BB4B-9B13-A7AE6CF5E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0580D-4E96-B24F-8D8F-0742001E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9F6A6C-DF9C-9349-AAFA-4C697C3C7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655786"/>
            <a:ext cx="79121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8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1F573-3B0F-3E45-85D3-D08D0BC5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curve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CDB5-08B7-484B-B6DA-9B0C3F923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x and y data pair, does not fall on a straight line, how can we find a curve that does fit the data?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" pitchFamily="2" charset="0"/>
              </a:rPr>
              <a:t>polyfit</a:t>
            </a:r>
            <a:r>
              <a:rPr lang="en-US" dirty="0"/>
              <a:t> with </a:t>
            </a:r>
            <a:r>
              <a:rPr lang="en-US" dirty="0">
                <a:latin typeface="Courier" pitchFamily="2" charset="0"/>
              </a:rPr>
              <a:t>n&gt;1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06115-A2ED-A341-B42D-ACA5190EC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61E57-E003-064F-9E69-489BAA96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C991ED-56A6-224D-9D1A-403444F5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" y="2749550"/>
            <a:ext cx="85471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16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23B84-5717-5E48-BC3D-1AC33401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7462-5160-F543-ABFB-3DD1858A0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Download data from </a:t>
            </a:r>
            <a:r>
              <a:rPr lang="en-US" dirty="0" err="1"/>
              <a:t>courseweb</a:t>
            </a:r>
            <a:r>
              <a:rPr lang="en-US" dirty="0"/>
              <a:t>: ‘</a:t>
            </a:r>
            <a:r>
              <a:rPr lang="en-US" dirty="0" err="1"/>
              <a:t>curvefit.dat</a:t>
            </a:r>
            <a:r>
              <a:rPr lang="en-US" dirty="0"/>
              <a:t>’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Load data into </a:t>
            </a:r>
            <a:r>
              <a:rPr lang="en-US" dirty="0" err="1"/>
              <a:t>matlab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Plot the data on x-y plot with triangle data points only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Overlay the plot with a polynomial of maximum possible degree to exactly fit the data.</a:t>
            </a:r>
          </a:p>
          <a:p>
            <a:r>
              <a:rPr lang="en-US" dirty="0"/>
              <a:t>Note: If you have N data points, the polynomial function that will fit these data points exactly has an order N-1.</a:t>
            </a:r>
          </a:p>
          <a:p>
            <a:pPr lvl="1"/>
            <a:r>
              <a:rPr lang="en-US" dirty="0"/>
              <a:t>A polynomial of 5</a:t>
            </a:r>
            <a:r>
              <a:rPr lang="en-US" baseline="30000" dirty="0"/>
              <a:t>th</a:t>
            </a:r>
            <a:r>
              <a:rPr lang="en-US" dirty="0"/>
              <a:t> degree will exactly fit 6 data points.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8F659-0882-DC44-BBEC-A6DC237B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005F3-CA4E-324F-8924-956F8A40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184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363B-58C7-FE48-9FD9-73801507E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Tweak the plot…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A77CE-D8D2-074D-893E-948FC9957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Include several data points to smooth out the polynomial function fit to the data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" pitchFamily="2" charset="0"/>
              </a:rPr>
              <a:t>linspace</a:t>
            </a:r>
            <a:r>
              <a:rPr lang="en-US" dirty="0"/>
              <a:t> or</a:t>
            </a:r>
            <a:r>
              <a:rPr lang="en-US" dirty="0">
                <a:latin typeface="Courier" pitchFamily="2" charset="0"/>
              </a:rPr>
              <a:t> :</a:t>
            </a:r>
          </a:p>
          <a:p>
            <a:pPr lvl="1"/>
            <a:r>
              <a:rPr lang="en-US" dirty="0" err="1">
                <a:latin typeface="Courier" pitchFamily="2" charset="0"/>
              </a:rPr>
              <a:t>Linspace</a:t>
            </a:r>
            <a:r>
              <a:rPr lang="en-US" dirty="0">
                <a:latin typeface="Courier" pitchFamily="2" charset="0"/>
              </a:rPr>
              <a:t>(1,10,100) or 1:0.1:10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new x dataset, call it </a:t>
            </a:r>
            <a:r>
              <a:rPr lang="en-US" dirty="0" err="1"/>
              <a:t>x_new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Plot new figure with x-y data and add new polynomial fit over </a:t>
            </a:r>
            <a:r>
              <a:rPr lang="en-US" dirty="0" err="1"/>
              <a:t>x_new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6BCF0-5DA1-ED4C-AF94-664FCF5C9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195CA-6ECB-384C-8506-446635E43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04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696F-19E4-E844-8151-1A62BC58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Cubic spline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60FD9-7BBE-E844-B54A-CA4498784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Polynomial curves of high degree (n &gt; 1) have a disadvantage. Requirements placed on one stretch of such a curve can have a very strong effect some distance away…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contrast, if you use cubic spline curves through the same data points, you end up with a different fit. Notice how the curve follows the data points much more closely…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1E09E-22EB-7A4D-B9A8-A0E09841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860AC-EEC6-A549-840F-11B15A8A8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60E8FFBE-DBD7-FE41-9749-834A284D9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0605" y="2296874"/>
            <a:ext cx="3491764" cy="152688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C686BB14-0EF0-3F45-BA55-DED4ED28DD21}"/>
              </a:ext>
            </a:extLst>
          </p:cNvPr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29655" y="5453881"/>
            <a:ext cx="3500799" cy="71831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62797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6FC8-A6A3-4346-B22C-E84BBF98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splines?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EDA6D-C9DF-0F46-AA5B-5C6A9A8C5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Splines are smooth piecewise polynomials: several connected functions describing a set of data points </a:t>
            </a:r>
          </a:p>
          <a:p>
            <a:r>
              <a:rPr lang="en-US" dirty="0"/>
              <a:t>Cubic splines are 3</a:t>
            </a:r>
            <a:r>
              <a:rPr lang="en-US" baseline="30000" dirty="0"/>
              <a:t>rd</a:t>
            </a:r>
            <a:r>
              <a:rPr lang="en-US" dirty="0"/>
              <a:t> order polynomials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E212D-A308-2D4C-B800-2F1BEA26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076AE-6CE2-7143-B296-614D4B67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D6791E-A12D-5244-8256-29FA0F53A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154" y="2628185"/>
            <a:ext cx="5639753" cy="422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63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5FC2-1E42-CB43-B6DB-8B19B91C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err="1"/>
              <a:t>matlab</a:t>
            </a:r>
            <a:r>
              <a:rPr lang="en-US" dirty="0"/>
              <a:t> cubic splines?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272AC-50C7-F44C-9118-489F22F24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spline</a:t>
            </a:r>
            <a:r>
              <a:rPr lang="en-US" dirty="0"/>
              <a:t> command to generate coefficients</a:t>
            </a:r>
          </a:p>
          <a:p>
            <a:pPr lvl="1"/>
            <a:r>
              <a:rPr lang="en-US" dirty="0"/>
              <a:t>Equivalent to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polyfit</a:t>
            </a:r>
            <a:r>
              <a:rPr lang="en-US" dirty="0"/>
              <a:t> command</a:t>
            </a:r>
          </a:p>
          <a:p>
            <a:pPr lvl="1"/>
            <a:r>
              <a:rPr lang="en-US" dirty="0"/>
              <a:t>Sample: </a:t>
            </a:r>
            <a:r>
              <a:rPr lang="en-US" dirty="0" err="1">
                <a:latin typeface="Courier" pitchFamily="2" charset="0"/>
              </a:rPr>
              <a:t>spline_ceoff</a:t>
            </a:r>
            <a:r>
              <a:rPr lang="en-US" dirty="0">
                <a:latin typeface="Courier" pitchFamily="2" charset="0"/>
              </a:rPr>
              <a:t>=spline(</a:t>
            </a:r>
            <a:r>
              <a:rPr lang="en-US" dirty="0" err="1">
                <a:latin typeface="Courier" pitchFamily="2" charset="0"/>
              </a:rPr>
              <a:t>x,y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ppval</a:t>
            </a:r>
            <a:r>
              <a:rPr lang="en-US" dirty="0"/>
              <a:t> command to generate estimated/predicted y-values from given x-data</a:t>
            </a:r>
          </a:p>
          <a:p>
            <a:pPr lvl="1"/>
            <a:r>
              <a:rPr lang="en-US" dirty="0"/>
              <a:t>Equivalent to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polyval</a:t>
            </a:r>
            <a:r>
              <a:rPr lang="en-US" dirty="0"/>
              <a:t> command</a:t>
            </a:r>
          </a:p>
          <a:p>
            <a:pPr lvl="1"/>
            <a:r>
              <a:rPr lang="en-US" dirty="0"/>
              <a:t>Sample: </a:t>
            </a:r>
            <a:r>
              <a:rPr lang="en-US" dirty="0" err="1">
                <a:latin typeface="Courier" pitchFamily="2" charset="0"/>
              </a:rPr>
              <a:t>spline_y</a:t>
            </a:r>
            <a:r>
              <a:rPr lang="en-US" dirty="0">
                <a:latin typeface="Courier" pitchFamily="2" charset="0"/>
              </a:rPr>
              <a:t>=</a:t>
            </a:r>
            <a:r>
              <a:rPr lang="en-US" dirty="0" err="1">
                <a:latin typeface="Courier" pitchFamily="2" charset="0"/>
              </a:rPr>
              <a:t>ppval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spline_coeff,x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lvl="1"/>
            <a:r>
              <a:rPr lang="en-US" dirty="0"/>
              <a:t>Note: you will need to create more data points on x to show a smooth spline.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FDE0C-CC75-9D4A-9B2D-50F6B4BB3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6A886-EBE8-7543-91B9-615CEB1D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A2263-6134-A945-ADA3-B877B8A9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cubic spline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8042B-1913-C444-94B1-CA5F2975A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/>
              <a:t>Assume that you are given 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y</a:t>
            </a:r>
            <a:r>
              <a:rPr lang="en-US" dirty="0"/>
              <a:t> data pairs. To fit a cubic spline to the data:</a:t>
            </a:r>
          </a:p>
          <a:p>
            <a:pPr>
              <a:buClr>
                <a:srgbClr val="800020"/>
              </a:buClr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endParaRPr lang="en-US" dirty="0">
              <a:solidFill>
                <a:srgbClr val="00008B"/>
              </a:solidFill>
            </a:endParaRPr>
          </a:p>
          <a:p>
            <a:pPr marL="0" indent="0">
              <a:buClr>
                <a:srgbClr val="800020"/>
              </a:buClr>
              <a:buNone/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solidFill>
                  <a:srgbClr val="008F00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%calculate piecewise polynomial form of the cubic spline</a:t>
            </a:r>
            <a:endParaRPr lang="en-US" dirty="0">
              <a:solidFill>
                <a:srgbClr val="00008B"/>
              </a:solidFill>
              <a:latin typeface="Courier" pitchFamily="2" charset="0"/>
              <a:ea typeface="Courier"/>
              <a:cs typeface="Courier"/>
              <a:sym typeface="Courier"/>
            </a:endParaRPr>
          </a:p>
          <a:p>
            <a:pPr marL="0" indent="0">
              <a:buClr>
                <a:srgbClr val="800020"/>
              </a:buClr>
              <a:buNone/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 err="1">
                <a:solidFill>
                  <a:srgbClr val="00008B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pwp</a:t>
            </a:r>
            <a:r>
              <a:rPr lang="en-US" dirty="0">
                <a:solidFill>
                  <a:srgbClr val="00008B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=spline(</a:t>
            </a:r>
            <a:r>
              <a:rPr lang="en-US" dirty="0" err="1">
                <a:solidFill>
                  <a:srgbClr val="00008B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x,y</a:t>
            </a:r>
            <a:r>
              <a:rPr lang="en-US" dirty="0">
                <a:solidFill>
                  <a:srgbClr val="00008B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);</a:t>
            </a:r>
          </a:p>
          <a:p>
            <a:pPr marL="0" indent="0">
              <a:buClr>
                <a:srgbClr val="800020"/>
              </a:buClr>
              <a:buNone/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endParaRPr lang="en-US" dirty="0">
              <a:solidFill>
                <a:srgbClr val="00008B"/>
              </a:solidFill>
              <a:latin typeface="Courier" pitchFamily="2" charset="0"/>
              <a:ea typeface="Courier"/>
              <a:cs typeface="Courier"/>
              <a:sym typeface="Courier"/>
            </a:endParaRPr>
          </a:p>
          <a:p>
            <a:pPr marL="0" indent="0">
              <a:buClr>
                <a:srgbClr val="800020"/>
              </a:buClr>
              <a:buNone/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solidFill>
                  <a:srgbClr val="008F00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%evaluate piecewise polynomials; this is similar to </a:t>
            </a:r>
            <a:r>
              <a:rPr lang="en-US" dirty="0" err="1">
                <a:solidFill>
                  <a:srgbClr val="008F00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polyval</a:t>
            </a:r>
            <a:r>
              <a:rPr lang="en-US" dirty="0">
                <a:solidFill>
                  <a:srgbClr val="008F00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 and it is used</a:t>
            </a:r>
          </a:p>
          <a:p>
            <a:pPr marL="0" indent="0">
              <a:buClr>
                <a:srgbClr val="800020"/>
              </a:buClr>
              <a:buNone/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solidFill>
                  <a:srgbClr val="008F00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%to estimate/predict f(x) (or </a:t>
            </a:r>
            <a:r>
              <a:rPr lang="en-US" dirty="0" err="1">
                <a:solidFill>
                  <a:srgbClr val="008F00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yHat</a:t>
            </a:r>
            <a:r>
              <a:rPr lang="en-US" dirty="0">
                <a:solidFill>
                  <a:srgbClr val="008F00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) values given the piecewise polynomial</a:t>
            </a:r>
          </a:p>
          <a:p>
            <a:pPr marL="0" indent="0">
              <a:buClr>
                <a:srgbClr val="800020"/>
              </a:buClr>
              <a:buNone/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solidFill>
                  <a:srgbClr val="008F00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%and values of x</a:t>
            </a:r>
            <a:endParaRPr lang="en-US" dirty="0">
              <a:solidFill>
                <a:srgbClr val="00008B"/>
              </a:solidFill>
              <a:latin typeface="Courier" pitchFamily="2" charset="0"/>
              <a:ea typeface="Courier"/>
              <a:cs typeface="Courier"/>
              <a:sym typeface="Courier"/>
            </a:endParaRPr>
          </a:p>
          <a:p>
            <a:pPr marL="0" indent="0">
              <a:buClr>
                <a:srgbClr val="800020"/>
              </a:buClr>
              <a:buNone/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 err="1">
                <a:solidFill>
                  <a:srgbClr val="00008B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yHat</a:t>
            </a:r>
            <a:r>
              <a:rPr lang="en-US" dirty="0">
                <a:solidFill>
                  <a:srgbClr val="00008B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=</a:t>
            </a:r>
            <a:r>
              <a:rPr lang="en-US" dirty="0" err="1">
                <a:solidFill>
                  <a:srgbClr val="00008B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ppval</a:t>
            </a:r>
            <a:r>
              <a:rPr lang="en-US" dirty="0">
                <a:solidFill>
                  <a:srgbClr val="00008B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(</a:t>
            </a:r>
            <a:r>
              <a:rPr lang="en-US" dirty="0" err="1">
                <a:solidFill>
                  <a:srgbClr val="00008B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pwp,x</a:t>
            </a:r>
            <a:r>
              <a:rPr lang="en-US" dirty="0">
                <a:solidFill>
                  <a:srgbClr val="00008B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);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D0CA-ADF7-564D-996B-339DCEE1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B7940-6575-594F-8E6F-2CF29EFE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84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C5A2-C029-B645-8CC9-1BC9CC00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function at given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D7674-C15E-4144-9D6D-70909D716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methods:</a:t>
            </a:r>
          </a:p>
          <a:p>
            <a:pPr lvl="1"/>
            <a:r>
              <a:rPr lang="en-US" dirty="0"/>
              <a:t>Cubic or polynomial interpolation (splines, </a:t>
            </a:r>
            <a:r>
              <a:rPr lang="en-US" dirty="0" err="1"/>
              <a:t>polyfit</a:t>
            </a:r>
            <a:r>
              <a:rPr lang="en-US" dirty="0"/>
              <a:t> of appropriate order)</a:t>
            </a:r>
          </a:p>
          <a:p>
            <a:pPr lvl="1"/>
            <a:r>
              <a:rPr lang="en-US" i="1" dirty="0"/>
              <a:t>Note: For accurate results using splines or polynomials, the x-data values should be equally spaced.</a:t>
            </a:r>
          </a:p>
          <a:p>
            <a:pPr lvl="1"/>
            <a:r>
              <a:rPr lang="en-US" dirty="0"/>
              <a:t>Linear interpolation of adjacent x-y data points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24C5D-3472-6443-945D-931336B81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5BAA1-67BE-584E-8794-64FE030A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39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FEE4-0560-8A46-B362-51FF7F97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your teams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91892-8862-944B-9103-083E4D3D0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m-script that asks user to enter any whole number between 1 and 1000, and find whether the number is prime or not. Repeat as many times as users wants.</a:t>
            </a:r>
          </a:p>
          <a:p>
            <a:r>
              <a:rPr lang="en-US" dirty="0"/>
              <a:t>Use the </a:t>
            </a:r>
            <a:r>
              <a:rPr lang="en-US" dirty="0" err="1">
                <a:latin typeface="Courier" pitchFamily="2" charset="0"/>
              </a:rPr>
              <a:t>inputdlg</a:t>
            </a:r>
            <a:r>
              <a:rPr lang="en-US" dirty="0"/>
              <a:t> to accept user input</a:t>
            </a:r>
          </a:p>
          <a:p>
            <a:r>
              <a:rPr lang="en-US" dirty="0"/>
              <a:t>Print the result including the number the user entered.</a:t>
            </a:r>
          </a:p>
          <a:p>
            <a:pPr lvl="1"/>
            <a:r>
              <a:rPr lang="en-US" dirty="0"/>
              <a:t>EX: ‘You entered: 13. This is a PRIME number.’</a:t>
            </a:r>
          </a:p>
          <a:p>
            <a:pPr lvl="1"/>
            <a:r>
              <a:rPr lang="en-US" dirty="0"/>
              <a:t>EX: ‘You entered: 945. This is NOT a prime.’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93A19-9830-1042-98FF-F160944EB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0081C-7A0D-A242-BC75-5F517EAD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99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25AC-BE77-2945-8496-330669545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96FB2-E1FA-4B4F-9658-0B0B6E9E6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command </a:t>
            </a:r>
            <a:r>
              <a:rPr lang="en-US" dirty="0">
                <a:latin typeface="Courier" pitchFamily="2" charset="0"/>
              </a:rPr>
              <a:t>interp1</a:t>
            </a:r>
            <a:r>
              <a:rPr lang="en-US" dirty="0"/>
              <a:t> to generate estimated/predicted </a:t>
            </a:r>
            <a:r>
              <a:rPr lang="en-US" dirty="0">
                <a:latin typeface="Courier" pitchFamily="2" charset="0"/>
              </a:rPr>
              <a:t>y</a:t>
            </a:r>
            <a:r>
              <a:rPr lang="en-US" dirty="0"/>
              <a:t> values based off of adjacent </a:t>
            </a:r>
            <a:r>
              <a:rPr lang="en-US" dirty="0">
                <a:latin typeface="Courier" pitchFamily="2" charset="0"/>
              </a:rPr>
              <a:t>x-y</a:t>
            </a:r>
            <a:r>
              <a:rPr lang="en-US" dirty="0"/>
              <a:t> data points.</a:t>
            </a:r>
          </a:p>
          <a:p>
            <a:r>
              <a:rPr lang="en-US" dirty="0"/>
              <a:t>Sample: </a:t>
            </a:r>
            <a:r>
              <a:rPr lang="en-US" dirty="0" err="1">
                <a:latin typeface="Courier" pitchFamily="2" charset="0"/>
              </a:rPr>
              <a:t>yhat</a:t>
            </a:r>
            <a:r>
              <a:rPr lang="en-US" dirty="0">
                <a:latin typeface="Courier" pitchFamily="2" charset="0"/>
              </a:rPr>
              <a:t>=interp1(</a:t>
            </a:r>
            <a:r>
              <a:rPr lang="en-US" dirty="0" err="1">
                <a:latin typeface="Courier" pitchFamily="2" charset="0"/>
              </a:rPr>
              <a:t>x,y,xnew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56FCA-19D8-A947-B0EB-4A49C7405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BB60B-6AB9-FA4C-81BA-07A72D18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D1DA70-50E6-CA43-90A0-B9C7DE6F7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885" y="3584770"/>
            <a:ext cx="58293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18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handouts and lectures by Dr. </a:t>
            </a:r>
            <a:r>
              <a:rPr lang="en-US" dirty="0" err="1"/>
              <a:t>Arash</a:t>
            </a:r>
            <a:r>
              <a:rPr lang="en-US" dirty="0"/>
              <a:t> </a:t>
            </a:r>
            <a:r>
              <a:rPr lang="en-US" dirty="0" err="1"/>
              <a:t>Mehboobin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828D-79F4-AE4E-9451-102B35880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I plot?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CFDB10-97C9-ED45-94A6-19AA2C51F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8923" y="1609725"/>
            <a:ext cx="5466153" cy="45624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52C14-3188-494E-AA0A-F5C0A2473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A868E-6A5C-2A41-A049-05D49FFD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7B62A66-7403-8C43-8FFA-A1A513A2183E}"/>
              </a:ext>
            </a:extLst>
          </p:cNvPr>
          <p:cNvSpPr/>
          <p:nvPr/>
        </p:nvSpPr>
        <p:spPr>
          <a:xfrm>
            <a:off x="4495147" y="3589337"/>
            <a:ext cx="2922814" cy="286601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7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10EF-1CFA-F540-8F57-213F9894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multiple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27606-5466-8F41-AA28-D23D2677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Clr>
                <a:srgbClr val="800020"/>
              </a:buClr>
              <a:defRPr sz="3200" cap="all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/>
              <a:t>subplots</a:t>
            </a:r>
            <a:endParaRPr lang="en-US" dirty="0">
              <a:solidFill>
                <a:srgbClr val="00008B"/>
              </a:solidFill>
            </a:endParaRPr>
          </a:p>
          <a:p>
            <a:pPr>
              <a:buClr>
                <a:srgbClr val="800020"/>
              </a:buClr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solidFill>
                  <a:srgbClr val="00008B"/>
                </a:solidFill>
              </a:rPr>
              <a:t>The </a:t>
            </a:r>
            <a:r>
              <a:rPr lang="en-US" b="1" dirty="0">
                <a:solidFill>
                  <a:srgbClr val="00008B"/>
                </a:solidFill>
                <a:latin typeface="Courier"/>
                <a:ea typeface="Courier"/>
                <a:cs typeface="Courier"/>
                <a:sym typeface="Courier"/>
              </a:rPr>
              <a:t>subplot</a:t>
            </a:r>
            <a:r>
              <a:rPr lang="en-US" dirty="0">
                <a:solidFill>
                  <a:srgbClr val="00008B"/>
                </a:solidFill>
              </a:rPr>
              <a:t> command allows a given figure window in MATLAB</a:t>
            </a:r>
            <a:r>
              <a:rPr lang="en-US" b="1" dirty="0">
                <a:solidFill>
                  <a:srgbClr val="00008B"/>
                </a:solidFill>
              </a:rPr>
              <a:t> </a:t>
            </a:r>
            <a:r>
              <a:rPr lang="en-US" dirty="0">
                <a:solidFill>
                  <a:srgbClr val="00008B"/>
                </a:solidFill>
              </a:rPr>
              <a:t>to be broken into a rectangular array of plots, each addressed with standard plot commands</a:t>
            </a:r>
            <a:br>
              <a:rPr lang="en-US" dirty="0">
                <a:solidFill>
                  <a:srgbClr val="00008B"/>
                </a:solidFill>
              </a:rPr>
            </a:br>
            <a:endParaRPr lang="en-US" dirty="0">
              <a:solidFill>
                <a:srgbClr val="00008B"/>
              </a:solidFill>
            </a:endParaRPr>
          </a:p>
          <a:p>
            <a:pPr>
              <a:buClr>
                <a:srgbClr val="800020"/>
              </a:buClr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solidFill>
                  <a:srgbClr val="00008B"/>
                </a:solidFill>
              </a:rPr>
              <a:t>The command </a:t>
            </a:r>
            <a:r>
              <a:rPr lang="en-US" b="1" dirty="0">
                <a:solidFill>
                  <a:srgbClr val="00008B"/>
                </a:solidFill>
                <a:latin typeface="Courier"/>
                <a:ea typeface="Courier"/>
                <a:cs typeface="Courier"/>
                <a:sym typeface="Courier"/>
              </a:rPr>
              <a:t>subplot(</a:t>
            </a:r>
            <a:r>
              <a:rPr lang="en-US" b="1" dirty="0" err="1">
                <a:solidFill>
                  <a:srgbClr val="00008B"/>
                </a:solidFill>
                <a:latin typeface="Courier"/>
                <a:ea typeface="Courier"/>
                <a:cs typeface="Courier"/>
                <a:sym typeface="Courier"/>
              </a:rPr>
              <a:t>m,n,p</a:t>
            </a:r>
            <a:r>
              <a:rPr lang="en-US" b="1" dirty="0">
                <a:solidFill>
                  <a:srgbClr val="00008B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lang="en-US" dirty="0">
                <a:solidFill>
                  <a:srgbClr val="00008B"/>
                </a:solidFill>
              </a:rPr>
              <a:t> or </a:t>
            </a:r>
            <a:r>
              <a:rPr lang="en-US" b="1" dirty="0">
                <a:solidFill>
                  <a:srgbClr val="00008B"/>
                </a:solidFill>
                <a:latin typeface="Courier"/>
                <a:ea typeface="Courier"/>
                <a:cs typeface="Courier"/>
                <a:sym typeface="Courier"/>
              </a:rPr>
              <a:t>subplot(</a:t>
            </a:r>
            <a:r>
              <a:rPr lang="en-US" b="1" dirty="0" err="1">
                <a:solidFill>
                  <a:srgbClr val="00008B"/>
                </a:solidFill>
                <a:latin typeface="Courier"/>
                <a:ea typeface="Courier"/>
                <a:cs typeface="Courier"/>
                <a:sym typeface="Courier"/>
              </a:rPr>
              <a:t>mnp</a:t>
            </a:r>
            <a:r>
              <a:rPr lang="en-US" b="1" dirty="0">
                <a:solidFill>
                  <a:srgbClr val="00008B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lang="en-US" dirty="0">
                <a:solidFill>
                  <a:srgbClr val="00008B"/>
                </a:solidFill>
              </a:rPr>
              <a:t> splits the figure window into an array of plots </a:t>
            </a:r>
            <a:r>
              <a:rPr lang="en-US" b="1" dirty="0">
                <a:solidFill>
                  <a:srgbClr val="00008B"/>
                </a:solidFill>
                <a:latin typeface="Courier"/>
                <a:ea typeface="Courier"/>
                <a:cs typeface="Courier"/>
                <a:sym typeface="Courier"/>
              </a:rPr>
              <a:t>m</a:t>
            </a:r>
            <a:r>
              <a:rPr lang="en-US" dirty="0">
                <a:solidFill>
                  <a:srgbClr val="00008B"/>
                </a:solidFill>
              </a:rPr>
              <a:t>-rows by </a:t>
            </a:r>
            <a:r>
              <a:rPr lang="en-US" b="1" dirty="0">
                <a:solidFill>
                  <a:srgbClr val="00008B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lang="en-US" dirty="0">
                <a:solidFill>
                  <a:srgbClr val="00008B"/>
                </a:solidFill>
              </a:rPr>
              <a:t>-columns, and addresses the </a:t>
            </a:r>
            <a:r>
              <a:rPr lang="en-US" b="1" dirty="0" err="1">
                <a:solidFill>
                  <a:srgbClr val="00008B"/>
                </a:solidFill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rPr lang="en-US" dirty="0" err="1">
                <a:solidFill>
                  <a:srgbClr val="00008B"/>
                </a:solidFill>
              </a:rPr>
              <a:t>th</a:t>
            </a:r>
            <a:r>
              <a:rPr lang="en-US" dirty="0">
                <a:solidFill>
                  <a:srgbClr val="00008B"/>
                </a:solidFill>
              </a:rPr>
              <a:t> subplot (the subplot index </a:t>
            </a:r>
            <a:r>
              <a:rPr lang="en-US" b="1" dirty="0">
                <a:solidFill>
                  <a:srgbClr val="00008B"/>
                </a:solidFill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rPr lang="en-US" dirty="0">
                <a:solidFill>
                  <a:srgbClr val="00008B"/>
                </a:solidFill>
              </a:rPr>
              <a:t> counts from left to right beginning with the upper left plot and ending with the lower right plot)</a:t>
            </a:r>
          </a:p>
          <a:p>
            <a:pPr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lang="en-US" dirty="0">
              <a:solidFill>
                <a:srgbClr val="00008B"/>
              </a:solidFill>
            </a:endParaRPr>
          </a:p>
          <a:p>
            <a:pPr>
              <a:buClr>
                <a:srgbClr val="800020"/>
              </a:buClr>
              <a:defRPr sz="3200" cap="all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/>
              <a:t>NOTE</a:t>
            </a:r>
            <a:endParaRPr lang="en-US" dirty="0">
              <a:solidFill>
                <a:srgbClr val="00008B"/>
              </a:solidFill>
            </a:endParaRPr>
          </a:p>
          <a:p>
            <a:pPr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/>
              <a:t>The </a:t>
            </a:r>
            <a:r>
              <a:rPr lang="en-US" b="1" dirty="0">
                <a:latin typeface="Courier"/>
                <a:ea typeface="Courier"/>
                <a:cs typeface="Courier"/>
                <a:sym typeface="Courier"/>
              </a:rPr>
              <a:t>subplot</a:t>
            </a:r>
            <a:r>
              <a:rPr lang="en-US" dirty="0"/>
              <a:t> command </a:t>
            </a:r>
            <a:r>
              <a:rPr lang="en-US" b="1" dirty="0">
                <a:solidFill>
                  <a:srgbClr val="8B0000"/>
                </a:solidFill>
              </a:rPr>
              <a:t>does not plot data</a:t>
            </a:r>
            <a:r>
              <a:rPr lang="en-US" dirty="0"/>
              <a:t>; it only creates axes in the figure window. You still need to use the </a:t>
            </a:r>
            <a:r>
              <a:rPr lang="en-US" b="1" dirty="0">
                <a:latin typeface="Courier"/>
                <a:ea typeface="Courier"/>
                <a:cs typeface="Courier"/>
                <a:sym typeface="Courier"/>
              </a:rPr>
              <a:t>plot</a:t>
            </a:r>
            <a:r>
              <a:rPr lang="en-US" dirty="0"/>
              <a:t> command (or other commands that generate a plot), to graph data in a subplot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CCC2A-2554-4149-81A4-A0E75BD97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28B6B-813A-4F43-A216-06B0E368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6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A4516-F526-A14A-9887-75C72F484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Subplot code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1E2FF3-0DA1-DF40-BCEC-769B6AF1D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034" y="1609344"/>
            <a:ext cx="7970596" cy="294134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12D55-206E-A742-A700-B51908D29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27C90-D15B-AB4D-B770-3C3C88E1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1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8D557-9B6B-9E4B-98E6-D0339E427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closing fig windows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62BB2A-BD43-B648-8741-07C3FEA75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132" y="1190244"/>
            <a:ext cx="2984500" cy="838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A1569-CDAD-F445-A032-530EE9F3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7792B-0252-1648-AF88-957963D9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B213C5-669D-4E46-AEB3-CDD6676B08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1"/>
          <a:stretch/>
        </p:blipFill>
        <p:spPr>
          <a:xfrm>
            <a:off x="675132" y="2213864"/>
            <a:ext cx="6997700" cy="172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2BD647-C705-9C4A-8677-529715812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32" y="4360165"/>
            <a:ext cx="69977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09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73D11-15E3-9143-A2AA-CDEC17AC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43" y="0"/>
            <a:ext cx="8490857" cy="1609344"/>
          </a:xfrm>
        </p:spPr>
        <p:txBody>
          <a:bodyPr/>
          <a:lstStyle/>
          <a:p>
            <a:r>
              <a:rPr lang="en-US" dirty="0"/>
              <a:t>How can </a:t>
            </a:r>
            <a:r>
              <a:rPr lang="en-US" dirty="0" err="1"/>
              <a:t>Matlab</a:t>
            </a:r>
            <a:r>
              <a:rPr lang="en-US" dirty="0"/>
              <a:t> derive Regression 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8580E-8371-D543-98BB-2FD30DE1D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" pitchFamily="2" charset="0"/>
              </a:rPr>
              <a:t>polyfit</a:t>
            </a:r>
            <a:r>
              <a:rPr lang="en-US" dirty="0"/>
              <a:t> command</a:t>
            </a:r>
          </a:p>
          <a:p>
            <a:pPr marL="0" indent="0" algn="ctr">
              <a:buNone/>
            </a:pPr>
            <a:r>
              <a:rPr lang="en-US" dirty="0" err="1">
                <a:latin typeface="Courier" pitchFamily="2" charset="0"/>
              </a:rPr>
              <a:t>coeff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polyfit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x,y,n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 err="1">
                <a:solidFill>
                  <a:schemeClr val="accent2"/>
                </a:solidFill>
                <a:latin typeface="Courier" pitchFamily="2" charset="0"/>
              </a:rPr>
              <a:t>polyfit</a:t>
            </a:r>
            <a:r>
              <a:rPr lang="en-US" dirty="0"/>
              <a:t> finds the </a:t>
            </a:r>
            <a:r>
              <a:rPr lang="en-US" dirty="0" err="1"/>
              <a:t>coeff</a:t>
            </a:r>
            <a:r>
              <a:rPr lang="en-US" dirty="0"/>
              <a:t> (e.g., 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a1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a0</a:t>
            </a:r>
            <a:r>
              <a:rPr lang="en-US" dirty="0"/>
              <a:t>) of a polynomial 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f(x) </a:t>
            </a:r>
            <a:r>
              <a:rPr lang="en-US" dirty="0"/>
              <a:t>of degree </a:t>
            </a:r>
            <a:r>
              <a:rPr lang="en-US" dirty="0">
                <a:latin typeface="Courier" pitchFamily="2" charset="0"/>
              </a:rPr>
              <a:t>n</a:t>
            </a:r>
            <a:r>
              <a:rPr lang="en-US" dirty="0"/>
              <a:t> that fits the data 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y</a:t>
            </a:r>
            <a:r>
              <a:rPr lang="en-US" dirty="0"/>
              <a:t> via least squares method; 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y</a:t>
            </a:r>
            <a:r>
              <a:rPr lang="en-US" dirty="0"/>
              <a:t> are data pairs, and 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n</a:t>
            </a:r>
            <a:r>
              <a:rPr lang="en-US" dirty="0"/>
              <a:t> represents polynomial degree.</a:t>
            </a:r>
          </a:p>
          <a:p>
            <a:pPr marL="0" indent="0" algn="ctr">
              <a:buNone/>
            </a:pPr>
            <a:r>
              <a:rPr lang="en-US" dirty="0" err="1">
                <a:latin typeface="Courier" pitchFamily="2" charset="0"/>
              </a:rPr>
              <a:t>coeff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polyfit</a:t>
            </a:r>
            <a:r>
              <a:rPr lang="en-US" dirty="0">
                <a:latin typeface="Courier" pitchFamily="2" charset="0"/>
              </a:rPr>
              <a:t>(x,y,1)</a:t>
            </a:r>
            <a:endParaRPr lang="en-US" dirty="0"/>
          </a:p>
          <a:p>
            <a:r>
              <a:rPr lang="en-US" dirty="0"/>
              <a:t>Polynomial :</a:t>
            </a:r>
          </a:p>
          <a:p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f(x)=a</a:t>
            </a:r>
            <a:r>
              <a:rPr lang="en-US" b="1" baseline="-5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US" b="1" baseline="31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+a</a:t>
            </a:r>
            <a:r>
              <a:rPr lang="en-US" b="1" baseline="-5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n-1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US" b="1" baseline="31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n-1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+…+a</a:t>
            </a:r>
            <a:r>
              <a:rPr lang="en-US" b="1" baseline="-5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US" b="1" baseline="31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+a</a:t>
            </a:r>
            <a:r>
              <a:rPr lang="en-US" b="1" baseline="-5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US" b="1" baseline="31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+a</a:t>
            </a:r>
            <a:r>
              <a:rPr lang="en-US" b="1" baseline="-5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US" b="1" baseline="31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lang="en-US" dirty="0">
                <a:solidFill>
                  <a:srgbClr val="00008B"/>
                </a:solidFill>
              </a:rPr>
              <a:t>, where </a:t>
            </a:r>
            <a:r>
              <a:rPr lang="en-US" b="1" dirty="0">
                <a:solidFill>
                  <a:srgbClr val="8B00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US" b="1" baseline="31999" dirty="0">
                <a:solidFill>
                  <a:srgbClr val="8B0000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lang="en-US" b="1" dirty="0">
                <a:solidFill>
                  <a:srgbClr val="8B0000"/>
                </a:solidFill>
                <a:latin typeface="Courier"/>
                <a:ea typeface="Courier"/>
                <a:cs typeface="Courier"/>
                <a:sym typeface="Courier"/>
              </a:rPr>
              <a:t>=1</a:t>
            </a:r>
            <a:r>
              <a:rPr lang="en-US" dirty="0">
                <a:solidFill>
                  <a:srgbClr val="00008B"/>
                </a:solidFill>
              </a:rPr>
              <a:t>, 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-US" b="1" baseline="-5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lang="en-US" dirty="0">
                <a:solidFill>
                  <a:srgbClr val="00008B"/>
                </a:solidFill>
              </a:rPr>
              <a:t>: are the polynomial coefficients, and 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lang="en-US" dirty="0">
                <a:solidFill>
                  <a:srgbClr val="00008B"/>
                </a:solidFill>
              </a:rPr>
              <a:t>: polynomial degree (value of the highest exponent is the degree of the polynomial). </a:t>
            </a:r>
          </a:p>
          <a:p>
            <a:r>
              <a:rPr lang="en-US" dirty="0">
                <a:solidFill>
                  <a:srgbClr val="00008B"/>
                </a:solidFill>
              </a:rPr>
              <a:t>For example, linear: 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f(x)=a</a:t>
            </a:r>
            <a:r>
              <a:rPr lang="en-US" b="1" baseline="-5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x+a</a:t>
            </a:r>
            <a:r>
              <a:rPr lang="en-US" b="1" baseline="-5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lang="en-US" dirty="0">
                <a:solidFill>
                  <a:srgbClr val="00008B"/>
                </a:solidFill>
              </a:rPr>
              <a:t>, quadratic: 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f(x)=a</a:t>
            </a:r>
            <a:r>
              <a:rPr lang="en-US" b="1" baseline="-5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US" b="1" baseline="31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+a</a:t>
            </a:r>
            <a:r>
              <a:rPr lang="en-US" b="1" baseline="-5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x+a</a:t>
            </a:r>
            <a:r>
              <a:rPr lang="en-US" b="1" baseline="-5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lang="en-US" dirty="0">
                <a:solidFill>
                  <a:srgbClr val="00008B"/>
                </a:solidFill>
              </a:rPr>
              <a:t>, cubic: 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f(x)=a</a:t>
            </a:r>
            <a:r>
              <a:rPr lang="en-US" b="1" baseline="-5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3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US" b="1" baseline="31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3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+a</a:t>
            </a:r>
            <a:r>
              <a:rPr lang="en-US" b="1" baseline="-5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US" b="1" baseline="31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+a</a:t>
            </a:r>
            <a:r>
              <a:rPr lang="en-US" b="1" baseline="-5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x+a</a:t>
            </a:r>
            <a:r>
              <a:rPr lang="en-US" b="1" baseline="-5999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C7FAE-11BD-3248-A75D-8E4A7588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A5372-747B-1648-A48C-CE733C60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32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0B51EB7-2CF5-8C4B-A98E-894A8649D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1684"/>
            <a:ext cx="9144000" cy="40363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8F47E4-B591-FA46-B2AC-D9D4B800A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calculate f(X)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1E596-B91A-E147-B894-A1595EE8F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solidFill>
                  <a:schemeClr val="accent2"/>
                </a:solidFill>
                <a:latin typeface="Courier" pitchFamily="2" charset="0"/>
              </a:rPr>
              <a:t>polyval</a:t>
            </a:r>
            <a:r>
              <a:rPr lang="en-US" dirty="0"/>
              <a:t> command to determine values if </a:t>
            </a:r>
            <a:r>
              <a:rPr lang="en-US" dirty="0" err="1">
                <a:solidFill>
                  <a:schemeClr val="accent2"/>
                </a:solidFill>
                <a:latin typeface="Courier" pitchFamily="2" charset="0"/>
              </a:rPr>
              <a:t>yHat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=f(x)</a:t>
            </a:r>
          </a:p>
          <a:p>
            <a:r>
              <a:rPr lang="en-US" dirty="0"/>
              <a:t>Note: </a:t>
            </a:r>
            <a:r>
              <a:rPr lang="en-US" dirty="0" err="1">
                <a:solidFill>
                  <a:schemeClr val="accent2"/>
                </a:solidFill>
                <a:latin typeface="Courier" pitchFamily="2" charset="0"/>
              </a:rPr>
              <a:t>yHat</a:t>
            </a:r>
            <a:r>
              <a:rPr lang="en-US" dirty="0"/>
              <a:t> is used instead of y to distinguish between the two data sets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34DC2-CD21-494E-A4FC-A4B3350C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86E7F-59C2-F74E-8511-8BE67F8B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23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B4A4-DA6C-6D4B-A447-299BEE910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Curve fitting: exponential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5827E-F6F9-B043-B002-32A166E5A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Exponential data of form</a:t>
            </a:r>
          </a:p>
          <a:p>
            <a:r>
              <a:rPr lang="en-US" dirty="0"/>
              <a:t>Transform into linear equation by taking log of both sides:</a:t>
            </a:r>
          </a:p>
          <a:p>
            <a:endParaRPr lang="en-US" dirty="0"/>
          </a:p>
          <a:p>
            <a:r>
              <a:rPr lang="en-US" dirty="0"/>
              <a:t>This equation looks a lot like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f(x)=a1x+a0</a:t>
            </a:r>
            <a:r>
              <a:rPr lang="en-US" dirty="0"/>
              <a:t>, with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a1</a:t>
            </a:r>
            <a:r>
              <a:rPr lang="en-US" dirty="0"/>
              <a:t> representing the slope,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log(a0) </a:t>
            </a:r>
            <a:r>
              <a:rPr lang="en-US" dirty="0"/>
              <a:t>representing the intercept. Also, note that instead of y we have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log(y)</a:t>
            </a:r>
          </a:p>
          <a:p>
            <a:r>
              <a:rPr lang="en-US" dirty="0"/>
              <a:t>The plot of this equation where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x </a:t>
            </a:r>
            <a:r>
              <a:rPr lang="en-US" dirty="0"/>
              <a:t>is in rectangular coordinates but y is in logarithmic form (i.e.,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log(y)</a:t>
            </a:r>
            <a:r>
              <a:rPr lang="en-US" dirty="0"/>
              <a:t>), is called a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semi-log plot</a:t>
            </a:r>
          </a:p>
          <a:p>
            <a:r>
              <a:rPr lang="en-US" dirty="0"/>
              <a:t>In MATLAB, you can use the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semilogy</a:t>
            </a:r>
            <a:r>
              <a:rPr lang="en-US" dirty="0"/>
              <a:t> command to generate this plot: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semilogy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x,y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BEA9F-B9AE-5E43-AB91-387839C57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66AFA-1E6F-A749-9F1D-C0067898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E6AFDB2D-0DA1-1646-9B37-7FC4FC287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74841" y="1649069"/>
            <a:ext cx="1476352" cy="30985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31B51D53-CBAF-5A40-8352-194431861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29595" y="2523476"/>
            <a:ext cx="3062773" cy="32752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60869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526</TotalTime>
  <Words>1319</Words>
  <Application>Microsoft Office PowerPoint</Application>
  <PresentationFormat>On-screen Show (4:3)</PresentationFormat>
  <Paragraphs>166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Calibri</vt:lpstr>
      <vt:lpstr>Courier</vt:lpstr>
      <vt:lpstr>Gill Sans</vt:lpstr>
      <vt:lpstr>Gill Sans SemiBold</vt:lpstr>
      <vt:lpstr>Rockwell</vt:lpstr>
      <vt:lpstr>Rockwell Condensed</vt:lpstr>
      <vt:lpstr>Rockwell Extra Bold</vt:lpstr>
      <vt:lpstr>Wingdings</vt:lpstr>
      <vt:lpstr>Wood Type</vt:lpstr>
      <vt:lpstr>ENGR 12</vt:lpstr>
      <vt:lpstr>In your teams </vt:lpstr>
      <vt:lpstr>How would I plot?</vt:lpstr>
      <vt:lpstr>Generating multiple plots</vt:lpstr>
      <vt:lpstr>Sample Subplot code</vt:lpstr>
      <vt:lpstr>Creating and closing fig windows</vt:lpstr>
      <vt:lpstr>How can Matlab derive Regression line?</vt:lpstr>
      <vt:lpstr>How can we calculate f(X)</vt:lpstr>
      <vt:lpstr>Curve fitting: exponential function</vt:lpstr>
      <vt:lpstr>Curve fitting: power function</vt:lpstr>
      <vt:lpstr>Filtering data</vt:lpstr>
      <vt:lpstr>Polynomial curve fit</vt:lpstr>
      <vt:lpstr>Try example</vt:lpstr>
      <vt:lpstr>Tweak the plot…</vt:lpstr>
      <vt:lpstr>Cubic spline</vt:lpstr>
      <vt:lpstr>What are splines?</vt:lpstr>
      <vt:lpstr>How to matlab cubic splines?</vt:lpstr>
      <vt:lpstr>Sample cubic spline fit</vt:lpstr>
      <vt:lpstr>Estimating function at given point</vt:lpstr>
      <vt:lpstr>Linear interpolation</vt:lpstr>
      <vt:lpstr>Acknowledgment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12</dc:title>
  <dc:creator>Microsoft Office User</dc:creator>
  <cp:lastModifiedBy>Peiffer, Avery E</cp:lastModifiedBy>
  <cp:revision>52</cp:revision>
  <dcterms:created xsi:type="dcterms:W3CDTF">2018-01-16T11:06:59Z</dcterms:created>
  <dcterms:modified xsi:type="dcterms:W3CDTF">2018-01-30T19:27:38Z</dcterms:modified>
</cp:coreProperties>
</file>