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480" r:id="rId3"/>
    <p:sldId id="1739" r:id="rId4"/>
    <p:sldId id="1740" r:id="rId5"/>
    <p:sldId id="1741" r:id="rId6"/>
    <p:sldId id="1742" r:id="rId7"/>
    <p:sldId id="1743" r:id="rId8"/>
    <p:sldId id="1744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C. Ramirez" initials="JCR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F00"/>
    <a:srgbClr val="996633"/>
    <a:srgbClr val="009900"/>
    <a:srgbClr val="C5FFFF"/>
    <a:srgbClr val="00FFFF"/>
    <a:srgbClr val="FF0000"/>
    <a:srgbClr val="003399"/>
    <a:srgbClr val="80008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2" autoAdjust="0"/>
    <p:restoredTop sz="86432" autoAdjust="0"/>
  </p:normalViewPr>
  <p:slideViewPr>
    <p:cSldViewPr>
      <p:cViewPr varScale="1">
        <p:scale>
          <a:sx n="74" d="100"/>
          <a:sy n="74" d="100"/>
        </p:scale>
        <p:origin x="113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62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329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AE5D34-5B82-E445-A5BE-B61E06D2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353277-2F85-B541-909E-AC549FE0E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2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0F10924-4082-E940-9976-B97DB6E15DE2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Trace on board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</a:t>
            </a:r>
            <a:r>
              <a:rPr lang="en-US" baseline="0" dirty="0"/>
              <a:t> a simplified form of this same idea very early in the term when we deleted from a </a:t>
            </a:r>
            <a:r>
              <a:rPr lang="en-US" baseline="0" dirty="0" err="1"/>
              <a:t>LinkedBag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53277-2F85-B541-909E-AC549FE0E2B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0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62000" y="1066800"/>
            <a:ext cx="76962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1"/>
              <a:t>Course Notes for</a:t>
            </a:r>
          </a:p>
          <a:p>
            <a:pPr eaLnBrk="1" hangingPunct="1">
              <a:defRPr/>
            </a:pPr>
            <a:r>
              <a:rPr lang="en-US" sz="4400" b="1"/>
              <a:t>CS 0445</a:t>
            </a:r>
          </a:p>
          <a:p>
            <a:pPr eaLnBrk="1" hangingPunct="1">
              <a:defRPr/>
            </a:pPr>
            <a:r>
              <a:rPr lang="en-US" sz="4400" b="1"/>
              <a:t>Data Structures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 b="1"/>
              <a:t>By</a:t>
            </a:r>
          </a:p>
          <a:p>
            <a:pPr eaLnBrk="1" hangingPunct="1">
              <a:defRPr/>
            </a:pPr>
            <a:r>
              <a:rPr lang="en-US" sz="2400" b="1"/>
              <a:t>John C. Ramirez</a:t>
            </a:r>
          </a:p>
          <a:p>
            <a:pPr eaLnBrk="1" hangingPunct="1">
              <a:defRPr/>
            </a:pPr>
            <a:r>
              <a:rPr lang="en-US" sz="2400" b="1"/>
              <a:t>Department of Computer Science</a:t>
            </a:r>
          </a:p>
          <a:p>
            <a:pPr eaLnBrk="1" hangingPunct="1">
              <a:defRPr/>
            </a:pPr>
            <a:r>
              <a:rPr lang="en-US" sz="2400" b="1"/>
              <a:t>University of Pittsburgh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1719E2-499D-2B43-A5D9-63B6883FE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918ED-960B-6949-82EC-8D82109E8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83D33-0FBF-D24F-AD0F-CE8A43C96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02F1F-92A7-9C40-B81B-959419CFD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62BF-D0B2-1D45-BA1B-D96C4BEDF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EA06B-ED44-0E43-A2A7-4AE235372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7DC74-4E80-AA4E-A204-2572626A7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5E9F6-98F7-A844-803B-0FF98C288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EB31-3741-2F41-9F8A-4F1B533BF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D03F-2DB3-A747-A4CF-A120AB58A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990E6-20AF-1747-87FB-816FDC83F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EBFE"/>
            </a:gs>
            <a:gs pos="100000">
              <a:srgbClr val="C5D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EEE172A-8EA4-F44B-B5C2-B2BFC2C32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3"/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95" r:id="rId1"/>
    <p:sldLayoutId id="2147485185" r:id="rId2"/>
    <p:sldLayoutId id="2147485186" r:id="rId3"/>
    <p:sldLayoutId id="2147485187" r:id="rId4"/>
    <p:sldLayoutId id="2147485188" r:id="rId5"/>
    <p:sldLayoutId id="2147485189" r:id="rId6"/>
    <p:sldLayoutId id="2147485190" r:id="rId7"/>
    <p:sldLayoutId id="2147485191" r:id="rId8"/>
    <p:sldLayoutId id="2147485192" r:id="rId9"/>
    <p:sldLayoutId id="2147485193" r:id="rId10"/>
    <p:sldLayoutId id="2147485194" r:id="rId11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3000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charset="0"/>
        <a:buChar char="4"/>
        <a:defRPr sz="26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22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6917CB8-DCA0-FD44-A9FB-AA88F96A4D8B}" type="slidenum">
              <a:rPr lang="en-US" sz="1400">
                <a:latin typeface="Arial" charset="0"/>
              </a:rPr>
              <a:pPr eaLnBrk="1" hangingPunct="1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These notes are intended for use by students in CS0445 at the University of Pittsburgh and no one else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These notes are provided free of charge and may not be sold in any shape or form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Material from these notes is obtained from various sources, including, but not limited to,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Data Structures and Abstractions with Java, 2</a:t>
            </a:r>
            <a:r>
              <a:rPr lang="en-US" sz="2000" baseline="30000" dirty="0">
                <a:latin typeface="Tahoma" charset="0"/>
                <a:ea typeface="ＭＳ Ｐゴシック" charset="0"/>
              </a:rPr>
              <a:t>nd</a:t>
            </a:r>
            <a:r>
              <a:rPr lang="en-US" sz="2000" dirty="0">
                <a:latin typeface="Tahoma" charset="0"/>
                <a:ea typeface="ＭＳ Ｐゴシック" charset="0"/>
              </a:rPr>
              <a:t>, 3</a:t>
            </a:r>
            <a:r>
              <a:rPr lang="en-US" sz="2000" baseline="30000" dirty="0">
                <a:latin typeface="Tahoma" charset="0"/>
                <a:ea typeface="ＭＳ Ｐゴシック" charset="0"/>
              </a:rPr>
              <a:t>rd</a:t>
            </a:r>
            <a:r>
              <a:rPr lang="en-US" sz="2000" dirty="0">
                <a:latin typeface="Tahoma" charset="0"/>
                <a:ea typeface="ＭＳ Ｐゴシック" charset="0"/>
              </a:rPr>
              <a:t> and 4</a:t>
            </a:r>
            <a:r>
              <a:rPr lang="en-US" sz="2000" baseline="30000" dirty="0">
                <a:latin typeface="Tahoma" charset="0"/>
                <a:ea typeface="ＭＳ Ｐゴシック" charset="0"/>
              </a:rPr>
              <a:t>th</a:t>
            </a:r>
            <a:r>
              <a:rPr lang="en-US" sz="2000" dirty="0">
                <a:latin typeface="Tahoma" charset="0"/>
                <a:ea typeface="ＭＳ Ｐゴシック" charset="0"/>
              </a:rPr>
              <a:t> Editions by Frank </a:t>
            </a:r>
            <a:r>
              <a:rPr lang="en-US" sz="2000" dirty="0" err="1">
                <a:latin typeface="Tahoma" charset="0"/>
                <a:ea typeface="ＭＳ Ｐゴシック" charset="0"/>
              </a:rPr>
              <a:t>Carrano</a:t>
            </a:r>
            <a:r>
              <a:rPr lang="en-US" sz="2000" dirty="0">
                <a:latin typeface="Tahoma" charset="0"/>
                <a:ea typeface="ＭＳ Ｐゴシック" charset="0"/>
              </a:rPr>
              <a:t> (and Timothy Henry)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Data Structures and the Java Collections Framework by William Collins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Classic Data Structures in Java by Timothy Budd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Java By Dissection by Pohl and McDowell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Java Software Solutions (various editions) by John Lewis and William Loftus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latin typeface="Tahoma" charset="0"/>
                <a:ea typeface="ＭＳ Ｐゴシック" charset="0"/>
              </a:rPr>
              <a:t>java.sun.com</a:t>
            </a:r>
            <a:r>
              <a:rPr lang="en-US" sz="2000" dirty="0">
                <a:latin typeface="Tahoma" charset="0"/>
                <a:ea typeface="ＭＳ Ｐゴシック" charset="0"/>
              </a:rPr>
              <a:t> and its many sub-links</a:t>
            </a:r>
          </a:p>
        </p:txBody>
      </p:sp>
    </p:spTree>
    <p:extLst>
      <p:ext uri="{BB962C8B-B14F-4D97-AF65-F5344CB8AC3E}">
        <p14:creationId xmlns:p14="http://schemas.microsoft.com/office/powerpoint/2010/main" val="295274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C1B8801-D116-B442-8432-13644F46EBEB}" type="slidenum">
              <a:rPr lang="en-US" sz="1400">
                <a:latin typeface="Arial" charset="0"/>
              </a:rPr>
              <a:pPr eaLnBrk="1" hangingPunct="1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remove() Method</a:t>
            </a: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029200"/>
          </a:xfrm>
        </p:spPr>
        <p:txBody>
          <a:bodyPr/>
          <a:lstStyle/>
          <a:p>
            <a:pPr lvl="1" eaLnBrk="1" hangingPunct="1"/>
            <a:r>
              <a:rPr lang="en-US" b="1">
                <a:solidFill>
                  <a:srgbClr val="33CC33"/>
                </a:solidFill>
                <a:latin typeface="Tahoma" charset="0"/>
                <a:ea typeface="ＭＳ Ｐゴシック" charset="0"/>
              </a:rPr>
              <a:t>remove()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Idea is simple: 1) Find the node and, 2) Delete it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However, it is much trickier than add – why?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Unlike add(), which is always at a leaf, the remove() operation could remove an arbitrary node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Depending upon where that node is, this could be a problem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Let's look at 3 cases, and discuss the differences between them</a:t>
            </a:r>
          </a:p>
        </p:txBody>
      </p:sp>
      <p:sp>
        <p:nvSpPr>
          <p:cNvPr id="1565700" name="Oval 4"/>
          <p:cNvSpPr>
            <a:spLocks noChangeArrowheads="1"/>
          </p:cNvSpPr>
          <p:nvPr/>
        </p:nvSpPr>
        <p:spPr bwMode="auto">
          <a:xfrm>
            <a:off x="4876800" y="5715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01" name="Oval 5"/>
          <p:cNvSpPr>
            <a:spLocks noChangeArrowheads="1"/>
          </p:cNvSpPr>
          <p:nvPr/>
        </p:nvSpPr>
        <p:spPr bwMode="auto">
          <a:xfrm>
            <a:off x="4419600" y="4953000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02" name="Oval 6"/>
          <p:cNvSpPr>
            <a:spLocks noChangeArrowheads="1"/>
          </p:cNvSpPr>
          <p:nvPr/>
        </p:nvSpPr>
        <p:spPr bwMode="auto">
          <a:xfrm>
            <a:off x="7010400" y="4876800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03" name="Oval 7"/>
          <p:cNvSpPr>
            <a:spLocks noChangeArrowheads="1"/>
          </p:cNvSpPr>
          <p:nvPr/>
        </p:nvSpPr>
        <p:spPr bwMode="auto">
          <a:xfrm>
            <a:off x="7391400" y="5638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04" name="Oval 8"/>
          <p:cNvSpPr>
            <a:spLocks noChangeArrowheads="1"/>
          </p:cNvSpPr>
          <p:nvPr/>
        </p:nvSpPr>
        <p:spPr bwMode="auto">
          <a:xfrm>
            <a:off x="6553200" y="5638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05" name="Line 9"/>
          <p:cNvSpPr>
            <a:spLocks noChangeShapeType="1"/>
          </p:cNvSpPr>
          <p:nvPr/>
        </p:nvSpPr>
        <p:spPr bwMode="auto">
          <a:xfrm flipH="1">
            <a:off x="6858000" y="52578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6" name="Line 10"/>
          <p:cNvSpPr>
            <a:spLocks noChangeShapeType="1"/>
          </p:cNvSpPr>
          <p:nvPr/>
        </p:nvSpPr>
        <p:spPr bwMode="auto">
          <a:xfrm>
            <a:off x="7391400" y="53340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7" name="Line 11"/>
          <p:cNvSpPr>
            <a:spLocks noChangeShapeType="1"/>
          </p:cNvSpPr>
          <p:nvPr/>
        </p:nvSpPr>
        <p:spPr bwMode="auto">
          <a:xfrm>
            <a:off x="4038600" y="46482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8" name="Line 12"/>
          <p:cNvSpPr>
            <a:spLocks noChangeShapeType="1"/>
          </p:cNvSpPr>
          <p:nvPr/>
        </p:nvSpPr>
        <p:spPr bwMode="auto">
          <a:xfrm>
            <a:off x="4800600" y="53340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9" name="Oval 13"/>
          <p:cNvSpPr>
            <a:spLocks noChangeArrowheads="1"/>
          </p:cNvSpPr>
          <p:nvPr/>
        </p:nvSpPr>
        <p:spPr bwMode="auto">
          <a:xfrm>
            <a:off x="1219200" y="5334000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10" name="Line 14"/>
          <p:cNvSpPr>
            <a:spLocks noChangeShapeType="1"/>
          </p:cNvSpPr>
          <p:nvPr/>
        </p:nvSpPr>
        <p:spPr bwMode="auto">
          <a:xfrm flipV="1">
            <a:off x="1524000" y="4724400"/>
            <a:ext cx="533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11" name="Text Box 15"/>
          <p:cNvSpPr txBox="1">
            <a:spLocks noChangeArrowheads="1"/>
          </p:cNvSpPr>
          <p:nvPr/>
        </p:nvSpPr>
        <p:spPr bwMode="auto">
          <a:xfrm>
            <a:off x="762000" y="42672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node is a leaf</a:t>
            </a:r>
          </a:p>
        </p:txBody>
      </p:sp>
      <p:sp>
        <p:nvSpPr>
          <p:cNvPr id="1565712" name="Text Box 16"/>
          <p:cNvSpPr txBox="1">
            <a:spLocks noChangeArrowheads="1"/>
          </p:cNvSpPr>
          <p:nvPr/>
        </p:nvSpPr>
        <p:spPr bwMode="auto">
          <a:xfrm>
            <a:off x="3733800" y="4191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node has 1 child</a:t>
            </a:r>
          </a:p>
        </p:txBody>
      </p:sp>
      <p:sp>
        <p:nvSpPr>
          <p:cNvPr id="1565713" name="Text Box 17"/>
          <p:cNvSpPr txBox="1">
            <a:spLocks noChangeArrowheads="1"/>
          </p:cNvSpPr>
          <p:nvPr/>
        </p:nvSpPr>
        <p:spPr bwMode="auto">
          <a:xfrm>
            <a:off x="6858000" y="41148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node has 2 children</a:t>
            </a:r>
          </a:p>
        </p:txBody>
      </p:sp>
      <p:sp>
        <p:nvSpPr>
          <p:cNvPr id="1565714" name="Line 18"/>
          <p:cNvSpPr>
            <a:spLocks noChangeShapeType="1"/>
          </p:cNvSpPr>
          <p:nvPr/>
        </p:nvSpPr>
        <p:spPr bwMode="auto">
          <a:xfrm flipH="1" flipV="1">
            <a:off x="6553200" y="46482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7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6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6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6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6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6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6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6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6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6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6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6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6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700" grpId="0" animBg="1"/>
      <p:bldP spid="1565701" grpId="0" animBg="1"/>
      <p:bldP spid="1565702" grpId="0" animBg="1"/>
      <p:bldP spid="1565703" grpId="0" animBg="1"/>
      <p:bldP spid="1565704" grpId="0" animBg="1"/>
      <p:bldP spid="1565705" grpId="0" animBg="1"/>
      <p:bldP spid="1565706" grpId="0" animBg="1"/>
      <p:bldP spid="1565707" grpId="0" animBg="1"/>
      <p:bldP spid="1565708" grpId="0" animBg="1"/>
      <p:bldP spid="1565709" grpId="0" animBg="1"/>
      <p:bldP spid="1565710" grpId="0" animBg="1"/>
      <p:bldP spid="1565711" grpId="0"/>
      <p:bldP spid="1565712" grpId="0"/>
      <p:bldP spid="1565713" grpId="0"/>
      <p:bldP spid="15657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6CB4080-25AD-D14C-957B-0D37C218F4FA}" type="slidenum">
              <a:rPr lang="en-US" sz="1400">
                <a:latin typeface="Arial" charset="0"/>
              </a:rPr>
              <a:pPr eaLnBrk="1" hangingPunct="1"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remove() Method</a:t>
            </a:r>
          </a:p>
        </p:txBody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0" lvl="1" indent="-495300" eaLnBrk="1" hangingPunct="1">
              <a:buFont typeface="Marlett" charset="0"/>
              <a:buAutoNum type="arabicParenR"/>
            </a:pPr>
            <a:r>
              <a:rPr lang="en-US">
                <a:latin typeface="Tahoma" charset="0"/>
                <a:ea typeface="ＭＳ Ｐゴシック" charset="0"/>
              </a:rPr>
              <a:t>Node is a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leaf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This one is easy – simply set its parent's appropriate child reference to null (so we need a ref. to parent)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Garbage collector takes care of the rest</a:t>
            </a:r>
          </a:p>
          <a:p>
            <a:pPr marL="952500" lvl="1" indent="-495300" eaLnBrk="1" hangingPunct="1">
              <a:buFont typeface="Marlett" charset="0"/>
              <a:buAutoNum type="arabicParenR" startAt="2"/>
            </a:pPr>
            <a:r>
              <a:rPr lang="en-US">
                <a:latin typeface="Tahoma" charset="0"/>
                <a:ea typeface="ＭＳ Ｐゴシック" charset="0"/>
              </a:rPr>
              <a:t>Node has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one child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Still not so bad…in fact this looks a lot like what?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Deleting a node from a linked list</a:t>
            </a:r>
          </a:p>
          <a:p>
            <a:pPr marL="1752600" lvl="3" indent="-381000" eaLnBrk="1" hangingPunct="1"/>
            <a:r>
              <a:rPr lang="en-US">
                <a:latin typeface="Tahoma" charset="0"/>
                <a:ea typeface="ＭＳ Ｐゴシック" charset="0"/>
              </a:rPr>
              <a:t>Set parent's child reference to node's child reference</a:t>
            </a:r>
          </a:p>
          <a:p>
            <a:pPr marL="952500" lvl="1" indent="-495300" eaLnBrk="1" hangingPunct="1">
              <a:buFont typeface="Marlett" charset="0"/>
              <a:buAutoNum type="arabicParenR" startAt="3"/>
            </a:pPr>
            <a:r>
              <a:rPr lang="en-US">
                <a:latin typeface="Tahoma" charset="0"/>
                <a:ea typeface="ＭＳ Ｐゴシック" charset="0"/>
              </a:rPr>
              <a:t>Node has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two children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This one is tricky!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Why -- only one reference coming in but two going out</a:t>
            </a:r>
          </a:p>
        </p:txBody>
      </p:sp>
    </p:spTree>
    <p:extLst>
      <p:ext uri="{BB962C8B-B14F-4D97-AF65-F5344CB8AC3E}">
        <p14:creationId xmlns:p14="http://schemas.microsoft.com/office/powerpoint/2010/main" val="174027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6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6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6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6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4E37802-4FD4-4949-B819-1CF3B721C2AD}" type="slidenum">
              <a:rPr lang="en-US" sz="1400">
                <a:latin typeface="Arial" charset="0"/>
              </a:rPr>
              <a:pPr eaLnBrk="1" hangingPunct="1"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remove() Method</a:t>
            </a:r>
          </a:p>
        </p:txBody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So to actually delete the node would require significant reorganization of the tree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But do we really even need to delete the </a:t>
            </a:r>
            <a:r>
              <a:rPr lang="en-US" b="1">
                <a:latin typeface="Tahoma" charset="0"/>
                <a:ea typeface="ＭＳ Ｐゴシック" charset="0"/>
              </a:rPr>
              <a:t>NODE</a:t>
            </a:r>
            <a:r>
              <a:rPr lang="en-US">
                <a:latin typeface="Tahoma" charset="0"/>
                <a:ea typeface="ＭＳ Ｐゴシック" charset="0"/>
              </a:rPr>
              <a:t>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No, we need to delete the </a:t>
            </a:r>
            <a:r>
              <a:rPr lang="en-US" b="1">
                <a:latin typeface="Tahoma" charset="0"/>
                <a:ea typeface="ＭＳ Ｐゴシック" charset="0"/>
              </a:rPr>
              <a:t>DATA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Perhaps we can accomplish this while leaving the node itself where it is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How?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Recall that what is important about a BST is the BST Property (i.e. the ordering)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 shape is irrelevant (except for efficiency concerns, which we will discuss next)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So perhaps we can move data from another node into the node whose value we want to delete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Perhaps the other node will be easier to delete</a:t>
            </a:r>
          </a:p>
        </p:txBody>
      </p:sp>
    </p:spTree>
    <p:extLst>
      <p:ext uri="{BB962C8B-B14F-4D97-AF65-F5344CB8AC3E}">
        <p14:creationId xmlns:p14="http://schemas.microsoft.com/office/powerpoint/2010/main" val="16931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6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6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192C092-4E39-BE43-8882-9A9CA17C2009}" type="slidenum">
              <a:rPr lang="en-US" sz="1400">
                <a:latin typeface="Arial" charset="0"/>
              </a:rPr>
              <a:pPr eaLnBrk="1" hangingPunct="1"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remove() Method</a:t>
            </a:r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 do we choose this node?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Consider an </a:t>
            </a:r>
            <a:r>
              <a:rPr lang="en-US" dirty="0" err="1"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latin typeface="Tahoma" charset="0"/>
                <a:ea typeface="ＭＳ Ｐゴシック" charset="0"/>
              </a:rPr>
              <a:t> traversal of the tree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 could substitute the value directly before (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predecessor</a:t>
            </a:r>
            <a:r>
              <a:rPr lang="en-US" dirty="0">
                <a:latin typeface="Tahoma" charset="0"/>
                <a:ea typeface="ＭＳ Ｐゴシック" charset="0"/>
              </a:rPr>
              <a:t>) or the value directly after (</a:t>
            </a:r>
            <a:r>
              <a:rPr lang="en-US" dirty="0" err="1"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latin typeface="Tahoma" charset="0"/>
                <a:ea typeface="ＭＳ Ｐゴシック" charset="0"/>
              </a:rPr>
              <a:t> successor)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 to find this node?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Consider </a:t>
            </a:r>
            <a:r>
              <a:rPr lang="en-US" dirty="0" err="1"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latin typeface="Tahoma" charset="0"/>
                <a:ea typeface="ＭＳ Ｐゴシック" charset="0"/>
              </a:rPr>
              <a:t> predecessor – it is the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largest value </a:t>
            </a:r>
            <a:r>
              <a:rPr lang="en-US" dirty="0">
                <a:latin typeface="Tahoma" charset="0"/>
                <a:ea typeface="ＭＳ Ｐゴシック" charset="0"/>
              </a:rPr>
              <a:t>that is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less than </a:t>
            </a:r>
            <a:r>
              <a:rPr lang="en-US" dirty="0">
                <a:latin typeface="Tahoma" charset="0"/>
                <a:ea typeface="ＭＳ Ｐゴシック" charset="0"/>
              </a:rPr>
              <a:t>the current value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So we go to the left one node, then right as far as we can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Show on board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What if this node also has two children?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Will not ever – since we know by how we found it that it has no right child</a:t>
            </a:r>
          </a:p>
        </p:txBody>
      </p:sp>
    </p:spTree>
    <p:extLst>
      <p:ext uri="{BB962C8B-B14F-4D97-AF65-F5344CB8AC3E}">
        <p14:creationId xmlns:p14="http://schemas.microsoft.com/office/powerpoint/2010/main" val="50655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6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23EF2E8-6BAD-3B4E-9524-E397C6602586}" type="slidenum">
              <a:rPr lang="en-US" sz="1400">
                <a:latin typeface="Arial" charset="0"/>
              </a:rPr>
              <a:pPr eaLnBrk="1" hangingPunct="1"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remove() Method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</p:spPr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Let's look at the code to see how this is done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We'll look at the iterative version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Recursive version works, but due to the same issues we discussed for add(), we will prefer the iterative version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Note that the code looks fairly tricky, but in reality we are just going down the tree one time, then changing some references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 lot of the complexity of the code is due to the author's object-oriented focus</a:t>
            </a:r>
          </a:p>
        </p:txBody>
      </p:sp>
    </p:spTree>
    <p:extLst>
      <p:ext uri="{BB962C8B-B14F-4D97-AF65-F5344CB8AC3E}">
        <p14:creationId xmlns:p14="http://schemas.microsoft.com/office/powerpoint/2010/main" val="6325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3ABBD2C-526C-5A4F-96E7-3B666B4A73AB}" type="slidenum">
              <a:rPr lang="en-US" sz="1400">
                <a:latin typeface="Arial" charset="0"/>
              </a:rPr>
              <a:pPr eaLnBrk="1" hangingPunct="1"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Deleting a Node with 2 Children from a BST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3886200"/>
            <a:ext cx="4419600" cy="24384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30 is found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It has two children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Find </a:t>
            </a:r>
            <a:r>
              <a:rPr lang="en-US" sz="1600" dirty="0" err="1">
                <a:latin typeface="Tahoma" charset="0"/>
                <a:ea typeface="ＭＳ Ｐゴシック" charset="0"/>
              </a:rPr>
              <a:t>Inorder</a:t>
            </a:r>
            <a:r>
              <a:rPr lang="en-US" sz="1600" dirty="0">
                <a:latin typeface="Tahoma" charset="0"/>
                <a:ea typeface="ＭＳ Ｐゴシック" charset="0"/>
              </a:rPr>
              <a:t> Predecessor</a:t>
            </a:r>
          </a:p>
          <a:p>
            <a:pPr lvl="2" eaLnBrk="1" hangingPunct="1"/>
            <a:r>
              <a:rPr lang="en-US" sz="1400" dirty="0">
                <a:latin typeface="Tahoma" charset="0"/>
                <a:ea typeface="ＭＳ Ｐゴシック" charset="0"/>
              </a:rPr>
              <a:t>Go left</a:t>
            </a:r>
          </a:p>
          <a:p>
            <a:pPr lvl="2" eaLnBrk="1" hangingPunct="1"/>
            <a:r>
              <a:rPr lang="en-US" sz="1400" dirty="0">
                <a:latin typeface="Tahoma" charset="0"/>
                <a:ea typeface="ＭＳ Ｐゴシック" charset="0"/>
              </a:rPr>
              <a:t>Go right until null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Overwrite current node with </a:t>
            </a:r>
            <a:r>
              <a:rPr lang="en-US" sz="1600" dirty="0" err="1">
                <a:latin typeface="Tahoma" charset="0"/>
                <a:ea typeface="ＭＳ Ｐゴシック" charset="0"/>
              </a:rPr>
              <a:t>inorder</a:t>
            </a:r>
            <a:r>
              <a:rPr lang="en-US" sz="1600" dirty="0">
                <a:latin typeface="Tahoma" charset="0"/>
                <a:ea typeface="ＭＳ Ｐゴシック" charset="0"/>
              </a:rPr>
              <a:t> predecessor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Delete </a:t>
            </a:r>
            <a:r>
              <a:rPr lang="en-US" sz="1600" dirty="0" err="1">
                <a:latin typeface="Tahoma" charset="0"/>
                <a:ea typeface="ＭＳ Ｐゴシック" charset="0"/>
              </a:rPr>
              <a:t>inorder</a:t>
            </a:r>
            <a:r>
              <a:rPr lang="en-US" sz="1600" dirty="0">
                <a:latin typeface="Tahoma" charset="0"/>
                <a:ea typeface="ＭＳ Ｐゴシック" charset="0"/>
              </a:rPr>
              <a:t> predecessor</a:t>
            </a:r>
          </a:p>
        </p:txBody>
      </p:sp>
      <p:sp>
        <p:nvSpPr>
          <p:cNvPr id="393220" name="Oval 4"/>
          <p:cNvSpPr>
            <a:spLocks noChangeArrowheads="1"/>
          </p:cNvSpPr>
          <p:nvPr/>
        </p:nvSpPr>
        <p:spPr bwMode="auto">
          <a:xfrm>
            <a:off x="4343400" y="1143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393221" name="Oval 5"/>
          <p:cNvSpPr>
            <a:spLocks noChangeArrowheads="1"/>
          </p:cNvSpPr>
          <p:nvPr/>
        </p:nvSpPr>
        <p:spPr bwMode="auto">
          <a:xfrm>
            <a:off x="59436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85</a:t>
            </a:r>
          </a:p>
        </p:txBody>
      </p:sp>
      <p:sp>
        <p:nvSpPr>
          <p:cNvPr id="393222" name="Oval 6"/>
          <p:cNvSpPr>
            <a:spLocks noChangeArrowheads="1"/>
          </p:cNvSpPr>
          <p:nvPr/>
        </p:nvSpPr>
        <p:spPr bwMode="auto">
          <a:xfrm>
            <a:off x="5486400" y="1676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80</a:t>
            </a:r>
          </a:p>
        </p:txBody>
      </p:sp>
      <p:sp>
        <p:nvSpPr>
          <p:cNvPr id="393223" name="Oval 7"/>
          <p:cNvSpPr>
            <a:spLocks noChangeArrowheads="1"/>
          </p:cNvSpPr>
          <p:nvPr/>
        </p:nvSpPr>
        <p:spPr bwMode="auto">
          <a:xfrm>
            <a:off x="6324600" y="2362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90</a:t>
            </a:r>
          </a:p>
        </p:txBody>
      </p:sp>
      <p:sp>
        <p:nvSpPr>
          <p:cNvPr id="393224" name="Oval 8"/>
          <p:cNvSpPr>
            <a:spLocks noChangeArrowheads="1"/>
          </p:cNvSpPr>
          <p:nvPr/>
        </p:nvSpPr>
        <p:spPr bwMode="auto">
          <a:xfrm>
            <a:off x="44196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45</a:t>
            </a:r>
          </a:p>
        </p:txBody>
      </p:sp>
      <p:sp>
        <p:nvSpPr>
          <p:cNvPr id="1588233" name="Oval 9"/>
          <p:cNvSpPr>
            <a:spLocks noChangeArrowheads="1"/>
          </p:cNvSpPr>
          <p:nvPr/>
        </p:nvSpPr>
        <p:spPr bwMode="auto">
          <a:xfrm>
            <a:off x="3962400" y="2362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40</a:t>
            </a:r>
          </a:p>
        </p:txBody>
      </p:sp>
      <p:sp>
        <p:nvSpPr>
          <p:cNvPr id="1588234" name="Oval 10"/>
          <p:cNvSpPr>
            <a:spLocks noChangeArrowheads="1"/>
          </p:cNvSpPr>
          <p:nvPr/>
        </p:nvSpPr>
        <p:spPr bwMode="auto">
          <a:xfrm>
            <a:off x="3200400" y="1676400"/>
            <a:ext cx="457200" cy="457200"/>
          </a:xfrm>
          <a:prstGeom prst="ellipse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30</a:t>
            </a:r>
          </a:p>
        </p:txBody>
      </p:sp>
      <p:sp>
        <p:nvSpPr>
          <p:cNvPr id="1588235" name="Oval 11"/>
          <p:cNvSpPr>
            <a:spLocks noChangeArrowheads="1"/>
          </p:cNvSpPr>
          <p:nvPr/>
        </p:nvSpPr>
        <p:spPr bwMode="auto">
          <a:xfrm>
            <a:off x="2286000" y="2362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1588236" name="Oval 12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393229" name="Oval 13"/>
          <p:cNvSpPr>
            <a:spLocks noChangeArrowheads="1"/>
          </p:cNvSpPr>
          <p:nvPr/>
        </p:nvSpPr>
        <p:spPr bwMode="auto">
          <a:xfrm>
            <a:off x="18288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393230" name="Line 14"/>
          <p:cNvSpPr>
            <a:spLocks noChangeShapeType="1"/>
          </p:cNvSpPr>
          <p:nvPr/>
        </p:nvSpPr>
        <p:spPr bwMode="auto">
          <a:xfrm flipH="1">
            <a:off x="2667000" y="20574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1" name="Line 15"/>
          <p:cNvSpPr>
            <a:spLocks noChangeShapeType="1"/>
          </p:cNvSpPr>
          <p:nvPr/>
        </p:nvSpPr>
        <p:spPr bwMode="auto">
          <a:xfrm flipH="1">
            <a:off x="2133600" y="2743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2" name="Line 16"/>
          <p:cNvSpPr>
            <a:spLocks noChangeShapeType="1"/>
          </p:cNvSpPr>
          <p:nvPr/>
        </p:nvSpPr>
        <p:spPr bwMode="auto">
          <a:xfrm>
            <a:off x="2667000" y="2819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3" name="Line 17"/>
          <p:cNvSpPr>
            <a:spLocks noChangeShapeType="1"/>
          </p:cNvSpPr>
          <p:nvPr/>
        </p:nvSpPr>
        <p:spPr bwMode="auto">
          <a:xfrm>
            <a:off x="3581400" y="20574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4" name="Line 18"/>
          <p:cNvSpPr>
            <a:spLocks noChangeShapeType="1"/>
          </p:cNvSpPr>
          <p:nvPr/>
        </p:nvSpPr>
        <p:spPr bwMode="auto">
          <a:xfrm>
            <a:off x="4343400" y="2743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5" name="Line 19"/>
          <p:cNvSpPr>
            <a:spLocks noChangeShapeType="1"/>
          </p:cNvSpPr>
          <p:nvPr/>
        </p:nvSpPr>
        <p:spPr bwMode="auto">
          <a:xfrm>
            <a:off x="4800600" y="15240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6" name="Line 20"/>
          <p:cNvSpPr>
            <a:spLocks noChangeShapeType="1"/>
          </p:cNvSpPr>
          <p:nvPr/>
        </p:nvSpPr>
        <p:spPr bwMode="auto">
          <a:xfrm flipH="1">
            <a:off x="3657600" y="15240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7" name="Line 21"/>
          <p:cNvSpPr>
            <a:spLocks noChangeShapeType="1"/>
          </p:cNvSpPr>
          <p:nvPr/>
        </p:nvSpPr>
        <p:spPr bwMode="auto">
          <a:xfrm>
            <a:off x="5943600" y="20574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8" name="Line 22"/>
          <p:cNvSpPr>
            <a:spLocks noChangeShapeType="1"/>
          </p:cNvSpPr>
          <p:nvPr/>
        </p:nvSpPr>
        <p:spPr bwMode="auto">
          <a:xfrm flipH="1">
            <a:off x="6324600" y="2819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9" name="Oval 23"/>
          <p:cNvSpPr>
            <a:spLocks noChangeArrowheads="1"/>
          </p:cNvSpPr>
          <p:nvPr/>
        </p:nvSpPr>
        <p:spPr bwMode="auto">
          <a:xfrm>
            <a:off x="68580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95</a:t>
            </a:r>
          </a:p>
        </p:txBody>
      </p:sp>
      <p:sp>
        <p:nvSpPr>
          <p:cNvPr id="393240" name="Line 24"/>
          <p:cNvSpPr>
            <a:spLocks noChangeShapeType="1"/>
          </p:cNvSpPr>
          <p:nvPr/>
        </p:nvSpPr>
        <p:spPr bwMode="auto">
          <a:xfrm>
            <a:off x="6705600" y="28194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8249" name="Oval 25"/>
          <p:cNvSpPr>
            <a:spLocks noChangeArrowheads="1"/>
          </p:cNvSpPr>
          <p:nvPr/>
        </p:nvSpPr>
        <p:spPr bwMode="auto">
          <a:xfrm>
            <a:off x="3124200" y="3962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25</a:t>
            </a:r>
          </a:p>
        </p:txBody>
      </p:sp>
      <p:sp>
        <p:nvSpPr>
          <p:cNvPr id="1588252" name="Line 28"/>
          <p:cNvSpPr>
            <a:spLocks noChangeShapeType="1"/>
          </p:cNvSpPr>
          <p:nvPr/>
        </p:nvSpPr>
        <p:spPr bwMode="auto">
          <a:xfrm>
            <a:off x="3048000" y="35814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8253" name="Oval 29"/>
          <p:cNvSpPr>
            <a:spLocks noChangeArrowheads="1"/>
          </p:cNvSpPr>
          <p:nvPr/>
        </p:nvSpPr>
        <p:spPr bwMode="auto">
          <a:xfrm>
            <a:off x="3200400" y="1676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25</a:t>
            </a:r>
          </a:p>
        </p:txBody>
      </p:sp>
      <p:sp>
        <p:nvSpPr>
          <p:cNvPr id="393244" name="Text Box 30"/>
          <p:cNvSpPr txBox="1">
            <a:spLocks noChangeArrowheads="1"/>
          </p:cNvSpPr>
          <p:nvPr/>
        </p:nvSpPr>
        <p:spPr bwMode="auto">
          <a:xfrm>
            <a:off x="838200" y="5181600"/>
            <a:ext cx="2667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 To see this correctly you must run it in a Powerpoint slideshow</a:t>
            </a:r>
          </a:p>
        </p:txBody>
      </p:sp>
    </p:spTree>
    <p:extLst>
      <p:ext uri="{BB962C8B-B14F-4D97-AF65-F5344CB8AC3E}">
        <p14:creationId xmlns:p14="http://schemas.microsoft.com/office/powerpoint/2010/main" val="28387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882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5882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4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xit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1588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882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5" presetClass="exit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1588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2" dur="500"/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233" grpId="0" animBg="1"/>
      <p:bldP spid="1588234" grpId="0" animBg="1"/>
      <p:bldP spid="1588235" grpId="0" animBg="1"/>
      <p:bldP spid="1588235" grpId="1" animBg="1"/>
      <p:bldP spid="1588235" grpId="2" animBg="1"/>
      <p:bldP spid="1588236" grpId="0" animBg="1"/>
      <p:bldP spid="1588249" grpId="0" build="allAtOnce" animBg="1"/>
      <p:bldP spid="1588249" grpId="1" build="allAtOnce" animBg="1"/>
      <p:bldP spid="1588252" grpId="0" animBg="1"/>
      <p:bldP spid="1588253" grpId="0" build="allAtOnce" animBg="1"/>
    </p:bld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Office\Templates\1033\Generic.pot</Template>
  <TotalTime>40368</TotalTime>
  <Words>715</Words>
  <Application>Microsoft Office PowerPoint</Application>
  <PresentationFormat>On-screen Show (4:3)</PresentationFormat>
  <Paragraphs>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Marlett</vt:lpstr>
      <vt:lpstr>Tahoma</vt:lpstr>
      <vt:lpstr>Times New Roman</vt:lpstr>
      <vt:lpstr>Generic</vt:lpstr>
      <vt:lpstr>PowerPoint Presentation</vt:lpstr>
      <vt:lpstr>PowerPoint Presentation</vt:lpstr>
      <vt:lpstr>Lecture 25: BST remove() Method</vt:lpstr>
      <vt:lpstr>Lecture 25: BST remove() Method</vt:lpstr>
      <vt:lpstr>Lecture 25: BST remove() Method</vt:lpstr>
      <vt:lpstr>Lecture 25: BST remove() Method</vt:lpstr>
      <vt:lpstr>Lecture 25: BST remove() Method</vt:lpstr>
      <vt:lpstr>Lecture 25: Deleting a Node with 2 Children from a BST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Avery Peiffer</cp:lastModifiedBy>
  <cp:revision>3105</cp:revision>
  <cp:lastPrinted>1601-01-01T00:00:00Z</cp:lastPrinted>
  <dcterms:created xsi:type="dcterms:W3CDTF">1601-01-01T00:00:00Z</dcterms:created>
  <dcterms:modified xsi:type="dcterms:W3CDTF">2019-03-27T19:09:42Z</dcterms:modified>
</cp:coreProperties>
</file>