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5" r:id="rId3"/>
    <p:sldId id="317" r:id="rId4"/>
    <p:sldId id="373" r:id="rId5"/>
    <p:sldId id="372" r:id="rId6"/>
    <p:sldId id="336" r:id="rId7"/>
    <p:sldId id="335" r:id="rId8"/>
    <p:sldId id="337" r:id="rId9"/>
    <p:sldId id="338" r:id="rId10"/>
    <p:sldId id="339" r:id="rId11"/>
    <p:sldId id="343" r:id="rId12"/>
    <p:sldId id="344" r:id="rId13"/>
    <p:sldId id="376" r:id="rId14"/>
    <p:sldId id="377" r:id="rId15"/>
    <p:sldId id="378" r:id="rId16"/>
    <p:sldId id="355" r:id="rId17"/>
    <p:sldId id="356" r:id="rId18"/>
    <p:sldId id="357" r:id="rId19"/>
    <p:sldId id="364" r:id="rId20"/>
    <p:sldId id="365" r:id="rId21"/>
    <p:sldId id="366" r:id="rId22"/>
    <p:sldId id="367" r:id="rId23"/>
    <p:sldId id="368" r:id="rId24"/>
    <p:sldId id="369" r:id="rId25"/>
    <p:sldId id="371" r:id="rId26"/>
    <p:sldId id="347" r:id="rId27"/>
    <p:sldId id="348" r:id="rId28"/>
    <p:sldId id="370" r:id="rId29"/>
    <p:sldId id="362" r:id="rId30"/>
    <p:sldId id="363" r:id="rId31"/>
    <p:sldId id="349" r:id="rId32"/>
    <p:sldId id="350" r:id="rId33"/>
    <p:sldId id="358" r:id="rId34"/>
    <p:sldId id="359" r:id="rId35"/>
    <p:sldId id="361" r:id="rId36"/>
    <p:sldId id="360" r:id="rId37"/>
    <p:sldId id="351" r:id="rId38"/>
    <p:sldId id="374" r:id="rId39"/>
    <p:sldId id="352" r:id="rId40"/>
    <p:sldId id="375" r:id="rId41"/>
    <p:sldId id="35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760-59AE-40C2-9267-ECEBB4D51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AA649F-A7EE-44EC-B290-D70995B05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3EE904-F981-49F5-9093-F8AC9AF8351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F93A76E1-49F3-4119-8348-A207BF5C2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FD593-3ABF-479D-B03E-B4C0B469A4CB}"/>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4887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595D-7DBD-4487-BD42-689DC89D9F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80247-45F9-4D5A-A60C-FB4B9D68D8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39631-D1C9-44D5-A867-07C03A8FB03C}"/>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EEF22FE7-F1E8-4A34-B956-8553D9EE7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42FDA-FEB5-45D6-A003-F66C85A0A95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290160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02015-94D3-46D2-ACF4-D676974B5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4C62D-8629-46C7-9A38-07F99FBF73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38A0-BEF7-456D-88CC-A0CB2A30E8F6}"/>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B40BA921-91E3-499B-A6E9-758BBE64C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9A847-0286-4448-85D0-7EF89EFC7C3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60265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BAC0-A1EB-4ED3-829A-71FB912AC8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99D9D-388A-4D97-9B23-4E8851046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56BA5-9F5D-4208-B5BF-2FEAD7B05A5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6D7E50A2-67D5-407C-91F9-94B7714D3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3B6D8-DA06-4123-97EC-8368B09D69C7}"/>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222959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1918-3DAC-4878-A627-FFF8AF6E8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430EA4-CFED-41C1-9E35-C57ED30B5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3939A3-F450-4679-B991-44F9F770A174}"/>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7BC281B9-CF29-4FD1-BFFF-EC8842D08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EA874-452B-403A-BB8F-25E68D1D436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426892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E8849-0DCE-4571-8B7F-32BFCCBD9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72129-DA0E-447B-9924-FC8D33B821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7414B-82A6-4347-A700-E8CBA14DE3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C79E7-2E52-403E-BBFC-70418D45F55D}"/>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07B5AE3F-4CDD-48B2-BC82-D697A91AF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FE4AE-6BE6-44A0-AB8F-458D5C576D9C}"/>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8635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46A0-78A8-47C9-91F4-7566C57F7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5F554-4B47-411A-90DE-5355DD9F0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83D6D3-04C4-4A04-BFE7-6E111EFAB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5B59B-EB50-4110-A596-7F0B70A9C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AD0CDE-2D16-4CE0-947A-1BE71D971F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EB1769-50EF-40A1-9302-E4D087AF29F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8" name="Footer Placeholder 7">
            <a:extLst>
              <a:ext uri="{FF2B5EF4-FFF2-40B4-BE49-F238E27FC236}">
                <a16:creationId xmlns:a16="http://schemas.microsoft.com/office/drawing/2014/main" id="{8B3F4322-A820-4B05-9C05-6A7A6E31B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F34632-3B39-487A-B83F-2D1E94FBDA0E}"/>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343704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3DCD-D268-4812-82FF-EFBB674EAB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62798-3854-4466-8344-45AAC2FF4B07}"/>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4" name="Footer Placeholder 3">
            <a:extLst>
              <a:ext uri="{FF2B5EF4-FFF2-40B4-BE49-F238E27FC236}">
                <a16:creationId xmlns:a16="http://schemas.microsoft.com/office/drawing/2014/main" id="{215217F6-09D9-4C23-95A0-DA7A2E75D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8FA75-093D-4311-AE33-6BF6E2A0F28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78989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EB8DA-4F62-409C-A59A-73B906A38A95}"/>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3" name="Footer Placeholder 2">
            <a:extLst>
              <a:ext uri="{FF2B5EF4-FFF2-40B4-BE49-F238E27FC236}">
                <a16:creationId xmlns:a16="http://schemas.microsoft.com/office/drawing/2014/main" id="{2AEE9ADA-F80F-4DA6-ACEA-B3CFCF2FD9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6BC7F4-EF3B-4B10-BA54-3DD799501D72}"/>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517507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E578-EA2A-4823-B02C-03879FD12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62526C-8670-46D5-BC95-E36350B8F6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807B7-B6EB-42F2-B875-79F7FD884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C796D3-E8A0-47DC-A489-AF89E6F03D80}"/>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F967D744-6C24-4920-8FE2-249A3A1E6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93D73-8157-49DD-95FE-FC9B5B751B71}"/>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25672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B216-35AA-47BF-A0B0-426FC5784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435AB-3088-4CF8-82D0-FC26B46D3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2118BA-F108-427D-81AB-7D4348E1A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0A2F0D-6785-41A0-9827-316797DF8832}"/>
              </a:ext>
            </a:extLst>
          </p:cNvPr>
          <p:cNvSpPr>
            <a:spLocks noGrp="1"/>
          </p:cNvSpPr>
          <p:nvPr>
            <p:ph type="dt" sz="half" idx="10"/>
          </p:nvPr>
        </p:nvSpPr>
        <p:spPr/>
        <p:txBody>
          <a:bodyPr/>
          <a:lstStyle/>
          <a:p>
            <a:fld id="{B1C457E2-09DD-4E61-8FB2-95A8E42DC08D}" type="datetimeFigureOut">
              <a:rPr lang="en-US" smtClean="0"/>
              <a:t>6/20/2020</a:t>
            </a:fld>
            <a:endParaRPr lang="en-US"/>
          </a:p>
        </p:txBody>
      </p:sp>
      <p:sp>
        <p:nvSpPr>
          <p:cNvPr id="6" name="Footer Placeholder 5">
            <a:extLst>
              <a:ext uri="{FF2B5EF4-FFF2-40B4-BE49-F238E27FC236}">
                <a16:creationId xmlns:a16="http://schemas.microsoft.com/office/drawing/2014/main" id="{AC0CC219-A4D5-473B-A5EC-238F7F341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1C2F3-5409-46C9-BA49-52E277BDECE9}"/>
              </a:ext>
            </a:extLst>
          </p:cNvPr>
          <p:cNvSpPr>
            <a:spLocks noGrp="1"/>
          </p:cNvSpPr>
          <p:nvPr>
            <p:ph type="sldNum" sz="quarter" idx="12"/>
          </p:nvPr>
        </p:nvSpPr>
        <p:spPr/>
        <p:txBody>
          <a:bodyPr/>
          <a:lstStyle/>
          <a:p>
            <a:fld id="{24A17FE7-B8B7-44D3-98D5-27197F6C1A35}" type="slidenum">
              <a:rPr lang="en-US" smtClean="0"/>
              <a:t>‹#›</a:t>
            </a:fld>
            <a:endParaRPr lang="en-US"/>
          </a:p>
        </p:txBody>
      </p:sp>
    </p:spTree>
    <p:extLst>
      <p:ext uri="{BB962C8B-B14F-4D97-AF65-F5344CB8AC3E}">
        <p14:creationId xmlns:p14="http://schemas.microsoft.com/office/powerpoint/2010/main" val="1904385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53BFBB-3A30-486E-9DBC-238EA9E94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133485-7CAB-47A9-B226-D7C2EA98D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573F9-B5E9-486F-BC9D-823DE73A1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457E2-09DD-4E61-8FB2-95A8E42DC08D}" type="datetimeFigureOut">
              <a:rPr lang="en-US" smtClean="0"/>
              <a:t>6/20/2020</a:t>
            </a:fld>
            <a:endParaRPr lang="en-US"/>
          </a:p>
        </p:txBody>
      </p:sp>
      <p:sp>
        <p:nvSpPr>
          <p:cNvPr id="5" name="Footer Placeholder 4">
            <a:extLst>
              <a:ext uri="{FF2B5EF4-FFF2-40B4-BE49-F238E27FC236}">
                <a16:creationId xmlns:a16="http://schemas.microsoft.com/office/drawing/2014/main" id="{9ED81D29-41FB-4B1C-8B7F-C34932237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75501B-A86D-452D-9027-1953E7C2A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17FE7-B8B7-44D3-98D5-27197F6C1A35}" type="slidenum">
              <a:rPr lang="en-US" smtClean="0"/>
              <a:t>‹#›</a:t>
            </a:fld>
            <a:endParaRPr lang="en-US"/>
          </a:p>
        </p:txBody>
      </p:sp>
    </p:spTree>
    <p:extLst>
      <p:ext uri="{BB962C8B-B14F-4D97-AF65-F5344CB8AC3E}">
        <p14:creationId xmlns:p14="http://schemas.microsoft.com/office/powerpoint/2010/main" val="389877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hyperlink" Target="http://www.scrumguides.org/"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scrum.org/resources/blog/scrum-and-extreme-programming-xp"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scrum.org/resources/blog/scrum-and-extreme-programming-xp"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atlassian.com/agile/project-management/epics" TargetMode="External"/><Relationship Id="rId2" Type="http://schemas.openxmlformats.org/officeDocument/2006/relationships/hyperlink" Target="https://www.atlassian.com/agile/project-management/user-stories"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scrum-institute.org/Scrum_Roles_The_Scrum_Team.ph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scrum-institute.org/Scrum_Roles_The_Scrum_Team.php"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scrum-institute.org/Scrum_Roles_The_Scrum_Team.php"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scrum.org/resources/what-is-a-scrum-master"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scrum.org/resources/what-is-a-scrum-master"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scrum.org/resources/what-is-a-scrum-master"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scrum.org/resources/what-is-a-product-owner"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manifesto.co.uk/scrum-practice-daily-scrum/" TargetMode="External"/><Relationship Id="rId2" Type="http://schemas.openxmlformats.org/officeDocument/2006/relationships/hyperlink" Target="http://manifesto.co.uk/scrum-sprint-planning/" TargetMode="External"/><Relationship Id="rId1" Type="http://schemas.openxmlformats.org/officeDocument/2006/relationships/slideLayout" Target="../slideLayouts/slideLayout1.xml"/><Relationship Id="rId6" Type="http://schemas.openxmlformats.org/officeDocument/2006/relationships/hyperlink" Target="https://www.scrum.org/resources/blog/scrum-and-extreme-programming-xp" TargetMode="External"/><Relationship Id="rId5" Type="http://schemas.openxmlformats.org/officeDocument/2006/relationships/hyperlink" Target="http://manifesto.co.uk/scrum-practice-sprint-retrospective/" TargetMode="External"/><Relationship Id="rId4" Type="http://schemas.openxmlformats.org/officeDocument/2006/relationships/hyperlink" Target="http://manifesto.co.uk/scrum-practice-sprint-demo/"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scrum.org/resources/blog/scrum-and-extreme-programming-xp" TargetMode="External"/><Relationship Id="rId2" Type="http://schemas.openxmlformats.org/officeDocument/2006/relationships/hyperlink" Target="http://www.arcgis.com/home/webmap/viewer.html?webmap=3ada56aa62c2407b91bd581cd57b7520&amp;extent=-80.4261,40.2825,-79.5053,40.6747"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scrum.org/resources/blog/scrum-and-extreme-programming-xp"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www.scrum.org/resources/what-is-a-daily-scru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agilealliance.org/agile101/"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scrum.org/resources/what-is-a-daily-scrum" TargetMode="External"/><Relationship Id="rId2" Type="http://schemas.openxmlformats.org/officeDocument/2006/relationships/hyperlink" Target="https://www.scrum.org/resources/what-is-a-scrum-development-team"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hyperlink" Target="https://www.scrum.org/resources/blog/scrum-and-extreme-programming-xp"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scrum.org/resources/blog/scrum-and-extreme-programming-xp"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scrum.org/resources/what-is-a-sprint-review" TargetMode="External"/><Relationship Id="rId2" Type="http://schemas.openxmlformats.org/officeDocument/2006/relationships/hyperlink" Target="https://www.scrum.org/resources/what-is-a-sprint-in-scrum" TargetMode="External"/><Relationship Id="rId1" Type="http://schemas.openxmlformats.org/officeDocument/2006/relationships/slideLayout" Target="../slideLayouts/slideLayout1.xml"/><Relationship Id="rId6" Type="http://schemas.openxmlformats.org/officeDocument/2006/relationships/hyperlink" Target="https://www.scrum.org/resources/what-is-a-sprint-retrospective" TargetMode="External"/><Relationship Id="rId5" Type="http://schemas.openxmlformats.org/officeDocument/2006/relationships/hyperlink" Target="https://www.scrum.org/resources/what-is-a-scrum-master" TargetMode="External"/><Relationship Id="rId4" Type="http://schemas.openxmlformats.org/officeDocument/2006/relationships/hyperlink" Target="https://www.scrum.org/resources/what-is-sprint-planning"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scrum.org/resources/what-is-a-sprint-retrospective"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www.scrum.org/resources/what-is-a-sprint-retrospective"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s://www.scrum.org/resources/what-is-a-sprint-retrospective"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scrum.org/resources/blog/scrum-and-extreme-programming-xp"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atlassian.com/agile/project-management/epics-stories-themes" TargetMode="External"/><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hyperlink" Target="https://www.atlassian.com/agile/project-management/metrics"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scrum.org/resources/blog/scrum-and-extreme-programming-xp"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scrum.org/resources/blog/scrum-and-extreme-programming-xp"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D834-3126-47CB-A303-7411133BD795}"/>
              </a:ext>
            </a:extLst>
          </p:cNvPr>
          <p:cNvSpPr>
            <a:spLocks noGrp="1"/>
          </p:cNvSpPr>
          <p:nvPr>
            <p:ph type="ctrTitle"/>
          </p:nvPr>
        </p:nvSpPr>
        <p:spPr>
          <a:xfrm>
            <a:off x="1023257" y="965198"/>
            <a:ext cx="6766078" cy="4927601"/>
          </a:xfrm>
        </p:spPr>
        <p:txBody>
          <a:bodyPr vert="horz" lIns="91440" tIns="45720" rIns="91440" bIns="45720" rtlCol="0" anchor="ctr">
            <a:normAutofit/>
          </a:bodyPr>
          <a:lstStyle/>
          <a:p>
            <a:pPr algn="r"/>
            <a:r>
              <a:rPr lang="en-US" kern="1200" dirty="0">
                <a:effectLst>
                  <a:outerShdw blurRad="38100" dist="38100" dir="2700000" algn="tl">
                    <a:srgbClr val="000000">
                      <a:alpha val="43137"/>
                    </a:srgbClr>
                  </a:outerShdw>
                </a:effectLst>
                <a:latin typeface="+mj-lt"/>
                <a:ea typeface="+mj-ea"/>
                <a:cs typeface="+mj-cs"/>
              </a:rPr>
              <a:t>Software Engineering</a:t>
            </a:r>
            <a:br>
              <a:rPr lang="en-US" i="1" kern="1200" dirty="0">
                <a:effectLst>
                  <a:outerShdw blurRad="38100" dist="38100" dir="2700000" algn="tl">
                    <a:srgbClr val="000000">
                      <a:alpha val="43137"/>
                    </a:srgbClr>
                  </a:outerShdw>
                </a:effectLst>
                <a:latin typeface="+mj-lt"/>
                <a:ea typeface="+mj-ea"/>
                <a:cs typeface="+mj-cs"/>
              </a:rPr>
            </a:br>
            <a:r>
              <a:rPr lang="en-US" i="1" kern="1200" dirty="0">
                <a:effectLst>
                  <a:outerShdw blurRad="38100" dist="38100" dir="2700000" algn="tl">
                    <a:srgbClr val="000000">
                      <a:alpha val="43137"/>
                    </a:srgbClr>
                  </a:outerShdw>
                </a:effectLst>
                <a:latin typeface="+mj-lt"/>
                <a:ea typeface="+mj-ea"/>
                <a:cs typeface="+mj-cs"/>
              </a:rPr>
              <a:t>Agile</a:t>
            </a:r>
            <a:endParaRPr lang="en-US" sz="2800" b="1" i="1" kern="1200"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793EF0C2-EE57-40DD-B754-BF1477FAB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A838B4-23EE-47C4-B701-22082DD54B73}"/>
              </a:ext>
            </a:extLst>
          </p:cNvPr>
          <p:cNvSpPr>
            <a:spLocks noGrp="1"/>
          </p:cNvSpPr>
          <p:nvPr>
            <p:ph type="subTitle" idx="1"/>
          </p:nvPr>
        </p:nvSpPr>
        <p:spPr>
          <a:xfrm>
            <a:off x="8454570" y="965199"/>
            <a:ext cx="3093963" cy="4927602"/>
          </a:xfrm>
        </p:spPr>
        <p:txBody>
          <a:bodyPr vert="horz" lIns="91440" tIns="45720" rIns="91440" bIns="45720" rtlCol="0" anchor="ctr">
            <a:normAutofit/>
          </a:bodyPr>
          <a:lstStyle/>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CS 1530</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Spring 2020 </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Instructor: Sohel Sarwar</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University of Pittsburgh</a:t>
            </a:r>
          </a:p>
          <a:p>
            <a:pPr indent="-228600" algn="l">
              <a:buFont typeface="Arial" panose="020B0604020202020204" pitchFamily="34" charset="0"/>
              <a:buChar char="•"/>
            </a:pPr>
            <a:r>
              <a:rPr lang="en-US" sz="2000" b="1" dirty="0">
                <a:solidFill>
                  <a:srgbClr val="FFFFFF"/>
                </a:solidFill>
                <a:effectLst>
                  <a:outerShdw blurRad="38100" dist="38100" dir="2700000" algn="tl">
                    <a:srgbClr val="000000">
                      <a:alpha val="43137"/>
                    </a:srgbClr>
                  </a:outerShdw>
                </a:effectLst>
              </a:rPr>
              <a:t>Lecture 2</a:t>
            </a:r>
          </a:p>
        </p:txBody>
      </p:sp>
    </p:spTree>
    <p:extLst>
      <p:ext uri="{BB962C8B-B14F-4D97-AF65-F5344CB8AC3E}">
        <p14:creationId xmlns:p14="http://schemas.microsoft.com/office/powerpoint/2010/main" val="17944519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Flavors</a:t>
            </a:r>
          </a:p>
        </p:txBody>
      </p:sp>
      <p:sp>
        <p:nvSpPr>
          <p:cNvPr id="2" name="Rectangle 1">
            <a:extLst>
              <a:ext uri="{FF2B5EF4-FFF2-40B4-BE49-F238E27FC236}">
                <a16:creationId xmlns:a16="http://schemas.microsoft.com/office/drawing/2014/main" id="{AA866117-B539-4658-806E-141428C86F76}"/>
              </a:ext>
            </a:extLst>
          </p:cNvPr>
          <p:cNvSpPr/>
          <p:nvPr/>
        </p:nvSpPr>
        <p:spPr>
          <a:xfrm>
            <a:off x="4810400" y="2018811"/>
            <a:ext cx="7772999" cy="2246769"/>
          </a:xfrm>
          <a:prstGeom prst="rect">
            <a:avLst/>
          </a:prstGeom>
        </p:spPr>
        <p:txBody>
          <a:bodyPr wrap="square">
            <a:spAutoFit/>
          </a:bodyPr>
          <a:lstStyle/>
          <a:p>
            <a:pPr marL="285750" indent="-285750">
              <a:buFont typeface="Wingdings" panose="05000000000000000000" pitchFamily="2" charset="2"/>
              <a:buChar char="Ø"/>
            </a:pPr>
            <a:r>
              <a:rPr lang="en-US" sz="2800" dirty="0"/>
              <a:t>SCRUM</a:t>
            </a:r>
          </a:p>
          <a:p>
            <a:endParaRPr lang="en-US" sz="2800" dirty="0"/>
          </a:p>
          <a:p>
            <a:pPr marL="285750" indent="-285750">
              <a:buFont typeface="Wingdings" panose="05000000000000000000" pitchFamily="2" charset="2"/>
              <a:buChar char="Ø"/>
            </a:pPr>
            <a:r>
              <a:rPr lang="en-US" sz="2800" dirty="0"/>
              <a:t>XP (Extreme Programming)</a:t>
            </a:r>
          </a:p>
          <a:p>
            <a:endParaRPr lang="en-US" sz="2800" dirty="0"/>
          </a:p>
          <a:p>
            <a:pPr marL="285750" indent="-285750">
              <a:buFont typeface="Wingdings" panose="05000000000000000000" pitchFamily="2" charset="2"/>
              <a:buChar char="Ø"/>
            </a:pPr>
            <a:r>
              <a:rPr lang="en-US" sz="2800" dirty="0"/>
              <a:t>KANBAN</a:t>
            </a:r>
          </a:p>
        </p:txBody>
      </p:sp>
    </p:spTree>
    <p:extLst>
      <p:ext uri="{BB962C8B-B14F-4D97-AF65-F5344CB8AC3E}">
        <p14:creationId xmlns:p14="http://schemas.microsoft.com/office/powerpoint/2010/main" val="36877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1522380"/>
            <a:ext cx="7923422" cy="369331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Scrum is a project management methodology. It was developed by </a:t>
            </a:r>
            <a:r>
              <a:rPr lang="en-US" sz="2400" dirty="0">
                <a:hlinkClick r:id="rId2">
                  <a:extLst>
                    <a:ext uri="{A12FA001-AC4F-418D-AE19-62706E023703}">
                      <ahyp:hlinkClr xmlns:ahyp="http://schemas.microsoft.com/office/drawing/2018/hyperlinkcolor" val="tx"/>
                    </a:ext>
                  </a:extLst>
                </a:hlinkClick>
              </a:rPr>
              <a:t>Jeff Sutherland and Ken </a:t>
            </a:r>
            <a:r>
              <a:rPr lang="en-US" sz="2400" dirty="0" err="1">
                <a:hlinkClick r:id="rId2">
                  <a:extLst>
                    <a:ext uri="{A12FA001-AC4F-418D-AE19-62706E023703}">
                      <ahyp:hlinkClr xmlns:ahyp="http://schemas.microsoft.com/office/drawing/2018/hyperlinkcolor" val="tx"/>
                    </a:ext>
                  </a:extLst>
                </a:hlinkClick>
              </a:rPr>
              <a:t>Schwaber</a:t>
            </a:r>
            <a:r>
              <a:rPr lang="en-US" sz="2400" dirty="0"/>
              <a:t> in the early 90s.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In simple terms, Scrum breaks down organizations into small, self-organizing units based on roles. These SCRUM units collaborate to break the product features down into small, manageable items of work (called </a:t>
            </a:r>
            <a:r>
              <a:rPr lang="en-US" sz="2400" b="1" dirty="0">
                <a:effectLst>
                  <a:outerShdw blurRad="38100" dist="38100" dir="2700000" algn="tl">
                    <a:srgbClr val="000000">
                      <a:alpha val="43137"/>
                    </a:srgbClr>
                  </a:outerShdw>
                </a:effectLst>
              </a:rPr>
              <a:t>stories</a:t>
            </a:r>
            <a:r>
              <a:rPr lang="en-US" sz="2400" dirty="0"/>
              <a:t>) which they tackle in time-boxed iterations called </a:t>
            </a:r>
            <a:r>
              <a:rPr lang="en-US" sz="2400" b="1" dirty="0">
                <a:effectLst>
                  <a:outerShdw blurRad="38100" dist="38100" dir="2700000" algn="tl">
                    <a:srgbClr val="000000">
                      <a:alpha val="43137"/>
                    </a:srgbClr>
                  </a:outerShdw>
                </a:effectLst>
              </a:rPr>
              <a:t>sprints</a:t>
            </a:r>
            <a:r>
              <a:rPr lang="en-US" sz="2400" dirty="0"/>
              <a:t>.</a:t>
            </a:r>
          </a:p>
          <a:p>
            <a:endParaRPr lang="en-US" dirty="0"/>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i="1" dirty="0">
                <a:hlinkClick r:id="rId3">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3271687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dirty="0">
                <a:solidFill>
                  <a:srgbClr val="FFFFFF"/>
                </a:solidFill>
                <a:effectLst>
                  <a:outerShdw blurRad="38100" dist="38100" dir="2700000" algn="tl">
                    <a:srgbClr val="000000">
                      <a:alpha val="43137"/>
                    </a:srgbClr>
                  </a:outerShdw>
                </a:effectLst>
              </a:rPr>
              <a:t>Software Engineering</a:t>
            </a:r>
            <a:br>
              <a:rPr lang="en-US" sz="3200" b="1" i="1" dirty="0">
                <a:solidFill>
                  <a:srgbClr val="FFFFFF"/>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rPr>
              <a:t>Agile SCRUM</a:t>
            </a:r>
            <a:br>
              <a:rPr lang="en-US" sz="2800" b="1" i="1" dirty="0">
                <a:solidFill>
                  <a:srgbClr val="FF0000"/>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rPr>
              <a:t>Artifacts</a:t>
            </a:r>
            <a:endParaRPr lang="en-US" sz="2800" b="1" i="1" kern="1200" dirty="0">
              <a:solidFill>
                <a:srgbClr val="FF0000"/>
              </a:solidFill>
              <a:effectLst>
                <a:outerShdw blurRad="38100" dist="38100" dir="2700000" algn="tl">
                  <a:srgbClr val="000000">
                    <a:alpha val="43137"/>
                  </a:srgbClr>
                </a:outerShdw>
              </a:effectLst>
              <a:latin typeface="+mj-lt"/>
              <a:ea typeface="+mj-ea"/>
              <a:cs typeface="+mj-cs"/>
            </a:endParaRP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1522380"/>
            <a:ext cx="7923422" cy="3816429"/>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Sprint</a:t>
            </a:r>
          </a:p>
          <a:p>
            <a:pPr marL="342900" indent="-342900">
              <a:buFont typeface="Wingdings" panose="05000000000000000000" pitchFamily="2" charset="2"/>
              <a:buChar char="Ø"/>
            </a:pPr>
            <a:r>
              <a:rPr lang="en-US" sz="2400" dirty="0"/>
              <a:t>A Sprint in Scrum is not a release cadence but a planning cadence.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Scrum allows you to choose the Sprint duration to be 2 weeks to one month</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Scrum Team practicing XP will adjust the number of stories they pick per Sprint as they only work 40 hours per Sprint.</a:t>
            </a:r>
          </a:p>
          <a:p>
            <a:endParaRPr lang="en-US" dirty="0"/>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i="1" dirty="0">
                <a:hlinkClick r:id="rId2">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1249734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dirty="0">
                <a:solidFill>
                  <a:srgbClr val="FFFFFF"/>
                </a:solidFill>
                <a:effectLst>
                  <a:outerShdw blurRad="38100" dist="38100" dir="2700000" algn="tl">
                    <a:srgbClr val="000000">
                      <a:alpha val="43137"/>
                    </a:srgbClr>
                  </a:outerShdw>
                </a:effectLst>
              </a:rPr>
              <a:t>Software Engineering</a:t>
            </a:r>
            <a:br>
              <a:rPr lang="en-US" sz="3200" b="1" i="1" dirty="0">
                <a:solidFill>
                  <a:srgbClr val="FFFFFF"/>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rPr>
              <a:t>Agile SCRUM</a:t>
            </a:r>
            <a:br>
              <a:rPr lang="en-US" sz="2800" b="1" i="1" dirty="0">
                <a:solidFill>
                  <a:srgbClr val="FF0000"/>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rPr>
              <a:t>Artifacts</a:t>
            </a:r>
            <a:endParaRPr lang="en-US" sz="2800" b="1" i="1" kern="1200" dirty="0">
              <a:solidFill>
                <a:srgbClr val="FF0000"/>
              </a:solidFill>
              <a:effectLst>
                <a:outerShdw blurRad="38100" dist="38100" dir="2700000" algn="tl">
                  <a:srgbClr val="000000">
                    <a:alpha val="43137"/>
                  </a:srgbClr>
                </a:outerShdw>
              </a:effectLst>
              <a:latin typeface="+mj-lt"/>
              <a:ea typeface="+mj-ea"/>
              <a:cs typeface="+mj-cs"/>
            </a:endParaRP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1522380"/>
            <a:ext cx="7923422" cy="2708434"/>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Sprint 0</a:t>
            </a:r>
          </a:p>
          <a:p>
            <a:pPr marL="342900" indent="-342900">
              <a:buFont typeface="Wingdings" panose="05000000000000000000" pitchFamily="2" charset="2"/>
              <a:buChar char="Ø"/>
            </a:pPr>
            <a:r>
              <a:rPr lang="en-US" sz="2400" dirty="0"/>
              <a:t>Also known as discovery sprint. Used to:</a:t>
            </a:r>
          </a:p>
          <a:p>
            <a:pPr marL="800100" lvl="1" indent="-342900">
              <a:buFont typeface="Wingdings" panose="05000000000000000000" pitchFamily="2" charset="2"/>
              <a:buChar char="Ø"/>
            </a:pPr>
            <a:r>
              <a:rPr lang="en-US" sz="2400" dirty="0"/>
              <a:t>Find &amp; document the scope and requirements of the overall project as visible at that stage</a:t>
            </a:r>
          </a:p>
          <a:p>
            <a:pPr marL="800100" lvl="1" indent="-342900">
              <a:buFont typeface="Wingdings" panose="05000000000000000000" pitchFamily="2" charset="2"/>
              <a:buChar char="Ø"/>
            </a:pPr>
            <a:r>
              <a:rPr lang="en-US" sz="2400" dirty="0"/>
              <a:t>Produce Design Documents </a:t>
            </a:r>
          </a:p>
          <a:p>
            <a:pPr marL="800100" lvl="1" indent="-342900">
              <a:buFont typeface="Wingdings" panose="05000000000000000000" pitchFamily="2" charset="2"/>
              <a:buChar char="Ø"/>
            </a:pPr>
            <a:r>
              <a:rPr lang="en-US" sz="2400" dirty="0"/>
              <a:t>Select Technology Stack</a:t>
            </a:r>
          </a:p>
          <a:p>
            <a:endParaRPr lang="en-US" dirty="0"/>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i="1" dirty="0">
                <a:hlinkClick r:id="rId2">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67690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dirty="0">
                <a:solidFill>
                  <a:srgbClr val="FFFFFF"/>
                </a:solidFill>
                <a:effectLst>
                  <a:outerShdw blurRad="38100" dist="38100" dir="2700000" algn="tl">
                    <a:srgbClr val="000000">
                      <a:alpha val="43137"/>
                    </a:srgbClr>
                  </a:outerShdw>
                </a:effectLst>
              </a:rPr>
              <a:t>Software Engineering</a:t>
            </a:r>
            <a:br>
              <a:rPr lang="en-US" sz="3200" b="1" i="1" dirty="0">
                <a:solidFill>
                  <a:srgbClr val="FFFFFF"/>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rPr>
              <a:t>Agile SCRUM</a:t>
            </a:r>
            <a:br>
              <a:rPr lang="en-US" sz="2800" b="1" i="1" dirty="0">
                <a:solidFill>
                  <a:srgbClr val="FF0000"/>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rPr>
              <a:t>Artifacts</a:t>
            </a:r>
            <a:endParaRPr lang="en-US" sz="2800" b="1" i="1" kern="1200" dirty="0">
              <a:solidFill>
                <a:srgbClr val="FF0000"/>
              </a:solidFill>
              <a:effectLst>
                <a:outerShdw blurRad="38100" dist="38100" dir="2700000" algn="tl">
                  <a:srgbClr val="000000">
                    <a:alpha val="43137"/>
                  </a:srgbClr>
                </a:outerShdw>
              </a:effectLst>
              <a:latin typeface="+mj-lt"/>
              <a:ea typeface="+mj-ea"/>
              <a:cs typeface="+mj-cs"/>
            </a:endParaRPr>
          </a:p>
        </p:txBody>
      </p:sp>
      <p:sp>
        <p:nvSpPr>
          <p:cNvPr id="2" name="Rectangle 1">
            <a:extLst>
              <a:ext uri="{FF2B5EF4-FFF2-40B4-BE49-F238E27FC236}">
                <a16:creationId xmlns:a16="http://schemas.microsoft.com/office/drawing/2014/main" id="{42A02B5B-6D22-4C50-84C4-D99B1B553BD4}"/>
              </a:ext>
            </a:extLst>
          </p:cNvPr>
          <p:cNvSpPr/>
          <p:nvPr/>
        </p:nvSpPr>
        <p:spPr>
          <a:xfrm>
            <a:off x="3885089" y="582067"/>
            <a:ext cx="7774899" cy="5693866"/>
          </a:xfrm>
          <a:prstGeom prst="rect">
            <a:avLst/>
          </a:prstGeom>
        </p:spPr>
        <p:txBody>
          <a:bodyPr wrap="square">
            <a:spAutoFit/>
          </a:bodyPr>
          <a:lstStyle/>
          <a:p>
            <a:pPr fontAlgn="base"/>
            <a:r>
              <a:rPr lang="en-US" sz="2800" b="1" dirty="0">
                <a:solidFill>
                  <a:srgbClr val="253858"/>
                </a:solidFill>
                <a:effectLst>
                  <a:outerShdw blurRad="38100" dist="38100" dir="2700000" algn="tl">
                    <a:srgbClr val="000000">
                      <a:alpha val="43137"/>
                    </a:srgbClr>
                  </a:outerShdw>
                </a:effectLst>
              </a:rPr>
              <a:t>What Are Agile User Stories?</a:t>
            </a:r>
          </a:p>
          <a:p>
            <a:pPr marL="342900" indent="-342900" fontAlgn="base">
              <a:buFont typeface="Wingdings" panose="05000000000000000000" pitchFamily="2" charset="2"/>
              <a:buChar char="q"/>
            </a:pPr>
            <a:r>
              <a:rPr lang="en-US" sz="2400" dirty="0">
                <a:solidFill>
                  <a:srgbClr val="091E42"/>
                </a:solidFill>
              </a:rPr>
              <a:t>A user story is the smallest unit of work in an agile framework. Usually, the features and functionalities are broken down into user stories. User stories are constructed with brief simple narratives explaining desired outcome, involved technicalities, and acceptance criteria. </a:t>
            </a:r>
          </a:p>
          <a:p>
            <a:pPr marL="342900" indent="-342900" fontAlgn="base">
              <a:buFont typeface="Wingdings" panose="05000000000000000000" pitchFamily="2" charset="2"/>
              <a:buChar char="q"/>
            </a:pPr>
            <a:endParaRPr lang="en-US" sz="2400" dirty="0">
              <a:solidFill>
                <a:srgbClr val="091E42"/>
              </a:solidFill>
            </a:endParaRPr>
          </a:p>
          <a:p>
            <a:pPr marL="342900" indent="-342900" fontAlgn="base">
              <a:buFont typeface="Wingdings" panose="05000000000000000000" pitchFamily="2" charset="2"/>
              <a:buChar char="q"/>
            </a:pPr>
            <a:r>
              <a:rPr lang="en-US" sz="2400" dirty="0">
                <a:solidFill>
                  <a:srgbClr val="091E42"/>
                </a:solidFill>
              </a:rPr>
              <a:t>In scrum, user stories are initially added to the Product Backlog. Afterwards, for a given Sprint, through Sprint Planning some of those are brought into the Sprint Backlog to be worked on. Also, during the Sprint Planning the stories are estimated in terms of points or man hours. With time and experience, Scrum teams become more efficient in work  estimation and overall resource and timeline prediction.</a:t>
            </a:r>
            <a:endParaRPr lang="en-US" dirty="0"/>
          </a:p>
        </p:txBody>
      </p:sp>
    </p:spTree>
    <p:extLst>
      <p:ext uri="{BB962C8B-B14F-4D97-AF65-F5344CB8AC3E}">
        <p14:creationId xmlns:p14="http://schemas.microsoft.com/office/powerpoint/2010/main" val="3338243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dirty="0">
                <a:solidFill>
                  <a:srgbClr val="FFFFFF"/>
                </a:solidFill>
                <a:effectLst>
                  <a:outerShdw blurRad="38100" dist="38100" dir="2700000" algn="tl">
                    <a:srgbClr val="000000">
                      <a:alpha val="43137"/>
                    </a:srgbClr>
                  </a:outerShdw>
                </a:effectLst>
              </a:rPr>
              <a:t>Software Engineering</a:t>
            </a:r>
            <a:br>
              <a:rPr lang="en-US" sz="3200" b="1" i="1" dirty="0">
                <a:solidFill>
                  <a:srgbClr val="FFFFFF"/>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rPr>
              <a:t>Agile SCRUM</a:t>
            </a:r>
            <a:br>
              <a:rPr lang="en-US" sz="2800" b="1" i="1" dirty="0">
                <a:solidFill>
                  <a:srgbClr val="FF0000"/>
                </a:solidFill>
                <a:effectLst>
                  <a:outerShdw blurRad="38100" dist="38100" dir="2700000" algn="tl">
                    <a:srgbClr val="000000">
                      <a:alpha val="43137"/>
                    </a:srgbClr>
                  </a:outerShdw>
                </a:effectLst>
              </a:rPr>
            </a:br>
            <a:r>
              <a:rPr lang="en-US" sz="2800" b="1" i="1" dirty="0">
                <a:solidFill>
                  <a:srgbClr val="FF0000"/>
                </a:solidFill>
                <a:effectLst>
                  <a:outerShdw blurRad="38100" dist="38100" dir="2700000" algn="tl">
                    <a:srgbClr val="000000">
                      <a:alpha val="43137"/>
                    </a:srgbClr>
                  </a:outerShdw>
                </a:effectLst>
              </a:rPr>
              <a:t>Artifacts</a:t>
            </a:r>
            <a:endParaRPr lang="en-US" sz="2800" b="1" i="1" kern="1200" dirty="0">
              <a:solidFill>
                <a:srgbClr val="FF0000"/>
              </a:solidFill>
              <a:effectLst>
                <a:outerShdw blurRad="38100" dist="38100" dir="2700000" algn="tl">
                  <a:srgbClr val="000000">
                    <a:alpha val="43137"/>
                  </a:srgbClr>
                </a:outerShdw>
              </a:effectLst>
              <a:latin typeface="+mj-lt"/>
              <a:ea typeface="+mj-ea"/>
              <a:cs typeface="+mj-cs"/>
            </a:endParaRPr>
          </a:p>
        </p:txBody>
      </p:sp>
      <p:sp>
        <p:nvSpPr>
          <p:cNvPr id="2" name="Rectangle 1">
            <a:extLst>
              <a:ext uri="{FF2B5EF4-FFF2-40B4-BE49-F238E27FC236}">
                <a16:creationId xmlns:a16="http://schemas.microsoft.com/office/drawing/2014/main" id="{42A02B5B-6D22-4C50-84C4-D99B1B553BD4}"/>
              </a:ext>
            </a:extLst>
          </p:cNvPr>
          <p:cNvSpPr/>
          <p:nvPr/>
        </p:nvSpPr>
        <p:spPr>
          <a:xfrm>
            <a:off x="3750177" y="742177"/>
            <a:ext cx="7774899" cy="5016758"/>
          </a:xfrm>
          <a:prstGeom prst="rect">
            <a:avLst/>
          </a:prstGeom>
        </p:spPr>
        <p:txBody>
          <a:bodyPr wrap="square">
            <a:spAutoFit/>
          </a:bodyPr>
          <a:lstStyle/>
          <a:p>
            <a:pPr fontAlgn="base"/>
            <a:r>
              <a:rPr lang="en-US" sz="3200" b="1" dirty="0">
                <a:effectLst>
                  <a:outerShdw blurRad="38100" dist="38100" dir="2700000" algn="tl">
                    <a:srgbClr val="000000">
                      <a:alpha val="43137"/>
                    </a:srgbClr>
                  </a:outerShdw>
                </a:effectLst>
              </a:rPr>
              <a:t>What is an Agile Epic?</a:t>
            </a:r>
          </a:p>
          <a:p>
            <a:pPr marL="342900" indent="-342900" fontAlgn="base">
              <a:buFont typeface="Wingdings" panose="05000000000000000000" pitchFamily="2" charset="2"/>
              <a:buChar char="q"/>
            </a:pPr>
            <a:r>
              <a:rPr lang="en-US" sz="2400" dirty="0"/>
              <a:t>An epic is a large body of work that can be broken down into a number of smaller </a:t>
            </a:r>
            <a:r>
              <a:rPr lang="en-US" sz="2400" dirty="0">
                <a:hlinkClick r:id="rId2"/>
              </a:rPr>
              <a:t>stories</a:t>
            </a:r>
            <a:r>
              <a:rPr lang="en-US" sz="2400" dirty="0"/>
              <a:t>, or sometimes called “Issues” in Jira. Epics often encompass multiple teams, on multiple projects, and can even be tracked on multiple boards.</a:t>
            </a:r>
          </a:p>
          <a:p>
            <a:pPr fontAlgn="base"/>
            <a:endParaRPr lang="en-US" sz="2400" dirty="0"/>
          </a:p>
          <a:p>
            <a:pPr marL="342900" indent="-342900" fontAlgn="base">
              <a:buFont typeface="Wingdings" panose="05000000000000000000" pitchFamily="2" charset="2"/>
              <a:buChar char="q"/>
            </a:pPr>
            <a:r>
              <a:rPr lang="en-US" sz="2400" dirty="0"/>
              <a:t>Epics are almost always delivered over a set of sprints. As a team learns more about an epic through development and customer feedback, user stories will be added and removed as necessary. That’s the key with agile epics: Scope is flexible, based on customer feedback and team cadence.  </a:t>
            </a:r>
          </a:p>
        </p:txBody>
      </p:sp>
      <p:sp>
        <p:nvSpPr>
          <p:cNvPr id="3" name="Rectangle 2">
            <a:extLst>
              <a:ext uri="{FF2B5EF4-FFF2-40B4-BE49-F238E27FC236}">
                <a16:creationId xmlns:a16="http://schemas.microsoft.com/office/drawing/2014/main" id="{E58DCCD3-7E7C-4E4F-A282-EF51E18CBB4A}"/>
              </a:ext>
            </a:extLst>
          </p:cNvPr>
          <p:cNvSpPr/>
          <p:nvPr/>
        </p:nvSpPr>
        <p:spPr>
          <a:xfrm>
            <a:off x="4309148" y="5882603"/>
            <a:ext cx="6249596" cy="369332"/>
          </a:xfrm>
          <a:prstGeom prst="rect">
            <a:avLst/>
          </a:prstGeom>
        </p:spPr>
        <p:txBody>
          <a:bodyPr wrap="none">
            <a:spAutoFit/>
          </a:bodyPr>
          <a:lstStyle/>
          <a:p>
            <a:r>
              <a:rPr lang="en-US" dirty="0">
                <a:hlinkClick r:id="rId3"/>
              </a:rPr>
              <a:t>Ref: https://www.atlassian.com/agile/project-management/epics</a:t>
            </a:r>
            <a:endParaRPr lang="en-US" dirty="0"/>
          </a:p>
        </p:txBody>
      </p:sp>
    </p:spTree>
    <p:extLst>
      <p:ext uri="{BB962C8B-B14F-4D97-AF65-F5344CB8AC3E}">
        <p14:creationId xmlns:p14="http://schemas.microsoft.com/office/powerpoint/2010/main" val="302099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Artifacts</a:t>
            </a:r>
          </a:p>
        </p:txBody>
      </p:sp>
      <p:sp>
        <p:nvSpPr>
          <p:cNvPr id="2" name="Rectangle 1">
            <a:extLst>
              <a:ext uri="{FF2B5EF4-FFF2-40B4-BE49-F238E27FC236}">
                <a16:creationId xmlns:a16="http://schemas.microsoft.com/office/drawing/2014/main" id="{77BC40AB-6534-4508-B52E-B01B96751584}"/>
              </a:ext>
            </a:extLst>
          </p:cNvPr>
          <p:cNvSpPr/>
          <p:nvPr/>
        </p:nvSpPr>
        <p:spPr>
          <a:xfrm>
            <a:off x="4017736" y="1522380"/>
            <a:ext cx="6096000" cy="3539430"/>
          </a:xfrm>
          <a:prstGeom prst="rect">
            <a:avLst/>
          </a:prstGeom>
        </p:spPr>
        <p:txBody>
          <a:bodyPr>
            <a:spAutoFit/>
          </a:bodyPr>
          <a:lstStyle/>
          <a:p>
            <a:r>
              <a:rPr lang="en-US" sz="2800" b="1" dirty="0"/>
              <a:t>Product Backlog</a:t>
            </a:r>
          </a:p>
          <a:p>
            <a:pPr marL="285750" indent="-285750">
              <a:buFont typeface="Wingdings" panose="05000000000000000000" pitchFamily="2" charset="2"/>
              <a:buChar char="Ø"/>
            </a:pPr>
            <a:r>
              <a:rPr lang="en-US" sz="2800" dirty="0"/>
              <a:t>Scrum requires the Product Backlog to be transparent as it is the single source of truth for any changes made to the product. XP teams write User Story. Writing the Product Backlog in stories is helpful for the team because stories is from the user perspective.</a:t>
            </a:r>
          </a:p>
        </p:txBody>
      </p:sp>
    </p:spTree>
    <p:extLst>
      <p:ext uri="{BB962C8B-B14F-4D97-AF65-F5344CB8AC3E}">
        <p14:creationId xmlns:p14="http://schemas.microsoft.com/office/powerpoint/2010/main" val="290668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Artifacts</a:t>
            </a:r>
          </a:p>
        </p:txBody>
      </p:sp>
      <p:sp>
        <p:nvSpPr>
          <p:cNvPr id="2" name="Rectangle 1">
            <a:extLst>
              <a:ext uri="{FF2B5EF4-FFF2-40B4-BE49-F238E27FC236}">
                <a16:creationId xmlns:a16="http://schemas.microsoft.com/office/drawing/2014/main" id="{77BC40AB-6534-4508-B52E-B01B96751584}"/>
              </a:ext>
            </a:extLst>
          </p:cNvPr>
          <p:cNvSpPr/>
          <p:nvPr/>
        </p:nvSpPr>
        <p:spPr>
          <a:xfrm>
            <a:off x="4017736" y="1522380"/>
            <a:ext cx="6096000" cy="4462760"/>
          </a:xfrm>
          <a:prstGeom prst="rect">
            <a:avLst/>
          </a:prstGeom>
        </p:spPr>
        <p:txBody>
          <a:bodyPr>
            <a:spAutoFit/>
          </a:bodyPr>
          <a:lstStyle/>
          <a:p>
            <a:r>
              <a:rPr lang="en-US" sz="3200" b="1" dirty="0"/>
              <a:t>Sprint Backlog</a:t>
            </a:r>
          </a:p>
          <a:p>
            <a:pPr marL="285750" indent="-285750">
              <a:buFont typeface="Wingdings" panose="05000000000000000000" pitchFamily="2" charset="2"/>
              <a:buChar char="Ø"/>
            </a:pPr>
            <a:r>
              <a:rPr lang="en-US" sz="2800" dirty="0"/>
              <a:t>The Sprint Backlog is user stories selected during Sprint Planning along with the tasks to complete those stories. The Sprint Backlog is a one week worth of work for the Development Team. Scrum Team may have other tasks that are not related to the selected stories in their Sprint Backlog.</a:t>
            </a:r>
          </a:p>
        </p:txBody>
      </p:sp>
    </p:spTree>
    <p:extLst>
      <p:ext uri="{BB962C8B-B14F-4D97-AF65-F5344CB8AC3E}">
        <p14:creationId xmlns:p14="http://schemas.microsoft.com/office/powerpoint/2010/main" val="366333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Artifacts</a:t>
            </a:r>
          </a:p>
        </p:txBody>
      </p:sp>
      <p:sp>
        <p:nvSpPr>
          <p:cNvPr id="2" name="Rectangle 1">
            <a:extLst>
              <a:ext uri="{FF2B5EF4-FFF2-40B4-BE49-F238E27FC236}">
                <a16:creationId xmlns:a16="http://schemas.microsoft.com/office/drawing/2014/main" id="{77BC40AB-6534-4508-B52E-B01B96751584}"/>
              </a:ext>
            </a:extLst>
          </p:cNvPr>
          <p:cNvSpPr/>
          <p:nvPr/>
        </p:nvSpPr>
        <p:spPr>
          <a:xfrm>
            <a:off x="4299090" y="1012954"/>
            <a:ext cx="6096000" cy="4832092"/>
          </a:xfrm>
          <a:prstGeom prst="rect">
            <a:avLst/>
          </a:prstGeom>
        </p:spPr>
        <p:txBody>
          <a:bodyPr>
            <a:spAutoFit/>
          </a:bodyPr>
          <a:lstStyle/>
          <a:p>
            <a:r>
              <a:rPr lang="en-US" sz="2800" b="1" dirty="0"/>
              <a:t>Definition of Done</a:t>
            </a:r>
          </a:p>
          <a:p>
            <a:pPr marL="285750" indent="-285750">
              <a:buFont typeface="Wingdings" panose="05000000000000000000" pitchFamily="2" charset="2"/>
              <a:buChar char="Ø"/>
            </a:pPr>
            <a:r>
              <a:rPr lang="en-US" sz="2800" dirty="0"/>
              <a:t>Scrum does not tell us how the definition of done looks like. For some people that is quite confusing. That is why some people even think that the Acceptance Criteria is the definition of "Done". Scrum just tell us that the increment delivered by the development team to be "Done" every Sprint, and done means meeting the Scrum Team's definition of "Done".</a:t>
            </a:r>
          </a:p>
        </p:txBody>
      </p:sp>
    </p:spTree>
    <p:extLst>
      <p:ext uri="{BB962C8B-B14F-4D97-AF65-F5344CB8AC3E}">
        <p14:creationId xmlns:p14="http://schemas.microsoft.com/office/powerpoint/2010/main" val="3616360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Teams</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1522380"/>
            <a:ext cx="7923422" cy="4247317"/>
          </a:xfrm>
          <a:prstGeom prst="rect">
            <a:avLst/>
          </a:prstGeom>
          <a:noFill/>
        </p:spPr>
        <p:txBody>
          <a:bodyPr wrap="square" rtlCol="0">
            <a:spAutoFit/>
          </a:bodyPr>
          <a:lstStyle/>
          <a:p>
            <a:r>
              <a:rPr lang="en-US" sz="2800" dirty="0"/>
              <a:t>Within the Scrum Framework three roles are defined:</a:t>
            </a:r>
          </a:p>
          <a:p>
            <a:pPr marL="457200" indent="-457200">
              <a:buFont typeface="Wingdings" panose="05000000000000000000" pitchFamily="2" charset="2"/>
              <a:buChar char="Ø"/>
            </a:pPr>
            <a:r>
              <a:rPr lang="en-US" sz="2800" dirty="0"/>
              <a:t>The Scrum Team</a:t>
            </a:r>
          </a:p>
          <a:p>
            <a:pPr marL="457200" indent="-457200">
              <a:buFont typeface="Wingdings" panose="05000000000000000000" pitchFamily="2" charset="2"/>
              <a:buChar char="Ø"/>
            </a:pPr>
            <a:r>
              <a:rPr lang="en-US" sz="2800" dirty="0"/>
              <a:t>Scrum Master</a:t>
            </a:r>
          </a:p>
          <a:p>
            <a:pPr marL="457200" indent="-457200">
              <a:buFont typeface="Wingdings" panose="05000000000000000000" pitchFamily="2" charset="2"/>
              <a:buChar char="Ø"/>
            </a:pPr>
            <a:r>
              <a:rPr lang="en-US" sz="2800" dirty="0"/>
              <a:t>Scrum Product Owner</a:t>
            </a:r>
          </a:p>
          <a:p>
            <a:pPr marL="457200" indent="-457200">
              <a:buFont typeface="Wingdings" panose="05000000000000000000" pitchFamily="2" charset="2"/>
              <a:buChar char="Ø"/>
            </a:pPr>
            <a:endParaRPr lang="en-US" sz="2800" dirty="0"/>
          </a:p>
          <a:p>
            <a:r>
              <a:rPr lang="en-US" sz="2800" dirty="0"/>
              <a:t>Each of these roles has a defined set of responsibilities and only if they fulfill these responsibilities, closely interact and work together they can finish a project successfully.</a:t>
            </a:r>
          </a:p>
          <a:p>
            <a:endParaRPr lang="en-US" dirty="0"/>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dirty="0">
                <a:hlinkClick r:id="rId2"/>
              </a:rPr>
              <a:t>https://www.scrum-institute.org/Scrum_Roles_The_Scrum_Team.php</a:t>
            </a:r>
            <a:endParaRPr lang="en-US" i="1" dirty="0"/>
          </a:p>
        </p:txBody>
      </p:sp>
    </p:spTree>
    <p:extLst>
      <p:ext uri="{BB962C8B-B14F-4D97-AF65-F5344CB8AC3E}">
        <p14:creationId xmlns:p14="http://schemas.microsoft.com/office/powerpoint/2010/main" val="95043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52002" y="743825"/>
            <a:ext cx="3902069" cy="4962524"/>
          </a:xfrm>
        </p:spPr>
        <p:txBody>
          <a:bodyPr vert="horz" lIns="91440" tIns="45720" rIns="91440" bIns="45720" rtlCol="0" anchor="ctr">
            <a:normAutofit/>
          </a:bodyPr>
          <a:lstStyle/>
          <a:p>
            <a:r>
              <a:rPr lang="en-US" sz="4800" b="1" i="1" kern="1200" dirty="0">
                <a:solidFill>
                  <a:srgbClr val="FFFFFF"/>
                </a:solidFill>
                <a:effectLst>
                  <a:outerShdw blurRad="38100" dist="38100" dir="2700000" algn="tl">
                    <a:srgbClr val="000000">
                      <a:alpha val="43137"/>
                    </a:srgbClr>
                  </a:outerShdw>
                </a:effectLst>
                <a:latin typeface="+mj-lt"/>
                <a:ea typeface="+mj-ea"/>
                <a:cs typeface="+mj-cs"/>
              </a:rPr>
              <a:t>Software </a:t>
            </a:r>
            <a:r>
              <a:rPr lang="en-US" sz="4800" b="1" i="1" dirty="0">
                <a:solidFill>
                  <a:srgbClr val="FFFFFF"/>
                </a:solidFill>
                <a:effectLst>
                  <a:outerShdw blurRad="38100" dist="38100" dir="2700000" algn="tl">
                    <a:srgbClr val="000000">
                      <a:alpha val="43137"/>
                    </a:srgbClr>
                  </a:outerShdw>
                </a:effectLst>
              </a:rPr>
              <a:t>Development </a:t>
            </a:r>
            <a:br>
              <a:rPr lang="en-US" sz="4800" b="1" i="1" kern="1200" dirty="0">
                <a:solidFill>
                  <a:srgbClr val="FFFFFF"/>
                </a:solidFill>
                <a:effectLst>
                  <a:outerShdw blurRad="38100" dist="38100" dir="2700000" algn="tl">
                    <a:srgbClr val="000000">
                      <a:alpha val="43137"/>
                    </a:srgbClr>
                  </a:outerShdw>
                </a:effectLst>
                <a:latin typeface="+mj-lt"/>
                <a:ea typeface="+mj-ea"/>
                <a:cs typeface="+mj-cs"/>
              </a:rPr>
            </a:br>
            <a:r>
              <a:rPr lang="en-US" sz="4800" b="1" i="1" dirty="0">
                <a:solidFill>
                  <a:srgbClr val="FFFFFF"/>
                </a:solidFill>
                <a:effectLst>
                  <a:outerShdw blurRad="38100" dist="38100" dir="2700000" algn="tl">
                    <a:srgbClr val="000000">
                      <a:alpha val="43137"/>
                    </a:srgbClr>
                  </a:outerShdw>
                </a:effectLst>
              </a:rPr>
              <a:t>Methodologies</a:t>
            </a:r>
            <a:endParaRPr lang="en-US" sz="4800" b="1" i="1" kern="1200" dirty="0">
              <a:solidFill>
                <a:srgbClr val="FFFFFF"/>
              </a:solidFill>
              <a:effectLst>
                <a:outerShdw blurRad="38100" dist="38100" dir="2700000" algn="tl">
                  <a:srgbClr val="000000">
                    <a:alpha val="43137"/>
                  </a:srgbClr>
                </a:outerShdw>
              </a:effectLst>
              <a:latin typeface="+mj-lt"/>
              <a:ea typeface="+mj-ea"/>
              <a:cs typeface="+mj-cs"/>
            </a:endParaRPr>
          </a:p>
        </p:txBody>
      </p:sp>
      <p:pic>
        <p:nvPicPr>
          <p:cNvPr id="12" name="Picture 2" descr="Image result for SDLC IMAGE">
            <a:extLst>
              <a:ext uri="{FF2B5EF4-FFF2-40B4-BE49-F238E27FC236}">
                <a16:creationId xmlns:a16="http://schemas.microsoft.com/office/drawing/2014/main" id="{513DED53-EFBA-451F-A5E6-F83F7A6F3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755" y="-1"/>
            <a:ext cx="3859041" cy="26982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SPIRAL SDLC IMAGE">
            <a:extLst>
              <a:ext uri="{FF2B5EF4-FFF2-40B4-BE49-F238E27FC236}">
                <a16:creationId xmlns:a16="http://schemas.microsoft.com/office/drawing/2014/main" id="{59CB42FC-DCFE-4DA3-B4E9-5E7FA9CD17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051" y="3225087"/>
            <a:ext cx="3545460" cy="326591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CEF385C-CC7B-4496-A49D-4120583376B4}"/>
              </a:ext>
            </a:extLst>
          </p:cNvPr>
          <p:cNvPicPr>
            <a:picLocks noChangeAspect="1"/>
          </p:cNvPicPr>
          <p:nvPr/>
        </p:nvPicPr>
        <p:blipFill>
          <a:blip r:embed="rId4"/>
          <a:stretch>
            <a:fillRect/>
          </a:stretch>
        </p:blipFill>
        <p:spPr>
          <a:xfrm>
            <a:off x="4843223" y="193155"/>
            <a:ext cx="3238500" cy="2505075"/>
          </a:xfrm>
          <a:prstGeom prst="rect">
            <a:avLst/>
          </a:prstGeom>
        </p:spPr>
      </p:pic>
      <p:pic>
        <p:nvPicPr>
          <p:cNvPr id="5" name="Picture 4">
            <a:extLst>
              <a:ext uri="{FF2B5EF4-FFF2-40B4-BE49-F238E27FC236}">
                <a16:creationId xmlns:a16="http://schemas.microsoft.com/office/drawing/2014/main" id="{6B4AB69F-3764-4710-B8F5-04CC01B325BF}"/>
              </a:ext>
            </a:extLst>
          </p:cNvPr>
          <p:cNvPicPr>
            <a:picLocks noChangeAspect="1"/>
          </p:cNvPicPr>
          <p:nvPr/>
        </p:nvPicPr>
        <p:blipFill>
          <a:blip r:embed="rId5"/>
          <a:stretch>
            <a:fillRect/>
          </a:stretch>
        </p:blipFill>
        <p:spPr>
          <a:xfrm>
            <a:off x="8371471" y="3648369"/>
            <a:ext cx="3743325" cy="2419350"/>
          </a:xfrm>
          <a:prstGeom prst="rect">
            <a:avLst/>
          </a:prstGeom>
        </p:spPr>
      </p:pic>
      <p:sp>
        <p:nvSpPr>
          <p:cNvPr id="8" name="TextBox 7">
            <a:extLst>
              <a:ext uri="{FF2B5EF4-FFF2-40B4-BE49-F238E27FC236}">
                <a16:creationId xmlns:a16="http://schemas.microsoft.com/office/drawing/2014/main" id="{91B97E1B-0372-443E-8BA9-00949F578526}"/>
              </a:ext>
            </a:extLst>
          </p:cNvPr>
          <p:cNvSpPr txBox="1"/>
          <p:nvPr/>
        </p:nvSpPr>
        <p:spPr>
          <a:xfrm>
            <a:off x="7522811" y="2819356"/>
            <a:ext cx="1570173" cy="707886"/>
          </a:xfrm>
          <a:prstGeom prst="rect">
            <a:avLst/>
          </a:prstGeom>
          <a:noFill/>
        </p:spPr>
        <p:txBody>
          <a:bodyPr wrap="none" rtlCol="0">
            <a:spAutoFit/>
          </a:bodyPr>
          <a:lstStyle/>
          <a:p>
            <a:r>
              <a:rPr lang="en-US" sz="4000" b="1" dirty="0">
                <a:solidFill>
                  <a:srgbClr val="FF0000"/>
                </a:solidFill>
                <a:effectLst>
                  <a:outerShdw blurRad="38100" dist="38100" dir="2700000" algn="tl">
                    <a:srgbClr val="000000">
                      <a:alpha val="43137"/>
                    </a:srgbClr>
                  </a:outerShdw>
                </a:effectLst>
              </a:rPr>
              <a:t>RECAP</a:t>
            </a:r>
          </a:p>
        </p:txBody>
      </p:sp>
    </p:spTree>
    <p:extLst>
      <p:ext uri="{BB962C8B-B14F-4D97-AF65-F5344CB8AC3E}">
        <p14:creationId xmlns:p14="http://schemas.microsoft.com/office/powerpoint/2010/main" val="4168661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Teams</a:t>
            </a:r>
          </a:p>
        </p:txBody>
      </p:sp>
      <p:sp>
        <p:nvSpPr>
          <p:cNvPr id="8" name="TextBox 7">
            <a:extLst>
              <a:ext uri="{FF2B5EF4-FFF2-40B4-BE49-F238E27FC236}">
                <a16:creationId xmlns:a16="http://schemas.microsoft.com/office/drawing/2014/main" id="{CD839C31-B047-47CD-8298-7555ACFFF0DB}"/>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dirty="0">
                <a:hlinkClick r:id="rId2"/>
              </a:rPr>
              <a:t>https://www.scrum-institute.org/Scrum_Roles_The_Scrum_Team.php</a:t>
            </a:r>
            <a:endParaRPr lang="en-US" i="1" dirty="0"/>
          </a:p>
        </p:txBody>
      </p:sp>
      <p:pic>
        <p:nvPicPr>
          <p:cNvPr id="2050" name="Picture 2" descr="Scrum Roles &amp; Stakeholders">
            <a:extLst>
              <a:ext uri="{FF2B5EF4-FFF2-40B4-BE49-F238E27FC236}">
                <a16:creationId xmlns:a16="http://schemas.microsoft.com/office/drawing/2014/main" id="{A26B1514-0661-4586-827D-9407A8353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806" y="1135263"/>
            <a:ext cx="53340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711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Roles</a:t>
            </a:r>
          </a:p>
        </p:txBody>
      </p:sp>
      <p:sp>
        <p:nvSpPr>
          <p:cNvPr id="6" name="TextBox 5">
            <a:extLst>
              <a:ext uri="{FF2B5EF4-FFF2-40B4-BE49-F238E27FC236}">
                <a16:creationId xmlns:a16="http://schemas.microsoft.com/office/drawing/2014/main" id="{29082F35-B2FB-450C-B01E-EDF356B34C44}"/>
              </a:ext>
            </a:extLst>
          </p:cNvPr>
          <p:cNvSpPr txBox="1"/>
          <p:nvPr/>
        </p:nvSpPr>
        <p:spPr>
          <a:xfrm>
            <a:off x="3809109" y="597455"/>
            <a:ext cx="7923422" cy="5663089"/>
          </a:xfrm>
          <a:prstGeom prst="rect">
            <a:avLst/>
          </a:prstGeom>
          <a:noFill/>
        </p:spPr>
        <p:txBody>
          <a:bodyPr wrap="square" rtlCol="0">
            <a:spAutoFit/>
          </a:bodyPr>
          <a:lstStyle/>
          <a:p>
            <a:r>
              <a:rPr lang="en-US" sz="3200" b="1" dirty="0"/>
              <a:t>The Scrum Team</a:t>
            </a:r>
          </a:p>
          <a:p>
            <a:r>
              <a:rPr lang="en-US" sz="2400" dirty="0"/>
              <a:t>Within the Scrum Framework all work delivered to the customer is done by dedicated Scrum Teams. A Scrum Team is a collection of individuals working together to deliver the requested and committed product increments. Usually, a SCRUM team is comprised of developers, testers, and designers.</a:t>
            </a:r>
          </a:p>
          <a:p>
            <a:endParaRPr lang="en-US" sz="2400" dirty="0"/>
          </a:p>
          <a:p>
            <a:r>
              <a:rPr lang="en-US" sz="2400" dirty="0"/>
              <a:t>Within the Scrum Framework all work delivered to the customer is done by dedicated Scrum To work effectively it is important for a Scrum Team that everyone within the team</a:t>
            </a:r>
          </a:p>
          <a:p>
            <a:pPr marL="742950" lvl="1" indent="-285750">
              <a:buFont typeface="Wingdings" panose="05000000000000000000" pitchFamily="2" charset="2"/>
              <a:buChar char="Ø"/>
            </a:pPr>
            <a:r>
              <a:rPr lang="en-US" sz="2400" dirty="0"/>
              <a:t>follows a common goal</a:t>
            </a:r>
          </a:p>
          <a:p>
            <a:pPr marL="742950" lvl="1" indent="-285750">
              <a:buFont typeface="Wingdings" panose="05000000000000000000" pitchFamily="2" charset="2"/>
              <a:buChar char="Ø"/>
            </a:pPr>
            <a:r>
              <a:rPr lang="en-US" sz="2400" dirty="0"/>
              <a:t>adheres the same norms and rules</a:t>
            </a:r>
          </a:p>
          <a:p>
            <a:pPr marL="742950" lvl="1" indent="-285750">
              <a:buFont typeface="Wingdings" panose="05000000000000000000" pitchFamily="2" charset="2"/>
              <a:buChar char="Ø"/>
            </a:pPr>
            <a:r>
              <a:rPr lang="en-US" sz="2400" dirty="0"/>
              <a:t>shows respect to each other</a:t>
            </a:r>
          </a:p>
          <a:p>
            <a:endParaRPr lang="en-US" dirty="0"/>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dirty="0">
                <a:hlinkClick r:id="rId2"/>
              </a:rPr>
              <a:t>https://www.scrum-institute.org/Scrum_Roles_The_Scrum_Team.php</a:t>
            </a:r>
            <a:endParaRPr lang="en-US" i="1" dirty="0"/>
          </a:p>
        </p:txBody>
      </p:sp>
    </p:spTree>
    <p:extLst>
      <p:ext uri="{BB962C8B-B14F-4D97-AF65-F5344CB8AC3E}">
        <p14:creationId xmlns:p14="http://schemas.microsoft.com/office/powerpoint/2010/main" val="290830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Roles</a:t>
            </a:r>
          </a:p>
        </p:txBody>
      </p:sp>
      <p:sp>
        <p:nvSpPr>
          <p:cNvPr id="6" name="TextBox 5">
            <a:extLst>
              <a:ext uri="{FF2B5EF4-FFF2-40B4-BE49-F238E27FC236}">
                <a16:creationId xmlns:a16="http://schemas.microsoft.com/office/drawing/2014/main" id="{29082F35-B2FB-450C-B01E-EDF356B34C44}"/>
              </a:ext>
            </a:extLst>
          </p:cNvPr>
          <p:cNvSpPr txBox="1"/>
          <p:nvPr/>
        </p:nvSpPr>
        <p:spPr>
          <a:xfrm>
            <a:off x="3809109" y="597455"/>
            <a:ext cx="7923422" cy="5201424"/>
          </a:xfrm>
          <a:prstGeom prst="rect">
            <a:avLst/>
          </a:prstGeom>
          <a:noFill/>
        </p:spPr>
        <p:txBody>
          <a:bodyPr wrap="square" rtlCol="0">
            <a:spAutoFit/>
          </a:bodyPr>
          <a:lstStyle/>
          <a:p>
            <a:r>
              <a:rPr lang="en-US" sz="3200" b="1" dirty="0"/>
              <a:t>The Scrum Master</a:t>
            </a:r>
          </a:p>
          <a:p>
            <a:pPr marL="342900" indent="-342900">
              <a:buFont typeface="Wingdings" panose="05000000000000000000" pitchFamily="2" charset="2"/>
              <a:buChar char="Ø"/>
            </a:pPr>
            <a:r>
              <a:rPr lang="en-US" sz="2400" dirty="0"/>
              <a:t>The Scrum Master is responsible for promoting and supporting Scrum. Scrum Masters do this by helping everyone understand Scrum theory, practices, rules, and values.</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Scrum Master is a servant-leader for the Scrum Team. The Scrum Master helps those outside the Scrum Team understand which of their interactions with the Scrum Team are helpful and which aren’t. The Scrum Master helps everyone change these interactions to maximize the value created by the Scrum Team.</a:t>
            </a:r>
          </a:p>
          <a:p>
            <a:endParaRPr lang="en-US" i="1" dirty="0"/>
          </a:p>
          <a:p>
            <a:endParaRPr lang="en-US" dirty="0"/>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dirty="0">
                <a:hlinkClick r:id="rId2"/>
              </a:rPr>
              <a:t>https://www.scrum.org/resources/what-is-a-scrum-master</a:t>
            </a:r>
            <a:endParaRPr lang="en-US" i="1" dirty="0"/>
          </a:p>
        </p:txBody>
      </p:sp>
    </p:spTree>
    <p:extLst>
      <p:ext uri="{BB962C8B-B14F-4D97-AF65-F5344CB8AC3E}">
        <p14:creationId xmlns:p14="http://schemas.microsoft.com/office/powerpoint/2010/main" val="1854874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Roles</a:t>
            </a:r>
          </a:p>
        </p:txBody>
      </p:sp>
      <p:sp>
        <p:nvSpPr>
          <p:cNvPr id="6" name="TextBox 5">
            <a:extLst>
              <a:ext uri="{FF2B5EF4-FFF2-40B4-BE49-F238E27FC236}">
                <a16:creationId xmlns:a16="http://schemas.microsoft.com/office/drawing/2014/main" id="{29082F35-B2FB-450C-B01E-EDF356B34C44}"/>
              </a:ext>
            </a:extLst>
          </p:cNvPr>
          <p:cNvSpPr txBox="1"/>
          <p:nvPr/>
        </p:nvSpPr>
        <p:spPr>
          <a:xfrm>
            <a:off x="3809109" y="597455"/>
            <a:ext cx="7923422" cy="4462760"/>
          </a:xfrm>
          <a:prstGeom prst="rect">
            <a:avLst/>
          </a:prstGeom>
          <a:noFill/>
        </p:spPr>
        <p:txBody>
          <a:bodyPr wrap="square" rtlCol="0">
            <a:spAutoFit/>
          </a:bodyPr>
          <a:lstStyle/>
          <a:p>
            <a:r>
              <a:rPr lang="en-US" sz="3200" b="1" dirty="0"/>
              <a:t>The Scrum Master</a:t>
            </a:r>
          </a:p>
          <a:p>
            <a:r>
              <a:rPr lang="en-US" sz="2800" dirty="0"/>
              <a:t>The tasks of a Scrum Master are as followings: </a:t>
            </a:r>
          </a:p>
          <a:p>
            <a:pPr marL="342900" indent="-342900">
              <a:buFont typeface="Wingdings" panose="05000000000000000000" pitchFamily="2" charset="2"/>
              <a:buChar char="Ø"/>
            </a:pPr>
            <a:r>
              <a:rPr lang="en-US" sz="2800" dirty="0"/>
              <a:t>Ensuring that goals, scope, and product domain are understood by everyone on the Scrum Team as well as possible.</a:t>
            </a:r>
          </a:p>
          <a:p>
            <a:pPr marL="342900" indent="-342900">
              <a:buFont typeface="Wingdings" panose="05000000000000000000" pitchFamily="2" charset="2"/>
              <a:buChar char="Ø"/>
            </a:pPr>
            <a:r>
              <a:rPr lang="en-US" sz="2800" dirty="0"/>
              <a:t>Finding techniques for effective Product Backlog management.</a:t>
            </a:r>
          </a:p>
          <a:p>
            <a:pPr marL="342900" indent="-342900">
              <a:buFont typeface="Wingdings" panose="05000000000000000000" pitchFamily="2" charset="2"/>
              <a:buChar char="Ø"/>
            </a:pPr>
            <a:r>
              <a:rPr lang="en-US" sz="2800" dirty="0"/>
              <a:t>Understanding product planning in an empirical environment.</a:t>
            </a:r>
          </a:p>
          <a:p>
            <a:pPr marL="342900" indent="-342900">
              <a:buFont typeface="Wingdings" panose="05000000000000000000" pitchFamily="2" charset="2"/>
              <a:buChar char="Ø"/>
            </a:pPr>
            <a:r>
              <a:rPr lang="en-US" sz="2800" dirty="0"/>
              <a:t>Understanding and practicing agility.</a:t>
            </a:r>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dirty="0">
                <a:hlinkClick r:id="rId2"/>
              </a:rPr>
              <a:t>https://www.scrum.org/resources/what-is-a-scrum-master</a:t>
            </a:r>
            <a:endParaRPr lang="en-US" i="1" dirty="0"/>
          </a:p>
        </p:txBody>
      </p:sp>
    </p:spTree>
    <p:extLst>
      <p:ext uri="{BB962C8B-B14F-4D97-AF65-F5344CB8AC3E}">
        <p14:creationId xmlns:p14="http://schemas.microsoft.com/office/powerpoint/2010/main" val="3392719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Roles</a:t>
            </a:r>
          </a:p>
        </p:txBody>
      </p:sp>
      <p:sp>
        <p:nvSpPr>
          <p:cNvPr id="6" name="TextBox 5">
            <a:extLst>
              <a:ext uri="{FF2B5EF4-FFF2-40B4-BE49-F238E27FC236}">
                <a16:creationId xmlns:a16="http://schemas.microsoft.com/office/drawing/2014/main" id="{29082F35-B2FB-450C-B01E-EDF356B34C44}"/>
              </a:ext>
            </a:extLst>
          </p:cNvPr>
          <p:cNvSpPr txBox="1"/>
          <p:nvPr/>
        </p:nvSpPr>
        <p:spPr>
          <a:xfrm>
            <a:off x="3809109" y="597455"/>
            <a:ext cx="7923422" cy="4462760"/>
          </a:xfrm>
          <a:prstGeom prst="rect">
            <a:avLst/>
          </a:prstGeom>
          <a:noFill/>
        </p:spPr>
        <p:txBody>
          <a:bodyPr wrap="square" rtlCol="0">
            <a:spAutoFit/>
          </a:bodyPr>
          <a:lstStyle/>
          <a:p>
            <a:r>
              <a:rPr lang="en-US" sz="3200" b="1" dirty="0"/>
              <a:t>The Scrum Master</a:t>
            </a:r>
          </a:p>
          <a:p>
            <a:r>
              <a:rPr lang="en-US" sz="2800" dirty="0"/>
              <a:t>The tasks of a Scrum Master are as followings (continued): </a:t>
            </a:r>
          </a:p>
          <a:p>
            <a:pPr marL="342900" indent="-342900">
              <a:buFont typeface="Wingdings" panose="05000000000000000000" pitchFamily="2" charset="2"/>
              <a:buChar char="Ø"/>
            </a:pPr>
            <a:r>
              <a:rPr lang="en-US" sz="2800" dirty="0"/>
              <a:t>Facilitating Scrum events as requested or needed. </a:t>
            </a:r>
          </a:p>
          <a:p>
            <a:pPr marL="342900" indent="-342900">
              <a:buFont typeface="Wingdings" panose="05000000000000000000" pitchFamily="2" charset="2"/>
              <a:buChar char="Ø"/>
            </a:pPr>
            <a:r>
              <a:rPr lang="en-US" sz="2800" dirty="0"/>
              <a:t>Coaching the Development Team in self-organization and cross-functionality.</a:t>
            </a:r>
          </a:p>
          <a:p>
            <a:pPr marL="342900" indent="-342900">
              <a:buFont typeface="Wingdings" panose="05000000000000000000" pitchFamily="2" charset="2"/>
              <a:buChar char="Ø"/>
            </a:pPr>
            <a:r>
              <a:rPr lang="en-US" sz="2800" dirty="0"/>
              <a:t>Helping the Development Team to create high-value products.</a:t>
            </a:r>
          </a:p>
          <a:p>
            <a:pPr marL="342900" indent="-342900">
              <a:buFont typeface="Wingdings" panose="05000000000000000000" pitchFamily="2" charset="2"/>
              <a:buChar char="Ø"/>
            </a:pPr>
            <a:r>
              <a:rPr lang="en-US" sz="2800" dirty="0"/>
              <a:t>Removing impediments to the Development Team’s progress.</a:t>
            </a:r>
            <a:endParaRPr lang="en-US" sz="2800" i="1" dirty="0"/>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dirty="0">
                <a:hlinkClick r:id="rId2"/>
              </a:rPr>
              <a:t>https://www.scrum.org/resources/what-is-a-scrum-master</a:t>
            </a:r>
            <a:endParaRPr lang="en-US" i="1" dirty="0"/>
          </a:p>
        </p:txBody>
      </p:sp>
    </p:spTree>
    <p:extLst>
      <p:ext uri="{BB962C8B-B14F-4D97-AF65-F5344CB8AC3E}">
        <p14:creationId xmlns:p14="http://schemas.microsoft.com/office/powerpoint/2010/main" val="3014295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Roles</a:t>
            </a:r>
          </a:p>
        </p:txBody>
      </p:sp>
      <p:sp>
        <p:nvSpPr>
          <p:cNvPr id="6" name="TextBox 5">
            <a:extLst>
              <a:ext uri="{FF2B5EF4-FFF2-40B4-BE49-F238E27FC236}">
                <a16:creationId xmlns:a16="http://schemas.microsoft.com/office/drawing/2014/main" id="{29082F35-B2FB-450C-B01E-EDF356B34C44}"/>
              </a:ext>
            </a:extLst>
          </p:cNvPr>
          <p:cNvSpPr txBox="1"/>
          <p:nvPr/>
        </p:nvSpPr>
        <p:spPr>
          <a:xfrm>
            <a:off x="3809109" y="597455"/>
            <a:ext cx="7923422" cy="5447645"/>
          </a:xfrm>
          <a:prstGeom prst="rect">
            <a:avLst/>
          </a:prstGeom>
          <a:noFill/>
        </p:spPr>
        <p:txBody>
          <a:bodyPr wrap="square" rtlCol="0">
            <a:spAutoFit/>
          </a:bodyPr>
          <a:lstStyle/>
          <a:p>
            <a:r>
              <a:rPr lang="en-US" sz="3200" b="1" dirty="0"/>
              <a:t>Product Owner</a:t>
            </a:r>
          </a:p>
          <a:p>
            <a:pPr marL="285750" indent="-285750">
              <a:buFont typeface="Wingdings" panose="05000000000000000000" pitchFamily="2" charset="2"/>
              <a:buChar char="Ø"/>
            </a:pPr>
            <a:r>
              <a:rPr lang="en-US" sz="2400" dirty="0"/>
              <a:t>A Scrum Product Owner is responsible for project evaluation, initiation, development, and marketing. </a:t>
            </a:r>
          </a:p>
          <a:p>
            <a:pPr marL="285750" indent="-285750">
              <a:buFont typeface="Wingdings" panose="05000000000000000000" pitchFamily="2" charset="2"/>
              <a:buChar char="Ø"/>
            </a:pPr>
            <a:r>
              <a:rPr lang="en-US" sz="2400" dirty="0"/>
              <a:t>S/he maximizes the value of the product resulting from the work of the Development Team. </a:t>
            </a:r>
          </a:p>
          <a:p>
            <a:pPr marL="285750" indent="-285750">
              <a:buFont typeface="Wingdings" panose="05000000000000000000" pitchFamily="2" charset="2"/>
              <a:buChar char="Ø"/>
            </a:pPr>
            <a:r>
              <a:rPr lang="en-US" sz="2400" dirty="0"/>
              <a:t>The Product Owner is the sole person responsible for managing the Product Backlog. </a:t>
            </a:r>
          </a:p>
          <a:p>
            <a:pPr marL="285750" indent="-285750">
              <a:buFont typeface="Wingdings" panose="05000000000000000000" pitchFamily="2" charset="2"/>
              <a:buChar char="Ø"/>
            </a:pPr>
            <a:r>
              <a:rPr lang="en-US" sz="2400" dirty="0"/>
              <a:t>The Product Owner is one person, not a committee. </a:t>
            </a:r>
          </a:p>
          <a:p>
            <a:pPr marL="285750" indent="-285750">
              <a:buFont typeface="Wingdings" panose="05000000000000000000" pitchFamily="2" charset="2"/>
              <a:buChar char="Ø"/>
            </a:pPr>
            <a:r>
              <a:rPr lang="en-US" sz="2400" dirty="0"/>
              <a:t>For the Product Owner to succeed, the entire organization must respect his or her decisions. The Product Owner’s decisions are visible in the content and ordering of the Product Backlog. No one can force the Development Team to work from a different set of requirements.</a:t>
            </a:r>
          </a:p>
          <a:p>
            <a:endParaRPr lang="en-US" sz="2800" i="1" dirty="0"/>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dirty="0">
                <a:hlinkClick r:id="rId2"/>
              </a:rPr>
              <a:t>https://www.scrum.org/resources/what-is-a-product-owner</a:t>
            </a:r>
            <a:endParaRPr lang="en-US" i="1" dirty="0"/>
          </a:p>
        </p:txBody>
      </p:sp>
    </p:spTree>
    <p:extLst>
      <p:ext uri="{BB962C8B-B14F-4D97-AF65-F5344CB8AC3E}">
        <p14:creationId xmlns:p14="http://schemas.microsoft.com/office/powerpoint/2010/main" val="92229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Events</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1522380"/>
            <a:ext cx="7923422" cy="3323987"/>
          </a:xfrm>
          <a:prstGeom prst="rect">
            <a:avLst/>
          </a:prstGeom>
          <a:noFill/>
        </p:spPr>
        <p:txBody>
          <a:bodyPr wrap="square" rtlCol="0">
            <a:spAutoFit/>
          </a:bodyPr>
          <a:lstStyle/>
          <a:p>
            <a:r>
              <a:rPr lang="en-US" sz="3200" dirty="0"/>
              <a:t>There are also four prescribed meetings in Scrum:</a:t>
            </a:r>
          </a:p>
          <a:p>
            <a:pPr marL="285750" indent="-285750">
              <a:buFont typeface="Wingdings" panose="05000000000000000000" pitchFamily="2" charset="2"/>
              <a:buChar char="Ø"/>
            </a:pPr>
            <a:r>
              <a:rPr lang="en-US" sz="3200" dirty="0">
                <a:hlinkClick r:id="rId2">
                  <a:extLst>
                    <a:ext uri="{A12FA001-AC4F-418D-AE19-62706E023703}">
                      <ahyp:hlinkClr xmlns:ahyp="http://schemas.microsoft.com/office/drawing/2018/hyperlinkcolor" val="tx"/>
                    </a:ext>
                  </a:extLst>
                </a:hlinkClick>
              </a:rPr>
              <a:t>Sprint Planning Meeting</a:t>
            </a:r>
            <a:endParaRPr lang="en-US" sz="3200" dirty="0"/>
          </a:p>
          <a:p>
            <a:pPr marL="285750" indent="-285750">
              <a:buFont typeface="Wingdings" panose="05000000000000000000" pitchFamily="2" charset="2"/>
              <a:buChar char="Ø"/>
            </a:pPr>
            <a:r>
              <a:rPr lang="en-US" sz="3200" dirty="0">
                <a:hlinkClick r:id="rId3">
                  <a:extLst>
                    <a:ext uri="{A12FA001-AC4F-418D-AE19-62706E023703}">
                      <ahyp:hlinkClr xmlns:ahyp="http://schemas.microsoft.com/office/drawing/2018/hyperlinkcolor" val="tx"/>
                    </a:ext>
                  </a:extLst>
                </a:hlinkClick>
              </a:rPr>
              <a:t>Daily Stand Up</a:t>
            </a:r>
            <a:r>
              <a:rPr lang="en-US" sz="3200" dirty="0"/>
              <a:t> </a:t>
            </a:r>
          </a:p>
          <a:p>
            <a:pPr marL="285750" indent="-285750">
              <a:buFont typeface="Wingdings" panose="05000000000000000000" pitchFamily="2" charset="2"/>
              <a:buChar char="Ø"/>
            </a:pPr>
            <a:r>
              <a:rPr lang="en-US" sz="3200" dirty="0">
                <a:hlinkClick r:id="rId4">
                  <a:extLst>
                    <a:ext uri="{A12FA001-AC4F-418D-AE19-62706E023703}">
                      <ahyp:hlinkClr xmlns:ahyp="http://schemas.microsoft.com/office/drawing/2018/hyperlinkcolor" val="tx"/>
                    </a:ext>
                  </a:extLst>
                </a:hlinkClick>
              </a:rPr>
              <a:t>Sprint Review</a:t>
            </a:r>
            <a:endParaRPr lang="en-US" sz="3200" dirty="0"/>
          </a:p>
          <a:p>
            <a:pPr marL="285750" indent="-285750">
              <a:buFont typeface="Wingdings" panose="05000000000000000000" pitchFamily="2" charset="2"/>
              <a:buChar char="Ø"/>
            </a:pPr>
            <a:r>
              <a:rPr lang="en-US" sz="3200" dirty="0">
                <a:hlinkClick r:id="rId5">
                  <a:extLst>
                    <a:ext uri="{A12FA001-AC4F-418D-AE19-62706E023703}">
                      <ahyp:hlinkClr xmlns:ahyp="http://schemas.microsoft.com/office/drawing/2018/hyperlinkcolor" val="tx"/>
                    </a:ext>
                  </a:extLst>
                </a:hlinkClick>
              </a:rPr>
              <a:t>Sprint Retrospective</a:t>
            </a:r>
            <a:endParaRPr lang="en-US" sz="3200" dirty="0"/>
          </a:p>
          <a:p>
            <a:endParaRPr lang="en-US" dirty="0"/>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i="1" dirty="0">
                <a:hlinkClick r:id="rId6">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4120109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Events</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970837"/>
            <a:ext cx="7923422" cy="4647426"/>
          </a:xfrm>
          <a:prstGeom prst="rect">
            <a:avLst/>
          </a:prstGeom>
          <a:noFill/>
        </p:spPr>
        <p:txBody>
          <a:bodyPr wrap="square" rtlCol="0">
            <a:spAutoFit/>
          </a:bodyPr>
          <a:lstStyle/>
          <a:p>
            <a:r>
              <a:rPr lang="en-US" sz="3200" b="1" dirty="0"/>
              <a:t>Sprint Planning</a:t>
            </a:r>
          </a:p>
          <a:p>
            <a:pPr marL="342900" indent="-342900">
              <a:buFont typeface="Wingdings" panose="05000000000000000000" pitchFamily="2" charset="2"/>
              <a:buChar char="Ø"/>
            </a:pPr>
            <a:r>
              <a:rPr lang="en-US" sz="2400" i="1" dirty="0"/>
              <a:t>Scrum does not mandate the usage of </a:t>
            </a:r>
            <a:r>
              <a:rPr lang="en-US" sz="2400" i="1" dirty="0">
                <a:hlinkClick r:id="rId2"/>
              </a:rPr>
              <a:t>Planning Poker </a:t>
            </a:r>
            <a:r>
              <a:rPr lang="en-US" sz="2400" i="1" dirty="0"/>
              <a:t>and Story Points</a:t>
            </a:r>
            <a:r>
              <a:rPr lang="en-US" sz="2400" dirty="0"/>
              <a:t>. Scrum Team is free to choose how they want to estimate. In fact, Scrum team is allowed to estimate in hours if they wish for that particular Sprint.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Scrum Team who is practicing XP will do Planning with Story Points every Sprint Planning.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During Sprint Planning the Development Team will break these stories into tasks that will be done by the whole Development Team.</a:t>
            </a:r>
          </a:p>
        </p:txBody>
      </p:sp>
      <p:sp>
        <p:nvSpPr>
          <p:cNvPr id="7" name="TextBox 6">
            <a:extLst>
              <a:ext uri="{FF2B5EF4-FFF2-40B4-BE49-F238E27FC236}">
                <a16:creationId xmlns:a16="http://schemas.microsoft.com/office/drawing/2014/main" id="{01717397-6F37-4581-B2D9-9493C4BAAFF2}"/>
              </a:ext>
            </a:extLst>
          </p:cNvPr>
          <p:cNvSpPr txBox="1"/>
          <p:nvPr/>
        </p:nvSpPr>
        <p:spPr>
          <a:xfrm>
            <a:off x="5042629" y="6054009"/>
            <a:ext cx="8818010" cy="369332"/>
          </a:xfrm>
          <a:prstGeom prst="rect">
            <a:avLst/>
          </a:prstGeom>
          <a:noFill/>
        </p:spPr>
        <p:txBody>
          <a:bodyPr wrap="square" rtlCol="0">
            <a:spAutoFit/>
          </a:bodyPr>
          <a:lstStyle/>
          <a:p>
            <a:r>
              <a:rPr lang="en-US" i="1" dirty="0"/>
              <a:t>Source: </a:t>
            </a:r>
            <a:r>
              <a:rPr lang="en-US" i="1" dirty="0">
                <a:hlinkClick r:id="rId3">
                  <a:extLst>
                    <a:ext uri="{A12FA001-AC4F-418D-AE19-62706E023703}">
                      <ahyp:hlinkClr xmlns:ahyp="http://schemas.microsoft.com/office/drawing/2018/hyperlinkcolor" val="tx"/>
                    </a:ext>
                  </a:extLst>
                </a:hlinkClick>
              </a:rPr>
              <a:t>https://www.scrum.org/</a:t>
            </a:r>
            <a:endParaRPr lang="en-US" i="1" dirty="0"/>
          </a:p>
        </p:txBody>
      </p:sp>
    </p:spTree>
    <p:extLst>
      <p:ext uri="{BB962C8B-B14F-4D97-AF65-F5344CB8AC3E}">
        <p14:creationId xmlns:p14="http://schemas.microsoft.com/office/powerpoint/2010/main" val="3354954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Events</a:t>
            </a:r>
          </a:p>
        </p:txBody>
      </p:sp>
      <p:sp>
        <p:nvSpPr>
          <p:cNvPr id="6" name="TextBox 5">
            <a:extLst>
              <a:ext uri="{FF2B5EF4-FFF2-40B4-BE49-F238E27FC236}">
                <a16:creationId xmlns:a16="http://schemas.microsoft.com/office/drawing/2014/main" id="{29082F35-B2FB-450C-B01E-EDF356B34C44}"/>
              </a:ext>
            </a:extLst>
          </p:cNvPr>
          <p:cNvSpPr txBox="1"/>
          <p:nvPr/>
        </p:nvSpPr>
        <p:spPr>
          <a:xfrm>
            <a:off x="4847914" y="142271"/>
            <a:ext cx="4788455" cy="584775"/>
          </a:xfrm>
          <a:prstGeom prst="rect">
            <a:avLst/>
          </a:prstGeom>
          <a:noFill/>
        </p:spPr>
        <p:txBody>
          <a:bodyPr wrap="square" rtlCol="0">
            <a:spAutoFit/>
          </a:bodyPr>
          <a:lstStyle/>
          <a:p>
            <a:r>
              <a:rPr lang="en-US" sz="3200" b="1" dirty="0"/>
              <a:t>Sprint Planning Workflow</a:t>
            </a:r>
          </a:p>
        </p:txBody>
      </p:sp>
      <p:sp>
        <p:nvSpPr>
          <p:cNvPr id="7" name="TextBox 6">
            <a:extLst>
              <a:ext uri="{FF2B5EF4-FFF2-40B4-BE49-F238E27FC236}">
                <a16:creationId xmlns:a16="http://schemas.microsoft.com/office/drawing/2014/main" id="{01717397-6F37-4581-B2D9-9493C4BAAFF2}"/>
              </a:ext>
            </a:extLst>
          </p:cNvPr>
          <p:cNvSpPr txBox="1"/>
          <p:nvPr/>
        </p:nvSpPr>
        <p:spPr>
          <a:xfrm>
            <a:off x="5042629" y="6054009"/>
            <a:ext cx="8818010" cy="369332"/>
          </a:xfrm>
          <a:prstGeom prst="rect">
            <a:avLst/>
          </a:prstGeom>
          <a:noFill/>
        </p:spPr>
        <p:txBody>
          <a:bodyPr wrap="square" rtlCol="0">
            <a:spAutoFit/>
          </a:bodyPr>
          <a:lstStyle/>
          <a:p>
            <a:r>
              <a:rPr lang="en-US" i="1" dirty="0"/>
              <a:t>Source: </a:t>
            </a:r>
            <a:r>
              <a:rPr lang="en-US" i="1" dirty="0">
                <a:hlinkClick r:id="rId2">
                  <a:extLst>
                    <a:ext uri="{A12FA001-AC4F-418D-AE19-62706E023703}">
                      <ahyp:hlinkClr xmlns:ahyp="http://schemas.microsoft.com/office/drawing/2018/hyperlinkcolor" val="tx"/>
                    </a:ext>
                  </a:extLst>
                </a:hlinkClick>
              </a:rPr>
              <a:t>https://www.scrum.org/</a:t>
            </a:r>
            <a:endParaRPr lang="en-US" i="1" dirty="0"/>
          </a:p>
        </p:txBody>
      </p:sp>
      <p:pic>
        <p:nvPicPr>
          <p:cNvPr id="6146" name="Picture 2" descr="Sprint Planning Workflow">
            <a:extLst>
              <a:ext uri="{FF2B5EF4-FFF2-40B4-BE49-F238E27FC236}">
                <a16:creationId xmlns:a16="http://schemas.microsoft.com/office/drawing/2014/main" id="{966A7FF3-6DE4-4641-BA3B-751A8B9F8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102" y="926611"/>
            <a:ext cx="7796697" cy="492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861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Events</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970837"/>
            <a:ext cx="8150634" cy="3877985"/>
          </a:xfrm>
          <a:prstGeom prst="rect">
            <a:avLst/>
          </a:prstGeom>
          <a:noFill/>
        </p:spPr>
        <p:txBody>
          <a:bodyPr wrap="square" rtlCol="0">
            <a:spAutoFit/>
          </a:bodyPr>
          <a:lstStyle/>
          <a:p>
            <a:r>
              <a:rPr lang="en-US" sz="3200" b="1" dirty="0"/>
              <a:t>Daily SCRUM or Stand-Up</a:t>
            </a:r>
          </a:p>
          <a:p>
            <a:pPr marL="342900" indent="-342900">
              <a:buFont typeface="Wingdings" panose="05000000000000000000" pitchFamily="2" charset="2"/>
              <a:buChar char="Ø"/>
            </a:pPr>
            <a:r>
              <a:rPr lang="en-US" sz="2800" dirty="0"/>
              <a:t>Daily Scrums improve communications, eliminate other meetings, identify impediments to development for removal, highlight and promote quick decision-making, and improve the Development Team’s level of knowledge. This is a key inspect and adapt meeting.</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sz="2800" b="1" i="1" dirty="0">
                <a:effectLst>
                  <a:outerShdw blurRad="38100" dist="38100" dir="2700000" algn="tl">
                    <a:srgbClr val="000000">
                      <a:alpha val="43137"/>
                    </a:srgbClr>
                  </a:outerShdw>
                </a:effectLst>
              </a:rPr>
              <a:t>Daily SCRUM is not a Conventional Status Meeting</a:t>
            </a:r>
          </a:p>
        </p:txBody>
      </p:sp>
      <p:sp>
        <p:nvSpPr>
          <p:cNvPr id="7" name="TextBox 6">
            <a:extLst>
              <a:ext uri="{FF2B5EF4-FFF2-40B4-BE49-F238E27FC236}">
                <a16:creationId xmlns:a16="http://schemas.microsoft.com/office/drawing/2014/main" id="{01717397-6F37-4581-B2D9-9493C4BAAFF2}"/>
              </a:ext>
            </a:extLst>
          </p:cNvPr>
          <p:cNvSpPr txBox="1"/>
          <p:nvPr/>
        </p:nvSpPr>
        <p:spPr>
          <a:xfrm>
            <a:off x="4212634" y="6039942"/>
            <a:ext cx="8818010" cy="369332"/>
          </a:xfrm>
          <a:prstGeom prst="rect">
            <a:avLst/>
          </a:prstGeom>
          <a:noFill/>
        </p:spPr>
        <p:txBody>
          <a:bodyPr wrap="square" rtlCol="0">
            <a:spAutoFit/>
          </a:bodyPr>
          <a:lstStyle/>
          <a:p>
            <a:r>
              <a:rPr lang="en-US" dirty="0">
                <a:hlinkClick r:id="rId2"/>
              </a:rPr>
              <a:t>https://www.scrum.org/resources/what-is-a-daily-scrum</a:t>
            </a:r>
            <a:endParaRPr lang="en-US" i="1" dirty="0"/>
          </a:p>
        </p:txBody>
      </p:sp>
    </p:spTree>
    <p:extLst>
      <p:ext uri="{BB962C8B-B14F-4D97-AF65-F5344CB8AC3E}">
        <p14:creationId xmlns:p14="http://schemas.microsoft.com/office/powerpoint/2010/main" val="398448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a:t>
            </a:r>
          </a:p>
        </p:txBody>
      </p:sp>
      <p:sp>
        <p:nvSpPr>
          <p:cNvPr id="2" name="Rectangle 1">
            <a:extLst>
              <a:ext uri="{FF2B5EF4-FFF2-40B4-BE49-F238E27FC236}">
                <a16:creationId xmlns:a16="http://schemas.microsoft.com/office/drawing/2014/main" id="{FC9E6C89-8BAA-480C-AA2B-BBAB954DBBB4}"/>
              </a:ext>
            </a:extLst>
          </p:cNvPr>
          <p:cNvSpPr/>
          <p:nvPr/>
        </p:nvSpPr>
        <p:spPr>
          <a:xfrm>
            <a:off x="4311927" y="1522380"/>
            <a:ext cx="6915706" cy="3170099"/>
          </a:xfrm>
          <a:prstGeom prst="rect">
            <a:avLst/>
          </a:prstGeom>
        </p:spPr>
        <p:txBody>
          <a:bodyPr wrap="square">
            <a:spAutoFit/>
          </a:bodyPr>
          <a:lstStyle/>
          <a:p>
            <a:r>
              <a:rPr lang="en-US" sz="4000" dirty="0"/>
              <a:t>What is Agile by Agile Alliance?</a:t>
            </a:r>
          </a:p>
          <a:p>
            <a:pPr marL="457200" indent="-457200">
              <a:buFont typeface="Wingdings" panose="05000000000000000000" pitchFamily="2" charset="2"/>
              <a:buChar char="q"/>
            </a:pPr>
            <a:r>
              <a:rPr lang="en-US" sz="3200" dirty="0"/>
              <a:t>Agile is the ability to create and respond to change. It is a way of dealing with, and ultimately succeeding in, an uncertain and turbulent environment.</a:t>
            </a:r>
          </a:p>
        </p:txBody>
      </p:sp>
      <p:sp>
        <p:nvSpPr>
          <p:cNvPr id="3" name="Rectangle 2">
            <a:extLst>
              <a:ext uri="{FF2B5EF4-FFF2-40B4-BE49-F238E27FC236}">
                <a16:creationId xmlns:a16="http://schemas.microsoft.com/office/drawing/2014/main" id="{639DE67F-E223-46D5-ABA2-E52C4C718932}"/>
              </a:ext>
            </a:extLst>
          </p:cNvPr>
          <p:cNvSpPr/>
          <p:nvPr/>
        </p:nvSpPr>
        <p:spPr>
          <a:xfrm>
            <a:off x="4843353" y="6082893"/>
            <a:ext cx="3944350" cy="369332"/>
          </a:xfrm>
          <a:prstGeom prst="rect">
            <a:avLst/>
          </a:prstGeom>
        </p:spPr>
        <p:txBody>
          <a:bodyPr wrap="none">
            <a:spAutoFit/>
          </a:bodyPr>
          <a:lstStyle/>
          <a:p>
            <a:r>
              <a:rPr lang="en-US" dirty="0">
                <a:hlinkClick r:id="rId2"/>
              </a:rPr>
              <a:t>https://www.agilealliance.org/agile101/</a:t>
            </a:r>
            <a:endParaRPr lang="en-US" dirty="0"/>
          </a:p>
        </p:txBody>
      </p:sp>
    </p:spTree>
    <p:extLst>
      <p:ext uri="{BB962C8B-B14F-4D97-AF65-F5344CB8AC3E}">
        <p14:creationId xmlns:p14="http://schemas.microsoft.com/office/powerpoint/2010/main" val="2914668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Events</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970837"/>
            <a:ext cx="7923422" cy="4893647"/>
          </a:xfrm>
          <a:prstGeom prst="rect">
            <a:avLst/>
          </a:prstGeom>
          <a:noFill/>
        </p:spPr>
        <p:txBody>
          <a:bodyPr wrap="square" rtlCol="0">
            <a:spAutoFit/>
          </a:bodyPr>
          <a:lstStyle/>
          <a:p>
            <a:r>
              <a:rPr lang="en-US" sz="3200" b="1" dirty="0"/>
              <a:t>Daily SCRUM or Stand-Up</a:t>
            </a:r>
          </a:p>
          <a:p>
            <a:pPr marL="342900" indent="-342900">
              <a:buFont typeface="Wingdings" panose="05000000000000000000" pitchFamily="2" charset="2"/>
              <a:buChar char="Ø"/>
            </a:pPr>
            <a:r>
              <a:rPr lang="en-US" sz="2800" dirty="0"/>
              <a:t>The Daily Scrum is a 15-minute time-boxed event for the </a:t>
            </a:r>
            <a:r>
              <a:rPr lang="en-US" sz="2800" dirty="0">
                <a:hlinkClick r:id="rId2" tooltip="What is a Scrum Development Team?"/>
              </a:rPr>
              <a:t>Development Team</a:t>
            </a:r>
            <a:r>
              <a:rPr lang="en-US" sz="2800" dirty="0"/>
              <a:t> to synchronize activities and create a plan for the next 24 hours. The Daily Scrum is held every day of the Sprint. At it, the Development Team plans work for the next 24 hours. This optimizes team collaboration and performance by inspecting the work since the last Daily Scrum and forecasting upcoming Sprint work. The Daily Scrum is held at the same time and place each day to reduce complexity.</a:t>
            </a:r>
          </a:p>
        </p:txBody>
      </p:sp>
      <p:sp>
        <p:nvSpPr>
          <p:cNvPr id="7" name="TextBox 6">
            <a:extLst>
              <a:ext uri="{FF2B5EF4-FFF2-40B4-BE49-F238E27FC236}">
                <a16:creationId xmlns:a16="http://schemas.microsoft.com/office/drawing/2014/main" id="{01717397-6F37-4581-B2D9-9493C4BAAFF2}"/>
              </a:ext>
            </a:extLst>
          </p:cNvPr>
          <p:cNvSpPr txBox="1"/>
          <p:nvPr/>
        </p:nvSpPr>
        <p:spPr>
          <a:xfrm>
            <a:off x="4212634" y="6039942"/>
            <a:ext cx="8818010" cy="369332"/>
          </a:xfrm>
          <a:prstGeom prst="rect">
            <a:avLst/>
          </a:prstGeom>
          <a:noFill/>
        </p:spPr>
        <p:txBody>
          <a:bodyPr wrap="square" rtlCol="0">
            <a:spAutoFit/>
          </a:bodyPr>
          <a:lstStyle/>
          <a:p>
            <a:r>
              <a:rPr lang="en-US" dirty="0">
                <a:hlinkClick r:id="rId3"/>
              </a:rPr>
              <a:t>https://www.scrum.org/resources/what-is-a-daily-scrum</a:t>
            </a:r>
            <a:endParaRPr lang="en-US" i="1" dirty="0"/>
          </a:p>
        </p:txBody>
      </p:sp>
    </p:spTree>
    <p:extLst>
      <p:ext uri="{BB962C8B-B14F-4D97-AF65-F5344CB8AC3E}">
        <p14:creationId xmlns:p14="http://schemas.microsoft.com/office/powerpoint/2010/main" val="123125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Events</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970837"/>
            <a:ext cx="7923422" cy="4524315"/>
          </a:xfrm>
          <a:prstGeom prst="rect">
            <a:avLst/>
          </a:prstGeom>
          <a:noFill/>
        </p:spPr>
        <p:txBody>
          <a:bodyPr wrap="square" rtlCol="0">
            <a:spAutoFit/>
          </a:bodyPr>
          <a:lstStyle/>
          <a:p>
            <a:r>
              <a:rPr lang="en-US" sz="3200" dirty="0"/>
              <a:t> </a:t>
            </a:r>
            <a:r>
              <a:rPr lang="en-US" sz="3200" b="1" dirty="0"/>
              <a:t>Sprint Review</a:t>
            </a:r>
          </a:p>
          <a:p>
            <a:pPr marL="342900" indent="-342900">
              <a:buFont typeface="Wingdings" panose="05000000000000000000" pitchFamily="2" charset="2"/>
              <a:buChar char="Ø"/>
            </a:pPr>
            <a:r>
              <a:rPr lang="en-US" sz="3200" dirty="0"/>
              <a:t>The accumulation of the story points for every story completed during the Sprint is called the velocity. During Sprint Review the Scrum Team will calculate the velocity. For some teams using velocity is useful to forecast the future development and also to predict how many PBI (Product Backlog Item) the team gauge every Sprint Planning.</a:t>
            </a:r>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i="1" dirty="0">
                <a:hlinkClick r:id="rId2">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2874351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Events</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970837"/>
            <a:ext cx="7923422" cy="4278094"/>
          </a:xfrm>
          <a:prstGeom prst="rect">
            <a:avLst/>
          </a:prstGeom>
          <a:noFill/>
        </p:spPr>
        <p:txBody>
          <a:bodyPr wrap="square" rtlCol="0">
            <a:spAutoFit/>
          </a:bodyPr>
          <a:lstStyle/>
          <a:p>
            <a:r>
              <a:rPr lang="en-US" sz="3200" b="1" dirty="0"/>
              <a:t>Sprint Review</a:t>
            </a:r>
          </a:p>
          <a:p>
            <a:pPr marL="342900" indent="-342900">
              <a:buFont typeface="Wingdings" panose="05000000000000000000" pitchFamily="2" charset="2"/>
              <a:buChar char="Ø"/>
            </a:pPr>
            <a:r>
              <a:rPr lang="en-US" sz="2400" dirty="0"/>
              <a:t>For Scrum Team practicing XP, during Sprint Review the customer, Product Owner and Development Team will review the product that is already in production.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Sprint Review will not be the first time the Product Owner and the customer has seen the product.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Scrum Team will assess what is possible for the next week Sprint based on what has already been delivered to production</a:t>
            </a:r>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i="1" dirty="0">
                <a:hlinkClick r:id="rId2">
                  <a:extLst>
                    <a:ext uri="{A12FA001-AC4F-418D-AE19-62706E023703}">
                      <ahyp:hlinkClr xmlns:ahyp="http://schemas.microsoft.com/office/drawing/2018/hyperlinkcolor" val="tx"/>
                    </a:ext>
                  </a:extLst>
                </a:hlinkClick>
              </a:rPr>
              <a:t>https://www.scrum.org/resources/blog/scrum-and-extreme-programming-xp</a:t>
            </a:r>
            <a:endParaRPr lang="en-US" i="1" dirty="0"/>
          </a:p>
        </p:txBody>
      </p:sp>
    </p:spTree>
    <p:extLst>
      <p:ext uri="{BB962C8B-B14F-4D97-AF65-F5344CB8AC3E}">
        <p14:creationId xmlns:p14="http://schemas.microsoft.com/office/powerpoint/2010/main" val="1875907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Events</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970837"/>
            <a:ext cx="7923422" cy="4647426"/>
          </a:xfrm>
          <a:prstGeom prst="rect">
            <a:avLst/>
          </a:prstGeom>
          <a:noFill/>
        </p:spPr>
        <p:txBody>
          <a:bodyPr wrap="square" rtlCol="0">
            <a:spAutoFit/>
          </a:bodyPr>
          <a:lstStyle/>
          <a:p>
            <a:r>
              <a:rPr lang="en-US" sz="3200" b="1" dirty="0"/>
              <a:t>Sprint Retrospective</a:t>
            </a:r>
          </a:p>
          <a:p>
            <a:pPr marL="342900" indent="-342900">
              <a:buFont typeface="Wingdings" panose="05000000000000000000" pitchFamily="2" charset="2"/>
              <a:buChar char="Ø"/>
            </a:pPr>
            <a:r>
              <a:rPr lang="en-US" sz="2400" dirty="0"/>
              <a:t>The Sprint Retrospective is an opportunity for the Scrum Team to inspect itself and create a plan for improvements to be enacted during the next </a:t>
            </a:r>
            <a:r>
              <a:rPr lang="en-US" sz="2400" dirty="0">
                <a:hlinkClick r:id="rId2" tooltip="What is a Sprint in Scrum?"/>
              </a:rPr>
              <a:t>Sprint</a:t>
            </a:r>
            <a:r>
              <a:rPr lang="en-US" sz="2400" dirty="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Sprint Retrospective occurs after the </a:t>
            </a:r>
            <a:r>
              <a:rPr lang="en-US" sz="2400" dirty="0">
                <a:hlinkClick r:id="rId3" tooltip="What is a Sprint Review?"/>
              </a:rPr>
              <a:t>Sprint Review</a:t>
            </a:r>
            <a:r>
              <a:rPr lang="en-US" sz="2400" dirty="0"/>
              <a:t> and prior to the next </a:t>
            </a:r>
            <a:r>
              <a:rPr lang="en-US" sz="2400" dirty="0">
                <a:hlinkClick r:id="rId4" tooltip="What is Sprint Planning?"/>
              </a:rPr>
              <a:t>Sprint Planning</a:t>
            </a:r>
            <a:r>
              <a:rPr lang="en-US" sz="2400" dirty="0"/>
              <a:t>. This is at most a three-hour meeting for one-month Sprints. For shorter Sprints, the event is usually shorter. The </a:t>
            </a:r>
            <a:r>
              <a:rPr lang="en-US" sz="2400" dirty="0">
                <a:hlinkClick r:id="rId5" tooltip="What is a Scrum Master?"/>
              </a:rPr>
              <a:t>Scrum Master</a:t>
            </a:r>
            <a:r>
              <a:rPr lang="en-US" sz="2400" dirty="0"/>
              <a:t> ensures that the event takes place and that attendants understand its purpose. This is the opportunity for the Scrum Team to improve and all member should be in attendance.</a:t>
            </a:r>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dirty="0">
                <a:hlinkClick r:id="rId6"/>
              </a:rPr>
              <a:t>https://www.scrum.org/resources/what-is-a-sprint-retrospective</a:t>
            </a:r>
            <a:endParaRPr lang="en-US" i="1" dirty="0"/>
          </a:p>
        </p:txBody>
      </p:sp>
    </p:spTree>
    <p:extLst>
      <p:ext uri="{BB962C8B-B14F-4D97-AF65-F5344CB8AC3E}">
        <p14:creationId xmlns:p14="http://schemas.microsoft.com/office/powerpoint/2010/main" val="715894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Events</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970837"/>
            <a:ext cx="7923422" cy="2431435"/>
          </a:xfrm>
          <a:prstGeom prst="rect">
            <a:avLst/>
          </a:prstGeom>
          <a:noFill/>
        </p:spPr>
        <p:txBody>
          <a:bodyPr wrap="square" rtlCol="0">
            <a:spAutoFit/>
          </a:bodyPr>
          <a:lstStyle/>
          <a:p>
            <a:r>
              <a:rPr lang="en-US" sz="3200" b="1" dirty="0"/>
              <a:t>Sprint Retrospective</a:t>
            </a:r>
          </a:p>
          <a:p>
            <a:pPr marL="285750" indent="-285750">
              <a:buFont typeface="Wingdings" panose="05000000000000000000" pitchFamily="2" charset="2"/>
              <a:buChar char="Ø"/>
            </a:pPr>
            <a:r>
              <a:rPr lang="en-US" sz="2400" dirty="0"/>
              <a:t>During the Sprint Retrospective, the team discusses:</a:t>
            </a:r>
          </a:p>
          <a:p>
            <a:pPr marL="742950" lvl="1" indent="-285750">
              <a:buFont typeface="Wingdings" panose="05000000000000000000" pitchFamily="2" charset="2"/>
              <a:buChar char="v"/>
            </a:pPr>
            <a:r>
              <a:rPr lang="en-US" sz="2400" dirty="0"/>
              <a:t>What went well in the Sprint</a:t>
            </a:r>
          </a:p>
          <a:p>
            <a:pPr marL="742950" lvl="1" indent="-285750">
              <a:buFont typeface="Wingdings" panose="05000000000000000000" pitchFamily="2" charset="2"/>
              <a:buChar char="v"/>
            </a:pPr>
            <a:r>
              <a:rPr lang="en-US" sz="2400" dirty="0"/>
              <a:t>What could be improved</a:t>
            </a:r>
          </a:p>
          <a:p>
            <a:pPr marL="742950" lvl="1" indent="-285750">
              <a:buFont typeface="Wingdings" panose="05000000000000000000" pitchFamily="2" charset="2"/>
              <a:buChar char="v"/>
            </a:pPr>
            <a:r>
              <a:rPr lang="en-US" sz="2400" dirty="0"/>
              <a:t>What will we commit to improve in the next Sprint</a:t>
            </a:r>
          </a:p>
          <a:p>
            <a:pPr marL="742950" lvl="1" indent="-285750">
              <a:buFont typeface="Wingdings" panose="05000000000000000000" pitchFamily="2" charset="2"/>
              <a:buChar char="v"/>
            </a:pPr>
            <a:endParaRPr lang="en-US" sz="2400" dirty="0"/>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dirty="0">
                <a:hlinkClick r:id="rId2"/>
              </a:rPr>
              <a:t>https://www.scrum.org/resources/what-is-a-sprint-retrospective</a:t>
            </a:r>
            <a:endParaRPr lang="en-US" i="1" dirty="0"/>
          </a:p>
        </p:txBody>
      </p:sp>
      <p:pic>
        <p:nvPicPr>
          <p:cNvPr id="8" name="Picture 2" descr="Typical Sprint Retrospective">
            <a:extLst>
              <a:ext uri="{FF2B5EF4-FFF2-40B4-BE49-F238E27FC236}">
                <a16:creationId xmlns:a16="http://schemas.microsoft.com/office/drawing/2014/main" id="{4708E37A-FFBE-4EBD-A223-8C703DF54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096" y="2972577"/>
            <a:ext cx="5578560" cy="288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102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Events</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970837"/>
            <a:ext cx="7923422" cy="4401205"/>
          </a:xfrm>
          <a:prstGeom prst="rect">
            <a:avLst/>
          </a:prstGeom>
          <a:noFill/>
        </p:spPr>
        <p:txBody>
          <a:bodyPr wrap="square" rtlCol="0">
            <a:spAutoFit/>
          </a:bodyPr>
          <a:lstStyle/>
          <a:p>
            <a:r>
              <a:rPr lang="en-US" sz="3200" b="1" dirty="0"/>
              <a:t>Sprint Retrospective</a:t>
            </a:r>
            <a:endParaRPr lang="en-US" sz="2400" dirty="0"/>
          </a:p>
          <a:p>
            <a:pPr marL="285750" indent="-285750">
              <a:buFont typeface="Wingdings" panose="05000000000000000000" pitchFamily="2" charset="2"/>
              <a:buChar char="Ø"/>
            </a:pPr>
            <a:r>
              <a:rPr lang="en-US" sz="2800" dirty="0"/>
              <a:t>The Scrum Master encourages the Scrum Team to improve its development process and practices to make it more effective and enjoyable for the next Sprint. During each Sprint Retrospective, the Scrum Team plans ways to increase product quality by improving work processes or adapting the definition of “Done” if appropriate and not in conflict with product or organizational standards.</a:t>
            </a:r>
          </a:p>
          <a:p>
            <a:pPr marL="342900" indent="-342900">
              <a:buFont typeface="Wingdings" panose="05000000000000000000" pitchFamily="2" charset="2"/>
              <a:buChar char="Ø"/>
            </a:pPr>
            <a:endParaRPr lang="en-US" sz="2400" dirty="0"/>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dirty="0">
                <a:hlinkClick r:id="rId2"/>
              </a:rPr>
              <a:t>https://www.scrum.org/resources/what-is-a-sprint-retrospective</a:t>
            </a:r>
            <a:endParaRPr lang="en-US" i="1" dirty="0"/>
          </a:p>
        </p:txBody>
      </p:sp>
    </p:spTree>
    <p:extLst>
      <p:ext uri="{BB962C8B-B14F-4D97-AF65-F5344CB8AC3E}">
        <p14:creationId xmlns:p14="http://schemas.microsoft.com/office/powerpoint/2010/main" val="467199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SCRUM</a:t>
            </a:r>
            <a:br>
              <a:rPr lang="en-US" sz="2800" b="1" i="1" kern="1200" dirty="0">
                <a:solidFill>
                  <a:srgbClr val="FF0000"/>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Events</a:t>
            </a:r>
          </a:p>
        </p:txBody>
      </p:sp>
      <p:sp>
        <p:nvSpPr>
          <p:cNvPr id="6" name="TextBox 5">
            <a:extLst>
              <a:ext uri="{FF2B5EF4-FFF2-40B4-BE49-F238E27FC236}">
                <a16:creationId xmlns:a16="http://schemas.microsoft.com/office/drawing/2014/main" id="{29082F35-B2FB-450C-B01E-EDF356B34C44}"/>
              </a:ext>
            </a:extLst>
          </p:cNvPr>
          <p:cNvSpPr txBox="1"/>
          <p:nvPr/>
        </p:nvSpPr>
        <p:spPr>
          <a:xfrm>
            <a:off x="3736566" y="970837"/>
            <a:ext cx="7923422" cy="4462760"/>
          </a:xfrm>
          <a:prstGeom prst="rect">
            <a:avLst/>
          </a:prstGeom>
          <a:noFill/>
        </p:spPr>
        <p:txBody>
          <a:bodyPr wrap="square" rtlCol="0">
            <a:spAutoFit/>
          </a:bodyPr>
          <a:lstStyle/>
          <a:p>
            <a:r>
              <a:rPr lang="en-US" sz="3200" b="1" dirty="0"/>
              <a:t>Sprint Retrospective</a:t>
            </a:r>
          </a:p>
          <a:p>
            <a:pPr marL="285750" indent="-285750">
              <a:buFont typeface="Wingdings" panose="05000000000000000000" pitchFamily="2" charset="2"/>
              <a:buChar char="Ø"/>
            </a:pPr>
            <a:r>
              <a:rPr lang="en-US" sz="2800" dirty="0"/>
              <a:t>By the end of the Sprint Retrospective, the Scrum Team should have identified improvements that it will implement in the next Sprint. Implementing these improvements in the next Sprint is the adaptation to the inspection of the Scrum Team itself. Although improvements may be implemented at any time, the Sprint Retrospective provides a formal opportunity to focus on inspection and adaptation.</a:t>
            </a:r>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dirty="0">
                <a:hlinkClick r:id="rId2"/>
              </a:rPr>
              <a:t>https://www.scrum.org/resources/what-is-a-sprint-retrospective</a:t>
            </a:r>
            <a:endParaRPr lang="en-US" i="1" dirty="0"/>
          </a:p>
        </p:txBody>
      </p:sp>
    </p:spTree>
    <p:extLst>
      <p:ext uri="{BB962C8B-B14F-4D97-AF65-F5344CB8AC3E}">
        <p14:creationId xmlns:p14="http://schemas.microsoft.com/office/powerpoint/2010/main" val="3446877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Metrics</a:t>
            </a:r>
          </a:p>
        </p:txBody>
      </p:sp>
      <p:sp>
        <p:nvSpPr>
          <p:cNvPr id="7" name="TextBox 6">
            <a:extLst>
              <a:ext uri="{FF2B5EF4-FFF2-40B4-BE49-F238E27FC236}">
                <a16:creationId xmlns:a16="http://schemas.microsoft.com/office/drawing/2014/main" id="{01717397-6F37-4581-B2D9-9493C4BAAFF2}"/>
              </a:ext>
            </a:extLst>
          </p:cNvPr>
          <p:cNvSpPr txBox="1"/>
          <p:nvPr/>
        </p:nvSpPr>
        <p:spPr>
          <a:xfrm>
            <a:off x="3495102" y="5787960"/>
            <a:ext cx="8818010" cy="369332"/>
          </a:xfrm>
          <a:prstGeom prst="rect">
            <a:avLst/>
          </a:prstGeom>
          <a:noFill/>
        </p:spPr>
        <p:txBody>
          <a:bodyPr wrap="square" rtlCol="0">
            <a:spAutoFit/>
          </a:bodyPr>
          <a:lstStyle/>
          <a:p>
            <a:r>
              <a:rPr lang="en-US" i="1" dirty="0"/>
              <a:t>Source: </a:t>
            </a:r>
            <a:r>
              <a:rPr lang="en-US" i="1" dirty="0">
                <a:hlinkClick r:id="rId2">
                  <a:extLst>
                    <a:ext uri="{A12FA001-AC4F-418D-AE19-62706E023703}">
                      <ahyp:hlinkClr xmlns:ahyp="http://schemas.microsoft.com/office/drawing/2018/hyperlinkcolor" val="tx"/>
                    </a:ext>
                  </a:extLst>
                </a:hlinkClick>
              </a:rPr>
              <a:t>https://www.scrum.org/resources/blog/scrum-and-extreme-programming-xp</a:t>
            </a:r>
            <a:endParaRPr lang="en-US" i="1" dirty="0"/>
          </a:p>
        </p:txBody>
      </p:sp>
      <p:pic>
        <p:nvPicPr>
          <p:cNvPr id="8" name="Picture 2" descr="Image result for sprint velocity chart IMAGE">
            <a:extLst>
              <a:ext uri="{FF2B5EF4-FFF2-40B4-BE49-F238E27FC236}">
                <a16:creationId xmlns:a16="http://schemas.microsoft.com/office/drawing/2014/main" id="{6FC17D06-67DC-438F-876C-71D9F29B6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114" y="1263649"/>
            <a:ext cx="6423285" cy="3676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267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Metrics</a:t>
            </a:r>
          </a:p>
        </p:txBody>
      </p:sp>
      <p:pic>
        <p:nvPicPr>
          <p:cNvPr id="8" name="Picture 2" descr="Image result for sprint velocity chart IMAGE">
            <a:extLst>
              <a:ext uri="{FF2B5EF4-FFF2-40B4-BE49-F238E27FC236}">
                <a16:creationId xmlns:a16="http://schemas.microsoft.com/office/drawing/2014/main" id="{6FC17D06-67DC-438F-876C-71D9F29B6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3047" y="0"/>
            <a:ext cx="3168954" cy="18138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4CBC8E4-9460-4826-9FD0-77C033F7A429}"/>
              </a:ext>
            </a:extLst>
          </p:cNvPr>
          <p:cNvSpPr/>
          <p:nvPr/>
        </p:nvSpPr>
        <p:spPr>
          <a:xfrm>
            <a:off x="3740835" y="1365854"/>
            <a:ext cx="6910466" cy="4708981"/>
          </a:xfrm>
          <a:prstGeom prst="rect">
            <a:avLst/>
          </a:prstGeom>
        </p:spPr>
        <p:txBody>
          <a:bodyPr wrap="square">
            <a:spAutoFit/>
          </a:bodyPr>
          <a:lstStyle/>
          <a:p>
            <a:pPr fontAlgn="base"/>
            <a:r>
              <a:rPr lang="en-US" sz="3600" b="1" dirty="0">
                <a:solidFill>
                  <a:srgbClr val="253858"/>
                </a:solidFill>
                <a:effectLst>
                  <a:outerShdw blurRad="38100" dist="38100" dir="2700000" algn="tl">
                    <a:srgbClr val="000000">
                      <a:alpha val="43137"/>
                    </a:srgbClr>
                  </a:outerShdw>
                </a:effectLst>
                <a:latin typeface="Charlie Display"/>
              </a:rPr>
              <a:t>Sprint burndown</a:t>
            </a:r>
          </a:p>
          <a:p>
            <a:pPr marL="342900" indent="-342900" fontAlgn="base">
              <a:buFont typeface="Wingdings" panose="05000000000000000000" pitchFamily="2" charset="2"/>
              <a:buChar char="q"/>
            </a:pPr>
            <a:r>
              <a:rPr lang="en-US" sz="2400" dirty="0">
                <a:solidFill>
                  <a:srgbClr val="091E42"/>
                </a:solidFill>
              </a:rPr>
              <a:t>Scrum teams organize development into time-boxed </a:t>
            </a:r>
            <a:r>
              <a:rPr lang="en-US" sz="2400" dirty="0">
                <a:solidFill>
                  <a:srgbClr val="0052CC"/>
                </a:solidFill>
                <a:hlinkClick r:id="rId3"/>
              </a:rPr>
              <a:t>sprints</a:t>
            </a:r>
            <a:r>
              <a:rPr lang="en-US" sz="2400" dirty="0">
                <a:solidFill>
                  <a:srgbClr val="091E42"/>
                </a:solidFill>
              </a:rPr>
              <a:t>. At the outset of the sprint, the team forecasts how much work they can complete during a sprint. A sprint burndown report then tracks </a:t>
            </a:r>
            <a:r>
              <a:rPr lang="en-US" sz="2400" dirty="0">
                <a:solidFill>
                  <a:srgbClr val="091E42"/>
                </a:solidFill>
                <a:cs typeface="Calibri" panose="020F0502020204030204" pitchFamily="34" charset="0"/>
              </a:rPr>
              <a:t>the</a:t>
            </a:r>
            <a:r>
              <a:rPr lang="en-US" sz="2400" dirty="0">
                <a:solidFill>
                  <a:srgbClr val="091E42"/>
                </a:solidFill>
              </a:rPr>
              <a:t> completion of work throughout the sprint. The x-axis represents time, and the y-axis refers to the amount of work left to complete, measured in either story points or hours. The goal is to have all the forecasted work completed by the end of the sprint.</a:t>
            </a:r>
          </a:p>
          <a:p>
            <a:pPr marL="342900" indent="-342900" fontAlgn="base">
              <a:buFont typeface="Wingdings" panose="05000000000000000000" pitchFamily="2" charset="2"/>
              <a:buChar char="q"/>
            </a:pPr>
            <a:endParaRPr lang="en-US" sz="2400" dirty="0">
              <a:solidFill>
                <a:srgbClr val="091E42"/>
              </a:solidFill>
            </a:endParaRPr>
          </a:p>
        </p:txBody>
      </p:sp>
      <p:sp>
        <p:nvSpPr>
          <p:cNvPr id="3" name="Rectangle 2">
            <a:extLst>
              <a:ext uri="{FF2B5EF4-FFF2-40B4-BE49-F238E27FC236}">
                <a16:creationId xmlns:a16="http://schemas.microsoft.com/office/drawing/2014/main" id="{B00EABB5-4725-4A16-99D2-6712362A823F}"/>
              </a:ext>
            </a:extLst>
          </p:cNvPr>
          <p:cNvSpPr/>
          <p:nvPr/>
        </p:nvSpPr>
        <p:spPr>
          <a:xfrm>
            <a:off x="4092938" y="6251700"/>
            <a:ext cx="6514540" cy="369332"/>
          </a:xfrm>
          <a:prstGeom prst="rect">
            <a:avLst/>
          </a:prstGeom>
        </p:spPr>
        <p:txBody>
          <a:bodyPr wrap="none">
            <a:spAutoFit/>
          </a:bodyPr>
          <a:lstStyle/>
          <a:p>
            <a:r>
              <a:rPr lang="en-US" dirty="0">
                <a:hlinkClick r:id="rId4"/>
              </a:rPr>
              <a:t>Ref.: https://www.atlassian.com/agile/project-management/metrics</a:t>
            </a:r>
            <a:endParaRPr lang="en-US" dirty="0"/>
          </a:p>
        </p:txBody>
      </p:sp>
    </p:spTree>
    <p:extLst>
      <p:ext uri="{BB962C8B-B14F-4D97-AF65-F5344CB8AC3E}">
        <p14:creationId xmlns:p14="http://schemas.microsoft.com/office/powerpoint/2010/main" val="3928814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a:t>
            </a:r>
            <a:r>
              <a:rPr lang="en-US" sz="2800" b="1" i="1" dirty="0">
                <a:solidFill>
                  <a:srgbClr val="FF0000"/>
                </a:solidFill>
                <a:effectLst>
                  <a:outerShdw blurRad="38100" dist="38100" dir="2700000" algn="tl">
                    <a:srgbClr val="000000">
                      <a:alpha val="43137"/>
                    </a:srgbClr>
                  </a:outerShdw>
                </a:effectLst>
              </a:rPr>
              <a:t>Metrics</a:t>
            </a:r>
            <a:endParaRPr lang="en-US" sz="2800" b="1" i="1" kern="1200" dirty="0">
              <a:solidFill>
                <a:srgbClr val="FF0000"/>
              </a:solidFill>
              <a:effectLst>
                <a:outerShdw blurRad="38100" dist="38100" dir="2700000" algn="tl">
                  <a:srgbClr val="000000">
                    <a:alpha val="43137"/>
                  </a:srgbClr>
                </a:outerShdw>
              </a:effectLst>
              <a:latin typeface="+mj-lt"/>
              <a:ea typeface="+mj-ea"/>
              <a:cs typeface="+mj-cs"/>
            </a:endParaRPr>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i="1" dirty="0">
                <a:hlinkClick r:id="rId2">
                  <a:extLst>
                    <a:ext uri="{A12FA001-AC4F-418D-AE19-62706E023703}">
                      <ahyp:hlinkClr xmlns:ahyp="http://schemas.microsoft.com/office/drawing/2018/hyperlinkcolor" val="tx"/>
                    </a:ext>
                  </a:extLst>
                </a:hlinkClick>
              </a:rPr>
              <a:t>https://www.scrum.org/resources/blog/scrum-and-extreme-programming-xp</a:t>
            </a:r>
            <a:endParaRPr lang="en-US" i="1" dirty="0"/>
          </a:p>
        </p:txBody>
      </p:sp>
      <p:pic>
        <p:nvPicPr>
          <p:cNvPr id="6" name="Picture 2" descr="Image result for sprint velocity chart IMAGE">
            <a:extLst>
              <a:ext uri="{FF2B5EF4-FFF2-40B4-BE49-F238E27FC236}">
                <a16:creationId xmlns:a16="http://schemas.microsoft.com/office/drawing/2014/main" id="{CF5BDA4A-861A-4537-961D-750375338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14" y="1217890"/>
            <a:ext cx="5885513" cy="442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58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a:t>
            </a:r>
          </a:p>
        </p:txBody>
      </p:sp>
      <p:sp>
        <p:nvSpPr>
          <p:cNvPr id="2" name="Rectangle 1">
            <a:extLst>
              <a:ext uri="{FF2B5EF4-FFF2-40B4-BE49-F238E27FC236}">
                <a16:creationId xmlns:a16="http://schemas.microsoft.com/office/drawing/2014/main" id="{FC9E6C89-8BAA-480C-AA2B-BBAB954DBBB4}"/>
              </a:ext>
            </a:extLst>
          </p:cNvPr>
          <p:cNvSpPr/>
          <p:nvPr/>
        </p:nvSpPr>
        <p:spPr>
          <a:xfrm>
            <a:off x="3829882" y="899410"/>
            <a:ext cx="7037987" cy="5016758"/>
          </a:xfrm>
          <a:prstGeom prst="rect">
            <a:avLst/>
          </a:prstGeom>
        </p:spPr>
        <p:txBody>
          <a:bodyPr wrap="square">
            <a:spAutoFit/>
          </a:bodyPr>
          <a:lstStyle/>
          <a:p>
            <a:r>
              <a:rPr lang="en-US" sz="4000" dirty="0"/>
              <a:t>What is Agile in a generic term?</a:t>
            </a:r>
          </a:p>
          <a:p>
            <a:pPr marL="457200" indent="-457200">
              <a:buFont typeface="Wingdings" panose="05000000000000000000" pitchFamily="2" charset="2"/>
              <a:buChar char="q"/>
            </a:pPr>
            <a:r>
              <a:rPr lang="en-US" sz="2800" dirty="0"/>
              <a:t>Agile is a collection of software development methodologies, which adopts iterations and where requirements and solutions evolve incrementally overtime through collaboration among various stakeholders. The value proposition offered by Agile development includes faster product delivery with high degree of quality, predictability, nimble change management and adaptability.</a:t>
            </a:r>
          </a:p>
        </p:txBody>
      </p:sp>
    </p:spTree>
    <p:extLst>
      <p:ext uri="{BB962C8B-B14F-4D97-AF65-F5344CB8AC3E}">
        <p14:creationId xmlns:p14="http://schemas.microsoft.com/office/powerpoint/2010/main" val="2895908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a:t>
            </a:r>
            <a:r>
              <a:rPr lang="en-US" sz="2800" b="1" i="1" dirty="0">
                <a:solidFill>
                  <a:srgbClr val="FF0000"/>
                </a:solidFill>
                <a:effectLst>
                  <a:outerShdw blurRad="38100" dist="38100" dir="2700000" algn="tl">
                    <a:srgbClr val="000000">
                      <a:alpha val="43137"/>
                    </a:srgbClr>
                  </a:outerShdw>
                </a:effectLst>
              </a:rPr>
              <a:t>Metrics</a:t>
            </a:r>
            <a:endParaRPr lang="en-US" sz="2800" b="1" i="1" kern="1200" dirty="0">
              <a:solidFill>
                <a:srgbClr val="FF0000"/>
              </a:solidFill>
              <a:effectLst>
                <a:outerShdw blurRad="38100" dist="38100" dir="2700000" algn="tl">
                  <a:srgbClr val="000000">
                    <a:alpha val="43137"/>
                  </a:srgbClr>
                </a:outerShdw>
              </a:effectLst>
              <a:latin typeface="+mj-lt"/>
              <a:ea typeface="+mj-ea"/>
              <a:cs typeface="+mj-cs"/>
            </a:endParaRPr>
          </a:p>
        </p:txBody>
      </p:sp>
      <p:pic>
        <p:nvPicPr>
          <p:cNvPr id="6" name="Picture 2" descr="Image result for sprint velocity chart IMAGE">
            <a:extLst>
              <a:ext uri="{FF2B5EF4-FFF2-40B4-BE49-F238E27FC236}">
                <a16:creationId xmlns:a16="http://schemas.microsoft.com/office/drawing/2014/main" id="{CF5BDA4A-861A-4537-961D-750375338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9201" y="0"/>
            <a:ext cx="2892800" cy="21735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A12D73-6215-45BE-BF37-496C004BF0E8}"/>
              </a:ext>
            </a:extLst>
          </p:cNvPr>
          <p:cNvSpPr/>
          <p:nvPr/>
        </p:nvSpPr>
        <p:spPr>
          <a:xfrm>
            <a:off x="4027114" y="1316980"/>
            <a:ext cx="6560696" cy="4524315"/>
          </a:xfrm>
          <a:prstGeom prst="rect">
            <a:avLst/>
          </a:prstGeom>
        </p:spPr>
        <p:txBody>
          <a:bodyPr wrap="square">
            <a:spAutoFit/>
          </a:bodyPr>
          <a:lstStyle/>
          <a:p>
            <a:pPr fontAlgn="base"/>
            <a:r>
              <a:rPr lang="en-US" sz="3600" b="1" dirty="0">
                <a:solidFill>
                  <a:srgbClr val="253858"/>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Velocity</a:t>
            </a:r>
          </a:p>
          <a:p>
            <a:pPr marL="457200" indent="-457200" fontAlgn="base">
              <a:buFont typeface="Wingdings" panose="05000000000000000000" pitchFamily="2" charset="2"/>
              <a:buChar char="q"/>
            </a:pPr>
            <a:r>
              <a:rPr lang="en-US" sz="2800" dirty="0">
                <a:solidFill>
                  <a:srgbClr val="091E42"/>
                </a:solidFill>
                <a:latin typeface="Calibri" panose="020F0502020204030204" pitchFamily="34" charset="0"/>
                <a:cs typeface="Calibri" panose="020F0502020204030204" pitchFamily="34" charset="0"/>
              </a:rPr>
              <a:t>Velocity is the amount of work, measured in terms of story points or man hours, that a scrum team completes during a sprint. If we collect velocity data points over several sprints, we can plot the velocity chart, which can show the trend of the velocity. The velocity chart can provide some forecast about future sprint team performance. </a:t>
            </a:r>
            <a:endParaRPr lang="en-US" sz="2800" b="0" i="0" dirty="0">
              <a:solidFill>
                <a:srgbClr val="091E42"/>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8745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 </a:t>
            </a:r>
            <a:r>
              <a:rPr lang="en-US" sz="2800" b="1" i="1" dirty="0">
                <a:solidFill>
                  <a:srgbClr val="FF0000"/>
                </a:solidFill>
                <a:effectLst>
                  <a:outerShdw blurRad="38100" dist="38100" dir="2700000" algn="tl">
                    <a:srgbClr val="000000">
                      <a:alpha val="43137"/>
                    </a:srgbClr>
                  </a:outerShdw>
                </a:effectLst>
              </a:rPr>
              <a:t>Metrics</a:t>
            </a:r>
            <a:endParaRPr lang="en-US" sz="2800" b="1" i="1" kern="1200" dirty="0">
              <a:solidFill>
                <a:srgbClr val="FF0000"/>
              </a:solidFill>
              <a:effectLst>
                <a:outerShdw blurRad="38100" dist="38100" dir="2700000" algn="tl">
                  <a:srgbClr val="000000">
                    <a:alpha val="43137"/>
                  </a:srgbClr>
                </a:outerShdw>
              </a:effectLst>
              <a:latin typeface="+mj-lt"/>
              <a:ea typeface="+mj-ea"/>
              <a:cs typeface="+mj-cs"/>
            </a:endParaRPr>
          </a:p>
        </p:txBody>
      </p:sp>
      <p:sp>
        <p:nvSpPr>
          <p:cNvPr id="7" name="TextBox 6">
            <a:extLst>
              <a:ext uri="{FF2B5EF4-FFF2-40B4-BE49-F238E27FC236}">
                <a16:creationId xmlns:a16="http://schemas.microsoft.com/office/drawing/2014/main" id="{01717397-6F37-4581-B2D9-9493C4BAAFF2}"/>
              </a:ext>
            </a:extLst>
          </p:cNvPr>
          <p:cNvSpPr txBox="1"/>
          <p:nvPr/>
        </p:nvSpPr>
        <p:spPr>
          <a:xfrm>
            <a:off x="2327564" y="6082145"/>
            <a:ext cx="8818010" cy="369332"/>
          </a:xfrm>
          <a:prstGeom prst="rect">
            <a:avLst/>
          </a:prstGeom>
          <a:noFill/>
        </p:spPr>
        <p:txBody>
          <a:bodyPr wrap="square" rtlCol="0">
            <a:spAutoFit/>
          </a:bodyPr>
          <a:lstStyle/>
          <a:p>
            <a:r>
              <a:rPr lang="en-US" i="1" dirty="0"/>
              <a:t>Source: </a:t>
            </a:r>
            <a:r>
              <a:rPr lang="en-US" i="1" dirty="0">
                <a:hlinkClick r:id="rId2">
                  <a:extLst>
                    <a:ext uri="{A12FA001-AC4F-418D-AE19-62706E023703}">
                      <ahyp:hlinkClr xmlns:ahyp="http://schemas.microsoft.com/office/drawing/2018/hyperlinkcolor" val="tx"/>
                    </a:ext>
                  </a:extLst>
                </a:hlinkClick>
              </a:rPr>
              <a:t>https://www.scrum.org/resources/blog/scrum-and-extreme-programming-xp</a:t>
            </a:r>
            <a:endParaRPr lang="en-US" i="1" dirty="0"/>
          </a:p>
        </p:txBody>
      </p:sp>
      <p:pic>
        <p:nvPicPr>
          <p:cNvPr id="8" name="Picture 2" descr="Image result for sprint velocity chart IMAGE">
            <a:extLst>
              <a:ext uri="{FF2B5EF4-FFF2-40B4-BE49-F238E27FC236}">
                <a16:creationId xmlns:a16="http://schemas.microsoft.com/office/drawing/2014/main" id="{92BD8F0E-7247-4F22-9567-954118573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479" y="822870"/>
            <a:ext cx="6192414" cy="464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15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a:t>
            </a:r>
          </a:p>
        </p:txBody>
      </p:sp>
      <p:pic>
        <p:nvPicPr>
          <p:cNvPr id="6" name="Picture 5">
            <a:extLst>
              <a:ext uri="{FF2B5EF4-FFF2-40B4-BE49-F238E27FC236}">
                <a16:creationId xmlns:a16="http://schemas.microsoft.com/office/drawing/2014/main" id="{087E973B-97B4-4351-B253-17568278D53C}"/>
              </a:ext>
            </a:extLst>
          </p:cNvPr>
          <p:cNvPicPr>
            <a:picLocks noChangeAspect="1"/>
          </p:cNvPicPr>
          <p:nvPr/>
        </p:nvPicPr>
        <p:blipFill>
          <a:blip r:embed="rId2"/>
          <a:stretch>
            <a:fillRect/>
          </a:stretch>
        </p:blipFill>
        <p:spPr>
          <a:xfrm>
            <a:off x="2545569" y="4265580"/>
            <a:ext cx="9286723" cy="2117558"/>
          </a:xfrm>
          <a:prstGeom prst="rect">
            <a:avLst/>
          </a:prstGeom>
        </p:spPr>
      </p:pic>
      <p:pic>
        <p:nvPicPr>
          <p:cNvPr id="7" name="Picture 4" descr="Image result for ITERATIVE SDLC IMAGE">
            <a:extLst>
              <a:ext uri="{FF2B5EF4-FFF2-40B4-BE49-F238E27FC236}">
                <a16:creationId xmlns:a16="http://schemas.microsoft.com/office/drawing/2014/main" id="{44B8304D-D39E-478C-8802-5819680E5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510" y="474862"/>
            <a:ext cx="5990373" cy="350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08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FBE54BD-3445-4E68-876B-6681A45828A1}"/>
              </a:ext>
            </a:extLst>
          </p:cNvPr>
          <p:cNvPicPr>
            <a:picLocks noChangeAspect="1"/>
          </p:cNvPicPr>
          <p:nvPr/>
        </p:nvPicPr>
        <p:blipFill>
          <a:blip r:embed="rId2"/>
          <a:stretch>
            <a:fillRect/>
          </a:stretch>
        </p:blipFill>
        <p:spPr>
          <a:xfrm>
            <a:off x="3081002" y="108857"/>
            <a:ext cx="8907798" cy="6640286"/>
          </a:xfrm>
          <a:prstGeom prst="rect">
            <a:avLst/>
          </a:prstGeom>
        </p:spPr>
      </p:pic>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a:t>
            </a:r>
          </a:p>
        </p:txBody>
      </p:sp>
    </p:spTree>
    <p:extLst>
      <p:ext uri="{BB962C8B-B14F-4D97-AF65-F5344CB8AC3E}">
        <p14:creationId xmlns:p14="http://schemas.microsoft.com/office/powerpoint/2010/main" val="122664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2" descr="Image result for agile development model image">
            <a:extLst>
              <a:ext uri="{FF2B5EF4-FFF2-40B4-BE49-F238E27FC236}">
                <a16:creationId xmlns:a16="http://schemas.microsoft.com/office/drawing/2014/main" id="{953B3ED5-BF75-47E8-885C-CDC392A00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102" y="423683"/>
            <a:ext cx="8426744" cy="63299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a:t>
            </a:r>
          </a:p>
        </p:txBody>
      </p:sp>
    </p:spTree>
    <p:extLst>
      <p:ext uri="{BB962C8B-B14F-4D97-AF65-F5344CB8AC3E}">
        <p14:creationId xmlns:p14="http://schemas.microsoft.com/office/powerpoint/2010/main" val="3407583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a:t>
            </a:r>
          </a:p>
        </p:txBody>
      </p:sp>
      <p:sp>
        <p:nvSpPr>
          <p:cNvPr id="2" name="Rectangle 1">
            <a:extLst>
              <a:ext uri="{FF2B5EF4-FFF2-40B4-BE49-F238E27FC236}">
                <a16:creationId xmlns:a16="http://schemas.microsoft.com/office/drawing/2014/main" id="{AA866117-B539-4658-806E-141428C86F76}"/>
              </a:ext>
            </a:extLst>
          </p:cNvPr>
          <p:cNvSpPr/>
          <p:nvPr/>
        </p:nvSpPr>
        <p:spPr>
          <a:xfrm>
            <a:off x="4426381" y="1411138"/>
            <a:ext cx="6096000" cy="4401205"/>
          </a:xfrm>
          <a:prstGeom prst="rect">
            <a:avLst/>
          </a:prstGeom>
        </p:spPr>
        <p:txBody>
          <a:bodyPr>
            <a:spAutoFit/>
          </a:bodyPr>
          <a:lstStyle/>
          <a:p>
            <a:pPr marL="285750" indent="-285750">
              <a:buFont typeface="Wingdings" panose="05000000000000000000" pitchFamily="2" charset="2"/>
              <a:buChar char="Ø"/>
            </a:pPr>
            <a:r>
              <a:rPr lang="en-US" sz="2800" dirty="0"/>
              <a:t>Agile methods promote a number of engineering practices that enable cost effective change.</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Author and speaker Martin Fowler describes testing and continuous integration as the “enabling” Agile practices that allow for the advantages gained, like rapid production and minimum up-front design. </a:t>
            </a:r>
          </a:p>
        </p:txBody>
      </p:sp>
      <p:sp>
        <p:nvSpPr>
          <p:cNvPr id="3" name="TextBox 2">
            <a:extLst>
              <a:ext uri="{FF2B5EF4-FFF2-40B4-BE49-F238E27FC236}">
                <a16:creationId xmlns:a16="http://schemas.microsoft.com/office/drawing/2014/main" id="{70538483-5C12-4E58-9B99-629E6D2E2881}"/>
              </a:ext>
            </a:extLst>
          </p:cNvPr>
          <p:cNvSpPr txBox="1"/>
          <p:nvPr/>
        </p:nvSpPr>
        <p:spPr>
          <a:xfrm>
            <a:off x="3792512" y="460882"/>
            <a:ext cx="7094314" cy="584775"/>
          </a:xfrm>
          <a:prstGeom prst="rect">
            <a:avLst/>
          </a:prstGeom>
          <a:noFill/>
        </p:spPr>
        <p:txBody>
          <a:bodyPr wrap="none" rtlCol="0">
            <a:spAutoFit/>
          </a:bodyPr>
          <a:lstStyle/>
          <a:p>
            <a:r>
              <a:rPr lang="en-US" sz="3200" b="1" dirty="0">
                <a:effectLst>
                  <a:outerShdw blurRad="38100" dist="38100" dir="2700000" algn="tl">
                    <a:srgbClr val="000000">
                      <a:alpha val="43137"/>
                    </a:srgbClr>
                  </a:outerShdw>
                </a:effectLst>
              </a:rPr>
              <a:t>Various Key Points of Agile Development</a:t>
            </a:r>
          </a:p>
        </p:txBody>
      </p:sp>
    </p:spTree>
    <p:extLst>
      <p:ext uri="{BB962C8B-B14F-4D97-AF65-F5344CB8AC3E}">
        <p14:creationId xmlns:p14="http://schemas.microsoft.com/office/powerpoint/2010/main" val="189609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07E6734-384E-40FA-9026-2523F6A0A8CC}"/>
              </a:ext>
            </a:extLst>
          </p:cNvPr>
          <p:cNvSpPr>
            <a:spLocks noGrp="1"/>
          </p:cNvSpPr>
          <p:nvPr>
            <p:ph type="ctrTitle"/>
          </p:nvPr>
        </p:nvSpPr>
        <p:spPr>
          <a:xfrm>
            <a:off x="532012" y="1522380"/>
            <a:ext cx="29630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3200" b="1" i="1" kern="1200" dirty="0">
                <a:solidFill>
                  <a:srgbClr val="FFFFFF"/>
                </a:solidFill>
                <a:effectLst>
                  <a:outerShdw blurRad="38100" dist="38100" dir="2700000" algn="tl">
                    <a:srgbClr val="000000">
                      <a:alpha val="43137"/>
                    </a:srgbClr>
                  </a:outerShdw>
                </a:effectLst>
                <a:latin typeface="+mj-lt"/>
                <a:ea typeface="+mj-ea"/>
                <a:cs typeface="+mj-cs"/>
              </a:rPr>
              <a:t>Software Engineering</a:t>
            </a:r>
            <a:br>
              <a:rPr lang="en-US" sz="3200" b="1" i="1" kern="1200" dirty="0">
                <a:solidFill>
                  <a:srgbClr val="FFFFFF"/>
                </a:solidFill>
                <a:effectLst>
                  <a:outerShdw blurRad="38100" dist="38100" dir="2700000" algn="tl">
                    <a:srgbClr val="000000">
                      <a:alpha val="43137"/>
                    </a:srgbClr>
                  </a:outerShdw>
                </a:effectLst>
                <a:latin typeface="+mj-lt"/>
                <a:ea typeface="+mj-ea"/>
                <a:cs typeface="+mj-cs"/>
              </a:rPr>
            </a:br>
            <a:r>
              <a:rPr lang="en-US" sz="2800" b="1" i="1" kern="1200" dirty="0">
                <a:solidFill>
                  <a:srgbClr val="FF0000"/>
                </a:solidFill>
                <a:effectLst>
                  <a:outerShdw blurRad="38100" dist="38100" dir="2700000" algn="tl">
                    <a:srgbClr val="000000">
                      <a:alpha val="43137"/>
                    </a:srgbClr>
                  </a:outerShdw>
                </a:effectLst>
                <a:latin typeface="+mj-lt"/>
                <a:ea typeface="+mj-ea"/>
                <a:cs typeface="+mj-cs"/>
              </a:rPr>
              <a:t>Agile</a:t>
            </a:r>
          </a:p>
        </p:txBody>
      </p:sp>
      <p:sp>
        <p:nvSpPr>
          <p:cNvPr id="2" name="Rectangle 1">
            <a:extLst>
              <a:ext uri="{FF2B5EF4-FFF2-40B4-BE49-F238E27FC236}">
                <a16:creationId xmlns:a16="http://schemas.microsoft.com/office/drawing/2014/main" id="{AA866117-B539-4658-806E-141428C86F76}"/>
              </a:ext>
            </a:extLst>
          </p:cNvPr>
          <p:cNvSpPr/>
          <p:nvPr/>
        </p:nvSpPr>
        <p:spPr>
          <a:xfrm>
            <a:off x="3642060" y="1086151"/>
            <a:ext cx="8147374" cy="5262979"/>
          </a:xfrm>
          <a:prstGeom prst="rect">
            <a:avLst/>
          </a:prstGeom>
        </p:spPr>
        <p:txBody>
          <a:bodyPr wrap="square">
            <a:spAutoFit/>
          </a:bodyPr>
          <a:lstStyle/>
          <a:p>
            <a:pPr marL="285750" indent="-285750">
              <a:buFont typeface="Wingdings" panose="05000000000000000000" pitchFamily="2" charset="2"/>
              <a:buChar char="Ø"/>
            </a:pPr>
            <a:r>
              <a:rPr lang="en-US" sz="2800" dirty="0"/>
              <a:t>“Test driven development” is a quality-first approach where developer tests(called </a:t>
            </a:r>
            <a:r>
              <a:rPr lang="en-US" sz="2800" i="1" dirty="0"/>
              <a:t>unit tests</a:t>
            </a:r>
            <a:r>
              <a:rPr lang="en-US" sz="2800" dirty="0"/>
              <a:t>) are written prior to the functional code itself. </a:t>
            </a:r>
          </a:p>
          <a:p>
            <a:endParaRPr lang="en-US" sz="2800" dirty="0"/>
          </a:p>
          <a:p>
            <a:pPr marL="285750" indent="-285750">
              <a:buFont typeface="Wingdings" panose="05000000000000000000" pitchFamily="2" charset="2"/>
              <a:buChar char="Ø"/>
            </a:pPr>
            <a:r>
              <a:rPr lang="en-US" sz="2800" dirty="0"/>
              <a:t>Rather than focusing a lot of effort on big upfront design analysis, small increments of functional code are produced according to immediate business need. </a:t>
            </a:r>
          </a:p>
          <a:p>
            <a:endParaRPr lang="en-US" sz="2800" dirty="0"/>
          </a:p>
          <a:p>
            <a:pPr marL="285750" indent="-285750">
              <a:buFont typeface="Wingdings" panose="05000000000000000000" pitchFamily="2" charset="2"/>
              <a:buChar char="Ø"/>
            </a:pPr>
            <a:r>
              <a:rPr lang="en-US" sz="2800" dirty="0"/>
              <a:t>It is the role of the automated test suite built around the rapidly evolving code to act as a harness that allows developers to make aggressive code changes without fear of undetected regression failure.</a:t>
            </a:r>
          </a:p>
        </p:txBody>
      </p:sp>
      <p:sp>
        <p:nvSpPr>
          <p:cNvPr id="5" name="TextBox 4">
            <a:extLst>
              <a:ext uri="{FF2B5EF4-FFF2-40B4-BE49-F238E27FC236}">
                <a16:creationId xmlns:a16="http://schemas.microsoft.com/office/drawing/2014/main" id="{0FCDC4EB-D78E-48B3-B944-52DB702AC549}"/>
              </a:ext>
            </a:extLst>
          </p:cNvPr>
          <p:cNvSpPr txBox="1"/>
          <p:nvPr/>
        </p:nvSpPr>
        <p:spPr>
          <a:xfrm>
            <a:off x="3852472" y="216482"/>
            <a:ext cx="7094314" cy="584775"/>
          </a:xfrm>
          <a:prstGeom prst="rect">
            <a:avLst/>
          </a:prstGeom>
          <a:noFill/>
        </p:spPr>
        <p:txBody>
          <a:bodyPr wrap="none" rtlCol="0">
            <a:spAutoFit/>
          </a:bodyPr>
          <a:lstStyle/>
          <a:p>
            <a:r>
              <a:rPr lang="en-US" sz="3200" b="1" dirty="0">
                <a:effectLst>
                  <a:outerShdw blurRad="38100" dist="38100" dir="2700000" algn="tl">
                    <a:srgbClr val="000000">
                      <a:alpha val="43137"/>
                    </a:srgbClr>
                  </a:outerShdw>
                </a:effectLst>
              </a:rPr>
              <a:t>Various Key Points of Agile Development</a:t>
            </a:r>
          </a:p>
        </p:txBody>
      </p:sp>
    </p:spTree>
    <p:extLst>
      <p:ext uri="{BB962C8B-B14F-4D97-AF65-F5344CB8AC3E}">
        <p14:creationId xmlns:p14="http://schemas.microsoft.com/office/powerpoint/2010/main" val="322792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2709</Words>
  <Application>Microsoft Office PowerPoint</Application>
  <PresentationFormat>Widescreen</PresentationFormat>
  <Paragraphs>199</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Charlie Display</vt:lpstr>
      <vt:lpstr>Wingdings</vt:lpstr>
      <vt:lpstr>Office Theme</vt:lpstr>
      <vt:lpstr>Software Engineering Agile</vt:lpstr>
      <vt:lpstr>Software Development  Methodologies</vt:lpstr>
      <vt:lpstr>Software Engineering Agile</vt:lpstr>
      <vt:lpstr>Software Engineering Agile</vt:lpstr>
      <vt:lpstr>Software Engineering Agile</vt:lpstr>
      <vt:lpstr>Software Engineering Agile</vt:lpstr>
      <vt:lpstr>Software Engineering Agile</vt:lpstr>
      <vt:lpstr>Software Engineering Agile</vt:lpstr>
      <vt:lpstr>Software Engineering Agile</vt:lpstr>
      <vt:lpstr>Software Engineering Agile Flavors</vt:lpstr>
      <vt:lpstr>Software Engineering Agile SCRUM</vt:lpstr>
      <vt:lpstr>Software Engineering Agile SCRUM Artifacts</vt:lpstr>
      <vt:lpstr>Software Engineering Agile SCRUM Artifacts</vt:lpstr>
      <vt:lpstr>Software Engineering Agile SCRUM Artifacts</vt:lpstr>
      <vt:lpstr>Software Engineering Agile SCRUM Artifacts</vt:lpstr>
      <vt:lpstr>Software Engineering Agile SCRUM Artifacts</vt:lpstr>
      <vt:lpstr>Software Engineering Agile SCRUM Artifacts</vt:lpstr>
      <vt:lpstr>Software Engineering Agile SCRUM Artifacts</vt:lpstr>
      <vt:lpstr>Software Engineering Agile SCRUM Teams</vt:lpstr>
      <vt:lpstr>Software Engineering Agile SCRUM Teams</vt:lpstr>
      <vt:lpstr>Software Engineering Agile SCRUM Roles</vt:lpstr>
      <vt:lpstr>Software Engineering Agile SCRUM Roles</vt:lpstr>
      <vt:lpstr>Software Engineering Agile SCRUM Roles</vt:lpstr>
      <vt:lpstr>Software Engineering Agile SCRUM Roles</vt:lpstr>
      <vt:lpstr>Software Engineering Agile SCRUM Roles</vt:lpstr>
      <vt:lpstr>Software Engineering Agile SCRUM Events</vt:lpstr>
      <vt:lpstr>Software Engineering Agile SCRUM Events</vt:lpstr>
      <vt:lpstr>Software Engineering Agile SCRUM Events</vt:lpstr>
      <vt:lpstr>Software Engineering Agile SCRUM Events</vt:lpstr>
      <vt:lpstr>Software Engineering Agile SCRUM Events</vt:lpstr>
      <vt:lpstr>Software Engineering Agile SCRUM Events</vt:lpstr>
      <vt:lpstr>Software Engineering Agile SCRUM Events</vt:lpstr>
      <vt:lpstr>Software Engineering Agile SCRUM Events</vt:lpstr>
      <vt:lpstr>Software Engineering Agile SCRUM Events</vt:lpstr>
      <vt:lpstr>Software Engineering Agile SCRUM Events</vt:lpstr>
      <vt:lpstr>Software Engineering Agile SCRUM Events</vt:lpstr>
      <vt:lpstr>Software Engineering Agile Metrics</vt:lpstr>
      <vt:lpstr>Software Engineering Agile Metrics</vt:lpstr>
      <vt:lpstr>Software Engineering Agile Metrics</vt:lpstr>
      <vt:lpstr>Software Engineering Agile Metrics</vt:lpstr>
      <vt:lpstr>Software Engineering Agile Metrics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Agile</dc:title>
  <dc:creator>sohel sarwar</dc:creator>
  <cp:lastModifiedBy>Avery Peiffer</cp:lastModifiedBy>
  <cp:revision>26</cp:revision>
  <dcterms:created xsi:type="dcterms:W3CDTF">2020-05-14T05:35:27Z</dcterms:created>
  <dcterms:modified xsi:type="dcterms:W3CDTF">2020-06-20T18:40:18Z</dcterms:modified>
</cp:coreProperties>
</file>