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20B0604020202020204" charset="0"/>
      <p:regular r:id="rId14"/>
      <p:bold r:id="rId15"/>
    </p:embeddedFont>
    <p:embeddedFont>
      <p:font typeface="Times" panose="020206030504050203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3B0274-DB4E-4726-AAF6-B8E407B13DD0}">
  <a:tblStyle styleId="{143B0274-DB4E-4726-AAF6-B8E407B13D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72" autoAdjust="0"/>
  </p:normalViewPr>
  <p:slideViewPr>
    <p:cSldViewPr snapToGrid="0">
      <p:cViewPr>
        <p:scale>
          <a:sx n="107" d="100"/>
          <a:sy n="107" d="100"/>
        </p:scale>
        <p:origin x="480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649342ee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649342ee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6654b6c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6654b6c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6654b6c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6654b6c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12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6654b6c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6654b6c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880ecf7d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880ecf7d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6654b6c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6654b6c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6654b6c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6654b6c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Shelf cant exist without user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6654b6c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86654b6c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6654b6c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6654b6c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769DB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769D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1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769DB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2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769DB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769DB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769DB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769DB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769DB0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769DB0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769DB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769DB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/>
          <p:nvPr/>
        </p:nvSpPr>
        <p:spPr>
          <a:xfrm rot="-1453646">
            <a:off x="7472516" y="-1561911"/>
            <a:ext cx="2536067" cy="3331463"/>
          </a:xfrm>
          <a:prstGeom prst="moon">
            <a:avLst>
              <a:gd name="adj" fmla="val 4480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4519" y="158970"/>
            <a:ext cx="1123142" cy="13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769D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  <a:defRPr sz="1800"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○"/>
              <a:defRPr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■"/>
              <a:defRPr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●"/>
              <a:defRPr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○"/>
              <a:defRPr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■"/>
              <a:defRPr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●"/>
              <a:defRPr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verage"/>
              <a:buChar char="○"/>
              <a:defRPr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verage"/>
              <a:buChar char="■"/>
              <a:defRPr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commons.wikimedia.org%2Fwiki%2FFile%3AReact-icon.svg&amp;psig=AOvVaw3Yk1fhxIwL3mOp7lYUXish&amp;ust=1591810614024000&amp;source=images&amp;cd=vfe&amp;ved=0CAIQjRxqFwoTCOCms-Wi9ekCFQAAAAAdAAAAABAD" TargetMode="External"/><Relationship Id="rId2" Type="http://schemas.openxmlformats.org/officeDocument/2006/relationships/hyperlink" Target="https://www.google.com/url?sa=i&amp;url=https%3A%2F%2Fwww.sinefa.com%2Fintegrations%2Fgoogle-cloud%2F&amp;psig=AOvVaw2xBNLndREUYWZnwJkfd0nH&amp;ust=1591810540319000&amp;source=images&amp;cd=vfe&amp;ved=0CAIQjRxqFwoTCPDn08Ci9ekCFQAAAAAdAAAAABA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m/url?sa=i&amp;url=https%3A%2F%2Fwww.brandeps.com%2Flogo%2FF%2FFlask-01&amp;psig=AOvVaw20a3dsxFebCJ7lEs2Feori&amp;ust=1591810658783000&amp;source=images&amp;cd=vfe&amp;ved=0CAIQjRxqFwoTCOC46_qi9ekCFQAAAAAdAAAAABA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goodmovietowatch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9DB0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/>
        </p:nvSpPr>
        <p:spPr>
          <a:xfrm>
            <a:off x="519600" y="3656481"/>
            <a:ext cx="81048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Average"/>
                <a:ea typeface="Average"/>
                <a:cs typeface="Average"/>
                <a:sym typeface="Average"/>
              </a:rPr>
              <a:t>Music &amp; Movie Group</a:t>
            </a:r>
            <a:endParaRPr sz="2300"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Anthony Gruber, Avery Peiffer, Samir Sherlaker, Carter Smith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>
            <a:off x="-310075" y="671319"/>
            <a:ext cx="9910200" cy="2821200"/>
            <a:chOff x="-310075" y="1161150"/>
            <a:chExt cx="9910200" cy="2821200"/>
          </a:xfrm>
        </p:grpSpPr>
        <p:sp>
          <p:nvSpPr>
            <p:cNvPr id="79" name="Google Shape;79;p13"/>
            <p:cNvSpPr/>
            <p:nvPr/>
          </p:nvSpPr>
          <p:spPr>
            <a:xfrm>
              <a:off x="-310075" y="1161150"/>
              <a:ext cx="9910200" cy="282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0" name="Google Shape;8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3975" y="1439200"/>
              <a:ext cx="4076027" cy="2265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57F9-50EC-4602-BAB1-84A72498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6A4F0-7DF2-47AD-AA5F-777770F87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agoodmovietowatch</a:t>
            </a:r>
            <a:r>
              <a:rPr lang="en-US" dirty="0"/>
              <a:t> logo: agoodmovietowatch.com</a:t>
            </a:r>
          </a:p>
          <a:p>
            <a:r>
              <a:rPr lang="en-US" dirty="0"/>
              <a:t>Google Cloud Platform logo: </a:t>
            </a:r>
            <a:r>
              <a:rPr lang="en-US" sz="1200" dirty="0">
                <a:hlinkClick r:id="rId2"/>
              </a:rPr>
              <a:t>https://www.google.com/url?sa=i&amp;url=https%3A%2F%2Fwww.sinefa.com%2Fintegrations%2Fgoogle-cloud%2F&amp;psig=AOvVaw2xBNLndREUYWZnwJkfd0nH&amp;ust=1591810540319000&amp;source=images&amp;cd=vfe&amp;ved=0CAIQjRxqFwoTCPDn08Ci9ekCFQAAAAAdAAAAABAD</a:t>
            </a:r>
            <a:endParaRPr lang="en-US" sz="1200" dirty="0"/>
          </a:p>
          <a:p>
            <a:r>
              <a:rPr lang="en-US" dirty="0"/>
              <a:t>ReactJS logo: </a:t>
            </a:r>
            <a:r>
              <a:rPr lang="en-US" sz="1200" dirty="0">
                <a:hlinkClick r:id="rId3"/>
              </a:rPr>
              <a:t>https://www.google.com/url?sa=i&amp;url=https%3A%2F%2Fcommons.wikimedia.org%2Fwiki%2FFile%3AReact-icon.svg&amp;psig=AOvVaw3Yk1fhxIwL3mOp7lYUXish&amp;ust=1591810614024000&amp;source=images&amp;cd=vfe&amp;ved=0CAIQjRxqFwoTCOCms-Wi9ekCFQAAAAAdAAAAABAD</a:t>
            </a:r>
            <a:endParaRPr lang="en-US" dirty="0"/>
          </a:p>
          <a:p>
            <a:r>
              <a:rPr lang="en-US" dirty="0"/>
              <a:t>Flask logo: </a:t>
            </a:r>
            <a:r>
              <a:rPr lang="en-US" sz="1200" dirty="0">
                <a:hlinkClick r:id="rId4"/>
              </a:rPr>
              <a:t>https://www.google.com/url?sa=i&amp;url=https%3A%2F%2Fwww.brandeps.com%2Flogo%2FF%2FFlask-01&amp;psig=AOvVaw20a3dsxFebCJ7lEs2Feori&amp;ust=1591810658783000&amp;source=images&amp;cd=vfe&amp;ved=0CAIQjRxqFwoTCOC46_qi9ekCFQAAAAAdAAAAABAD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1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“What movie should I watch?”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Too much content to reasonably watch, spread over dozens (and counting) of streaming services</a:t>
            </a:r>
          </a:p>
          <a:p>
            <a:pPr marL="742950" lvl="1" indent="-285750"/>
            <a:r>
              <a:rPr lang="en-US" dirty="0"/>
              <a:t>General recommendations will be useless if the recommended movies are hosted on a platform you do not subscribe to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Filter movies based on the streaming platforms that you use to receive useful, personalized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CrossFilmz is heavily inspired by the website </a:t>
            </a:r>
            <a:r>
              <a:rPr lang="en" u="sng" dirty="0">
                <a:solidFill>
                  <a:schemeClr val="lt1"/>
                </a:solidFill>
                <a:hlinkClick r:id="rId3"/>
              </a:rPr>
              <a:t>agoodmovietowatch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agoodmovietowatch relies on human-curated recommendations rather than the decisions of a massive algorithm. Of course, there are benefits to this, but we all know the main drawback with it...</a:t>
            </a:r>
            <a:endParaRPr dirty="0"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75" y="1702325"/>
            <a:ext cx="76390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3783125" y="3804900"/>
            <a:ext cx="5280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IT’S NOT SCALABLE!</a:t>
            </a:r>
            <a:endParaRPr sz="3500" b="1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82423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322425" y="1156350"/>
          <a:ext cx="9560050" cy="3659475"/>
        </p:xfrm>
        <a:graphic>
          <a:graphicData uri="http://schemas.openxmlformats.org/drawingml/2006/table">
            <a:tbl>
              <a:tblPr>
                <a:noFill/>
                <a:tableStyleId>{143B0274-DB4E-4726-AAF6-B8E407B13DD0}</a:tableStyleId>
              </a:tblPr>
              <a:tblGrid>
                <a:gridCol w="402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User login page</a:t>
                      </a:r>
                      <a:endParaRPr sz="1800"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User account registration page</a:t>
                      </a:r>
                      <a:endParaRPr sz="1800"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Search bar for finding movies</a:t>
                      </a:r>
                      <a:endParaRPr sz="1800"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Display Movies as a Responsive Grid</a:t>
                      </a:r>
                      <a:endParaRPr sz="1800"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User profile containing previous ratings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Generate list of recommendations</a:t>
                      </a:r>
                      <a:endParaRPr sz="1800" b="1" dirty="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Filter based on streaming service</a:t>
                      </a:r>
                      <a:endParaRPr sz="1800" b="1" dirty="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Filter based on genre or other attribute</a:t>
                      </a:r>
                      <a:endParaRPr sz="1800" b="1" dirty="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‘More info’ link when clicking on each movie</a:t>
                      </a:r>
                      <a:endParaRPr sz="1800" b="1" dirty="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Ability to add a movie rating out of five stars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Requirements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mes"/>
                <a:ea typeface="Times"/>
                <a:cs typeface="Times"/>
                <a:sym typeface="Times"/>
              </a:rPr>
              <a:t>3.5.1 Performance</a:t>
            </a:r>
            <a:endParaRPr sz="1200" b="1">
              <a:latin typeface="Times"/>
              <a:ea typeface="Times"/>
              <a:cs typeface="Times"/>
              <a:sym typeface="Times"/>
            </a:endParaRPr>
          </a:p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" sz="1200">
                <a:latin typeface="Times"/>
                <a:ea typeface="Times"/>
                <a:cs typeface="Times"/>
                <a:sym typeface="Times"/>
              </a:rPr>
              <a:t>The time from movie search to the time movies are rendered on the grid below should be under 1000ms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mes"/>
                <a:ea typeface="Times"/>
                <a:cs typeface="Times"/>
                <a:sym typeface="Times"/>
              </a:rPr>
              <a:t>3.5.2 Reliability</a:t>
            </a:r>
            <a:endParaRPr sz="1200" b="1">
              <a:latin typeface="Times"/>
              <a:ea typeface="Times"/>
              <a:cs typeface="Times"/>
              <a:sym typeface="Times"/>
            </a:endParaRPr>
          </a:p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" sz="1200">
                <a:latin typeface="Times"/>
                <a:ea typeface="Times"/>
                <a:cs typeface="Times"/>
                <a:sym typeface="Times"/>
              </a:rPr>
              <a:t>After system failure, the system will retrieve last saved state for the user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mes"/>
                <a:ea typeface="Times"/>
                <a:cs typeface="Times"/>
                <a:sym typeface="Times"/>
              </a:rPr>
              <a:t>3.5.3 Availability</a:t>
            </a:r>
            <a:endParaRPr sz="1200" b="1">
              <a:latin typeface="Times"/>
              <a:ea typeface="Times"/>
              <a:cs typeface="Times"/>
              <a:sym typeface="Times"/>
            </a:endParaRPr>
          </a:p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" sz="1200">
                <a:latin typeface="Times"/>
                <a:ea typeface="Times"/>
                <a:cs typeface="Times"/>
                <a:sym typeface="Times"/>
              </a:rPr>
              <a:t>System downtime may not exceed one minute per day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mes"/>
                <a:ea typeface="Times"/>
                <a:cs typeface="Times"/>
                <a:sym typeface="Times"/>
              </a:rPr>
              <a:t>3.5.4 Security</a:t>
            </a:r>
            <a:endParaRPr sz="1200" b="1">
              <a:latin typeface="Times"/>
              <a:ea typeface="Times"/>
              <a:cs typeface="Times"/>
              <a:sym typeface="Times"/>
            </a:endParaRPr>
          </a:p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" sz="1200">
                <a:latin typeface="Times"/>
                <a:ea typeface="Times"/>
                <a:cs typeface="Times"/>
                <a:sym typeface="Times"/>
              </a:rPr>
              <a:t>System should use one OAuth endpoint for logins to minimize attack surface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mes"/>
                <a:ea typeface="Times"/>
                <a:cs typeface="Times"/>
                <a:sym typeface="Times"/>
              </a:rPr>
              <a:t>3.5.5 Maintainability</a:t>
            </a:r>
            <a:endParaRPr sz="1200" b="1">
              <a:latin typeface="Times"/>
              <a:ea typeface="Times"/>
              <a:cs typeface="Times"/>
              <a:sym typeface="Times"/>
            </a:endParaRPr>
          </a:p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" sz="1200">
                <a:latin typeface="Times"/>
                <a:ea typeface="Times"/>
                <a:cs typeface="Times"/>
                <a:sym typeface="Times"/>
              </a:rPr>
              <a:t>Deploy changes in one commit accomplished via Github Actions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" sz="1200">
                <a:latin typeface="Times"/>
                <a:ea typeface="Times"/>
                <a:cs typeface="Times"/>
                <a:sym typeface="Times"/>
              </a:rPr>
              <a:t>Mean Time to Change (MTTC) for defects is less than 3 days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mes"/>
                <a:ea typeface="Times"/>
                <a:cs typeface="Times"/>
                <a:sym typeface="Times"/>
              </a:rPr>
              <a:t>3.5.6 Portability</a:t>
            </a:r>
            <a:endParaRPr sz="1200" b="1">
              <a:latin typeface="Times"/>
              <a:ea typeface="Times"/>
              <a:cs typeface="Times"/>
              <a:sym typeface="Times"/>
            </a:endParaRPr>
          </a:p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" sz="1200">
                <a:latin typeface="Times"/>
                <a:ea typeface="Times"/>
                <a:cs typeface="Times"/>
                <a:sym typeface="Times"/>
              </a:rPr>
              <a:t>The website works on a variety of browsers, including Google Chrome and Firefox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" sz="1200">
                <a:latin typeface="Times"/>
                <a:ea typeface="Times"/>
                <a:cs typeface="Times"/>
                <a:sym typeface="Times"/>
              </a:rPr>
              <a:t>The website also maintains layout on mobile and web browsers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imes"/>
                <a:ea typeface="Times"/>
                <a:cs typeface="Times"/>
                <a:sym typeface="Times"/>
              </a:rPr>
              <a:t>3.5.7 Documentation</a:t>
            </a:r>
            <a:endParaRPr sz="1200" b="1">
              <a:latin typeface="Times"/>
              <a:ea typeface="Times"/>
              <a:cs typeface="Times"/>
              <a:sym typeface="Time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"/>
              <a:buChar char="●"/>
            </a:pPr>
            <a:r>
              <a:rPr lang="en" sz="1200">
                <a:latin typeface="Times"/>
                <a:ea typeface="Times"/>
                <a:cs typeface="Times"/>
                <a:sym typeface="Times"/>
              </a:rPr>
              <a:t>The source code is documented by putting method comments in class docstring above each class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grpSp>
        <p:nvGrpSpPr>
          <p:cNvPr id="125" name="Google Shape;125;p18"/>
          <p:cNvGrpSpPr/>
          <p:nvPr/>
        </p:nvGrpSpPr>
        <p:grpSpPr>
          <a:xfrm>
            <a:off x="48351" y="713699"/>
            <a:ext cx="10447315" cy="4584094"/>
            <a:chOff x="-30555" y="688435"/>
            <a:chExt cx="10679050" cy="4685775"/>
          </a:xfrm>
        </p:grpSpPr>
        <p:pic>
          <p:nvPicPr>
            <p:cNvPr id="126" name="Google Shape;12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0555" y="688435"/>
              <a:ext cx="7739399" cy="4312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8"/>
            <p:cNvSpPr txBox="1"/>
            <p:nvPr/>
          </p:nvSpPr>
          <p:spPr>
            <a:xfrm>
              <a:off x="4793395" y="4691110"/>
              <a:ext cx="5855100" cy="6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Click to login</a:t>
              </a:r>
              <a:endParaRPr sz="9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700" y="945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51" y="190125"/>
            <a:ext cx="7026200" cy="49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4058007" y="281313"/>
            <a:ext cx="3574366" cy="2818768"/>
            <a:chOff x="-230946" y="2006400"/>
            <a:chExt cx="3805350" cy="3000924"/>
          </a:xfrm>
        </p:grpSpPr>
        <p:pic>
          <p:nvPicPr>
            <p:cNvPr id="140" name="Google Shape;14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30946" y="2316825"/>
              <a:ext cx="3805350" cy="2690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0"/>
            <p:cNvSpPr txBox="1"/>
            <p:nvPr/>
          </p:nvSpPr>
          <p:spPr>
            <a:xfrm>
              <a:off x="271775" y="2006400"/>
              <a:ext cx="279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Average"/>
                  <a:ea typeface="Average"/>
                  <a:cs typeface="Average"/>
                  <a:sym typeface="Average"/>
                </a:rPr>
                <a:t>Client: ReactJS</a:t>
              </a:r>
              <a:endParaRPr sz="27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247969" y="1407585"/>
            <a:ext cx="4127881" cy="3149272"/>
            <a:chOff x="5414226" y="1947550"/>
            <a:chExt cx="3805200" cy="2790176"/>
          </a:xfrm>
        </p:grpSpPr>
        <p:pic>
          <p:nvPicPr>
            <p:cNvPr id="143" name="Google Shape;14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95301" y="2571751"/>
              <a:ext cx="2443076" cy="2165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0"/>
            <p:cNvSpPr txBox="1"/>
            <p:nvPr/>
          </p:nvSpPr>
          <p:spPr>
            <a:xfrm>
              <a:off x="5414226" y="1947550"/>
              <a:ext cx="380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Average"/>
                  <a:ea typeface="Average"/>
                  <a:cs typeface="Average"/>
                  <a:sym typeface="Average"/>
                </a:rPr>
                <a:t>Database/Hosting: GCP</a:t>
              </a:r>
              <a:endParaRPr sz="27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5" name="Google Shape;145;p20"/>
          <p:cNvGrpSpPr/>
          <p:nvPr/>
        </p:nvGrpSpPr>
        <p:grpSpPr>
          <a:xfrm>
            <a:off x="4858010" y="3023865"/>
            <a:ext cx="3193550" cy="1781815"/>
            <a:chOff x="3829598" y="109590"/>
            <a:chExt cx="3193550" cy="1781815"/>
          </a:xfrm>
        </p:grpSpPr>
        <p:sp>
          <p:nvSpPr>
            <p:cNvPr id="146" name="Google Shape;146;p20"/>
            <p:cNvSpPr txBox="1"/>
            <p:nvPr/>
          </p:nvSpPr>
          <p:spPr>
            <a:xfrm>
              <a:off x="4026425" y="109590"/>
              <a:ext cx="279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Average"/>
                  <a:ea typeface="Average"/>
                  <a:cs typeface="Average"/>
                  <a:sym typeface="Average"/>
                </a:rPr>
                <a:t>Server: Flask</a:t>
              </a:r>
              <a:endParaRPr sz="2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47" name="Google Shape;147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29598" y="641430"/>
              <a:ext cx="3193550" cy="12499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8" name="Google Shape;148;p20"/>
          <p:cNvCxnSpPr>
            <a:stCxn id="140" idx="3"/>
            <a:endCxn id="146" idx="3"/>
          </p:cNvCxnSpPr>
          <p:nvPr/>
        </p:nvCxnSpPr>
        <p:spPr>
          <a:xfrm>
            <a:off x="7632373" y="1836488"/>
            <a:ext cx="222300" cy="1473600"/>
          </a:xfrm>
          <a:prstGeom prst="curvedConnector3">
            <a:avLst>
              <a:gd name="adj1" fmla="val 44449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" name="Google Shape;149;p20"/>
          <p:cNvCxnSpPr>
            <a:stCxn id="147" idx="1"/>
          </p:cNvCxnSpPr>
          <p:nvPr/>
        </p:nvCxnSpPr>
        <p:spPr>
          <a:xfrm rot="10800000">
            <a:off x="3835310" y="3343393"/>
            <a:ext cx="1022700" cy="837300"/>
          </a:xfrm>
          <a:prstGeom prst="curvedConnector3">
            <a:avLst>
              <a:gd name="adj1" fmla="val 3445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remotely in an Agile/SCRUM workflow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new technologies (ReactJS, GCP, Flask, APIs)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 testing suite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interface with OAuth Server for secure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Relating the database to OAuth logins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our documentation effectively (SRS, Trello)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574</Words>
  <Application>Microsoft Office PowerPoint</Application>
  <PresentationFormat>On-screen Show (16:9)</PresentationFormat>
  <Paragraphs>63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</vt:lpstr>
      <vt:lpstr>Arial</vt:lpstr>
      <vt:lpstr>Oswald</vt:lpstr>
      <vt:lpstr>Average</vt:lpstr>
      <vt:lpstr>Slate</vt:lpstr>
      <vt:lpstr>PowerPoint Presentation</vt:lpstr>
      <vt:lpstr>Problem Statement </vt:lpstr>
      <vt:lpstr>Importance </vt:lpstr>
      <vt:lpstr>Functional Requirements</vt:lpstr>
      <vt:lpstr>Non Functional Requirements</vt:lpstr>
      <vt:lpstr>State Diagram</vt:lpstr>
      <vt:lpstr>Class Diagram</vt:lpstr>
      <vt:lpstr>Tech Stack</vt:lpstr>
      <vt:lpstr>Key Challenges</vt:lpstr>
      <vt:lpstr>Image 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Avery Peiffer</dc:creator>
  <cp:lastModifiedBy>Avery Peiffer</cp:lastModifiedBy>
  <cp:revision>2</cp:revision>
  <dcterms:modified xsi:type="dcterms:W3CDTF">2020-06-09T17:38:49Z</dcterms:modified>
</cp:coreProperties>
</file>