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32" r:id="rId3"/>
    <p:sldId id="328" r:id="rId4"/>
    <p:sldId id="320" r:id="rId5"/>
    <p:sldId id="261" r:id="rId6"/>
    <p:sldId id="330" r:id="rId7"/>
    <p:sldId id="329" r:id="rId8"/>
    <p:sldId id="331" r:id="rId9"/>
    <p:sldId id="33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4963" autoAdjust="0"/>
  </p:normalViewPr>
  <p:slideViewPr>
    <p:cSldViewPr snapToGrid="0">
      <p:cViewPr varScale="1">
        <p:scale>
          <a:sx n="64" d="100"/>
          <a:sy n="64" d="100"/>
        </p:scale>
        <p:origin x="14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479FD-B5AE-407A-AA7D-FBB21046207A}"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4CF5B-9F3C-4960-A9A9-FE1581E45522}" type="slidenum">
              <a:rPr lang="en-US" smtClean="0"/>
              <a:t>‹#›</a:t>
            </a:fld>
            <a:endParaRPr lang="en-US"/>
          </a:p>
        </p:txBody>
      </p:sp>
    </p:spTree>
    <p:extLst>
      <p:ext uri="{BB962C8B-B14F-4D97-AF65-F5344CB8AC3E}">
        <p14:creationId xmlns:p14="http://schemas.microsoft.com/office/powerpoint/2010/main" val="3910221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Pixel</a:t>
            </a:r>
          </a:p>
          <a:p>
            <a:r>
              <a:rPr lang="en-US"/>
              <a:t>Voxel</a:t>
            </a:r>
            <a:endParaRPr lang="en-US" dirty="0"/>
          </a:p>
        </p:txBody>
      </p:sp>
      <p:sp>
        <p:nvSpPr>
          <p:cNvPr id="4" name="Slide Number Placeholder 3"/>
          <p:cNvSpPr>
            <a:spLocks noGrp="1"/>
          </p:cNvSpPr>
          <p:nvPr>
            <p:ph type="sldNum" sz="quarter" idx="5"/>
          </p:nvPr>
        </p:nvSpPr>
        <p:spPr/>
        <p:txBody>
          <a:bodyPr/>
          <a:lstStyle/>
          <a:p>
            <a:fld id="{01C4CF5B-9F3C-4960-A9A9-FE1581E45522}" type="slidenum">
              <a:rPr lang="en-US" smtClean="0"/>
              <a:t>2</a:t>
            </a:fld>
            <a:endParaRPr lang="en-US"/>
          </a:p>
        </p:txBody>
      </p:sp>
    </p:spTree>
    <p:extLst>
      <p:ext uri="{BB962C8B-B14F-4D97-AF65-F5344CB8AC3E}">
        <p14:creationId xmlns:p14="http://schemas.microsoft.com/office/powerpoint/2010/main" val="390036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1" dirty="0"/>
              <a:t>one network per group</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one network per subject</a:t>
            </a:r>
            <a:r>
              <a:rPr lang="en-US" dirty="0"/>
              <a:t>) </a:t>
            </a:r>
          </a:p>
          <a:p>
            <a:endParaRPr lang="en-US" dirty="0"/>
          </a:p>
        </p:txBody>
      </p:sp>
      <p:sp>
        <p:nvSpPr>
          <p:cNvPr id="4" name="Slide Number Placeholder 3"/>
          <p:cNvSpPr>
            <a:spLocks noGrp="1"/>
          </p:cNvSpPr>
          <p:nvPr>
            <p:ph type="sldNum" sz="quarter" idx="10"/>
          </p:nvPr>
        </p:nvSpPr>
        <p:spPr/>
        <p:txBody>
          <a:bodyPr/>
          <a:lstStyle/>
          <a:p>
            <a:fld id="{03078982-F3AC-4C42-AC06-2E4490719192}" type="slidenum">
              <a:rPr lang="en-US" smtClean="0"/>
              <a:t>3</a:t>
            </a:fld>
            <a:endParaRPr lang="en-US"/>
          </a:p>
        </p:txBody>
      </p:sp>
    </p:spTree>
    <p:extLst>
      <p:ext uri="{BB962C8B-B14F-4D97-AF65-F5344CB8AC3E}">
        <p14:creationId xmlns:p14="http://schemas.microsoft.com/office/powerpoint/2010/main" val="2649849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(one network per subject</a:t>
            </a:r>
            <a:r>
              <a:rPr lang="en-US" dirty="0"/>
              <a:t>) </a:t>
            </a:r>
          </a:p>
        </p:txBody>
      </p:sp>
      <p:sp>
        <p:nvSpPr>
          <p:cNvPr id="4" name="Slide Number Placeholder 3"/>
          <p:cNvSpPr>
            <a:spLocks noGrp="1"/>
          </p:cNvSpPr>
          <p:nvPr>
            <p:ph type="sldNum" sz="quarter" idx="5"/>
          </p:nvPr>
        </p:nvSpPr>
        <p:spPr/>
        <p:txBody>
          <a:bodyPr/>
          <a:lstStyle/>
          <a:p>
            <a:fld id="{9BFC9205-4F0C-4CCD-9874-246183543D17}" type="slidenum">
              <a:rPr lang="en-US" smtClean="0"/>
              <a:t>4</a:t>
            </a:fld>
            <a:endParaRPr lang="en-US"/>
          </a:p>
        </p:txBody>
      </p:sp>
    </p:spTree>
    <p:extLst>
      <p:ext uri="{BB962C8B-B14F-4D97-AF65-F5344CB8AC3E}">
        <p14:creationId xmlns:p14="http://schemas.microsoft.com/office/powerpoint/2010/main" val="859754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CC---</a:t>
            </a:r>
            <a:r>
              <a:rPr lang="en-US" dirty="0">
                <a:solidFill>
                  <a:srgbClr val="FF0000"/>
                </a:solidFill>
              </a:rPr>
              <a:t>it quantify the relationship among the neighbors of the node</a:t>
            </a:r>
          </a:p>
          <a:p>
            <a:r>
              <a:rPr lang="en-US" dirty="0" err="1">
                <a:solidFill>
                  <a:srgbClr val="FF0000"/>
                </a:solidFill>
              </a:rPr>
              <a:t>T_i</a:t>
            </a:r>
            <a:r>
              <a:rPr lang="en-US" dirty="0">
                <a:solidFill>
                  <a:srgbClr val="FF0000"/>
                </a:solidFill>
              </a:rPr>
              <a:t> --- </a:t>
            </a:r>
            <a:r>
              <a:rPr lang="en-US" sz="1200" b="0" i="0" u="none" strike="noStrike" kern="1200" baseline="0" dirty="0">
                <a:solidFill>
                  <a:schemeClr val="tx1"/>
                </a:solidFill>
                <a:latin typeface="+mn-lt"/>
                <a:ea typeface="+mn-ea"/>
                <a:cs typeface="+mn-cs"/>
              </a:rPr>
              <a:t>Number of triangles around a node 𝑖,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L:  characteristic path lengths 	</a:t>
            </a:r>
          </a:p>
          <a:p>
            <a:endParaRPr lang="en-US" dirty="0"/>
          </a:p>
        </p:txBody>
      </p:sp>
      <p:sp>
        <p:nvSpPr>
          <p:cNvPr id="4" name="Slide Number Placeholder 3"/>
          <p:cNvSpPr>
            <a:spLocks noGrp="1"/>
          </p:cNvSpPr>
          <p:nvPr>
            <p:ph type="sldNum" sz="quarter" idx="10"/>
          </p:nvPr>
        </p:nvSpPr>
        <p:spPr/>
        <p:txBody>
          <a:bodyPr/>
          <a:lstStyle/>
          <a:p>
            <a:fld id="{03078982-F3AC-4C42-AC06-2E4490719192}" type="slidenum">
              <a:rPr lang="en-US" smtClean="0"/>
              <a:t>5</a:t>
            </a:fld>
            <a:endParaRPr lang="en-US"/>
          </a:p>
        </p:txBody>
      </p:sp>
    </p:spTree>
    <p:extLst>
      <p:ext uri="{BB962C8B-B14F-4D97-AF65-F5344CB8AC3E}">
        <p14:creationId xmlns:p14="http://schemas.microsoft.com/office/powerpoint/2010/main" val="148820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C9205-4F0C-4CCD-9874-246183543D17}" type="slidenum">
              <a:rPr lang="en-US" smtClean="0"/>
              <a:t>7</a:t>
            </a:fld>
            <a:endParaRPr lang="en-US"/>
          </a:p>
        </p:txBody>
      </p:sp>
    </p:spTree>
    <p:extLst>
      <p:ext uri="{BB962C8B-B14F-4D97-AF65-F5344CB8AC3E}">
        <p14:creationId xmlns:p14="http://schemas.microsoft.com/office/powerpoint/2010/main" val="892783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C4CF5B-9F3C-4960-A9A9-FE1581E45522}" type="slidenum">
              <a:rPr lang="en-US" smtClean="0"/>
              <a:t>8</a:t>
            </a:fld>
            <a:endParaRPr lang="en-US"/>
          </a:p>
        </p:txBody>
      </p:sp>
    </p:spTree>
    <p:extLst>
      <p:ext uri="{BB962C8B-B14F-4D97-AF65-F5344CB8AC3E}">
        <p14:creationId xmlns:p14="http://schemas.microsoft.com/office/powerpoint/2010/main" val="4264569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24E9-D269-4B48-8308-C8B39A3442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A59D70-BE7E-492D-8DF5-D7A0575A6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7AE811-7119-42BD-A4BF-EA80D7369E75}"/>
              </a:ext>
            </a:extLst>
          </p:cNvPr>
          <p:cNvSpPr>
            <a:spLocks noGrp="1"/>
          </p:cNvSpPr>
          <p:nvPr>
            <p:ph type="dt" sz="half" idx="10"/>
          </p:nvPr>
        </p:nvSpPr>
        <p:spPr/>
        <p:txBody>
          <a:bodyPr/>
          <a:lstStyle/>
          <a:p>
            <a:fld id="{378E9F6A-D9C5-4FCF-8A91-B0A0880ABBD3}" type="datetimeFigureOut">
              <a:rPr lang="en-US" smtClean="0"/>
              <a:t>9/23/2021</a:t>
            </a:fld>
            <a:endParaRPr lang="en-US"/>
          </a:p>
        </p:txBody>
      </p:sp>
      <p:sp>
        <p:nvSpPr>
          <p:cNvPr id="5" name="Footer Placeholder 4">
            <a:extLst>
              <a:ext uri="{FF2B5EF4-FFF2-40B4-BE49-F238E27FC236}">
                <a16:creationId xmlns:a16="http://schemas.microsoft.com/office/drawing/2014/main" id="{147CD3B8-7BCD-4160-8987-0ADD9A7BA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B0FF2-80CA-4360-AD2B-BC465F14F854}"/>
              </a:ext>
            </a:extLst>
          </p:cNvPr>
          <p:cNvSpPr>
            <a:spLocks noGrp="1"/>
          </p:cNvSpPr>
          <p:nvPr>
            <p:ph type="sldNum" sz="quarter" idx="12"/>
          </p:nvPr>
        </p:nvSpPr>
        <p:spPr/>
        <p:txBody>
          <a:bodyPr/>
          <a:lstStyle/>
          <a:p>
            <a:fld id="{891E1F17-0347-44B5-86D3-8A1945B95280}" type="slidenum">
              <a:rPr lang="en-US" smtClean="0"/>
              <a:t>‹#›</a:t>
            </a:fld>
            <a:endParaRPr lang="en-US"/>
          </a:p>
        </p:txBody>
      </p:sp>
    </p:spTree>
    <p:extLst>
      <p:ext uri="{BB962C8B-B14F-4D97-AF65-F5344CB8AC3E}">
        <p14:creationId xmlns:p14="http://schemas.microsoft.com/office/powerpoint/2010/main" val="12161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39D3-15DD-42C6-B212-17F30C3020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15BD3F-C03D-491D-AFFE-DA9455AED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8D1C-1961-4577-B312-6A74D03B40A0}"/>
              </a:ext>
            </a:extLst>
          </p:cNvPr>
          <p:cNvSpPr>
            <a:spLocks noGrp="1"/>
          </p:cNvSpPr>
          <p:nvPr>
            <p:ph type="dt" sz="half" idx="10"/>
          </p:nvPr>
        </p:nvSpPr>
        <p:spPr/>
        <p:txBody>
          <a:bodyPr/>
          <a:lstStyle/>
          <a:p>
            <a:fld id="{378E9F6A-D9C5-4FCF-8A91-B0A0880ABBD3}" type="datetimeFigureOut">
              <a:rPr lang="en-US" smtClean="0"/>
              <a:t>9/23/2021</a:t>
            </a:fld>
            <a:endParaRPr lang="en-US"/>
          </a:p>
        </p:txBody>
      </p:sp>
      <p:sp>
        <p:nvSpPr>
          <p:cNvPr id="5" name="Footer Placeholder 4">
            <a:extLst>
              <a:ext uri="{FF2B5EF4-FFF2-40B4-BE49-F238E27FC236}">
                <a16:creationId xmlns:a16="http://schemas.microsoft.com/office/drawing/2014/main" id="{E3881522-7CC0-4A57-AA57-324EB65AC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CC934-1BCD-48CB-A863-C6413E8AB3AA}"/>
              </a:ext>
            </a:extLst>
          </p:cNvPr>
          <p:cNvSpPr>
            <a:spLocks noGrp="1"/>
          </p:cNvSpPr>
          <p:nvPr>
            <p:ph type="sldNum" sz="quarter" idx="12"/>
          </p:nvPr>
        </p:nvSpPr>
        <p:spPr/>
        <p:txBody>
          <a:bodyPr/>
          <a:lstStyle/>
          <a:p>
            <a:fld id="{891E1F17-0347-44B5-86D3-8A1945B95280}" type="slidenum">
              <a:rPr lang="en-US" smtClean="0"/>
              <a:t>‹#›</a:t>
            </a:fld>
            <a:endParaRPr lang="en-US"/>
          </a:p>
        </p:txBody>
      </p:sp>
    </p:spTree>
    <p:extLst>
      <p:ext uri="{BB962C8B-B14F-4D97-AF65-F5344CB8AC3E}">
        <p14:creationId xmlns:p14="http://schemas.microsoft.com/office/powerpoint/2010/main" val="272986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3ECF86-77C9-4CCC-851A-FACBE30022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DA8973-D085-4DBD-B129-0B10B3094E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A96F4-46E8-4AD7-8165-BB451C065F3D}"/>
              </a:ext>
            </a:extLst>
          </p:cNvPr>
          <p:cNvSpPr>
            <a:spLocks noGrp="1"/>
          </p:cNvSpPr>
          <p:nvPr>
            <p:ph type="dt" sz="half" idx="10"/>
          </p:nvPr>
        </p:nvSpPr>
        <p:spPr/>
        <p:txBody>
          <a:bodyPr/>
          <a:lstStyle/>
          <a:p>
            <a:fld id="{378E9F6A-D9C5-4FCF-8A91-B0A0880ABBD3}" type="datetimeFigureOut">
              <a:rPr lang="en-US" smtClean="0"/>
              <a:t>9/23/2021</a:t>
            </a:fld>
            <a:endParaRPr lang="en-US"/>
          </a:p>
        </p:txBody>
      </p:sp>
      <p:sp>
        <p:nvSpPr>
          <p:cNvPr id="5" name="Footer Placeholder 4">
            <a:extLst>
              <a:ext uri="{FF2B5EF4-FFF2-40B4-BE49-F238E27FC236}">
                <a16:creationId xmlns:a16="http://schemas.microsoft.com/office/drawing/2014/main" id="{28C3F785-C593-401E-98A0-34D1646B2D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43C3-80AA-4526-AB4B-A83FD233FEAF}"/>
              </a:ext>
            </a:extLst>
          </p:cNvPr>
          <p:cNvSpPr>
            <a:spLocks noGrp="1"/>
          </p:cNvSpPr>
          <p:nvPr>
            <p:ph type="sldNum" sz="quarter" idx="12"/>
          </p:nvPr>
        </p:nvSpPr>
        <p:spPr/>
        <p:txBody>
          <a:bodyPr/>
          <a:lstStyle/>
          <a:p>
            <a:fld id="{891E1F17-0347-44B5-86D3-8A1945B95280}" type="slidenum">
              <a:rPr lang="en-US" smtClean="0"/>
              <a:t>‹#›</a:t>
            </a:fld>
            <a:endParaRPr lang="en-US"/>
          </a:p>
        </p:txBody>
      </p:sp>
    </p:spTree>
    <p:extLst>
      <p:ext uri="{BB962C8B-B14F-4D97-AF65-F5344CB8AC3E}">
        <p14:creationId xmlns:p14="http://schemas.microsoft.com/office/powerpoint/2010/main" val="304557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AA64-8704-4517-8988-AC0B1DB511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9A978E-878D-40D9-821B-861F4601A1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0EE57-4C76-4159-9D41-D71729789397}"/>
              </a:ext>
            </a:extLst>
          </p:cNvPr>
          <p:cNvSpPr>
            <a:spLocks noGrp="1"/>
          </p:cNvSpPr>
          <p:nvPr>
            <p:ph type="dt" sz="half" idx="10"/>
          </p:nvPr>
        </p:nvSpPr>
        <p:spPr/>
        <p:txBody>
          <a:bodyPr/>
          <a:lstStyle/>
          <a:p>
            <a:fld id="{378E9F6A-D9C5-4FCF-8A91-B0A0880ABBD3}" type="datetimeFigureOut">
              <a:rPr lang="en-US" smtClean="0"/>
              <a:t>9/23/2021</a:t>
            </a:fld>
            <a:endParaRPr lang="en-US"/>
          </a:p>
        </p:txBody>
      </p:sp>
      <p:sp>
        <p:nvSpPr>
          <p:cNvPr id="5" name="Footer Placeholder 4">
            <a:extLst>
              <a:ext uri="{FF2B5EF4-FFF2-40B4-BE49-F238E27FC236}">
                <a16:creationId xmlns:a16="http://schemas.microsoft.com/office/drawing/2014/main" id="{4E61E276-756F-444C-B46E-9E9CD7DC0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D2426-38FF-40E3-90B7-FD8BDBC6E5CF}"/>
              </a:ext>
            </a:extLst>
          </p:cNvPr>
          <p:cNvSpPr>
            <a:spLocks noGrp="1"/>
          </p:cNvSpPr>
          <p:nvPr>
            <p:ph type="sldNum" sz="quarter" idx="12"/>
          </p:nvPr>
        </p:nvSpPr>
        <p:spPr/>
        <p:txBody>
          <a:bodyPr/>
          <a:lstStyle/>
          <a:p>
            <a:fld id="{891E1F17-0347-44B5-86D3-8A1945B95280}" type="slidenum">
              <a:rPr lang="en-US" smtClean="0"/>
              <a:t>‹#›</a:t>
            </a:fld>
            <a:endParaRPr lang="en-US"/>
          </a:p>
        </p:txBody>
      </p:sp>
    </p:spTree>
    <p:extLst>
      <p:ext uri="{BB962C8B-B14F-4D97-AF65-F5344CB8AC3E}">
        <p14:creationId xmlns:p14="http://schemas.microsoft.com/office/powerpoint/2010/main" val="271667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B742A-4A8A-4633-A4FF-33D08F7FC5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46A60F-F338-463E-9EA1-2145AF979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293128-43FE-4C80-8D8C-3BABC7340F20}"/>
              </a:ext>
            </a:extLst>
          </p:cNvPr>
          <p:cNvSpPr>
            <a:spLocks noGrp="1"/>
          </p:cNvSpPr>
          <p:nvPr>
            <p:ph type="dt" sz="half" idx="10"/>
          </p:nvPr>
        </p:nvSpPr>
        <p:spPr/>
        <p:txBody>
          <a:bodyPr/>
          <a:lstStyle/>
          <a:p>
            <a:fld id="{378E9F6A-D9C5-4FCF-8A91-B0A0880ABBD3}" type="datetimeFigureOut">
              <a:rPr lang="en-US" smtClean="0"/>
              <a:t>9/23/2021</a:t>
            </a:fld>
            <a:endParaRPr lang="en-US"/>
          </a:p>
        </p:txBody>
      </p:sp>
      <p:sp>
        <p:nvSpPr>
          <p:cNvPr id="5" name="Footer Placeholder 4">
            <a:extLst>
              <a:ext uri="{FF2B5EF4-FFF2-40B4-BE49-F238E27FC236}">
                <a16:creationId xmlns:a16="http://schemas.microsoft.com/office/drawing/2014/main" id="{08CD372F-76CE-48EC-8212-17A99EFA4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71B7B-C9F3-4591-AEEE-A2F15ECF6175}"/>
              </a:ext>
            </a:extLst>
          </p:cNvPr>
          <p:cNvSpPr>
            <a:spLocks noGrp="1"/>
          </p:cNvSpPr>
          <p:nvPr>
            <p:ph type="sldNum" sz="quarter" idx="12"/>
          </p:nvPr>
        </p:nvSpPr>
        <p:spPr/>
        <p:txBody>
          <a:bodyPr/>
          <a:lstStyle/>
          <a:p>
            <a:fld id="{891E1F17-0347-44B5-86D3-8A1945B95280}" type="slidenum">
              <a:rPr lang="en-US" smtClean="0"/>
              <a:t>‹#›</a:t>
            </a:fld>
            <a:endParaRPr lang="en-US"/>
          </a:p>
        </p:txBody>
      </p:sp>
    </p:spTree>
    <p:extLst>
      <p:ext uri="{BB962C8B-B14F-4D97-AF65-F5344CB8AC3E}">
        <p14:creationId xmlns:p14="http://schemas.microsoft.com/office/powerpoint/2010/main" val="306103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CCDF-E5C7-49AE-AD8F-CF35D6A685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376A4-726E-4422-ACDF-E148DD002E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7754B0-7D64-4879-B370-727B91A0F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1BDFF5-4330-4C87-A51B-52A3FD57C8FE}"/>
              </a:ext>
            </a:extLst>
          </p:cNvPr>
          <p:cNvSpPr>
            <a:spLocks noGrp="1"/>
          </p:cNvSpPr>
          <p:nvPr>
            <p:ph type="dt" sz="half" idx="10"/>
          </p:nvPr>
        </p:nvSpPr>
        <p:spPr/>
        <p:txBody>
          <a:bodyPr/>
          <a:lstStyle/>
          <a:p>
            <a:fld id="{378E9F6A-D9C5-4FCF-8A91-B0A0880ABBD3}" type="datetimeFigureOut">
              <a:rPr lang="en-US" smtClean="0"/>
              <a:t>9/23/2021</a:t>
            </a:fld>
            <a:endParaRPr lang="en-US"/>
          </a:p>
        </p:txBody>
      </p:sp>
      <p:sp>
        <p:nvSpPr>
          <p:cNvPr id="6" name="Footer Placeholder 5">
            <a:extLst>
              <a:ext uri="{FF2B5EF4-FFF2-40B4-BE49-F238E27FC236}">
                <a16:creationId xmlns:a16="http://schemas.microsoft.com/office/drawing/2014/main" id="{631282FF-F04A-4F09-8377-445DA266C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DB603-A7E5-4399-9B1F-243D8C871F4D}"/>
              </a:ext>
            </a:extLst>
          </p:cNvPr>
          <p:cNvSpPr>
            <a:spLocks noGrp="1"/>
          </p:cNvSpPr>
          <p:nvPr>
            <p:ph type="sldNum" sz="quarter" idx="12"/>
          </p:nvPr>
        </p:nvSpPr>
        <p:spPr/>
        <p:txBody>
          <a:bodyPr/>
          <a:lstStyle/>
          <a:p>
            <a:fld id="{891E1F17-0347-44B5-86D3-8A1945B95280}" type="slidenum">
              <a:rPr lang="en-US" smtClean="0"/>
              <a:t>‹#›</a:t>
            </a:fld>
            <a:endParaRPr lang="en-US"/>
          </a:p>
        </p:txBody>
      </p:sp>
    </p:spTree>
    <p:extLst>
      <p:ext uri="{BB962C8B-B14F-4D97-AF65-F5344CB8AC3E}">
        <p14:creationId xmlns:p14="http://schemas.microsoft.com/office/powerpoint/2010/main" val="413982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EAB3-3BFA-44E6-BDDD-B2D0F822A5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71A82A-D1B7-4375-9770-3FB4664C2B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C73652-32D2-4BE3-9F0D-985E9D9E0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98C475-ADE8-4218-AA63-1357F0C10F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E1EC16-C160-4242-8B99-B1019817C0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28027D-3C5F-4306-9473-6E22DD990CEB}"/>
              </a:ext>
            </a:extLst>
          </p:cNvPr>
          <p:cNvSpPr>
            <a:spLocks noGrp="1"/>
          </p:cNvSpPr>
          <p:nvPr>
            <p:ph type="dt" sz="half" idx="10"/>
          </p:nvPr>
        </p:nvSpPr>
        <p:spPr/>
        <p:txBody>
          <a:bodyPr/>
          <a:lstStyle/>
          <a:p>
            <a:fld id="{378E9F6A-D9C5-4FCF-8A91-B0A0880ABBD3}" type="datetimeFigureOut">
              <a:rPr lang="en-US" smtClean="0"/>
              <a:t>9/23/2021</a:t>
            </a:fld>
            <a:endParaRPr lang="en-US"/>
          </a:p>
        </p:txBody>
      </p:sp>
      <p:sp>
        <p:nvSpPr>
          <p:cNvPr id="8" name="Footer Placeholder 7">
            <a:extLst>
              <a:ext uri="{FF2B5EF4-FFF2-40B4-BE49-F238E27FC236}">
                <a16:creationId xmlns:a16="http://schemas.microsoft.com/office/drawing/2014/main" id="{1EEF5CEE-4979-47D5-B0F8-97331C537A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520B2A-8725-4467-BED0-EB3138F5BAD1}"/>
              </a:ext>
            </a:extLst>
          </p:cNvPr>
          <p:cNvSpPr>
            <a:spLocks noGrp="1"/>
          </p:cNvSpPr>
          <p:nvPr>
            <p:ph type="sldNum" sz="quarter" idx="12"/>
          </p:nvPr>
        </p:nvSpPr>
        <p:spPr/>
        <p:txBody>
          <a:bodyPr/>
          <a:lstStyle/>
          <a:p>
            <a:fld id="{891E1F17-0347-44B5-86D3-8A1945B95280}" type="slidenum">
              <a:rPr lang="en-US" smtClean="0"/>
              <a:t>‹#›</a:t>
            </a:fld>
            <a:endParaRPr lang="en-US"/>
          </a:p>
        </p:txBody>
      </p:sp>
    </p:spTree>
    <p:extLst>
      <p:ext uri="{BB962C8B-B14F-4D97-AF65-F5344CB8AC3E}">
        <p14:creationId xmlns:p14="http://schemas.microsoft.com/office/powerpoint/2010/main" val="91867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A408-AC57-4429-A8E5-DECDCDB82B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FCDEC-8DFF-4818-9399-A85A112193A6}"/>
              </a:ext>
            </a:extLst>
          </p:cNvPr>
          <p:cNvSpPr>
            <a:spLocks noGrp="1"/>
          </p:cNvSpPr>
          <p:nvPr>
            <p:ph type="dt" sz="half" idx="10"/>
          </p:nvPr>
        </p:nvSpPr>
        <p:spPr/>
        <p:txBody>
          <a:bodyPr/>
          <a:lstStyle/>
          <a:p>
            <a:fld id="{378E9F6A-D9C5-4FCF-8A91-B0A0880ABBD3}" type="datetimeFigureOut">
              <a:rPr lang="en-US" smtClean="0"/>
              <a:t>9/23/2021</a:t>
            </a:fld>
            <a:endParaRPr lang="en-US"/>
          </a:p>
        </p:txBody>
      </p:sp>
      <p:sp>
        <p:nvSpPr>
          <p:cNvPr id="4" name="Footer Placeholder 3">
            <a:extLst>
              <a:ext uri="{FF2B5EF4-FFF2-40B4-BE49-F238E27FC236}">
                <a16:creationId xmlns:a16="http://schemas.microsoft.com/office/drawing/2014/main" id="{959DEA9D-68E2-46A9-AC60-686612ABD8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CB6B7-37F6-4798-9D5C-FCB065ECE3FE}"/>
              </a:ext>
            </a:extLst>
          </p:cNvPr>
          <p:cNvSpPr>
            <a:spLocks noGrp="1"/>
          </p:cNvSpPr>
          <p:nvPr>
            <p:ph type="sldNum" sz="quarter" idx="12"/>
          </p:nvPr>
        </p:nvSpPr>
        <p:spPr/>
        <p:txBody>
          <a:bodyPr/>
          <a:lstStyle/>
          <a:p>
            <a:fld id="{891E1F17-0347-44B5-86D3-8A1945B95280}" type="slidenum">
              <a:rPr lang="en-US" smtClean="0"/>
              <a:t>‹#›</a:t>
            </a:fld>
            <a:endParaRPr lang="en-US"/>
          </a:p>
        </p:txBody>
      </p:sp>
    </p:spTree>
    <p:extLst>
      <p:ext uri="{BB962C8B-B14F-4D97-AF65-F5344CB8AC3E}">
        <p14:creationId xmlns:p14="http://schemas.microsoft.com/office/powerpoint/2010/main" val="284216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AB8D4-667E-4409-86AA-9C689B5C55B2}"/>
              </a:ext>
            </a:extLst>
          </p:cNvPr>
          <p:cNvSpPr>
            <a:spLocks noGrp="1"/>
          </p:cNvSpPr>
          <p:nvPr>
            <p:ph type="dt" sz="half" idx="10"/>
          </p:nvPr>
        </p:nvSpPr>
        <p:spPr/>
        <p:txBody>
          <a:bodyPr/>
          <a:lstStyle/>
          <a:p>
            <a:fld id="{378E9F6A-D9C5-4FCF-8A91-B0A0880ABBD3}" type="datetimeFigureOut">
              <a:rPr lang="en-US" smtClean="0"/>
              <a:t>9/23/2021</a:t>
            </a:fld>
            <a:endParaRPr lang="en-US"/>
          </a:p>
        </p:txBody>
      </p:sp>
      <p:sp>
        <p:nvSpPr>
          <p:cNvPr id="3" name="Footer Placeholder 2">
            <a:extLst>
              <a:ext uri="{FF2B5EF4-FFF2-40B4-BE49-F238E27FC236}">
                <a16:creationId xmlns:a16="http://schemas.microsoft.com/office/drawing/2014/main" id="{72BF78F3-BF42-42B9-957C-E4C4346812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0470CD-60D9-4FCF-B7D4-29CE5C746087}"/>
              </a:ext>
            </a:extLst>
          </p:cNvPr>
          <p:cNvSpPr>
            <a:spLocks noGrp="1"/>
          </p:cNvSpPr>
          <p:nvPr>
            <p:ph type="sldNum" sz="quarter" idx="12"/>
          </p:nvPr>
        </p:nvSpPr>
        <p:spPr/>
        <p:txBody>
          <a:bodyPr/>
          <a:lstStyle/>
          <a:p>
            <a:fld id="{891E1F17-0347-44B5-86D3-8A1945B95280}" type="slidenum">
              <a:rPr lang="en-US" smtClean="0"/>
              <a:t>‹#›</a:t>
            </a:fld>
            <a:endParaRPr lang="en-US"/>
          </a:p>
        </p:txBody>
      </p:sp>
    </p:spTree>
    <p:extLst>
      <p:ext uri="{BB962C8B-B14F-4D97-AF65-F5344CB8AC3E}">
        <p14:creationId xmlns:p14="http://schemas.microsoft.com/office/powerpoint/2010/main" val="7432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5103-DC87-44B8-BECD-B789F0941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AA7646-4BA2-4662-BD07-CE23DB104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2C551F-1738-40DE-8A1C-623800D83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736BA-3690-4165-A4C4-9620E27C5840}"/>
              </a:ext>
            </a:extLst>
          </p:cNvPr>
          <p:cNvSpPr>
            <a:spLocks noGrp="1"/>
          </p:cNvSpPr>
          <p:nvPr>
            <p:ph type="dt" sz="half" idx="10"/>
          </p:nvPr>
        </p:nvSpPr>
        <p:spPr/>
        <p:txBody>
          <a:bodyPr/>
          <a:lstStyle/>
          <a:p>
            <a:fld id="{378E9F6A-D9C5-4FCF-8A91-B0A0880ABBD3}" type="datetimeFigureOut">
              <a:rPr lang="en-US" smtClean="0"/>
              <a:t>9/23/2021</a:t>
            </a:fld>
            <a:endParaRPr lang="en-US"/>
          </a:p>
        </p:txBody>
      </p:sp>
      <p:sp>
        <p:nvSpPr>
          <p:cNvPr id="6" name="Footer Placeholder 5">
            <a:extLst>
              <a:ext uri="{FF2B5EF4-FFF2-40B4-BE49-F238E27FC236}">
                <a16:creationId xmlns:a16="http://schemas.microsoft.com/office/drawing/2014/main" id="{8EE6B633-6B7C-45FE-8B1D-7FCF6BE29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504D91-3C54-4AC5-979C-2263168F3284}"/>
              </a:ext>
            </a:extLst>
          </p:cNvPr>
          <p:cNvSpPr>
            <a:spLocks noGrp="1"/>
          </p:cNvSpPr>
          <p:nvPr>
            <p:ph type="sldNum" sz="quarter" idx="12"/>
          </p:nvPr>
        </p:nvSpPr>
        <p:spPr/>
        <p:txBody>
          <a:bodyPr/>
          <a:lstStyle/>
          <a:p>
            <a:fld id="{891E1F17-0347-44B5-86D3-8A1945B95280}" type="slidenum">
              <a:rPr lang="en-US" smtClean="0"/>
              <a:t>‹#›</a:t>
            </a:fld>
            <a:endParaRPr lang="en-US"/>
          </a:p>
        </p:txBody>
      </p:sp>
    </p:spTree>
    <p:extLst>
      <p:ext uri="{BB962C8B-B14F-4D97-AF65-F5344CB8AC3E}">
        <p14:creationId xmlns:p14="http://schemas.microsoft.com/office/powerpoint/2010/main" val="187553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110E-F275-477C-99BF-1416752788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41FFD0-9630-4BAB-9181-8FC3B9A170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9EA56A-61C6-4FE4-8677-D820D628C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DA35C-1B0F-4500-8C7C-8F8C6933C6BC}"/>
              </a:ext>
            </a:extLst>
          </p:cNvPr>
          <p:cNvSpPr>
            <a:spLocks noGrp="1"/>
          </p:cNvSpPr>
          <p:nvPr>
            <p:ph type="dt" sz="half" idx="10"/>
          </p:nvPr>
        </p:nvSpPr>
        <p:spPr/>
        <p:txBody>
          <a:bodyPr/>
          <a:lstStyle/>
          <a:p>
            <a:fld id="{378E9F6A-D9C5-4FCF-8A91-B0A0880ABBD3}" type="datetimeFigureOut">
              <a:rPr lang="en-US" smtClean="0"/>
              <a:t>9/23/2021</a:t>
            </a:fld>
            <a:endParaRPr lang="en-US"/>
          </a:p>
        </p:txBody>
      </p:sp>
      <p:sp>
        <p:nvSpPr>
          <p:cNvPr id="6" name="Footer Placeholder 5">
            <a:extLst>
              <a:ext uri="{FF2B5EF4-FFF2-40B4-BE49-F238E27FC236}">
                <a16:creationId xmlns:a16="http://schemas.microsoft.com/office/drawing/2014/main" id="{0D19D8A0-AD7C-4D58-8CA3-4B0815354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1B56D-308D-408A-9582-C2C1A5A04904}"/>
              </a:ext>
            </a:extLst>
          </p:cNvPr>
          <p:cNvSpPr>
            <a:spLocks noGrp="1"/>
          </p:cNvSpPr>
          <p:nvPr>
            <p:ph type="sldNum" sz="quarter" idx="12"/>
          </p:nvPr>
        </p:nvSpPr>
        <p:spPr/>
        <p:txBody>
          <a:bodyPr/>
          <a:lstStyle/>
          <a:p>
            <a:fld id="{891E1F17-0347-44B5-86D3-8A1945B95280}" type="slidenum">
              <a:rPr lang="en-US" smtClean="0"/>
              <a:t>‹#›</a:t>
            </a:fld>
            <a:endParaRPr lang="en-US"/>
          </a:p>
        </p:txBody>
      </p:sp>
    </p:spTree>
    <p:extLst>
      <p:ext uri="{BB962C8B-B14F-4D97-AF65-F5344CB8AC3E}">
        <p14:creationId xmlns:p14="http://schemas.microsoft.com/office/powerpoint/2010/main" val="382607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F7CB67-492F-4608-AE92-A24CCE53BC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9C8A2F-BB5A-482F-AF8E-38F77288B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53AC4A-C864-4E72-9FAA-687025AF3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E9F6A-D9C5-4FCF-8A91-B0A0880ABBD3}" type="datetimeFigureOut">
              <a:rPr lang="en-US" smtClean="0"/>
              <a:t>9/23/2021</a:t>
            </a:fld>
            <a:endParaRPr lang="en-US"/>
          </a:p>
        </p:txBody>
      </p:sp>
      <p:sp>
        <p:nvSpPr>
          <p:cNvPr id="5" name="Footer Placeholder 4">
            <a:extLst>
              <a:ext uri="{FF2B5EF4-FFF2-40B4-BE49-F238E27FC236}">
                <a16:creationId xmlns:a16="http://schemas.microsoft.com/office/drawing/2014/main" id="{4793FC08-43FA-4B5B-9FFF-3D67749C0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2D6F5E-29CB-4DD0-8040-EF08D31321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E1F17-0347-44B5-86D3-8A1945B95280}" type="slidenum">
              <a:rPr lang="en-US" smtClean="0"/>
              <a:t>‹#›</a:t>
            </a:fld>
            <a:endParaRPr lang="en-US"/>
          </a:p>
        </p:txBody>
      </p:sp>
    </p:spTree>
    <p:extLst>
      <p:ext uri="{BB962C8B-B14F-4D97-AF65-F5344CB8AC3E}">
        <p14:creationId xmlns:p14="http://schemas.microsoft.com/office/powerpoint/2010/main" val="159981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notesSlide" Target="../notesSlides/notesSlide4.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12.png"/><Relationship Id="rId9" Type="http://schemas.openxmlformats.org/officeDocument/2006/relationships/image" Target="../media/image14.gif"/></Relationships>
</file>

<file path=ppt/slides/_rels/slide6.xml.rels><?xml version="1.0" encoding="UTF-8" standalone="yes"?>
<Relationships xmlns="http://schemas.openxmlformats.org/package/2006/relationships"><Relationship Id="rId2" Type="http://schemas.openxmlformats.org/officeDocument/2006/relationships/hyperlink" Target="https://sites.google.com/site/bct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A5F4-449A-4E2A-BAA6-015A02831146}"/>
              </a:ext>
            </a:extLst>
          </p:cNvPr>
          <p:cNvSpPr>
            <a:spLocks noGrp="1"/>
          </p:cNvSpPr>
          <p:nvPr>
            <p:ph type="ctrTitle"/>
          </p:nvPr>
        </p:nvSpPr>
        <p:spPr/>
        <p:txBody>
          <a:bodyPr/>
          <a:lstStyle/>
          <a:p>
            <a:r>
              <a:rPr lang="en-US" sz="6000" b="1" dirty="0">
                <a:latin typeface="+mn-lt"/>
              </a:rPr>
              <a:t>Brain Network</a:t>
            </a:r>
            <a:endParaRPr lang="en-US" dirty="0"/>
          </a:p>
        </p:txBody>
      </p:sp>
      <p:sp>
        <p:nvSpPr>
          <p:cNvPr id="3" name="Subtitle 2">
            <a:extLst>
              <a:ext uri="{FF2B5EF4-FFF2-40B4-BE49-F238E27FC236}">
                <a16:creationId xmlns:a16="http://schemas.microsoft.com/office/drawing/2014/main" id="{6185862E-9FCA-454E-994A-B76F6E96D168}"/>
              </a:ext>
            </a:extLst>
          </p:cNvPr>
          <p:cNvSpPr>
            <a:spLocks noGrp="1"/>
          </p:cNvSpPr>
          <p:nvPr>
            <p:ph type="subTitle" idx="1"/>
          </p:nvPr>
        </p:nvSpPr>
        <p:spPr/>
        <p:txBody>
          <a:bodyPr/>
          <a:lstStyle/>
          <a:p>
            <a:r>
              <a:rPr lang="en-US" dirty="0"/>
              <a:t>Brain connectome</a:t>
            </a:r>
          </a:p>
          <a:p>
            <a:r>
              <a:rPr lang="en-US" dirty="0"/>
              <a:t>Brain graph</a:t>
            </a:r>
          </a:p>
          <a:p>
            <a:r>
              <a:rPr lang="en-US" dirty="0"/>
              <a:t>etc.</a:t>
            </a:r>
          </a:p>
        </p:txBody>
      </p:sp>
      <p:pic>
        <p:nvPicPr>
          <p:cNvPr id="5" name="Picture 4" descr="Diagram&#10;&#10;Description automatically generated">
            <a:extLst>
              <a:ext uri="{FF2B5EF4-FFF2-40B4-BE49-F238E27FC236}">
                <a16:creationId xmlns:a16="http://schemas.microsoft.com/office/drawing/2014/main" id="{C29E0E1F-E161-424F-8F05-7AAB232BF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4557881"/>
            <a:ext cx="2809875" cy="2042944"/>
          </a:xfrm>
          <a:prstGeom prst="rect">
            <a:avLst/>
          </a:prstGeom>
        </p:spPr>
      </p:pic>
      <p:pic>
        <p:nvPicPr>
          <p:cNvPr id="7" name="Picture 6">
            <a:extLst>
              <a:ext uri="{FF2B5EF4-FFF2-40B4-BE49-F238E27FC236}">
                <a16:creationId xmlns:a16="http://schemas.microsoft.com/office/drawing/2014/main" id="{FF2BCCBC-2542-4480-8DA3-D411C32A5895}"/>
              </a:ext>
            </a:extLst>
          </p:cNvPr>
          <p:cNvPicPr>
            <a:picLocks noChangeAspect="1"/>
          </p:cNvPicPr>
          <p:nvPr/>
        </p:nvPicPr>
        <p:blipFill>
          <a:blip r:embed="rId3"/>
          <a:stretch>
            <a:fillRect/>
          </a:stretch>
        </p:blipFill>
        <p:spPr>
          <a:xfrm>
            <a:off x="5172075" y="4933950"/>
            <a:ext cx="1847850" cy="1666875"/>
          </a:xfrm>
          <a:prstGeom prst="rect">
            <a:avLst/>
          </a:prstGeom>
        </p:spPr>
      </p:pic>
      <p:pic>
        <p:nvPicPr>
          <p:cNvPr id="9" name="Picture 8">
            <a:extLst>
              <a:ext uri="{FF2B5EF4-FFF2-40B4-BE49-F238E27FC236}">
                <a16:creationId xmlns:a16="http://schemas.microsoft.com/office/drawing/2014/main" id="{2DEB5893-7090-49FA-ABF2-B47FD42CCF8A}"/>
              </a:ext>
            </a:extLst>
          </p:cNvPr>
          <p:cNvPicPr>
            <a:picLocks noChangeAspect="1"/>
          </p:cNvPicPr>
          <p:nvPr/>
        </p:nvPicPr>
        <p:blipFill>
          <a:blip r:embed="rId4"/>
          <a:stretch>
            <a:fillRect/>
          </a:stretch>
        </p:blipFill>
        <p:spPr>
          <a:xfrm>
            <a:off x="9053512" y="4429005"/>
            <a:ext cx="2319337" cy="2335332"/>
          </a:xfrm>
          <a:prstGeom prst="rect">
            <a:avLst/>
          </a:prstGeom>
        </p:spPr>
      </p:pic>
    </p:spTree>
    <p:extLst>
      <p:ext uri="{BB962C8B-B14F-4D97-AF65-F5344CB8AC3E}">
        <p14:creationId xmlns:p14="http://schemas.microsoft.com/office/powerpoint/2010/main" val="170000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EC70-4A28-4EF9-AC8D-82C086DD94AA}"/>
              </a:ext>
            </a:extLst>
          </p:cNvPr>
          <p:cNvSpPr>
            <a:spLocks noGrp="1"/>
          </p:cNvSpPr>
          <p:nvPr>
            <p:ph type="title"/>
          </p:nvPr>
        </p:nvSpPr>
        <p:spPr/>
        <p:txBody>
          <a:bodyPr/>
          <a:lstStyle/>
          <a:p>
            <a:pPr algn="ctr"/>
            <a:r>
              <a:rPr lang="en-US" dirty="0"/>
              <a:t>Why brain network?</a:t>
            </a:r>
          </a:p>
        </p:txBody>
      </p:sp>
      <p:pic>
        <p:nvPicPr>
          <p:cNvPr id="5" name="Content Placeholder 4" descr="A cat with green eyes&#10;&#10;Description automatically generated with medium confidence">
            <a:extLst>
              <a:ext uri="{FF2B5EF4-FFF2-40B4-BE49-F238E27FC236}">
                <a16:creationId xmlns:a16="http://schemas.microsoft.com/office/drawing/2014/main" id="{2958501B-93D3-4C41-8749-659DB949602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6717"/>
          <a:stretch/>
        </p:blipFill>
        <p:spPr>
          <a:xfrm>
            <a:off x="971529" y="1828799"/>
            <a:ext cx="2195889" cy="1828799"/>
          </a:xfrm>
        </p:spPr>
      </p:pic>
      <p:pic>
        <p:nvPicPr>
          <p:cNvPr id="1026" name="Picture 2" descr="Interactive Brain | BrainLine">
            <a:extLst>
              <a:ext uri="{FF2B5EF4-FFF2-40B4-BE49-F238E27FC236}">
                <a16:creationId xmlns:a16="http://schemas.microsoft.com/office/drawing/2014/main" id="{498ACCE4-2884-4A82-B22B-5808B166B8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7254" y="4508204"/>
            <a:ext cx="2295525" cy="17811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icture containing sushi, dish, different&#10;&#10;Description automatically generated">
            <a:extLst>
              <a:ext uri="{FF2B5EF4-FFF2-40B4-BE49-F238E27FC236}">
                <a16:creationId xmlns:a16="http://schemas.microsoft.com/office/drawing/2014/main" id="{C3042440-29B5-4A68-BDF3-1C24FBBEB9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5170" y="3657598"/>
            <a:ext cx="3619500" cy="3010613"/>
          </a:xfrm>
          <a:prstGeom prst="rect">
            <a:avLst/>
          </a:prstGeom>
        </p:spPr>
      </p:pic>
      <p:pic>
        <p:nvPicPr>
          <p:cNvPr id="11" name="Picture 10" descr="A dog with its tongue out&#10;&#10;Description automatically generated with medium confidence">
            <a:extLst>
              <a:ext uri="{FF2B5EF4-FFF2-40B4-BE49-F238E27FC236}">
                <a16:creationId xmlns:a16="http://schemas.microsoft.com/office/drawing/2014/main" id="{768103BC-C5DD-48D7-83BA-81C016DB83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0404" y="1541888"/>
            <a:ext cx="2195889" cy="2264510"/>
          </a:xfrm>
          <a:prstGeom prst="rect">
            <a:avLst/>
          </a:prstGeom>
        </p:spPr>
      </p:pic>
    </p:spTree>
    <p:extLst>
      <p:ext uri="{BB962C8B-B14F-4D97-AF65-F5344CB8AC3E}">
        <p14:creationId xmlns:p14="http://schemas.microsoft.com/office/powerpoint/2010/main" val="140654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E204E-E84D-42A3-B962-C54FAA4E1652}"/>
              </a:ext>
            </a:extLst>
          </p:cNvPr>
          <p:cNvSpPr>
            <a:spLocks noGrp="1"/>
          </p:cNvSpPr>
          <p:nvPr>
            <p:ph type="title"/>
          </p:nvPr>
        </p:nvSpPr>
        <p:spPr/>
        <p:txBody>
          <a:bodyPr>
            <a:normAutofit/>
          </a:bodyPr>
          <a:lstStyle/>
          <a:p>
            <a:r>
              <a:rPr lang="en-US" sz="4000" b="1" dirty="0">
                <a:latin typeface="+mn-lt"/>
              </a:rPr>
              <a:t>Brain Network</a:t>
            </a:r>
          </a:p>
        </p:txBody>
      </p:sp>
      <p:sp>
        <p:nvSpPr>
          <p:cNvPr id="4" name="Slide Number Placeholder 3">
            <a:extLst>
              <a:ext uri="{FF2B5EF4-FFF2-40B4-BE49-F238E27FC236}">
                <a16:creationId xmlns:a16="http://schemas.microsoft.com/office/drawing/2014/main" id="{B91FDD49-A369-422A-BA0D-82E4D71770F1}"/>
              </a:ext>
            </a:extLst>
          </p:cNvPr>
          <p:cNvSpPr>
            <a:spLocks noGrp="1"/>
          </p:cNvSpPr>
          <p:nvPr>
            <p:ph type="sldNum" sz="quarter" idx="12"/>
          </p:nvPr>
        </p:nvSpPr>
        <p:spPr>
          <a:xfrm>
            <a:off x="8610600" y="6356350"/>
            <a:ext cx="2743200" cy="365125"/>
          </a:xfrm>
        </p:spPr>
        <p:txBody>
          <a:bodyPr/>
          <a:lstStyle/>
          <a:p>
            <a:fld id="{1ABC1EBA-BAB0-4133-8AD9-5C8AB280E7EE}" type="slidenum">
              <a:rPr lang="en-US" smtClean="0"/>
              <a:t>3</a:t>
            </a:fld>
            <a:endParaRPr lang="en-US"/>
          </a:p>
        </p:txBody>
      </p:sp>
      <p:grpSp>
        <p:nvGrpSpPr>
          <p:cNvPr id="8" name="Group 7">
            <a:extLst>
              <a:ext uri="{FF2B5EF4-FFF2-40B4-BE49-F238E27FC236}">
                <a16:creationId xmlns:a16="http://schemas.microsoft.com/office/drawing/2014/main" id="{7249A3BD-2A60-44BF-A857-31B728039F5E}"/>
              </a:ext>
            </a:extLst>
          </p:cNvPr>
          <p:cNvGrpSpPr/>
          <p:nvPr/>
        </p:nvGrpSpPr>
        <p:grpSpPr>
          <a:xfrm>
            <a:off x="1373604" y="3929631"/>
            <a:ext cx="10390766" cy="2426719"/>
            <a:chOff x="2207794" y="4116193"/>
            <a:chExt cx="10390766" cy="2426719"/>
          </a:xfrm>
        </p:grpSpPr>
        <p:pic>
          <p:nvPicPr>
            <p:cNvPr id="5" name="Content Placeholder 6">
              <a:extLst>
                <a:ext uri="{FF2B5EF4-FFF2-40B4-BE49-F238E27FC236}">
                  <a16:creationId xmlns:a16="http://schemas.microsoft.com/office/drawing/2014/main" id="{D1354D1D-2F59-4214-AE3E-51690058E13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137416" y="4875363"/>
              <a:ext cx="7772400" cy="1667549"/>
            </a:xfrm>
            <a:prstGeom prst="rect">
              <a:avLst/>
            </a:prstGeom>
          </p:spPr>
        </p:pic>
        <p:sp>
          <p:nvSpPr>
            <p:cNvPr id="6" name="TextBox 5">
              <a:extLst>
                <a:ext uri="{FF2B5EF4-FFF2-40B4-BE49-F238E27FC236}">
                  <a16:creationId xmlns:a16="http://schemas.microsoft.com/office/drawing/2014/main" id="{7895CFDB-5A5E-4218-9E2D-0486354FDE00}"/>
                </a:ext>
              </a:extLst>
            </p:cNvPr>
            <p:cNvSpPr txBox="1"/>
            <p:nvPr/>
          </p:nvSpPr>
          <p:spPr>
            <a:xfrm>
              <a:off x="2207794" y="4116193"/>
              <a:ext cx="10390766" cy="523220"/>
            </a:xfrm>
            <a:prstGeom prst="rect">
              <a:avLst/>
            </a:prstGeom>
            <a:noFill/>
          </p:spPr>
          <p:txBody>
            <a:bodyPr wrap="square" rtlCol="0">
              <a:spAutoFit/>
            </a:bodyPr>
            <a:lstStyle/>
            <a:p>
              <a:r>
                <a:rPr lang="en-US" sz="2800" b="1" dirty="0"/>
                <a:t>2. Functional MRI</a:t>
              </a:r>
              <a:r>
                <a:rPr lang="en-US" sz="2800" dirty="0"/>
                <a:t>--- </a:t>
              </a:r>
              <a:r>
                <a:rPr lang="en-US" dirty="0">
                  <a:solidFill>
                    <a:srgbClr val="FF0000"/>
                  </a:solidFill>
                </a:rPr>
                <a:t>correlation</a:t>
              </a:r>
              <a:r>
                <a:rPr lang="en-US" dirty="0"/>
                <a:t> of the time courses between nodes</a:t>
              </a:r>
              <a:endParaRPr lang="en-US" sz="2800" b="1" dirty="0"/>
            </a:p>
          </p:txBody>
        </p:sp>
      </p:grpSp>
      <p:grpSp>
        <p:nvGrpSpPr>
          <p:cNvPr id="10" name="Group 9">
            <a:extLst>
              <a:ext uri="{FF2B5EF4-FFF2-40B4-BE49-F238E27FC236}">
                <a16:creationId xmlns:a16="http://schemas.microsoft.com/office/drawing/2014/main" id="{98CE3644-28A8-4005-8958-F3178D15DED9}"/>
              </a:ext>
            </a:extLst>
          </p:cNvPr>
          <p:cNvGrpSpPr/>
          <p:nvPr/>
        </p:nvGrpSpPr>
        <p:grpSpPr>
          <a:xfrm>
            <a:off x="1373603" y="1392874"/>
            <a:ext cx="10160669" cy="2780986"/>
            <a:chOff x="2207793" y="1579436"/>
            <a:chExt cx="10160669" cy="2780986"/>
          </a:xfrm>
        </p:grpSpPr>
        <p:grpSp>
          <p:nvGrpSpPr>
            <p:cNvPr id="7" name="Group 6">
              <a:extLst>
                <a:ext uri="{FF2B5EF4-FFF2-40B4-BE49-F238E27FC236}">
                  <a16:creationId xmlns:a16="http://schemas.microsoft.com/office/drawing/2014/main" id="{54FA8FD7-ECE6-4754-9949-14CE57ACBA42}"/>
                </a:ext>
              </a:extLst>
            </p:cNvPr>
            <p:cNvGrpSpPr/>
            <p:nvPr/>
          </p:nvGrpSpPr>
          <p:grpSpPr>
            <a:xfrm>
              <a:off x="2207793" y="1579436"/>
              <a:ext cx="10160669" cy="2716536"/>
              <a:chOff x="2207793" y="1579436"/>
              <a:chExt cx="10160669" cy="2716536"/>
            </a:xfrm>
          </p:grpSpPr>
          <p:sp>
            <p:nvSpPr>
              <p:cNvPr id="17" name="TextBox 16">
                <a:extLst>
                  <a:ext uri="{FF2B5EF4-FFF2-40B4-BE49-F238E27FC236}">
                    <a16:creationId xmlns:a16="http://schemas.microsoft.com/office/drawing/2014/main" id="{0A642A2B-7C41-4E3D-B965-193F48AE2414}"/>
                  </a:ext>
                </a:extLst>
              </p:cNvPr>
              <p:cNvSpPr txBox="1"/>
              <p:nvPr/>
            </p:nvSpPr>
            <p:spPr>
              <a:xfrm>
                <a:off x="2207793" y="1579436"/>
                <a:ext cx="10160669" cy="523220"/>
              </a:xfrm>
              <a:prstGeom prst="rect">
                <a:avLst/>
              </a:prstGeom>
              <a:noFill/>
            </p:spPr>
            <p:txBody>
              <a:bodyPr wrap="square" rtlCol="0">
                <a:spAutoFit/>
              </a:bodyPr>
              <a:lstStyle/>
              <a:p>
                <a:r>
                  <a:rPr lang="en-US" sz="2800" b="1" dirty="0"/>
                  <a:t>1. Structural MRI</a:t>
                </a:r>
                <a:r>
                  <a:rPr lang="en-US" sz="2800" dirty="0"/>
                  <a:t>--- </a:t>
                </a:r>
                <a:r>
                  <a:rPr lang="en-US" dirty="0">
                    <a:solidFill>
                      <a:srgbClr val="FF0000"/>
                    </a:solidFill>
                  </a:rPr>
                  <a:t>correlation</a:t>
                </a:r>
                <a:r>
                  <a:rPr lang="en-US" dirty="0"/>
                  <a:t> of anatomy measures between nodes</a:t>
                </a:r>
                <a:endParaRPr lang="en-US" sz="2800" b="1" dirty="0"/>
              </a:p>
            </p:txBody>
          </p:sp>
          <p:pic>
            <p:nvPicPr>
              <p:cNvPr id="18" name="Picture 17">
                <a:extLst>
                  <a:ext uri="{FF2B5EF4-FFF2-40B4-BE49-F238E27FC236}">
                    <a16:creationId xmlns:a16="http://schemas.microsoft.com/office/drawing/2014/main" id="{545DB9E1-1868-4AF3-984E-D7AC54245974}"/>
                  </a:ext>
                </a:extLst>
              </p:cNvPr>
              <p:cNvPicPr>
                <a:picLocks noChangeAspect="1"/>
              </p:cNvPicPr>
              <p:nvPr/>
            </p:nvPicPr>
            <p:blipFill rotWithShape="1">
              <a:blip r:embed="rId5"/>
              <a:srcRect r="76171"/>
              <a:stretch/>
            </p:blipFill>
            <p:spPr>
              <a:xfrm>
                <a:off x="3155963" y="2056489"/>
                <a:ext cx="1559913" cy="2239483"/>
              </a:xfrm>
              <a:prstGeom prst="rect">
                <a:avLst/>
              </a:prstGeom>
            </p:spPr>
          </p:pic>
          <p:pic>
            <p:nvPicPr>
              <p:cNvPr id="19" name="Picture 18">
                <a:extLst>
                  <a:ext uri="{FF2B5EF4-FFF2-40B4-BE49-F238E27FC236}">
                    <a16:creationId xmlns:a16="http://schemas.microsoft.com/office/drawing/2014/main" id="{C992ED62-A495-456D-9D4E-D0ED3019F0B5}"/>
                  </a:ext>
                </a:extLst>
              </p:cNvPr>
              <p:cNvPicPr>
                <a:picLocks noChangeAspect="1"/>
              </p:cNvPicPr>
              <p:nvPr/>
            </p:nvPicPr>
            <p:blipFill rotWithShape="1">
              <a:blip r:embed="rId5"/>
              <a:srcRect l="28536" r="33390"/>
              <a:stretch/>
            </p:blipFill>
            <p:spPr>
              <a:xfrm>
                <a:off x="5539538" y="2056488"/>
                <a:ext cx="2492422" cy="2239483"/>
              </a:xfrm>
              <a:prstGeom prst="rect">
                <a:avLst/>
              </a:prstGeom>
            </p:spPr>
          </p:pic>
          <p:pic>
            <p:nvPicPr>
              <p:cNvPr id="20" name="Picture 19">
                <a:extLst>
                  <a:ext uri="{FF2B5EF4-FFF2-40B4-BE49-F238E27FC236}">
                    <a16:creationId xmlns:a16="http://schemas.microsoft.com/office/drawing/2014/main" id="{AF6C3560-B591-4F05-A5BE-EFC9FEA8AD51}"/>
                  </a:ext>
                </a:extLst>
              </p:cNvPr>
              <p:cNvPicPr>
                <a:picLocks noChangeAspect="1"/>
              </p:cNvPicPr>
              <p:nvPr/>
            </p:nvPicPr>
            <p:blipFill rotWithShape="1">
              <a:blip r:embed="rId5"/>
              <a:srcRect l="69085" t="10948"/>
              <a:stretch/>
            </p:blipFill>
            <p:spPr>
              <a:xfrm>
                <a:off x="8886088" y="2238375"/>
                <a:ext cx="2023728" cy="1994300"/>
              </a:xfrm>
              <a:prstGeom prst="rect">
                <a:avLst/>
              </a:prstGeom>
            </p:spPr>
          </p:pic>
          <p:sp>
            <p:nvSpPr>
              <p:cNvPr id="21" name="Arrow: Right 20">
                <a:extLst>
                  <a:ext uri="{FF2B5EF4-FFF2-40B4-BE49-F238E27FC236}">
                    <a16:creationId xmlns:a16="http://schemas.microsoft.com/office/drawing/2014/main" id="{C6830C73-825B-46CC-85A7-3410CBD5AC2E}"/>
                  </a:ext>
                </a:extLst>
              </p:cNvPr>
              <p:cNvSpPr/>
              <p:nvPr/>
            </p:nvSpPr>
            <p:spPr>
              <a:xfrm>
                <a:off x="4778278" y="3035143"/>
                <a:ext cx="729323" cy="14108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3896E206-4958-4D60-97ED-6FCAE86573D6}"/>
                  </a:ext>
                </a:extLst>
              </p:cNvPr>
              <p:cNvSpPr/>
              <p:nvPr/>
            </p:nvSpPr>
            <p:spPr>
              <a:xfrm>
                <a:off x="8110023" y="3035143"/>
                <a:ext cx="729323" cy="14108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71C4E15C-17BA-48E7-B0FE-5F0BA57FE655}"/>
                </a:ext>
              </a:extLst>
            </p:cNvPr>
            <p:cNvSpPr txBox="1"/>
            <p:nvPr/>
          </p:nvSpPr>
          <p:spPr>
            <a:xfrm>
              <a:off x="5896851" y="3991090"/>
              <a:ext cx="312906" cy="369332"/>
            </a:xfrm>
            <a:prstGeom prst="rect">
              <a:avLst/>
            </a:prstGeom>
            <a:noFill/>
          </p:spPr>
          <p:txBody>
            <a:bodyPr wrap="none" rtlCol="0">
              <a:spAutoFit/>
            </a:bodyPr>
            <a:lstStyle/>
            <a:p>
              <a:r>
                <a:rPr lang="en-US" b="1" dirty="0"/>
                <a:t>1</a:t>
              </a:r>
            </a:p>
          </p:txBody>
        </p:sp>
        <p:sp>
          <p:nvSpPr>
            <p:cNvPr id="16" name="TextBox 15">
              <a:extLst>
                <a:ext uri="{FF2B5EF4-FFF2-40B4-BE49-F238E27FC236}">
                  <a16:creationId xmlns:a16="http://schemas.microsoft.com/office/drawing/2014/main" id="{BBFEBF71-1E2B-4A85-8EFD-C5E59DEDF704}"/>
                </a:ext>
              </a:extLst>
            </p:cNvPr>
            <p:cNvSpPr txBox="1"/>
            <p:nvPr/>
          </p:nvSpPr>
          <p:spPr>
            <a:xfrm>
              <a:off x="7603940" y="3983060"/>
              <a:ext cx="393056" cy="369332"/>
            </a:xfrm>
            <a:prstGeom prst="rect">
              <a:avLst/>
            </a:prstGeom>
            <a:noFill/>
          </p:spPr>
          <p:txBody>
            <a:bodyPr wrap="none" rtlCol="0">
              <a:spAutoFit/>
            </a:bodyPr>
            <a:lstStyle/>
            <a:p>
              <a:r>
                <a:rPr lang="en-US" b="1" dirty="0"/>
                <a:t>M</a:t>
              </a:r>
            </a:p>
          </p:txBody>
        </p:sp>
      </p:grpSp>
    </p:spTree>
    <p:custDataLst>
      <p:tags r:id="rId1"/>
    </p:custDataLst>
    <p:extLst>
      <p:ext uri="{BB962C8B-B14F-4D97-AF65-F5344CB8AC3E}">
        <p14:creationId xmlns:p14="http://schemas.microsoft.com/office/powerpoint/2010/main" val="364644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9C87-5125-4830-8796-2222D69AE769}"/>
              </a:ext>
            </a:extLst>
          </p:cNvPr>
          <p:cNvSpPr>
            <a:spLocks noGrp="1"/>
          </p:cNvSpPr>
          <p:nvPr>
            <p:ph type="title"/>
          </p:nvPr>
        </p:nvSpPr>
        <p:spPr/>
        <p:txBody>
          <a:bodyPr>
            <a:normAutofit/>
          </a:bodyPr>
          <a:lstStyle/>
          <a:p>
            <a:r>
              <a:rPr lang="en-US" sz="4000" b="1" dirty="0">
                <a:latin typeface="+mn-lt"/>
              </a:rPr>
              <a:t>Brain Network (Cont.)</a:t>
            </a:r>
          </a:p>
        </p:txBody>
      </p:sp>
      <p:sp>
        <p:nvSpPr>
          <p:cNvPr id="4" name="Slide Number Placeholder 3">
            <a:extLst>
              <a:ext uri="{FF2B5EF4-FFF2-40B4-BE49-F238E27FC236}">
                <a16:creationId xmlns:a16="http://schemas.microsoft.com/office/drawing/2014/main" id="{61A8646B-7F9C-470E-B626-7AA42F22B8CB}"/>
              </a:ext>
            </a:extLst>
          </p:cNvPr>
          <p:cNvSpPr>
            <a:spLocks noGrp="1"/>
          </p:cNvSpPr>
          <p:nvPr>
            <p:ph type="sldNum" sz="quarter" idx="12"/>
          </p:nvPr>
        </p:nvSpPr>
        <p:spPr/>
        <p:txBody>
          <a:bodyPr/>
          <a:lstStyle/>
          <a:p>
            <a:fld id="{1ABC1EBA-BAB0-4133-8AD9-5C8AB280E7EE}" type="slidenum">
              <a:rPr lang="en-US" smtClean="0"/>
              <a:t>4</a:t>
            </a:fld>
            <a:endParaRPr lang="en-US"/>
          </a:p>
        </p:txBody>
      </p:sp>
      <p:grpSp>
        <p:nvGrpSpPr>
          <p:cNvPr id="3" name="Group 2">
            <a:extLst>
              <a:ext uri="{FF2B5EF4-FFF2-40B4-BE49-F238E27FC236}">
                <a16:creationId xmlns:a16="http://schemas.microsoft.com/office/drawing/2014/main" id="{42FEC9F8-5590-499F-9D91-B61837AD5181}"/>
              </a:ext>
            </a:extLst>
          </p:cNvPr>
          <p:cNvGrpSpPr/>
          <p:nvPr/>
        </p:nvGrpSpPr>
        <p:grpSpPr>
          <a:xfrm>
            <a:off x="1183004" y="1461990"/>
            <a:ext cx="11008995" cy="2446246"/>
            <a:chOff x="1728436" y="1381780"/>
            <a:chExt cx="11008995" cy="2446246"/>
          </a:xfrm>
        </p:grpSpPr>
        <p:sp>
          <p:nvSpPr>
            <p:cNvPr id="12" name="TextBox 11">
              <a:extLst>
                <a:ext uri="{FF2B5EF4-FFF2-40B4-BE49-F238E27FC236}">
                  <a16:creationId xmlns:a16="http://schemas.microsoft.com/office/drawing/2014/main" id="{15C6BFA2-3DFA-4CF4-ADB1-C49D718C4498}"/>
                </a:ext>
              </a:extLst>
            </p:cNvPr>
            <p:cNvSpPr txBox="1"/>
            <p:nvPr/>
          </p:nvSpPr>
          <p:spPr>
            <a:xfrm>
              <a:off x="1728436" y="1381780"/>
              <a:ext cx="11008995" cy="523220"/>
            </a:xfrm>
            <a:prstGeom prst="rect">
              <a:avLst/>
            </a:prstGeom>
            <a:noFill/>
          </p:spPr>
          <p:txBody>
            <a:bodyPr wrap="square" rtlCol="0">
              <a:spAutoFit/>
            </a:bodyPr>
            <a:lstStyle/>
            <a:p>
              <a:r>
                <a:rPr lang="en-US" sz="2800" b="1" dirty="0"/>
                <a:t>3. Diffusion-weighted MRI</a:t>
              </a:r>
              <a:r>
                <a:rPr lang="en-US" dirty="0"/>
                <a:t>---  the number of streamline connecting nodes</a:t>
              </a:r>
              <a:endParaRPr lang="en-US" sz="2800" b="1" dirty="0"/>
            </a:p>
          </p:txBody>
        </p:sp>
        <p:pic>
          <p:nvPicPr>
            <p:cNvPr id="13" name="Picture 12">
              <a:extLst>
                <a:ext uri="{FF2B5EF4-FFF2-40B4-BE49-F238E27FC236}">
                  <a16:creationId xmlns:a16="http://schemas.microsoft.com/office/drawing/2014/main" id="{961B96A4-8FCF-46C4-A977-36251E3F3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9434" y="2228603"/>
              <a:ext cx="1693478" cy="1583402"/>
            </a:xfrm>
            <a:prstGeom prst="rect">
              <a:avLst/>
            </a:prstGeom>
          </p:spPr>
        </p:pic>
        <p:pic>
          <p:nvPicPr>
            <p:cNvPr id="14" name="Picture 13">
              <a:extLst>
                <a:ext uri="{FF2B5EF4-FFF2-40B4-BE49-F238E27FC236}">
                  <a16:creationId xmlns:a16="http://schemas.microsoft.com/office/drawing/2014/main" id="{7740504C-DBFA-4B30-8C18-35854FC6B7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0533" y="2212581"/>
              <a:ext cx="1449515" cy="1615445"/>
            </a:xfrm>
            <a:prstGeom prst="rect">
              <a:avLst/>
            </a:prstGeom>
          </p:spPr>
        </p:pic>
        <p:sp>
          <p:nvSpPr>
            <p:cNvPr id="15" name="Arrow: Right 14">
              <a:extLst>
                <a:ext uri="{FF2B5EF4-FFF2-40B4-BE49-F238E27FC236}">
                  <a16:creationId xmlns:a16="http://schemas.microsoft.com/office/drawing/2014/main" id="{F6B7FF54-1D51-43C9-8B42-BC1C2DE66988}"/>
                </a:ext>
              </a:extLst>
            </p:cNvPr>
            <p:cNvSpPr/>
            <p:nvPr/>
          </p:nvSpPr>
          <p:spPr>
            <a:xfrm>
              <a:off x="4396591" y="3020303"/>
              <a:ext cx="876300" cy="872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CBC2B95E-4FE3-4F9D-83BA-5F62961A2F45}"/>
                </a:ext>
              </a:extLst>
            </p:cNvPr>
            <p:cNvSpPr/>
            <p:nvPr/>
          </p:nvSpPr>
          <p:spPr>
            <a:xfrm>
              <a:off x="7259455" y="3014619"/>
              <a:ext cx="876300" cy="872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7C527DB-AFE6-4394-9D60-EAA132CD63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2297" y="2074675"/>
              <a:ext cx="2290635" cy="1671654"/>
            </a:xfrm>
            <a:prstGeom prst="rect">
              <a:avLst/>
            </a:prstGeom>
          </p:spPr>
        </p:pic>
      </p:grpSp>
      <p:sp>
        <p:nvSpPr>
          <p:cNvPr id="5" name="TextBox 4">
            <a:extLst>
              <a:ext uri="{FF2B5EF4-FFF2-40B4-BE49-F238E27FC236}">
                <a16:creationId xmlns:a16="http://schemas.microsoft.com/office/drawing/2014/main" id="{9D7DAC0B-B967-4418-8ABF-3EAFB37C50F9}"/>
              </a:ext>
            </a:extLst>
          </p:cNvPr>
          <p:cNvSpPr txBox="1"/>
          <p:nvPr/>
        </p:nvSpPr>
        <p:spPr>
          <a:xfrm>
            <a:off x="6942353" y="5877162"/>
            <a:ext cx="5141594" cy="369332"/>
          </a:xfrm>
          <a:prstGeom prst="rect">
            <a:avLst/>
          </a:prstGeom>
          <a:noFill/>
        </p:spPr>
        <p:txBody>
          <a:bodyPr wrap="square" rtlCol="0">
            <a:spAutoFit/>
          </a:bodyPr>
          <a:lstStyle/>
          <a:p>
            <a:r>
              <a:rPr lang="en-US" dirty="0"/>
              <a:t>Will talk more on this in later signal modeling lecture</a:t>
            </a:r>
          </a:p>
        </p:txBody>
      </p:sp>
    </p:spTree>
    <p:extLst>
      <p:ext uri="{BB962C8B-B14F-4D97-AF65-F5344CB8AC3E}">
        <p14:creationId xmlns:p14="http://schemas.microsoft.com/office/powerpoint/2010/main" val="415686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DEF6-25F2-4E21-A0A4-C0C527333B08}"/>
              </a:ext>
            </a:extLst>
          </p:cNvPr>
          <p:cNvSpPr>
            <a:spLocks noGrp="1"/>
          </p:cNvSpPr>
          <p:nvPr>
            <p:ph type="title"/>
          </p:nvPr>
        </p:nvSpPr>
        <p:spPr/>
        <p:txBody>
          <a:bodyPr>
            <a:normAutofit/>
          </a:bodyPr>
          <a:lstStyle/>
          <a:p>
            <a:r>
              <a:rPr lang="en-US" sz="4000" b="1" dirty="0">
                <a:latin typeface="+mn-lt"/>
              </a:rPr>
              <a:t>Overview for standard network analyses </a:t>
            </a:r>
          </a:p>
        </p:txBody>
      </p:sp>
      <p:sp>
        <p:nvSpPr>
          <p:cNvPr id="7" name="Slide Number Placeholder 6">
            <a:extLst>
              <a:ext uri="{FF2B5EF4-FFF2-40B4-BE49-F238E27FC236}">
                <a16:creationId xmlns:a16="http://schemas.microsoft.com/office/drawing/2014/main" id="{9FE9B3FE-B01B-4B5C-B248-5D673B647466}"/>
              </a:ext>
            </a:extLst>
          </p:cNvPr>
          <p:cNvSpPr>
            <a:spLocks noGrp="1"/>
          </p:cNvSpPr>
          <p:nvPr>
            <p:ph type="sldNum" sz="quarter" idx="12"/>
          </p:nvPr>
        </p:nvSpPr>
        <p:spPr/>
        <p:txBody>
          <a:bodyPr/>
          <a:lstStyle/>
          <a:p>
            <a:fld id="{1ABC1EBA-BAB0-4133-8AD9-5C8AB280E7EE}" type="slidenum">
              <a:rPr lang="en-US" smtClean="0"/>
              <a:t>5</a:t>
            </a:fld>
            <a:endParaRPr lang="en-US"/>
          </a:p>
        </p:txBody>
      </p:sp>
      <p:pic>
        <p:nvPicPr>
          <p:cNvPr id="4" name="Picture 3">
            <a:extLst>
              <a:ext uri="{FF2B5EF4-FFF2-40B4-BE49-F238E27FC236}">
                <a16:creationId xmlns:a16="http://schemas.microsoft.com/office/drawing/2014/main" id="{7EA095FA-90BF-4945-89C2-D9271CAE70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349" y="2971587"/>
            <a:ext cx="2290635" cy="1671654"/>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D6F524-0C5A-4BEC-9C59-D5A26CBABCE8}"/>
                  </a:ext>
                </a:extLst>
              </p:cNvPr>
              <p:cNvSpPr txBox="1"/>
              <p:nvPr/>
            </p:nvSpPr>
            <p:spPr>
              <a:xfrm>
                <a:off x="2871536" y="1558623"/>
                <a:ext cx="8181473" cy="700513"/>
              </a:xfrm>
              <a:prstGeom prst="rect">
                <a:avLst/>
              </a:prstGeom>
              <a:noFill/>
            </p:spPr>
            <p:txBody>
              <a:bodyPr wrap="square" rtlCol="0">
                <a:spAutoFit/>
              </a:bodyPr>
              <a:lstStyle/>
              <a:p>
                <a:pPr marL="342900" indent="-342900">
                  <a:buAutoNum type="arabicPeriod"/>
                </a:pPr>
                <a:r>
                  <a:rPr lang="en-US" b="1" dirty="0"/>
                  <a:t>First level including raw edge values or simple nodal measures</a:t>
                </a:r>
              </a:p>
              <a:p>
                <a:r>
                  <a:rPr lang="en-US" b="1" dirty="0"/>
                  <a:t>	e.g.  Nodal degree:  </a:t>
                </a:r>
                <a14:m>
                  <m:oMath xmlns:m="http://schemas.openxmlformats.org/officeDocument/2006/math">
                    <m:r>
                      <a:rPr lang="en-US" b="1" i="1" smtClean="0">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nary>
                      <m:naryPr>
                        <m:chr m:val="∑"/>
                        <m:ctrlPr>
                          <a:rPr lang="en-US" b="1" i="1">
                            <a:latin typeface="Cambria Math" panose="02040503050406030204" pitchFamily="18" charset="0"/>
                          </a:rPr>
                        </m:ctrlPr>
                      </m:naryPr>
                      <m:sub>
                        <m:r>
                          <m:rPr>
                            <m:brk m:alnAt="23"/>
                          </m:rP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𝑵</m:t>
                        </m:r>
                      </m:sup>
                      <m:e>
                        <m:r>
                          <a:rPr lang="en-US" b="1" i="1" smtClean="0">
                            <a:latin typeface="Cambria Math" panose="02040503050406030204" pitchFamily="18" charset="0"/>
                          </a:rPr>
                          <m:t>𝑵𝑾</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r>
                          <a:rPr lang="en-US" b="1" i="1" smtClean="0">
                            <a:latin typeface="Cambria Math" panose="02040503050406030204" pitchFamily="18" charset="0"/>
                          </a:rPr>
                          <m:t>)</m:t>
                        </m:r>
                      </m:e>
                    </m:nary>
                  </m:oMath>
                </a14:m>
                <a:r>
                  <a:rPr lang="en-US" b="1" dirty="0"/>
                  <a:t>             </a:t>
                </a:r>
                <a14:m>
                  <m:oMath xmlns:m="http://schemas.openxmlformats.org/officeDocument/2006/math">
                    <m:r>
                      <a:rPr lang="en-US" b="1" i="1" dirty="0" smtClean="0">
                        <a:latin typeface="Cambria Math" panose="02040503050406030204" pitchFamily="18" charset="0"/>
                      </a:rPr>
                      <m:t>𝒊</m:t>
                    </m:r>
                    <m:r>
                      <a:rPr lang="en-US" b="1" i="1" dirty="0" smtClean="0">
                        <a:latin typeface="Cambria Math" panose="02040503050406030204" pitchFamily="18" charset="0"/>
                      </a:rPr>
                      <m:t>=</m:t>
                    </m:r>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 </m:t>
                    </m:r>
                    <m:r>
                      <a:rPr lang="en-US" b="1" i="1" dirty="0" smtClean="0">
                        <a:latin typeface="Cambria Math" panose="02040503050406030204" pitchFamily="18" charset="0"/>
                      </a:rPr>
                      <m:t>𝑵</m:t>
                    </m:r>
                  </m:oMath>
                </a14:m>
                <a:endParaRPr lang="en-US" b="1" dirty="0"/>
              </a:p>
            </p:txBody>
          </p:sp>
        </mc:Choice>
        <mc:Fallback xmlns="">
          <p:sp>
            <p:nvSpPr>
              <p:cNvPr id="5" name="TextBox 4">
                <a:extLst>
                  <a:ext uri="{FF2B5EF4-FFF2-40B4-BE49-F238E27FC236}">
                    <a16:creationId xmlns:a16="http://schemas.microsoft.com/office/drawing/2014/main" id="{8CD6F524-0C5A-4BEC-9C59-D5A26CBABCE8}"/>
                  </a:ext>
                </a:extLst>
              </p:cNvPr>
              <p:cNvSpPr txBox="1">
                <a:spLocks noRot="1" noChangeAspect="1" noMove="1" noResize="1" noEditPoints="1" noAdjustHandles="1" noChangeArrowheads="1" noChangeShapeType="1" noTextEdit="1"/>
              </p:cNvSpPr>
              <p:nvPr/>
            </p:nvSpPr>
            <p:spPr>
              <a:xfrm>
                <a:off x="2871536" y="1558623"/>
                <a:ext cx="8181473" cy="700513"/>
              </a:xfrm>
              <a:prstGeom prst="rect">
                <a:avLst/>
              </a:prstGeom>
              <a:blipFill>
                <a:blip r:embed="rId5"/>
                <a:stretch>
                  <a:fillRect l="-596" t="-20870" b="-9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FCF18C-4328-4A16-9F14-B2ED0B769E2F}"/>
                  </a:ext>
                </a:extLst>
              </p:cNvPr>
              <p:cNvSpPr txBox="1"/>
              <p:nvPr/>
            </p:nvSpPr>
            <p:spPr>
              <a:xfrm>
                <a:off x="2871536" y="2367359"/>
                <a:ext cx="8021054" cy="806439"/>
              </a:xfrm>
              <a:prstGeom prst="rect">
                <a:avLst/>
              </a:prstGeom>
              <a:noFill/>
            </p:spPr>
            <p:txBody>
              <a:bodyPr wrap="square" rtlCol="0">
                <a:spAutoFit/>
              </a:bodyPr>
              <a:lstStyle/>
              <a:p>
                <a:r>
                  <a:rPr lang="en-US" b="1" dirty="0"/>
                  <a:t>2.  Second level including measures derived from 1</a:t>
                </a:r>
                <a:r>
                  <a:rPr lang="en-US" b="1" baseline="30000" dirty="0"/>
                  <a:t>st</a:t>
                </a:r>
                <a:r>
                  <a:rPr lang="en-US" b="1" dirty="0"/>
                  <a:t> level</a:t>
                </a:r>
              </a:p>
              <a:p>
                <a:r>
                  <a:rPr lang="en-US" b="1" dirty="0"/>
                  <a:t>	e.g.  Clustering Coefficient:  </a:t>
                </a:r>
                <a14:m>
                  <m:oMath xmlns:m="http://schemas.openxmlformats.org/officeDocument/2006/math">
                    <m:r>
                      <a:rPr lang="en-US" b="1" i="1" smtClean="0">
                        <a:latin typeface="Cambria Math" panose="02040503050406030204" pitchFamily="18" charset="0"/>
                      </a:rPr>
                      <m:t>𝑪</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𝟐</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𝒕</m:t>
                            </m:r>
                          </m:e>
                          <m:sub>
                            <m:r>
                              <a:rPr lang="en-US" b="1" i="1" smtClean="0">
                                <a:latin typeface="Cambria Math" panose="02040503050406030204" pitchFamily="18" charset="0"/>
                              </a:rPr>
                              <m:t>𝒊</m:t>
                            </m:r>
                          </m:sub>
                        </m:sSub>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𝒌</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𝒌</m:t>
                            </m:r>
                          </m:e>
                          <m:sub>
                            <m:r>
                              <a:rPr lang="en-US" b="1" i="1" smtClean="0">
                                <a:latin typeface="Cambria Math" panose="02040503050406030204" pitchFamily="18" charset="0"/>
                              </a:rPr>
                              <m:t>𝒊</m:t>
                            </m:r>
                          </m:sub>
                        </m:sSub>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den>
                    </m:f>
                  </m:oMath>
                </a14:m>
                <a:r>
                  <a:rPr lang="en-US" b="1" dirty="0"/>
                  <a:t>          </a:t>
                </a:r>
                <a14:m>
                  <m:oMath xmlns:m="http://schemas.openxmlformats.org/officeDocument/2006/math">
                    <m:r>
                      <a:rPr lang="en-US" b="1" i="1" dirty="0" smtClean="0">
                        <a:latin typeface="Cambria Math" panose="02040503050406030204" pitchFamily="18" charset="0"/>
                      </a:rPr>
                      <m:t>𝒊</m:t>
                    </m:r>
                    <m:r>
                      <a:rPr lang="en-US" b="1" i="1" dirty="0" smtClean="0">
                        <a:latin typeface="Cambria Math" panose="02040503050406030204" pitchFamily="18" charset="0"/>
                      </a:rPr>
                      <m:t>=</m:t>
                    </m:r>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 </m:t>
                    </m:r>
                    <m:r>
                      <a:rPr lang="en-US" b="1" i="1" dirty="0" smtClean="0">
                        <a:latin typeface="Cambria Math" panose="02040503050406030204" pitchFamily="18" charset="0"/>
                      </a:rPr>
                      <m:t>𝑵</m:t>
                    </m:r>
                  </m:oMath>
                </a14:m>
                <a:endParaRPr lang="en-US" b="1" dirty="0"/>
              </a:p>
            </p:txBody>
          </p:sp>
        </mc:Choice>
        <mc:Fallback xmlns="">
          <p:sp>
            <p:nvSpPr>
              <p:cNvPr id="6" name="TextBox 5">
                <a:extLst>
                  <a:ext uri="{FF2B5EF4-FFF2-40B4-BE49-F238E27FC236}">
                    <a16:creationId xmlns:a16="http://schemas.microsoft.com/office/drawing/2014/main" id="{B3FCF18C-4328-4A16-9F14-B2ED0B769E2F}"/>
                  </a:ext>
                </a:extLst>
              </p:cNvPr>
              <p:cNvSpPr txBox="1">
                <a:spLocks noRot="1" noChangeAspect="1" noMove="1" noResize="1" noEditPoints="1" noAdjustHandles="1" noChangeArrowheads="1" noChangeShapeType="1" noTextEdit="1"/>
              </p:cNvSpPr>
              <p:nvPr/>
            </p:nvSpPr>
            <p:spPr>
              <a:xfrm>
                <a:off x="2871536" y="2367359"/>
                <a:ext cx="8021054" cy="806439"/>
              </a:xfrm>
              <a:prstGeom prst="rect">
                <a:avLst/>
              </a:prstGeom>
              <a:blipFill>
                <a:blip r:embed="rId6"/>
                <a:stretch>
                  <a:fillRect l="-608" t="-3759" b="-3008"/>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49AB7087-CC30-46F4-9F53-97C9A8252059}"/>
              </a:ext>
            </a:extLst>
          </p:cNvPr>
          <p:cNvPicPr>
            <a:picLocks noChangeAspect="1"/>
          </p:cNvPicPr>
          <p:nvPr/>
        </p:nvPicPr>
        <p:blipFill>
          <a:blip r:embed="rId7"/>
          <a:stretch>
            <a:fillRect/>
          </a:stretch>
        </p:blipFill>
        <p:spPr>
          <a:xfrm>
            <a:off x="5074792" y="3173798"/>
            <a:ext cx="3411483" cy="1267233"/>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4EDD54-614F-4A58-8A18-5A51B2106837}"/>
                  </a:ext>
                </a:extLst>
              </p:cNvPr>
              <p:cNvSpPr txBox="1"/>
              <p:nvPr/>
            </p:nvSpPr>
            <p:spPr>
              <a:xfrm>
                <a:off x="2919664" y="4444437"/>
                <a:ext cx="9224212" cy="817596"/>
              </a:xfrm>
              <a:prstGeom prst="rect">
                <a:avLst/>
              </a:prstGeom>
              <a:noFill/>
            </p:spPr>
            <p:txBody>
              <a:bodyPr wrap="square" rtlCol="0">
                <a:spAutoFit/>
              </a:bodyPr>
              <a:lstStyle/>
              <a:p>
                <a:r>
                  <a:rPr lang="en-US" b="1" dirty="0"/>
                  <a:t>3.  Third level including measures derived from 2</a:t>
                </a:r>
                <a:r>
                  <a:rPr lang="en-US" b="1" baseline="30000" dirty="0"/>
                  <a:t>nd</a:t>
                </a:r>
                <a:r>
                  <a:rPr lang="en-US" b="1" dirty="0"/>
                  <a:t> level</a:t>
                </a:r>
              </a:p>
              <a:p>
                <a:r>
                  <a:rPr lang="en-US" b="1" dirty="0"/>
                  <a:t>	e.g.  Small </a:t>
                </a:r>
                <a:r>
                  <a:rPr lang="en-US" b="1" dirty="0" err="1"/>
                  <a:t>worldness</a:t>
                </a:r>
                <a:r>
                  <a:rPr lang="en-US" b="1" dirty="0"/>
                  <a:t>:  </a:t>
                </a:r>
                <a14:m>
                  <m:oMath xmlns:m="http://schemas.openxmlformats.org/officeDocument/2006/math">
                    <m:r>
                      <a:rPr lang="en-US" b="1" i="1" smtClean="0">
                        <a:latin typeface="Cambria Math" panose="02040503050406030204" pitchFamily="18" charset="0"/>
                      </a:rPr>
                      <m:t>𝑺</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𝑪</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𝑹</m:t>
                            </m:r>
                          </m:sub>
                        </m:sSub>
                      </m:num>
                      <m:den>
                        <m:r>
                          <a:rPr lang="en-US" b="1" i="1" smtClean="0">
                            <a:latin typeface="Cambria Math" panose="02040503050406030204" pitchFamily="18" charset="0"/>
                          </a:rPr>
                          <m:t>𝑳</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𝑹</m:t>
                            </m:r>
                          </m:sub>
                        </m:sSub>
                      </m:den>
                    </m:f>
                  </m:oMath>
                </a14:m>
                <a:endParaRPr lang="en-US" b="1" dirty="0"/>
              </a:p>
            </p:txBody>
          </p:sp>
        </mc:Choice>
        <mc:Fallback xmlns="">
          <p:sp>
            <p:nvSpPr>
              <p:cNvPr id="10" name="TextBox 9">
                <a:extLst>
                  <a:ext uri="{FF2B5EF4-FFF2-40B4-BE49-F238E27FC236}">
                    <a16:creationId xmlns:a16="http://schemas.microsoft.com/office/drawing/2014/main" id="{964EDD54-614F-4A58-8A18-5A51B2106837}"/>
                  </a:ext>
                </a:extLst>
              </p:cNvPr>
              <p:cNvSpPr txBox="1">
                <a:spLocks noRot="1" noChangeAspect="1" noMove="1" noResize="1" noEditPoints="1" noAdjustHandles="1" noChangeArrowheads="1" noChangeShapeType="1" noTextEdit="1"/>
              </p:cNvSpPr>
              <p:nvPr/>
            </p:nvSpPr>
            <p:spPr>
              <a:xfrm>
                <a:off x="2919664" y="4444437"/>
                <a:ext cx="9224212" cy="817596"/>
              </a:xfrm>
              <a:prstGeom prst="rect">
                <a:avLst/>
              </a:prstGeom>
              <a:blipFill>
                <a:blip r:embed="rId8"/>
                <a:stretch>
                  <a:fillRect l="-595" t="-3731" b="-2985"/>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AA9040BE-5DB8-4A4C-BED3-E519EA8FF1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62272" y="4928996"/>
            <a:ext cx="3515226" cy="1681450"/>
          </a:xfrm>
          <a:prstGeom prst="rect">
            <a:avLst/>
          </a:prstGeom>
        </p:spPr>
      </p:pic>
    </p:spTree>
    <p:custDataLst>
      <p:tags r:id="rId1"/>
    </p:custDataLst>
    <p:extLst>
      <p:ext uri="{BB962C8B-B14F-4D97-AF65-F5344CB8AC3E}">
        <p14:creationId xmlns:p14="http://schemas.microsoft.com/office/powerpoint/2010/main" val="16865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BEF3-ABD2-4BF0-AA6F-377576A0829E}"/>
              </a:ext>
            </a:extLst>
          </p:cNvPr>
          <p:cNvSpPr>
            <a:spLocks noGrp="1"/>
          </p:cNvSpPr>
          <p:nvPr>
            <p:ph type="title"/>
          </p:nvPr>
        </p:nvSpPr>
        <p:spPr/>
        <p:txBody>
          <a:bodyPr/>
          <a:lstStyle/>
          <a:p>
            <a:r>
              <a:rPr lang="en-US" altLang="zh-CN" dirty="0"/>
              <a:t>Tools	</a:t>
            </a:r>
            <a:endParaRPr lang="en-US" dirty="0"/>
          </a:p>
        </p:txBody>
      </p:sp>
      <p:sp>
        <p:nvSpPr>
          <p:cNvPr id="3" name="Content Placeholder 2">
            <a:extLst>
              <a:ext uri="{FF2B5EF4-FFF2-40B4-BE49-F238E27FC236}">
                <a16:creationId xmlns:a16="http://schemas.microsoft.com/office/drawing/2014/main" id="{F1F0AD9B-3B48-41BC-A9D2-8B0A2DCC480B}"/>
              </a:ext>
            </a:extLst>
          </p:cNvPr>
          <p:cNvSpPr>
            <a:spLocks noGrp="1"/>
          </p:cNvSpPr>
          <p:nvPr>
            <p:ph idx="1"/>
          </p:nvPr>
        </p:nvSpPr>
        <p:spPr/>
        <p:txBody>
          <a:bodyPr/>
          <a:lstStyle/>
          <a:p>
            <a:r>
              <a:rPr lang="en-US" dirty="0"/>
              <a:t>Brain Connectome Toolbox (BCT)</a:t>
            </a:r>
          </a:p>
          <a:p>
            <a:pPr marL="0" indent="0">
              <a:buNone/>
            </a:pPr>
            <a:r>
              <a:rPr lang="en-US" dirty="0"/>
              <a:t>	</a:t>
            </a:r>
            <a:r>
              <a:rPr lang="en-US" dirty="0">
                <a:hlinkClick r:id="rId2"/>
              </a:rPr>
              <a:t>https://sites.google.com/site/bctnet/</a:t>
            </a:r>
            <a:endParaRPr lang="en-US" dirty="0"/>
          </a:p>
          <a:p>
            <a:pPr marL="0" indent="0">
              <a:buNone/>
            </a:pPr>
            <a:endParaRPr lang="en-US" dirty="0"/>
          </a:p>
        </p:txBody>
      </p:sp>
    </p:spTree>
    <p:extLst>
      <p:ext uri="{BB962C8B-B14F-4D97-AF65-F5344CB8AC3E}">
        <p14:creationId xmlns:p14="http://schemas.microsoft.com/office/powerpoint/2010/main" val="296958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C5B7-2DA4-4B45-9DA6-E4CDC63123BC}"/>
              </a:ext>
            </a:extLst>
          </p:cNvPr>
          <p:cNvSpPr>
            <a:spLocks noGrp="1"/>
          </p:cNvSpPr>
          <p:nvPr>
            <p:ph type="title"/>
          </p:nvPr>
        </p:nvSpPr>
        <p:spPr/>
        <p:txBody>
          <a:bodyPr/>
          <a:lstStyle/>
          <a:p>
            <a:r>
              <a:rPr lang="en-US" b="1" dirty="0"/>
              <a:t>Higher Level Network Analysis</a:t>
            </a:r>
            <a:endParaRPr lang="en-US" dirty="0"/>
          </a:p>
        </p:txBody>
      </p:sp>
      <p:sp>
        <p:nvSpPr>
          <p:cNvPr id="3" name="Content Placeholder 2">
            <a:extLst>
              <a:ext uri="{FF2B5EF4-FFF2-40B4-BE49-F238E27FC236}">
                <a16:creationId xmlns:a16="http://schemas.microsoft.com/office/drawing/2014/main" id="{2D9B7E9E-34DB-490C-98CA-12B5D3E0F871}"/>
              </a:ext>
            </a:extLst>
          </p:cNvPr>
          <p:cNvSpPr>
            <a:spLocks noGrp="1"/>
          </p:cNvSpPr>
          <p:nvPr>
            <p:ph idx="1"/>
          </p:nvPr>
        </p:nvSpPr>
        <p:spPr/>
        <p:txBody>
          <a:bodyPr/>
          <a:lstStyle/>
          <a:p>
            <a:pPr marL="0" indent="0">
              <a:buNone/>
            </a:pPr>
            <a:endParaRPr lang="en-US" dirty="0"/>
          </a:p>
          <a:p>
            <a:r>
              <a:rPr lang="en-US" dirty="0"/>
              <a:t>Intrinsic Geometry and Community Structure (next topic)</a:t>
            </a:r>
          </a:p>
        </p:txBody>
      </p:sp>
    </p:spTree>
    <p:extLst>
      <p:ext uri="{BB962C8B-B14F-4D97-AF65-F5344CB8AC3E}">
        <p14:creationId xmlns:p14="http://schemas.microsoft.com/office/powerpoint/2010/main" val="272916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B327-4D4B-430C-AB62-F92DEC57AB3A}"/>
              </a:ext>
            </a:extLst>
          </p:cNvPr>
          <p:cNvSpPr>
            <a:spLocks noGrp="1"/>
          </p:cNvSpPr>
          <p:nvPr>
            <p:ph type="title"/>
          </p:nvPr>
        </p:nvSpPr>
        <p:spPr/>
        <p:txBody>
          <a:bodyPr/>
          <a:lstStyle/>
          <a:p>
            <a:r>
              <a:rPr lang="en-US" dirty="0"/>
              <a:t>In-class exercise</a:t>
            </a:r>
          </a:p>
        </p:txBody>
      </p:sp>
      <p:sp>
        <p:nvSpPr>
          <p:cNvPr id="3" name="Content Placeholder 2">
            <a:extLst>
              <a:ext uri="{FF2B5EF4-FFF2-40B4-BE49-F238E27FC236}">
                <a16:creationId xmlns:a16="http://schemas.microsoft.com/office/drawing/2014/main" id="{FAC9ECA2-0DFB-4937-93C2-C7E82F3D9664}"/>
              </a:ext>
            </a:extLst>
          </p:cNvPr>
          <p:cNvSpPr>
            <a:spLocks noGrp="1"/>
          </p:cNvSpPr>
          <p:nvPr>
            <p:ph idx="1"/>
          </p:nvPr>
        </p:nvSpPr>
        <p:spPr/>
        <p:txBody>
          <a:bodyPr/>
          <a:lstStyle/>
          <a:p>
            <a:pPr marL="0" marR="0" indent="0">
              <a:spcBef>
                <a:spcPts val="0"/>
              </a:spcBef>
              <a:spcAft>
                <a:spcPts val="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 description:</a:t>
            </a:r>
          </a:p>
          <a:p>
            <a:pPr marL="0" marR="0" indent="0">
              <a:spcBef>
                <a:spcPts val="0"/>
              </a:spcBef>
              <a:spcAft>
                <a:spcPts val="0"/>
              </a:spcAft>
              <a:buNone/>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spcBef>
                <a:spcPts val="0"/>
              </a:spcBef>
              <a:spcAft>
                <a:spcPts val="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1)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subject_data.mat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 contains 113x113x9x202, represents</a:t>
            </a:r>
          </a:p>
          <a:p>
            <a:pPr marL="0" marR="0" indent="0">
              <a:spcBef>
                <a:spcPts val="0"/>
              </a:spcBef>
              <a:spcAft>
                <a:spcPts val="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                 202 subjects’ 9 networks, each network dimension is 113x113</a:t>
            </a:r>
          </a:p>
          <a:p>
            <a:pPr marL="0" marR="0" indent="0">
              <a:spcBef>
                <a:spcPts val="0"/>
              </a:spcBef>
              <a:spcAft>
                <a:spcPts val="0"/>
              </a:spcAft>
              <a:buNone/>
            </a:pPr>
            <a:endParaRPr lang="en-US" sz="1800" dirty="0">
              <a:latin typeface="Calibri" panose="020F0502020204030204" pitchFamily="34" charset="0"/>
              <a:ea typeface="DengXian" panose="02010600030101010101" pitchFamily="2" charset="-122"/>
              <a:cs typeface="Times New Roman" panose="02020603050405020304" pitchFamily="18" charset="0"/>
            </a:endParaRPr>
          </a:p>
          <a:p>
            <a:pPr marL="0" marR="0" indent="0">
              <a:spcBef>
                <a:spcPts val="0"/>
              </a:spcBef>
              <a:spcAft>
                <a:spcPts val="0"/>
              </a:spcAft>
              <a:buNone/>
            </a:pPr>
            <a:r>
              <a:rPr lang="en-US" sz="1800" dirty="0">
                <a:latin typeface="Calibri" panose="020F0502020204030204" pitchFamily="34" charset="0"/>
                <a:ea typeface="DengXian" panose="02010600030101010101" pitchFamily="2" charset="-122"/>
                <a:cs typeface="Times New Roman" panose="02020603050405020304" pitchFamily="18" charset="0"/>
              </a:rPr>
              <a:t>T</a:t>
            </a:r>
            <a:r>
              <a:rPr lang="en-US" sz="1800" dirty="0">
                <a:effectLst/>
                <a:latin typeface="Calibri" panose="020F0502020204030204" pitchFamily="34" charset="0"/>
                <a:ea typeface="DengXian" panose="02010600030101010101" pitchFamily="2" charset="-122"/>
                <a:cs typeface="Times New Roman" panose="02020603050405020304" pitchFamily="18" charset="0"/>
              </a:rPr>
              <a:t>hese 9 networks were created using different methods from diffusion MRI data, and in theory they should be pretty consistent since they are from the same subject, however, if you visualize them, you will see the differences.</a:t>
            </a:r>
          </a:p>
          <a:p>
            <a:pPr marL="0" marR="0" indent="0">
              <a:spcBef>
                <a:spcPts val="0"/>
              </a:spcBef>
              <a:spcAft>
                <a:spcPts val="0"/>
              </a:spcAft>
              <a:buNone/>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spcBef>
                <a:spcPts val="0"/>
              </a:spcBef>
              <a:spcAft>
                <a:spcPts val="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2) Subj_information_4_students.xlsx contains</a:t>
            </a:r>
          </a:p>
          <a:p>
            <a:pPr marL="0" marR="0" indent="0">
              <a:spcBef>
                <a:spcPts val="0"/>
              </a:spcBef>
              <a:spcAft>
                <a:spcPts val="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	Subject age, sex, and group information</a:t>
            </a:r>
          </a:p>
          <a:p>
            <a:pPr marL="0" marR="0" indent="0">
              <a:spcBef>
                <a:spcPts val="0"/>
              </a:spcBef>
              <a:spcAft>
                <a:spcPts val="0"/>
              </a:spcAft>
              <a:buNone/>
            </a:pPr>
            <a:endParaRPr lang="en-US" sz="1800" dirty="0">
              <a:latin typeface="Calibri" panose="020F0502020204030204" pitchFamily="34" charset="0"/>
              <a:ea typeface="DengXian" panose="02010600030101010101" pitchFamily="2" charset="-122"/>
              <a:cs typeface="Times New Roman" panose="02020603050405020304" pitchFamily="18" charset="0"/>
            </a:endParaRPr>
          </a:p>
          <a:p>
            <a:pPr marL="0" marR="0" indent="0">
              <a:spcBef>
                <a:spcPts val="0"/>
              </a:spcBef>
              <a:spcAft>
                <a:spcPts val="0"/>
              </a:spcAft>
              <a:buNone/>
            </a:pPr>
            <a:endParaRPr lang="en-US" sz="1800" dirty="0">
              <a:latin typeface="Calibri" panose="020F0502020204030204" pitchFamily="34" charset="0"/>
              <a:ea typeface="DengXian" panose="02010600030101010101" pitchFamily="2" charset="-122"/>
              <a:cs typeface="Times New Roman" panose="02020603050405020304" pitchFamily="18" charset="0"/>
            </a:endParaRPr>
          </a:p>
          <a:p>
            <a:pPr marL="0" indent="0">
              <a:spcBef>
                <a:spcPts val="0"/>
              </a:spcBef>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Extract brain network features (select any five measures/features from BCT website), and compare whether 9 networks have any significant differences?</a:t>
            </a:r>
          </a:p>
          <a:p>
            <a:pPr marL="0" marR="0" indent="0">
              <a:spcBef>
                <a:spcPts val="0"/>
              </a:spcBef>
              <a:spcAft>
                <a:spcPts val="0"/>
              </a:spcAft>
              <a:buNone/>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81661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ACA5-AEE7-440B-A7DA-C602C00D8067}"/>
              </a:ext>
            </a:extLst>
          </p:cNvPr>
          <p:cNvSpPr>
            <a:spLocks noGrp="1"/>
          </p:cNvSpPr>
          <p:nvPr>
            <p:ph type="title"/>
          </p:nvPr>
        </p:nvSpPr>
        <p:spPr/>
        <p:txBody>
          <a:bodyPr/>
          <a:lstStyle/>
          <a:p>
            <a:r>
              <a:rPr lang="en-US" dirty="0"/>
              <a:t>Project 1</a:t>
            </a:r>
          </a:p>
        </p:txBody>
      </p:sp>
      <p:sp>
        <p:nvSpPr>
          <p:cNvPr id="3" name="Content Placeholder 2">
            <a:extLst>
              <a:ext uri="{FF2B5EF4-FFF2-40B4-BE49-F238E27FC236}">
                <a16:creationId xmlns:a16="http://schemas.microsoft.com/office/drawing/2014/main" id="{1CCD67BD-8DCA-46FF-94CE-36584C3250DF}"/>
              </a:ext>
            </a:extLst>
          </p:cNvPr>
          <p:cNvSpPr>
            <a:spLocks noGrp="1"/>
          </p:cNvSpPr>
          <p:nvPr>
            <p:ph idx="1"/>
          </p:nvPr>
        </p:nvSpPr>
        <p:spPr>
          <a:xfrm>
            <a:off x="838200" y="1825625"/>
            <a:ext cx="10515600" cy="4667250"/>
          </a:xfrm>
        </p:spPr>
        <p:txBody>
          <a:bodyPr>
            <a:noAutofit/>
          </a:bodyPr>
          <a:lstStyle/>
          <a:p>
            <a:pPr marL="0" indent="0">
              <a:buNone/>
            </a:pPr>
            <a:r>
              <a:rPr lang="en-US" sz="1800" dirty="0"/>
              <a:t>Question: </a:t>
            </a:r>
          </a:p>
          <a:p>
            <a:pPr marL="457200" lvl="1" indent="0">
              <a:buNone/>
            </a:pPr>
            <a:r>
              <a:rPr lang="en-US" sz="1800" dirty="0"/>
              <a:t> any strategy to justify the unequal numbers between groups (fairness!)</a:t>
            </a:r>
          </a:p>
          <a:p>
            <a:pPr marL="0" marR="0" indent="0">
              <a:spcBef>
                <a:spcPts val="0"/>
              </a:spcBef>
              <a:spcAft>
                <a:spcPts val="0"/>
              </a:spcAft>
              <a:buNone/>
            </a:pPr>
            <a:endParaRPr lang="en-US" sz="1800" dirty="0"/>
          </a:p>
          <a:p>
            <a:pPr marL="0" marR="0">
              <a:spcBef>
                <a:spcPts val="0"/>
              </a:spcBef>
              <a:spcAft>
                <a:spcPts val="0"/>
              </a:spcAft>
            </a:pPr>
            <a:endParaRPr lang="en-US" sz="1800" dirty="0"/>
          </a:p>
          <a:p>
            <a:pPr marL="0" marR="0">
              <a:spcBef>
                <a:spcPts val="0"/>
              </a:spcBef>
              <a:spcAft>
                <a:spcPts val="0"/>
              </a:spcAft>
            </a:pPr>
            <a:r>
              <a:rPr lang="en-US" sz="1800" dirty="0"/>
              <a:t>Option 1:   				</a:t>
            </a:r>
            <a:r>
              <a:rPr lang="en-US" sz="1800" dirty="0">
                <a:highlight>
                  <a:srgbClr val="FFFF00"/>
                </a:highlight>
              </a:rPr>
              <a:t>explainable</a:t>
            </a:r>
          </a:p>
          <a:p>
            <a:pPr marL="0" marR="0" indent="0">
              <a:spcBef>
                <a:spcPts val="0"/>
              </a:spcBef>
              <a:spcAft>
                <a:spcPts val="0"/>
              </a:spcAft>
              <a:buNone/>
            </a:pPr>
            <a:r>
              <a:rPr lang="en-US" sz="1800" dirty="0"/>
              <a:t>   </a:t>
            </a:r>
          </a:p>
          <a:p>
            <a:pPr marL="0" marR="0" indent="0">
              <a:spcBef>
                <a:spcPts val="0"/>
              </a:spcBef>
              <a:spcAft>
                <a:spcPts val="0"/>
              </a:spcAft>
              <a:buNone/>
            </a:pPr>
            <a:r>
              <a:rPr lang="en-US" sz="1800" dirty="0"/>
              <a:t>Classify four groups using multi-view brain graph data</a:t>
            </a:r>
          </a:p>
          <a:p>
            <a:pPr marL="0" marR="0" indent="0">
              <a:spcBef>
                <a:spcPts val="0"/>
              </a:spcBef>
              <a:spcAft>
                <a:spcPts val="0"/>
              </a:spcAft>
              <a:buNone/>
            </a:pPr>
            <a:r>
              <a:rPr lang="en-US" sz="1800" dirty="0"/>
              <a:t>Use 10-fold cross validation - 85% for training (you can choose the ratio for verification), and 15% for testing - to do the classification for </a:t>
            </a:r>
          </a:p>
          <a:p>
            <a:pPr marL="0" marR="0" indent="0">
              <a:spcBef>
                <a:spcPts val="0"/>
              </a:spcBef>
              <a:spcAft>
                <a:spcPts val="0"/>
              </a:spcAft>
              <a:buNone/>
            </a:pPr>
            <a:r>
              <a:rPr lang="en-US" sz="1800" dirty="0"/>
              <a:t>                                    Status 1 vs. 2 </a:t>
            </a:r>
          </a:p>
          <a:p>
            <a:pPr marL="0" marR="0" indent="0">
              <a:spcBef>
                <a:spcPts val="0"/>
              </a:spcBef>
              <a:spcAft>
                <a:spcPts val="0"/>
              </a:spcAft>
              <a:buNone/>
            </a:pPr>
            <a:r>
              <a:rPr lang="en-US" sz="1800" dirty="0"/>
              <a:t>                                    Status 2 vs. 3</a:t>
            </a:r>
          </a:p>
          <a:p>
            <a:pPr marL="0" marR="0" indent="0">
              <a:spcBef>
                <a:spcPts val="0"/>
              </a:spcBef>
              <a:spcAft>
                <a:spcPts val="0"/>
              </a:spcAft>
              <a:buNone/>
            </a:pPr>
            <a:r>
              <a:rPr lang="en-US" sz="1800" dirty="0"/>
              <a:t>                                    Status 3 vs. 4</a:t>
            </a:r>
          </a:p>
          <a:p>
            <a:pPr marL="0" indent="0">
              <a:buNone/>
            </a:pPr>
            <a:r>
              <a:rPr lang="en-US" sz="1800" dirty="0"/>
              <a:t>Alternative option --- classify these four groups simultaneously </a:t>
            </a:r>
          </a:p>
          <a:p>
            <a:endParaRPr lang="en-US" sz="1800" dirty="0"/>
          </a:p>
          <a:p>
            <a:r>
              <a:rPr lang="en-US" sz="1800" dirty="0"/>
              <a:t>Option 2:    Review and present one latest paper on </a:t>
            </a:r>
            <a:r>
              <a:rPr lang="en-US" altLang="zh-CN" sz="1800" dirty="0"/>
              <a:t>brain graph analysis on disease</a:t>
            </a:r>
            <a:endParaRPr lang="en-US" sz="1800" dirty="0"/>
          </a:p>
        </p:txBody>
      </p:sp>
    </p:spTree>
    <p:extLst>
      <p:ext uri="{BB962C8B-B14F-4D97-AF65-F5344CB8AC3E}">
        <p14:creationId xmlns:p14="http://schemas.microsoft.com/office/powerpoint/2010/main" val="42662000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3|3.4"/>
</p:tagLst>
</file>

<file path=ppt/tags/tag2.xml><?xml version="1.0" encoding="utf-8"?>
<p:tagLst xmlns:a="http://schemas.openxmlformats.org/drawingml/2006/main" xmlns:r="http://schemas.openxmlformats.org/officeDocument/2006/relationships" xmlns:p="http://schemas.openxmlformats.org/presentationml/2006/main">
  <p:tag name="TIMING" val="|8.2|46.4|8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4254</TotalTime>
  <Words>465</Words>
  <Application>Microsoft Office PowerPoint</Application>
  <PresentationFormat>Widescreen</PresentationFormat>
  <Paragraphs>73</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Brain Network</vt:lpstr>
      <vt:lpstr>Why brain network?</vt:lpstr>
      <vt:lpstr>Brain Network</vt:lpstr>
      <vt:lpstr>Brain Network (Cont.)</vt:lpstr>
      <vt:lpstr>Overview for standard network analyses </vt:lpstr>
      <vt:lpstr>Tools </vt:lpstr>
      <vt:lpstr>Higher Level Network Analysis</vt:lpstr>
      <vt:lpstr>In-class exercise</vt:lpstr>
      <vt:lpstr>Project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Network</dc:title>
  <dc:creator>liang zhan</dc:creator>
  <cp:lastModifiedBy>Avery Peiffer</cp:lastModifiedBy>
  <cp:revision>13</cp:revision>
  <dcterms:created xsi:type="dcterms:W3CDTF">2021-09-16T02:41:27Z</dcterms:created>
  <dcterms:modified xsi:type="dcterms:W3CDTF">2021-09-23T22:08:34Z</dcterms:modified>
</cp:coreProperties>
</file>