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45"/>
  </p:notesMasterIdLst>
  <p:sldIdLst>
    <p:sldId id="256" r:id="rId2"/>
    <p:sldId id="462" r:id="rId3"/>
    <p:sldId id="429" r:id="rId4"/>
    <p:sldId id="386" r:id="rId5"/>
    <p:sldId id="394" r:id="rId6"/>
    <p:sldId id="404" r:id="rId7"/>
    <p:sldId id="401" r:id="rId8"/>
    <p:sldId id="461" r:id="rId9"/>
    <p:sldId id="415" r:id="rId10"/>
    <p:sldId id="419" r:id="rId11"/>
    <p:sldId id="422" r:id="rId12"/>
    <p:sldId id="424" r:id="rId13"/>
    <p:sldId id="425" r:id="rId14"/>
    <p:sldId id="431" r:id="rId15"/>
    <p:sldId id="432" r:id="rId16"/>
    <p:sldId id="433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43" r:id="rId43"/>
    <p:sldId id="341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4"/>
    <p:restoredTop sz="79863"/>
  </p:normalViewPr>
  <p:slideViewPr>
    <p:cSldViewPr snapToGrid="0" snapToObjects="1">
      <p:cViewPr varScale="1">
        <p:scale>
          <a:sx n="85" d="100"/>
          <a:sy n="85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6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BEE-1F97-434B-B2DC-664DF54EBF42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3AF0-3E29-104D-9F0D-09332B7AD129}" type="datetime1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B1B4-6BD5-314B-8B29-774E1E34C0EA}" type="datetime1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0" y="1"/>
            <a:ext cx="13004800" cy="11637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61387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1"/>
            <a:ext cx="12417755" cy="12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9" y="1346200"/>
            <a:ext cx="12417755" cy="7432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6000B-9D81-3349-8383-36C936787BA1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621B-950C-074F-BD7D-8E442E12EBC5}" type="datetime1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4F8-5EAB-794A-91FF-3B7CDBEEBA05}" type="datetime1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C6CBE6-C188-5B45-A474-2D6170879B7A}" type="datetime1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635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3B8-271D-DC4E-B3C8-02976E97BCC2}" type="datetime1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3B-E837-5248-9F05-A7B7467BB6D0}" type="datetime1">
              <a:rPr lang="en-US" smtClean="0"/>
              <a:t>11/2/17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48ED-94B7-5243-98FA-C687972B562A}" type="datetime1">
              <a:rPr lang="en-US" smtClean="0"/>
              <a:t>11/2/17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C50C53-103C-E748-8982-3773E017C1C9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5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html/tryit.asp?filename=tryhtml_intro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o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ENGR 11: </a:t>
            </a:r>
            <a:br>
              <a:rPr lang="en-US" dirty="0"/>
            </a:br>
            <a:r>
              <a:rPr lang="en-US" dirty="0"/>
              <a:t>I</a:t>
            </a:r>
            <a:r>
              <a:rPr dirty="0"/>
              <a:t>ntroduction to</a:t>
            </a:r>
          </a:p>
          <a:p>
            <a:r>
              <a:rPr dirty="0"/>
              <a:t>Engineering Analysis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GS 138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Dr. Mandala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able 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Table attributes</a:t>
            </a:r>
          </a:p>
        </p:txBody>
      </p:sp>
      <p:graphicFrame>
        <p:nvGraphicFramePr>
          <p:cNvPr id="326" name="Table"/>
          <p:cNvGraphicFramePr/>
          <p:nvPr>
            <p:extLst>
              <p:ext uri="{D42A27DB-BD31-4B8C-83A1-F6EECF244321}">
                <p14:modId xmlns:p14="http://schemas.microsoft.com/office/powerpoint/2010/main" val="1802078923"/>
              </p:ext>
            </p:extLst>
          </p:nvPr>
        </p:nvGraphicFramePr>
        <p:xfrm>
          <a:off x="428873" y="922978"/>
          <a:ext cx="12147054" cy="7152569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6332145"/>
                <a:gridCol w="5814909"/>
              </a:tblGrid>
              <a:tr h="141617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&lt;table </a:t>
                      </a:r>
                      <a:r>
                        <a:rPr dirty="0" smtClean="0">
                          <a:solidFill>
                            <a:srgbClr val="800020"/>
                          </a:solidFill>
                        </a:rPr>
                        <a:t>border</a:t>
                      </a:r>
                      <a:r>
                        <a:rPr b="0" dirty="0" smtClean="0"/>
                        <a:t>=</a:t>
                      </a:r>
                      <a:r>
                        <a:rPr lang="en-US" b="0" dirty="0" smtClean="0"/>
                        <a:t>val</a:t>
                      </a:r>
                      <a:r>
                        <a:rPr dirty="0" smtClean="0"/>
                        <a:t>&gt;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Draw borders around the table (entire surrounding and between cells)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43409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&lt;table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bordercolor</a:t>
                      </a:r>
                      <a:r>
                        <a:rPr b="0"/>
                        <a:t>=“#000000”</a:t>
                      </a:r>
                      <a:r>
                        <a:t>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Apply border color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43409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&lt;table </a:t>
                      </a:r>
                      <a:r>
                        <a:rPr dirty="0" smtClean="0">
                          <a:solidFill>
                            <a:srgbClr val="800020"/>
                          </a:solidFill>
                        </a:rPr>
                        <a:t>cellspacing</a:t>
                      </a:r>
                      <a:r>
                        <a:rPr b="0" dirty="0" smtClean="0"/>
                        <a:t>=</a:t>
                      </a:r>
                      <a:r>
                        <a:rPr lang="en-US" b="0" dirty="0" smtClean="0"/>
                        <a:t>size_</a:t>
                      </a:r>
                      <a:r>
                        <a:rPr b="0" dirty="0" smtClean="0"/>
                        <a:t>value</a:t>
                      </a:r>
                      <a:r>
                        <a:rPr dirty="0" smtClean="0"/>
                        <a:t>&gt;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Change default (2 pixels) cell spacing, which is the amount of space between individual cells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43409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&lt;table </a:t>
                      </a:r>
                      <a:r>
                        <a:rPr dirty="0" smtClean="0">
                          <a:solidFill>
                            <a:srgbClr val="800020"/>
                          </a:solidFill>
                        </a:rPr>
                        <a:t>cellpadding</a:t>
                      </a:r>
                      <a:r>
                        <a:rPr b="0" dirty="0" smtClean="0"/>
                        <a:t>=</a:t>
                      </a:r>
                      <a:r>
                        <a:rPr lang="en-US" b="0" dirty="0" smtClean="0"/>
                        <a:t>size_</a:t>
                      </a:r>
                      <a:r>
                        <a:rPr b="0" dirty="0" smtClean="0"/>
                        <a:t>value</a:t>
                      </a:r>
                      <a:r>
                        <a:rPr dirty="0" smtClean="0"/>
                        <a:t>&gt;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Change default (1 pixel) cell padding, which is the amount of space between the border of the cell and its content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43409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&lt;table </a:t>
                      </a:r>
                      <a:r>
                        <a:rPr dirty="0" smtClean="0">
                          <a:solidFill>
                            <a:srgbClr val="800020"/>
                          </a:solidFill>
                        </a:rPr>
                        <a:t>width</a:t>
                      </a:r>
                      <a:r>
                        <a:rPr b="0" dirty="0" smtClean="0"/>
                        <a:t>=</a:t>
                      </a:r>
                      <a:r>
                        <a:rPr lang="en-US" b="0" dirty="0" smtClean="0"/>
                        <a:t>size_</a:t>
                      </a:r>
                      <a:r>
                        <a:rPr b="0" dirty="0" smtClean="0"/>
                        <a:t>value</a:t>
                      </a:r>
                      <a:r>
                        <a:rPr dirty="0" smtClean="0"/>
                        <a:t>&gt;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Used to describe desired width of the table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8873" y="8395855"/>
            <a:ext cx="1054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size_value</a:t>
            </a:r>
            <a:r>
              <a:rPr lang="en-US" dirty="0" smtClean="0"/>
              <a:t>=</a:t>
            </a:r>
            <a:r>
              <a:rPr lang="en-US" dirty="0"/>
              <a:t>"</a:t>
            </a:r>
            <a:r>
              <a:rPr lang="en-US" i="1" dirty="0"/>
              <a:t>pixels</a:t>
            </a:r>
            <a:r>
              <a:rPr lang="en-US" dirty="0"/>
              <a:t>|</a:t>
            </a:r>
            <a:r>
              <a:rPr lang="en-US" i="1" dirty="0"/>
              <a:t>%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36129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Other table 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Other table attributes</a:t>
            </a:r>
          </a:p>
        </p:txBody>
      </p:sp>
      <p:graphicFrame>
        <p:nvGraphicFramePr>
          <p:cNvPr id="341" name="Table"/>
          <p:cNvGraphicFramePr/>
          <p:nvPr>
            <p:extLst>
              <p:ext uri="{D42A27DB-BD31-4B8C-83A1-F6EECF244321}">
                <p14:modId xmlns:p14="http://schemas.microsoft.com/office/powerpoint/2010/main" val="1370644451"/>
              </p:ext>
            </p:extLst>
          </p:nvPr>
        </p:nvGraphicFramePr>
        <p:xfrm>
          <a:off x="0" y="1163784"/>
          <a:ext cx="12773891" cy="7964710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1841331"/>
                <a:gridCol w="10932560"/>
              </a:tblGrid>
              <a:tr h="107664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align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Used in </a:t>
                      </a:r>
                      <a:r>
                        <a:rPr b="1" dirty="0"/>
                        <a:t>&lt;caption&gt;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&lt;tr&gt;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&lt;th&gt;</a:t>
                      </a:r>
                      <a:r>
                        <a:rPr dirty="0"/>
                        <a:t>, or </a:t>
                      </a:r>
                      <a:r>
                        <a:rPr b="1" dirty="0"/>
                        <a:t>&lt;td&gt;</a:t>
                      </a:r>
                    </a:p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dirty="0" smtClean="0"/>
                        <a:t>values</a:t>
                      </a:r>
                      <a:r>
                        <a:rPr dirty="0" smtClean="0"/>
                        <a:t>: </a:t>
                      </a:r>
                      <a:r>
                        <a:rPr b="1" dirty="0"/>
                        <a:t>left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center</a:t>
                      </a:r>
                      <a:r>
                        <a:rPr dirty="0" smtClean="0"/>
                        <a:t>, </a:t>
                      </a:r>
                      <a:r>
                        <a:rPr b="1" dirty="0" smtClean="0"/>
                        <a:t>right</a:t>
                      </a:r>
                      <a:r>
                        <a:rPr lang="en-US" b="1" dirty="0" smtClean="0"/>
                        <a:t>, or justified</a:t>
                      </a:r>
                      <a:endParaRPr b="1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07664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valign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Used in </a:t>
                      </a:r>
                      <a:r>
                        <a:rPr b="1" dirty="0"/>
                        <a:t>&lt;tr&gt;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&lt;th&gt;</a:t>
                      </a:r>
                      <a:r>
                        <a:rPr dirty="0"/>
                        <a:t>, or </a:t>
                      </a:r>
                      <a:r>
                        <a:rPr b="1" dirty="0"/>
                        <a:t>&lt;td&gt;</a:t>
                      </a:r>
                    </a:p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dirty="0" smtClean="0"/>
                        <a:t>values</a:t>
                      </a:r>
                      <a:r>
                        <a:rPr dirty="0" smtClean="0"/>
                        <a:t>: </a:t>
                      </a:r>
                      <a:r>
                        <a:rPr b="1" dirty="0"/>
                        <a:t>top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middle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bottom</a:t>
                      </a:r>
                      <a:r>
                        <a:rPr dirty="0"/>
                        <a:t>, or </a:t>
                      </a:r>
                      <a:r>
                        <a:rPr b="1" dirty="0"/>
                        <a:t>baseline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1409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nowrap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No text wrapping in a cell; used in </a:t>
                      </a:r>
                      <a:r>
                        <a:rPr b="1"/>
                        <a:t>&lt;th&gt;</a:t>
                      </a:r>
                      <a:r>
                        <a:t> or </a:t>
                      </a:r>
                      <a:r>
                        <a:rPr b="1"/>
                        <a:t>&lt;td&gt;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1409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colspan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Specifies how many columns of a given row a cell can span; used in </a:t>
                      </a:r>
                      <a:r>
                        <a:rPr b="1"/>
                        <a:t>&lt;th&gt;</a:t>
                      </a:r>
                      <a:r>
                        <a:t> or </a:t>
                      </a:r>
                      <a:r>
                        <a:rPr b="1"/>
                        <a:t>&lt;td&gt;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1409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rowspan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Specifies how many rows of a given column a cell can span ; used in </a:t>
                      </a:r>
                      <a:r>
                        <a:rPr b="1"/>
                        <a:t>&lt;th&gt;</a:t>
                      </a:r>
                      <a:r>
                        <a:t> or </a:t>
                      </a:r>
                      <a:r>
                        <a:rPr b="1"/>
                        <a:t>&lt;td&gt;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1409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bgcolor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Specifies the background color of an entire row or individual cell; used in </a:t>
                      </a:r>
                      <a:r>
                        <a:rPr b="1"/>
                        <a:t>&lt;tr&gt;</a:t>
                      </a:r>
                      <a:r>
                        <a:t>, </a:t>
                      </a:r>
                      <a:r>
                        <a:rPr b="1"/>
                        <a:t>&lt;th&gt;</a:t>
                      </a:r>
                      <a:r>
                        <a:t>, or </a:t>
                      </a:r>
                      <a:r>
                        <a:rPr b="1"/>
                        <a:t>&lt;td&gt;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665747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width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Describes the desired width of a cell; used in </a:t>
                      </a:r>
                      <a:r>
                        <a:rPr b="1" dirty="0"/>
                        <a:t>&lt;th&gt;</a:t>
                      </a:r>
                      <a:r>
                        <a:rPr dirty="0"/>
                        <a:t> or </a:t>
                      </a:r>
                      <a:r>
                        <a:rPr b="1" dirty="0"/>
                        <a:t>&lt;td</a:t>
                      </a:r>
                      <a:r>
                        <a:rPr b="1" dirty="0" smtClean="0"/>
                        <a:t>&gt;</a:t>
                      </a:r>
                      <a:endParaRPr lang="en-US" b="1" dirty="0" smtClean="0"/>
                    </a:p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b="0" dirty="0" smtClean="0"/>
                        <a:t>values: </a:t>
                      </a:r>
                      <a:r>
                        <a:rPr lang="en-US" b="1" dirty="0" smtClean="0"/>
                        <a:t>pixels or %</a:t>
                      </a:r>
                      <a:endParaRPr b="1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1205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Alternative table defin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Alternative table definition</a:t>
            </a:r>
          </a:p>
        </p:txBody>
      </p:sp>
      <p:sp>
        <p:nvSpPr>
          <p:cNvPr id="371" name="Three alternative tags, namely &lt;thead&gt;, &lt;tfoot&gt;, and &lt;tbody&gt; can also be used to define tables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Three alternative tags, namely </a:t>
            </a:r>
            <a:r>
              <a:rPr b="1" dirty="0">
                <a:solidFill>
                  <a:srgbClr val="00008B"/>
                </a:solidFill>
                <a:latin typeface="+mj-lt"/>
              </a:rPr>
              <a:t>&lt;thead&gt;</a:t>
            </a:r>
            <a:r>
              <a:rPr dirty="0">
                <a:solidFill>
                  <a:srgbClr val="00008B"/>
                </a:solidFill>
                <a:latin typeface="+mj-lt"/>
              </a:rPr>
              <a:t>, </a:t>
            </a:r>
            <a:r>
              <a:rPr b="1" dirty="0">
                <a:solidFill>
                  <a:srgbClr val="00008B"/>
                </a:solidFill>
                <a:latin typeface="+mj-lt"/>
              </a:rPr>
              <a:t>&lt;tfoot&gt;</a:t>
            </a:r>
            <a:r>
              <a:rPr dirty="0">
                <a:solidFill>
                  <a:srgbClr val="00008B"/>
                </a:solidFill>
                <a:latin typeface="+mj-lt"/>
              </a:rPr>
              <a:t>, and </a:t>
            </a:r>
            <a:r>
              <a:rPr b="1" dirty="0">
                <a:solidFill>
                  <a:srgbClr val="00008B"/>
                </a:solidFill>
                <a:latin typeface="+mj-lt"/>
              </a:rPr>
              <a:t>&lt;tbody&gt;</a:t>
            </a:r>
            <a:r>
              <a:rPr dirty="0">
                <a:solidFill>
                  <a:srgbClr val="00008B"/>
                </a:solidFill>
                <a:latin typeface="+mj-lt"/>
              </a:rPr>
              <a:t> can also be used to define tables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These tags should be used together and usually are good for presenting </a:t>
            </a:r>
            <a:r>
              <a:rPr i="1" dirty="0">
                <a:latin typeface="+mj-lt"/>
              </a:rPr>
              <a:t>spreadsheet-like</a:t>
            </a:r>
            <a:r>
              <a:rPr dirty="0">
                <a:latin typeface="+mj-lt"/>
              </a:rPr>
              <a:t> data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You can only use the </a:t>
            </a:r>
            <a:r>
              <a:rPr b="1" dirty="0">
                <a:solidFill>
                  <a:srgbClr val="800020"/>
                </a:solidFill>
                <a:latin typeface="+mj-lt"/>
              </a:rPr>
              <a:t>align</a:t>
            </a:r>
            <a:r>
              <a:rPr dirty="0">
                <a:solidFill>
                  <a:srgbClr val="00008B"/>
                </a:solidFill>
                <a:latin typeface="+mj-lt"/>
              </a:rPr>
              <a:t> and </a:t>
            </a:r>
            <a:r>
              <a:rPr b="1" dirty="0">
                <a:solidFill>
                  <a:srgbClr val="800020"/>
                </a:solidFill>
                <a:latin typeface="+mj-lt"/>
              </a:rPr>
              <a:t>valign</a:t>
            </a:r>
            <a:r>
              <a:rPr dirty="0">
                <a:solidFill>
                  <a:srgbClr val="00008B"/>
                </a:solidFill>
                <a:latin typeface="+mj-lt"/>
              </a:rPr>
              <a:t> </a:t>
            </a:r>
            <a:r>
              <a:rPr i="1" dirty="0">
                <a:solidFill>
                  <a:srgbClr val="00008B"/>
                </a:solidFill>
                <a:latin typeface="+mj-lt"/>
              </a:rPr>
              <a:t>attributes</a:t>
            </a:r>
            <a:r>
              <a:rPr dirty="0">
                <a:solidFill>
                  <a:srgbClr val="00008B"/>
                </a:solidFill>
                <a:latin typeface="+mj-lt"/>
              </a:rPr>
              <a:t> within these tags</a:t>
            </a:r>
          </a:p>
        </p:txBody>
      </p:sp>
    </p:spTree>
    <p:extLst>
      <p:ext uri="{BB962C8B-B14F-4D97-AF65-F5344CB8AC3E}">
        <p14:creationId xmlns:p14="http://schemas.microsoft.com/office/powerpoint/2010/main" val="15807028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374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/>
          <a:p>
            <a:pPr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	&lt;body&gt;</a:t>
            </a:r>
          </a:p>
          <a:p>
            <a:pPr lvl="2" indent="65785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&lt;table </a:t>
            </a:r>
            <a:r>
              <a:rPr dirty="0" smtClean="0">
                <a:solidFill>
                  <a:srgbClr val="800020"/>
                </a:solidFill>
              </a:rPr>
              <a:t>border</a:t>
            </a:r>
            <a:r>
              <a:rPr dirty="0" smtClean="0"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dirty="0" smtClean="0"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dirty="0" smtClean="0"/>
              <a:t>&gt;</a:t>
            </a:r>
            <a:endParaRPr dirty="0"/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&lt;caption&gt;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Example Table</a:t>
            </a:r>
            <a:r>
              <a:rPr dirty="0"/>
              <a:t> &lt;/caption&gt; 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&lt;thead&gt;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first row</a:t>
            </a:r>
            <a:r>
              <a:rPr dirty="0"/>
              <a:t> --&gt;</a:t>
            </a:r>
          </a:p>
          <a:p>
            <a:pPr lvl="5" indent="164465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Month</a:t>
            </a:r>
            <a:r>
              <a:rPr dirty="0"/>
              <a:t> &lt;/th&gt;  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Income</a:t>
            </a:r>
            <a:r>
              <a:rPr dirty="0"/>
              <a:t> &lt;/th&gt;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&lt;/thead&gt;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&lt;tfoot&gt;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 </a:t>
            </a:r>
            <a:r>
              <a:rPr dirty="0">
                <a:solidFill>
                  <a:srgbClr val="800020"/>
                </a:solidFill>
              </a:rPr>
              <a:t>align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=“center”</a:t>
            </a:r>
            <a:r>
              <a:rPr dirty="0"/>
              <a:t>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second row</a:t>
            </a:r>
            <a:r>
              <a:rPr dirty="0"/>
              <a:t> --&gt;</a:t>
            </a:r>
          </a:p>
          <a:p>
            <a:pPr lvl="5" indent="164465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Total</a:t>
            </a:r>
            <a:r>
              <a:rPr dirty="0"/>
              <a:t> &lt;/th&gt; 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$10.00</a:t>
            </a:r>
            <a:r>
              <a:rPr dirty="0"/>
              <a:t> &lt;/td&gt;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&lt;/tfoot&gt;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&lt;tbody&gt;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 </a:t>
            </a:r>
            <a:r>
              <a:rPr dirty="0">
                <a:solidFill>
                  <a:srgbClr val="800020"/>
                </a:solidFill>
              </a:rPr>
              <a:t>align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=“center”</a:t>
            </a:r>
            <a:r>
              <a:rPr dirty="0"/>
              <a:t>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third row</a:t>
            </a:r>
            <a:r>
              <a:rPr dirty="0"/>
              <a:t> --&gt;</a:t>
            </a:r>
          </a:p>
          <a:p>
            <a:pPr lvl="5" indent="164465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Jan</a:t>
            </a:r>
            <a:r>
              <a:rPr dirty="0"/>
              <a:t> &lt;/td&gt; 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$10.00</a:t>
            </a:r>
            <a:r>
              <a:rPr dirty="0"/>
              <a:t> &lt;/td&gt;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&lt;/tbody&gt;</a:t>
            </a:r>
          </a:p>
          <a:p>
            <a:pPr lvl="2" indent="65785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&lt;/table&gt;</a:t>
            </a:r>
          </a:p>
          <a:p>
            <a:pPr lvl="1" indent="32892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&lt;/body&gt;</a:t>
            </a:r>
          </a:p>
          <a:p>
            <a:pPr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  <p:sp>
        <p:nvSpPr>
          <p:cNvPr id="375" name="Output"/>
          <p:cNvSpPr txBox="1"/>
          <p:nvPr/>
        </p:nvSpPr>
        <p:spPr>
          <a:xfrm>
            <a:off x="8685689" y="4406007"/>
            <a:ext cx="4163815" cy="4814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Output</a:t>
            </a:r>
          </a:p>
        </p:txBody>
      </p:sp>
      <p:pic>
        <p:nvPicPr>
          <p:cNvPr id="376" name="fig6.png" descr="fig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6596" y="5441503"/>
            <a:ext cx="3302001" cy="274320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Rectangle"/>
          <p:cNvSpPr/>
          <p:nvPr/>
        </p:nvSpPr>
        <p:spPr>
          <a:xfrm>
            <a:off x="1049675" y="2649388"/>
            <a:ext cx="6408450" cy="1897212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8" name="Rectangle"/>
          <p:cNvSpPr/>
          <p:nvPr/>
        </p:nvSpPr>
        <p:spPr>
          <a:xfrm>
            <a:off x="1049675" y="4563194"/>
            <a:ext cx="6408450" cy="1615933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9" name="Rectangle"/>
          <p:cNvSpPr/>
          <p:nvPr/>
        </p:nvSpPr>
        <p:spPr>
          <a:xfrm>
            <a:off x="1049675" y="6179128"/>
            <a:ext cx="6408450" cy="1662546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793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/>
              <a:t>&lt;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head&gt;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title&gt; </a:t>
            </a:r>
            <a:r>
              <a:rPr lang="en-US" dirty="0">
                <a:solidFill>
                  <a:srgbClr val="424242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Browser title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&lt;/title&gt;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&lt;!-- </a:t>
            </a:r>
            <a:r>
              <a:rPr lang="en-US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frameset tag replaces body tag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--&gt;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frameset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&lt;!-- </a:t>
            </a:r>
            <a:r>
              <a:rPr lang="en-US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frame tag describes the frame(s) that will</a:t>
            </a:r>
          </a:p>
          <a:p>
            <a:pPr lvl="2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       make up the page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--&gt;</a:t>
            </a:r>
          </a:p>
          <a:p>
            <a:pPr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frame </a:t>
            </a:r>
            <a:r>
              <a:rPr lang="en-US" dirty="0" err="1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Gill Sans"/>
              </a:rPr>
              <a:t>filename.html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”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frameset&gt;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  <a:p>
            <a:pPr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dirty="0">
              <a:latin typeface="+mj-lt"/>
            </a:endParaRPr>
          </a:p>
          <a:p>
            <a:pPr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+mj-lt"/>
              </a:rPr>
              <a:t>Note that this code should be placed in a file that will become your 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main</a:t>
            </a:r>
            <a:r>
              <a:rPr lang="en-US" dirty="0">
                <a:latin typeface="+mj-lt"/>
              </a:rPr>
              <a:t> HTML file controlling other frames on your webpage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15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15</a:t>
            </a:fld>
            <a:endParaRPr lang="uk-UA"/>
          </a:p>
        </p:txBody>
      </p:sp>
      <p:graphicFrame>
        <p:nvGraphicFramePr>
          <p:cNvPr id="7" name="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735952"/>
              </p:ext>
            </p:extLst>
          </p:nvPr>
        </p:nvGraphicFramePr>
        <p:xfrm>
          <a:off x="330200" y="1346200"/>
          <a:ext cx="12024171" cy="7481200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3151554"/>
                <a:gridCol w="8872617"/>
              </a:tblGrid>
              <a:tr h="1179651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 dirty="0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border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>
                          <a:latin typeface="+mn-lt"/>
                        </a:rPr>
                        <a:t>This is a </a:t>
                      </a:r>
                      <a:r>
                        <a:rPr sz="2000" b="1" dirty="0">
                          <a:latin typeface="+mn-lt"/>
                        </a:rPr>
                        <a:t>&lt;frameset&gt;</a:t>
                      </a:r>
                      <a:r>
                        <a:rPr sz="2000" dirty="0">
                          <a:latin typeface="+mn-lt"/>
                        </a:rPr>
                        <a:t> attribute. It sets the width, in </a:t>
                      </a:r>
                      <a:r>
                        <a:rPr sz="2000" i="1" dirty="0">
                          <a:latin typeface="+mn-lt"/>
                        </a:rPr>
                        <a:t>pixels</a:t>
                      </a:r>
                      <a:r>
                        <a:rPr sz="2000" dirty="0">
                          <a:latin typeface="+mn-lt"/>
                        </a:rPr>
                        <a:t>, of the frame border. Setting </a:t>
                      </a:r>
                      <a:r>
                        <a:rPr sz="2000" b="1" dirty="0">
                          <a:solidFill>
                            <a:srgbClr val="800020"/>
                          </a:solidFill>
                          <a:latin typeface="+mn-lt"/>
                        </a:rPr>
                        <a:t>border</a:t>
                      </a:r>
                      <a:r>
                        <a:rPr sz="2000" dirty="0">
                          <a:latin typeface="+mn-lt"/>
                        </a:rPr>
                        <a:t>=0 eliminates all frame borders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19458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bordercolor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>
                          <a:latin typeface="+mn-lt"/>
                        </a:rPr>
                        <a:t>This is a </a:t>
                      </a:r>
                      <a:r>
                        <a:rPr sz="2000" b="1" dirty="0">
                          <a:latin typeface="+mn-lt"/>
                        </a:rPr>
                        <a:t>&lt;frameset&gt;</a:t>
                      </a:r>
                      <a:r>
                        <a:rPr sz="2000" dirty="0">
                          <a:latin typeface="+mn-lt"/>
                        </a:rPr>
                        <a:t> or </a:t>
                      </a:r>
                      <a:r>
                        <a:rPr sz="2000" b="1" dirty="0">
                          <a:latin typeface="+mn-lt"/>
                        </a:rPr>
                        <a:t>&lt;frame&gt;</a:t>
                      </a:r>
                      <a:r>
                        <a:rPr sz="2000" dirty="0">
                          <a:latin typeface="+mn-lt"/>
                        </a:rPr>
                        <a:t> attribute. It sets the color of the border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3589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cols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>
                          <a:latin typeface="+mn-lt"/>
                        </a:rPr>
                        <a:t>This is a </a:t>
                      </a:r>
                      <a:r>
                        <a:rPr sz="2000" b="1" dirty="0">
                          <a:latin typeface="+mn-lt"/>
                        </a:rPr>
                        <a:t>&lt;frameset&gt;</a:t>
                      </a:r>
                      <a:r>
                        <a:rPr sz="2000" dirty="0">
                          <a:latin typeface="+mn-lt"/>
                        </a:rPr>
                        <a:t> attribute. It specifies the number and size of columns contained within a set of frames. </a:t>
                      </a:r>
                      <a:endParaRPr lang="en-US" sz="2000" dirty="0" smtClean="0">
                        <a:latin typeface="+mn-lt"/>
                      </a:endParaRPr>
                    </a:p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 smtClean="0">
                          <a:latin typeface="+mn-lt"/>
                        </a:rPr>
                        <a:t>Size </a:t>
                      </a:r>
                      <a:r>
                        <a:rPr sz="2000" dirty="0">
                          <a:latin typeface="+mn-lt"/>
                        </a:rPr>
                        <a:t>can be set with </a:t>
                      </a:r>
                      <a:r>
                        <a:rPr sz="2000" i="1" dirty="0">
                          <a:solidFill>
                            <a:srgbClr val="FF0000"/>
                          </a:solidFill>
                          <a:latin typeface="+mn-lt"/>
                        </a:rPr>
                        <a:t>actual pixels</a:t>
                      </a:r>
                      <a:r>
                        <a:rPr sz="2000" dirty="0">
                          <a:latin typeface="+mn-lt"/>
                        </a:rPr>
                        <a:t>, </a:t>
                      </a:r>
                      <a:r>
                        <a:rPr sz="2000" i="1" dirty="0">
                          <a:solidFill>
                            <a:srgbClr val="FF0000"/>
                          </a:solidFill>
                          <a:latin typeface="+mn-lt"/>
                        </a:rPr>
                        <a:t>screen percentages</a:t>
                      </a:r>
                      <a:r>
                        <a:rPr sz="2000" dirty="0">
                          <a:latin typeface="+mn-lt"/>
                        </a:rPr>
                        <a:t>, or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</a:rPr>
                        <a:t> wildcard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3589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rows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>
                          <a:latin typeface="+mn-lt"/>
                        </a:rPr>
                        <a:t>This is a </a:t>
                      </a:r>
                      <a:r>
                        <a:rPr sz="2000" b="1" dirty="0">
                          <a:latin typeface="+mn-lt"/>
                        </a:rPr>
                        <a:t>&lt;frameset&gt;</a:t>
                      </a:r>
                      <a:r>
                        <a:rPr sz="2000" dirty="0">
                          <a:latin typeface="+mn-lt"/>
                        </a:rPr>
                        <a:t> attribute. It specifies the number and size of rows contained within a set of frames</a:t>
                      </a:r>
                      <a:r>
                        <a:rPr sz="2000" dirty="0" smtClean="0">
                          <a:latin typeface="+mn-lt"/>
                        </a:rPr>
                        <a:t>.</a:t>
                      </a:r>
                      <a:endParaRPr lang="en-US" sz="2000" dirty="0" smtClean="0">
                        <a:latin typeface="+mn-lt"/>
                      </a:endParaRPr>
                    </a:p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dirty="0" smtClean="0">
                          <a:latin typeface="+mn-lt"/>
                        </a:rPr>
                        <a:t>Size can be set with </a:t>
                      </a:r>
                      <a:r>
                        <a:rPr lang="en-US" sz="2000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actual pixels</a:t>
                      </a:r>
                      <a:r>
                        <a:rPr lang="en-US" sz="2000" dirty="0" smtClean="0">
                          <a:latin typeface="+mn-lt"/>
                        </a:rPr>
                        <a:t>, </a:t>
                      </a:r>
                      <a:r>
                        <a:rPr lang="en-US" sz="2000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screen percentages</a:t>
                      </a:r>
                      <a:r>
                        <a:rPr lang="en-US" sz="2000" dirty="0" smtClean="0">
                          <a:latin typeface="+mn-lt"/>
                        </a:rPr>
                        <a:t>, or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wildcard </a:t>
                      </a:r>
                      <a:endParaRPr 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19458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src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>
                          <a:latin typeface="+mn-lt"/>
                        </a:rPr>
                        <a:t>This is a </a:t>
                      </a:r>
                      <a:r>
                        <a:rPr sz="2000" b="1" dirty="0">
                          <a:latin typeface="+mn-lt"/>
                        </a:rPr>
                        <a:t>&lt;frame&gt;</a:t>
                      </a:r>
                      <a:r>
                        <a:rPr sz="2000" dirty="0">
                          <a:latin typeface="+mn-lt"/>
                        </a:rPr>
                        <a:t> attribute. It contains the URL of the frame content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19458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name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>
                          <a:latin typeface="+mn-lt"/>
                        </a:rPr>
                        <a:t>This is a </a:t>
                      </a:r>
                      <a:r>
                        <a:rPr sz="2000" b="1" dirty="0">
                          <a:latin typeface="+mn-lt"/>
                        </a:rPr>
                        <a:t>&lt;frame&gt;</a:t>
                      </a:r>
                      <a:r>
                        <a:rPr sz="2000" dirty="0">
                          <a:latin typeface="+mn-lt"/>
                        </a:rPr>
                        <a:t> attribute. It assigns a frame name so it can be a target destination of hyperlinks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660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16</a:t>
            </a:fld>
            <a:endParaRPr lang="uk-UA"/>
          </a:p>
        </p:txBody>
      </p:sp>
      <p:graphicFrame>
        <p:nvGraphicFramePr>
          <p:cNvPr id="7" name="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67780"/>
              </p:ext>
            </p:extLst>
          </p:nvPr>
        </p:nvGraphicFramePr>
        <p:xfrm>
          <a:off x="330200" y="1346200"/>
          <a:ext cx="12265620" cy="7438982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2764692"/>
                <a:gridCol w="9500928"/>
              </a:tblGrid>
              <a:tr h="136525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frameborder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>
                          <a:latin typeface="+mn-lt"/>
                        </a:rPr>
                        <a:t>This is a </a:t>
                      </a:r>
                      <a:r>
                        <a:rPr sz="2000" b="1">
                          <a:latin typeface="+mn-lt"/>
                        </a:rPr>
                        <a:t>&lt;frameset&gt;</a:t>
                      </a:r>
                      <a:r>
                        <a:rPr sz="2000">
                          <a:latin typeface="+mn-lt"/>
                        </a:rPr>
                        <a:t> or </a:t>
                      </a:r>
                      <a:r>
                        <a:rPr sz="2000" b="1">
                          <a:latin typeface="+mn-lt"/>
                        </a:rPr>
                        <a:t>&lt;frame&gt;</a:t>
                      </a:r>
                      <a:r>
                        <a:rPr sz="2000">
                          <a:latin typeface="+mn-lt"/>
                        </a:rPr>
                        <a:t> attribute. It determines if a border surrounds the frame: </a:t>
                      </a:r>
                      <a:r>
                        <a:rPr sz="2000" b="1">
                          <a:solidFill>
                            <a:srgbClr val="800020"/>
                          </a:solidFill>
                          <a:latin typeface="+mn-lt"/>
                        </a:rPr>
                        <a:t>frameborder</a:t>
                      </a:r>
                      <a:r>
                        <a:rPr sz="2000">
                          <a:latin typeface="+mn-lt"/>
                        </a:rPr>
                        <a:t>=“no” or =0; </a:t>
                      </a:r>
                      <a:r>
                        <a:rPr sz="2000" b="1">
                          <a:solidFill>
                            <a:srgbClr val="800020"/>
                          </a:solidFill>
                          <a:latin typeface="+mn-lt"/>
                        </a:rPr>
                        <a:t>frameborder</a:t>
                      </a:r>
                      <a:r>
                        <a:rPr sz="2000">
                          <a:latin typeface="+mn-lt"/>
                        </a:rPr>
                        <a:t>=“yes” or =1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19458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framespacing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>
                          <a:latin typeface="+mn-lt"/>
                        </a:rPr>
                        <a:t>This is a </a:t>
                      </a:r>
                      <a:r>
                        <a:rPr sz="2000" b="1">
                          <a:latin typeface="+mn-lt"/>
                        </a:rPr>
                        <a:t>&lt;frameset&gt;</a:t>
                      </a:r>
                      <a:r>
                        <a:rPr sz="2000">
                          <a:latin typeface="+mn-lt"/>
                        </a:rPr>
                        <a:t> attribute. It sets, in pixels, the spacing between frames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noresize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>
                          <a:latin typeface="+mn-lt"/>
                        </a:rPr>
                        <a:t>This is a </a:t>
                      </a:r>
                      <a:r>
                        <a:rPr sz="2000" b="1" dirty="0">
                          <a:latin typeface="+mn-lt"/>
                        </a:rPr>
                        <a:t>&lt;frameset&gt;</a:t>
                      </a:r>
                      <a:r>
                        <a:rPr sz="2000" dirty="0">
                          <a:latin typeface="+mn-lt"/>
                        </a:rPr>
                        <a:t> attribute. It fixes the size of a frame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19458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marginwidth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>
                          <a:latin typeface="+mn-lt"/>
                        </a:rPr>
                        <a:t>This is a </a:t>
                      </a:r>
                      <a:r>
                        <a:rPr sz="2000" b="1">
                          <a:latin typeface="+mn-lt"/>
                        </a:rPr>
                        <a:t>&lt;frame&gt;</a:t>
                      </a:r>
                      <a:r>
                        <a:rPr sz="2000">
                          <a:latin typeface="+mn-lt"/>
                        </a:rPr>
                        <a:t> attribute. It sets the width, in pixels, of the frame content and its right and left borders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19458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marginheight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>
                          <a:latin typeface="+mn-lt"/>
                        </a:rPr>
                        <a:t>This is a </a:t>
                      </a:r>
                      <a:r>
                        <a:rPr sz="2000" b="1">
                          <a:latin typeface="+mn-lt"/>
                        </a:rPr>
                        <a:t>&lt;frame&gt;</a:t>
                      </a:r>
                      <a:r>
                        <a:rPr sz="2000">
                          <a:latin typeface="+mn-lt"/>
                        </a:rPr>
                        <a:t> attribute. It sets the height, in pixels, of the frame content and its top and bottom borders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19458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scrolling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>
                          <a:latin typeface="+mn-lt"/>
                        </a:rPr>
                        <a:t>This is a </a:t>
                      </a:r>
                      <a:r>
                        <a:rPr sz="2000" b="1" dirty="0">
                          <a:latin typeface="+mn-lt"/>
                        </a:rPr>
                        <a:t>&lt;frame&gt;</a:t>
                      </a:r>
                      <a:r>
                        <a:rPr sz="2000" dirty="0">
                          <a:latin typeface="+mn-lt"/>
                        </a:rPr>
                        <a:t> attribute. It determines if the frame has scroll bars. The attribute may be set to “no”, “yes”, or “auto”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45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Example 1 — three frames, 25% w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1 — three frames, 25% wide</a:t>
            </a:r>
          </a:p>
        </p:txBody>
      </p:sp>
      <p:sp>
        <p:nvSpPr>
          <p:cNvPr id="409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&lt;head&gt;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		&lt;title&gt; </a:t>
            </a:r>
            <a:r>
              <a:rPr sz="2400" dirty="0">
                <a:solidFill>
                  <a:srgbClr val="424242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Frame Example 1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&lt;/title&gt;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	&lt;/head&gt;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layout: three frames, 25% wide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--&gt;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Number of columns specified as column widths    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       contained in a comma-separated list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--&gt;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&lt;frameset </a:t>
            </a:r>
            <a:r>
              <a:rPr sz="2400" dirty="0" smtClean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cols</a:t>
            </a:r>
            <a:r>
              <a:rPr sz="2400"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=“25%,25%,25%”</a:t>
            </a:r>
            <a:r>
              <a:rPr sz="2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sz="2400" dirty="0">
              <a:latin typeface="Courier New" charset="0"/>
              <a:ea typeface="Courier New" charset="0"/>
              <a:cs typeface="Courier New" charset="0"/>
            </a:endParaRP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frames: one, two, and three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=“file1.html”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=“file2.html”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=“file3.html”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&lt;/frameset&gt;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  <p:sp>
        <p:nvSpPr>
          <p:cNvPr id="410" name="Line"/>
          <p:cNvSpPr/>
          <p:nvPr/>
        </p:nvSpPr>
        <p:spPr>
          <a:xfrm flipV="1">
            <a:off x="562709" y="5440602"/>
            <a:ext cx="2442" cy="1827706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2633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Example 2 — two frames, 25% and * w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2 — two frames, 25% and * wide</a:t>
            </a:r>
          </a:p>
        </p:txBody>
      </p:sp>
      <p:sp>
        <p:nvSpPr>
          <p:cNvPr id="413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&lt;head&gt;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		&lt;title&gt; </a:t>
            </a:r>
            <a:r>
              <a:rPr sz="2400" dirty="0">
                <a:solidFill>
                  <a:srgbClr val="424242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Frame Example 2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&lt;/title&gt;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	&lt;/head&gt;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layout: two frames, 25% and * wide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--&gt;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Number of columns specified as column widths    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       contained in a comma-separated list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--&gt;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&lt;frameset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rows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=“25%,*”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frames: one and two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=“file1.html”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=“file2.html”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&lt;/frameset&gt;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  <p:sp>
        <p:nvSpPr>
          <p:cNvPr id="414" name="Line"/>
          <p:cNvSpPr/>
          <p:nvPr/>
        </p:nvSpPr>
        <p:spPr>
          <a:xfrm flipH="1" flipV="1">
            <a:off x="621323" y="5545014"/>
            <a:ext cx="2441" cy="148773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04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Nested fram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Nested frames</a:t>
            </a:r>
          </a:p>
        </p:txBody>
      </p:sp>
      <p:sp>
        <p:nvSpPr>
          <p:cNvPr id="417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&lt;head&gt;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		&lt;title&gt; </a:t>
            </a:r>
            <a:r>
              <a:rPr sz="2400" dirty="0">
                <a:solidFill>
                  <a:srgbClr val="424242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Nested Frame Example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&lt;/title&gt;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	&lt;/head&gt;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layout: two frames, 50% wide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--&gt;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&lt;frameset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rows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=“50%,50%”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layout: three frames, 25% wide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&lt;frameset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cols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=“25%,25%,25%”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=“file1.html”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=“file2.html”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=“file3.html”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&lt;/frameset&gt;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=“file4.html”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&lt;/frameset&gt;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  <p:sp>
        <p:nvSpPr>
          <p:cNvPr id="418" name="Line"/>
          <p:cNvSpPr/>
          <p:nvPr/>
        </p:nvSpPr>
        <p:spPr>
          <a:xfrm flipH="1" flipV="1">
            <a:off x="656492" y="4478214"/>
            <a:ext cx="23446" cy="2965940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9" name="Line"/>
          <p:cNvSpPr/>
          <p:nvPr/>
        </p:nvSpPr>
        <p:spPr>
          <a:xfrm flipH="1" flipV="1">
            <a:off x="1090246" y="5181600"/>
            <a:ext cx="1465" cy="155514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4040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59" y="1402412"/>
            <a:ext cx="6306071" cy="63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81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Targeting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link in one frame (say F1) and open a file (say a web-page) in another frame (say F2)</a:t>
            </a:r>
          </a:p>
          <a:p>
            <a:pPr lvl="1"/>
            <a:r>
              <a:rPr lang="en-US" dirty="0" smtClean="0"/>
              <a:t>Both F1 and F2 should be on the main page</a:t>
            </a:r>
          </a:p>
          <a:p>
            <a:r>
              <a:rPr lang="en-US" dirty="0" smtClean="0"/>
              <a:t>Called </a:t>
            </a:r>
            <a:r>
              <a:rPr lang="en-US" b="1" dirty="0" smtClean="0">
                <a:solidFill>
                  <a:srgbClr val="FF0000"/>
                </a:solidFill>
              </a:rPr>
              <a:t>targeting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frames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Name your frames using the 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Use this frame name in the </a:t>
            </a:r>
            <a:r>
              <a:rPr lang="en-US" b="1" dirty="0" smtClean="0">
                <a:solidFill>
                  <a:srgbClr val="FF0000"/>
                </a:solidFill>
              </a:rPr>
              <a:t>target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 of an anchor, </a:t>
            </a:r>
            <a:r>
              <a:rPr lang="en-US" dirty="0" err="1" smtClean="0"/>
              <a:t>i.e</a:t>
            </a:r>
            <a:r>
              <a:rPr lang="en-US" dirty="0" smtClean="0"/>
              <a:t>; &lt;a&gt;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83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Example 3 — main HTML file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3 — main HTML file content</a:t>
            </a:r>
          </a:p>
        </p:txBody>
      </p:sp>
      <p:sp>
        <p:nvSpPr>
          <p:cNvPr id="425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&lt;html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head&gt;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	&lt;title&gt; </a:t>
            </a:r>
            <a:r>
              <a:rPr dirty="0">
                <a:solidFill>
                  <a:srgbClr val="424242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Frame Example 3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&lt;/title&gt;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head&gt;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&lt;!--</a:t>
            </a:r>
            <a:r>
              <a:rPr dirty="0" smtClean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layout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: two frames with appropriate names 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--&gt;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frameset </a:t>
            </a:r>
            <a:r>
              <a:rPr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cols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=“50%,*”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=“file1.html” </a:t>
            </a:r>
            <a:r>
              <a:rPr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=“frame1”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=“frame2”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frameset&gt;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  <p:sp>
        <p:nvSpPr>
          <p:cNvPr id="426" name="Line"/>
          <p:cNvSpPr/>
          <p:nvPr/>
        </p:nvSpPr>
        <p:spPr>
          <a:xfrm flipV="1">
            <a:off x="751741" y="5440602"/>
            <a:ext cx="1" cy="1501294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7" name="Rectangle"/>
          <p:cNvSpPr/>
          <p:nvPr/>
        </p:nvSpPr>
        <p:spPr>
          <a:xfrm>
            <a:off x="1019908" y="5692101"/>
            <a:ext cx="9425354" cy="998296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0585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Example 3 — file1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3 — file1 content</a:t>
            </a:r>
          </a:p>
        </p:txBody>
      </p:sp>
      <p:sp>
        <p:nvSpPr>
          <p:cNvPr id="430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    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open an image in frame2 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		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a </a:t>
            </a:r>
            <a:r>
              <a:rPr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href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=“image.jpg” </a:t>
            </a:r>
            <a:r>
              <a:rPr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target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=“frame2”&gt;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img src=“image.jpg” height=100 width=100 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/&gt;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a&gt;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    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903396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Frame targe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Frame targeting</a:t>
            </a:r>
          </a:p>
        </p:txBody>
      </p:sp>
      <p:sp>
        <p:nvSpPr>
          <p:cNvPr id="433" name="If the target is the same for all your hyperlinks, then you can use the &lt;base&gt; tag within the header tag, i.e., &lt;head&gt;, to define the target:…"/>
          <p:cNvSpPr txBox="1"/>
          <p:nvPr/>
        </p:nvSpPr>
        <p:spPr>
          <a:xfrm>
            <a:off x="146924" y="1244600"/>
            <a:ext cx="12715281" cy="3554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  <a:ea typeface="Courier New" charset="0"/>
                <a:cs typeface="Courier New" charset="0"/>
              </a:rPr>
              <a:t>If the target is the same for all your hyperlinks, then you can use the &lt;base&gt; tag within the header tag, i.e., &lt;head&gt;, to define the </a:t>
            </a:r>
            <a:r>
              <a:rPr dirty="0" smtClean="0">
                <a:latin typeface="+mj-lt"/>
                <a:ea typeface="Courier New" charset="0"/>
                <a:cs typeface="Courier New" charset="0"/>
              </a:rPr>
              <a:t>target</a:t>
            </a:r>
            <a:r>
              <a:rPr lang="en-US" dirty="0" smtClean="0">
                <a:latin typeface="+mj-lt"/>
                <a:ea typeface="Courier New" charset="0"/>
                <a:cs typeface="Courier New" charset="0"/>
              </a:rPr>
              <a:t> (only 1 base tag)</a:t>
            </a:r>
            <a:r>
              <a:rPr dirty="0" smtClean="0">
                <a:latin typeface="+mj-lt"/>
                <a:ea typeface="Courier New" charset="0"/>
                <a:cs typeface="Courier New" charset="0"/>
              </a:rPr>
              <a:t>:</a:t>
            </a:r>
            <a:endParaRPr dirty="0">
              <a:latin typeface="+mj-lt"/>
              <a:ea typeface="Courier New" charset="0"/>
              <a:cs typeface="Courier New" charset="0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&lt;head&gt;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&lt;title&gt; </a:t>
            </a:r>
            <a:r>
              <a:rPr dirty="0">
                <a:solidFill>
                  <a:srgbClr val="424242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Browser title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&lt;/title&gt;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&lt;base </a:t>
            </a:r>
            <a:r>
              <a:rPr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target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=“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_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targetname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 or framename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”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/&gt;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&lt;/head&gt;</a:t>
            </a:r>
          </a:p>
        </p:txBody>
      </p:sp>
      <p:graphicFrame>
        <p:nvGraphicFramePr>
          <p:cNvPr id="434" name="Table"/>
          <p:cNvGraphicFramePr/>
          <p:nvPr>
            <p:extLst>
              <p:ext uri="{D42A27DB-BD31-4B8C-83A1-F6EECF244321}">
                <p14:modId xmlns:p14="http://schemas.microsoft.com/office/powerpoint/2010/main" val="400882253"/>
              </p:ext>
            </p:extLst>
          </p:nvPr>
        </p:nvGraphicFramePr>
        <p:xfrm>
          <a:off x="311150" y="5580955"/>
          <a:ext cx="12382500" cy="3097530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2159000"/>
                <a:gridCol w="10223500"/>
              </a:tblGrid>
              <a:tr h="59055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B0000"/>
                          </a:solidFill>
                          <a:latin typeface="+mn-lt"/>
                          <a:ea typeface="Gill Sans"/>
                          <a:cs typeface="Gill Sans"/>
                        </a:rPr>
                        <a:t>_blank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Causes the document to load into a new blank window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B0000"/>
                          </a:solidFill>
                          <a:latin typeface="+mn-lt"/>
                          <a:ea typeface="Gill Sans"/>
                          <a:cs typeface="Gill Sans"/>
                        </a:rPr>
                        <a:t>_self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Causes the document to load a page over its current frame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B0000"/>
                          </a:solidFill>
                          <a:latin typeface="+mn-lt"/>
                          <a:ea typeface="Gill Sans"/>
                          <a:cs typeface="Gill Sans"/>
                        </a:rPr>
                        <a:t>_parent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Causes the document to load into the same frameset as the link, thereby removing any sub-frames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B0000"/>
                          </a:solidFill>
                          <a:latin typeface="+mn-lt"/>
                          <a:ea typeface="Gill Sans"/>
                          <a:cs typeface="Gill Sans"/>
                        </a:rPr>
                        <a:t>_top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>
                          <a:latin typeface="+mn-lt"/>
                        </a:rPr>
                        <a:t>Causes the document to load into the full body of the window (</a:t>
                      </a:r>
                      <a:r>
                        <a:rPr i="1" dirty="0">
                          <a:latin typeface="+mn-lt"/>
                        </a:rPr>
                        <a:t>frame busting</a:t>
                      </a:r>
                      <a:r>
                        <a:rPr dirty="0">
                          <a:latin typeface="+mn-lt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37944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Browsers not supporting fram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Browsers not supporting frames</a:t>
            </a:r>
          </a:p>
        </p:txBody>
      </p:sp>
      <p:sp>
        <p:nvSpPr>
          <p:cNvPr id="437" name="There are browsers that do not support frames…"/>
          <p:cNvSpPr txBox="1"/>
          <p:nvPr/>
        </p:nvSpPr>
        <p:spPr>
          <a:xfrm>
            <a:off x="146924" y="1244600"/>
            <a:ext cx="6286997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spcBef>
                <a:spcPts val="3200"/>
              </a:spcBef>
              <a:buClr>
                <a:srgbClr val="800020"/>
              </a:buCl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There are browsers that do not support </a:t>
            </a:r>
            <a:r>
              <a:rPr b="1" dirty="0">
                <a:solidFill>
                  <a:srgbClr val="00008B"/>
                </a:solidFill>
                <a:latin typeface="+mj-lt"/>
              </a:rPr>
              <a:t>frames</a:t>
            </a:r>
          </a:p>
          <a:p>
            <a:pPr algn="l">
              <a:spcBef>
                <a:spcPts val="3200"/>
              </a:spcBef>
              <a:buClr>
                <a:srgbClr val="800020"/>
              </a:buCl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You can provide content for these browsers by using the </a:t>
            </a:r>
            <a:r>
              <a:rPr b="1" dirty="0">
                <a:solidFill>
                  <a:srgbClr val="00008B"/>
                </a:solidFill>
                <a:latin typeface="+mj-lt"/>
              </a:rPr>
              <a:t>&lt;noframes&gt;</a:t>
            </a:r>
            <a:r>
              <a:rPr dirty="0">
                <a:solidFill>
                  <a:srgbClr val="00008B"/>
                </a:solidFill>
                <a:latin typeface="+mj-lt"/>
              </a:rPr>
              <a:t> </a:t>
            </a:r>
            <a:r>
              <a:rPr b="1" dirty="0">
                <a:solidFill>
                  <a:srgbClr val="00008B"/>
                </a:solidFill>
                <a:latin typeface="+mj-lt"/>
              </a:rPr>
              <a:t>&lt;/noframes&gt;</a:t>
            </a:r>
            <a:r>
              <a:rPr dirty="0">
                <a:solidFill>
                  <a:srgbClr val="00008B"/>
                </a:solidFill>
                <a:latin typeface="+mj-lt"/>
              </a:rPr>
              <a:t> tag pair</a:t>
            </a:r>
          </a:p>
          <a:p>
            <a:pPr algn="l">
              <a:spcBef>
                <a:spcPts val="3200"/>
              </a:spcBef>
              <a:buClr>
                <a:srgbClr val="800020"/>
              </a:buClr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+mj-lt"/>
              </a:rPr>
              <a:t>Note that browsers that support frames ignore the content within these tags</a:t>
            </a:r>
          </a:p>
        </p:txBody>
      </p:sp>
      <p:sp>
        <p:nvSpPr>
          <p:cNvPr id="438" name="&lt;html&gt;…"/>
          <p:cNvSpPr txBox="1"/>
          <p:nvPr/>
        </p:nvSpPr>
        <p:spPr>
          <a:xfrm>
            <a:off x="6478916" y="1244600"/>
            <a:ext cx="6350497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head&gt;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title&gt; </a:t>
            </a:r>
            <a:r>
              <a:rPr sz="2800" dirty="0">
                <a:solidFill>
                  <a:srgbClr val="424242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Browser title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						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title&gt;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frameset </a:t>
            </a:r>
            <a:r>
              <a:rPr sz="28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rows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=“25%,*”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8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=“file1.html”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8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=“file2.html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”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sz="2800" dirty="0" err="1">
                <a:latin typeface="Courier New" charset="0"/>
                <a:ea typeface="Courier New" charset="0"/>
                <a:cs typeface="Courier New" charset="0"/>
              </a:rPr>
              <a:t>noframes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&lt;body&gt;To 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see the page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properly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, use a browser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that 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supports 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frames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sz="2800" dirty="0" err="1">
                <a:latin typeface="Courier New" charset="0"/>
                <a:ea typeface="Courier New" charset="0"/>
                <a:cs typeface="Courier New" charset="0"/>
              </a:rPr>
              <a:t>noframes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frameset&gt;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0139983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scripting language that can be embedded in HTML pages (i.e., it does not require any special software)</a:t>
            </a:r>
          </a:p>
          <a:p>
            <a:r>
              <a:rPr lang="en-US" dirty="0"/>
              <a:t>Allows development of active web sites (user interaction) as opposed to passive web sites</a:t>
            </a:r>
          </a:p>
          <a:p>
            <a:r>
              <a:rPr lang="en-US" dirty="0"/>
              <a:t>Note that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JavaScript</a:t>
            </a:r>
            <a:r>
              <a:rPr lang="en-US" dirty="0"/>
              <a:t> are two different languages (syntax of JavaScript is derived from C)</a:t>
            </a:r>
          </a:p>
          <a:p>
            <a:r>
              <a:rPr lang="en-US" dirty="0" err="1"/>
              <a:t>JavaScripts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client-side</a:t>
            </a:r>
            <a:r>
              <a:rPr lang="en-US" dirty="0"/>
              <a:t> processing applications, i.e., they run on the user’s computer and not the server</a:t>
            </a:r>
          </a:p>
          <a:p>
            <a:r>
              <a:rPr lang="en-US" dirty="0"/>
              <a:t>JavaScript codes do not require compilation - an interpreter (i.e., the browser) reads and runs the code immediately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858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JavaScript in HT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 in HTML</a:t>
            </a:r>
          </a:p>
        </p:txBody>
      </p:sp>
      <p:sp>
        <p:nvSpPr>
          <p:cNvPr id="444" name="Primary method of embedding JavaScript code in HTML: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Primary method of </a:t>
            </a:r>
            <a:r>
              <a:rPr i="1" dirty="0">
                <a:solidFill>
                  <a:srgbClr val="00008B"/>
                </a:solidFill>
                <a:latin typeface="+mj-lt"/>
              </a:rPr>
              <a:t>embedding</a:t>
            </a:r>
            <a:r>
              <a:rPr dirty="0">
                <a:solidFill>
                  <a:srgbClr val="00008B"/>
                </a:solidFill>
                <a:latin typeface="+mj-lt"/>
              </a:rPr>
              <a:t> JavaScript code in HTML: 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&lt;script </a:t>
            </a:r>
            <a:r>
              <a:rPr dirty="0">
                <a:solidFill>
                  <a:srgbClr val="800020"/>
                </a:solidFill>
                <a:latin typeface="+mj-lt"/>
              </a:rPr>
              <a:t>type</a:t>
            </a:r>
            <a:r>
              <a:rPr dirty="0">
                <a:solidFill>
                  <a:srgbClr val="00008B"/>
                </a:solidFill>
                <a:latin typeface="+mj-lt"/>
              </a:rPr>
              <a:t>=</a:t>
            </a:r>
            <a:r>
              <a:rPr b="0" dirty="0">
                <a:solidFill>
                  <a:srgbClr val="00008B"/>
                </a:solidFill>
                <a:latin typeface="+mj-lt"/>
              </a:rPr>
              <a:t>“text/javascript”</a:t>
            </a:r>
            <a:r>
              <a:rPr dirty="0">
                <a:solidFill>
                  <a:srgbClr val="00008B"/>
                </a:solidFill>
                <a:latin typeface="+mj-lt"/>
              </a:rPr>
              <a:t>&gt;</a:t>
            </a:r>
          </a:p>
          <a:p>
            <a:pPr lvl="1"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b="0" dirty="0">
                <a:solidFill>
                  <a:srgbClr val="00008B"/>
                </a:solidFill>
                <a:latin typeface="+mj-lt"/>
              </a:rPr>
              <a:t>&lt;!--</a:t>
            </a:r>
            <a:r>
              <a:rPr dirty="0">
                <a:solidFill>
                  <a:srgbClr val="00008B"/>
                </a:solidFill>
                <a:latin typeface="+mj-lt"/>
              </a:rPr>
              <a:t> </a:t>
            </a:r>
            <a:r>
              <a:rPr b="0" dirty="0">
                <a:solidFill>
                  <a:srgbClr val="008F00"/>
                </a:solidFill>
                <a:latin typeface="+mj-lt"/>
              </a:rPr>
              <a:t>JavaScript content</a:t>
            </a:r>
            <a:r>
              <a:rPr dirty="0">
                <a:solidFill>
                  <a:srgbClr val="00008B"/>
                </a:solidFill>
                <a:latin typeface="+mj-lt"/>
              </a:rPr>
              <a:t> </a:t>
            </a:r>
            <a:r>
              <a:rPr b="0" dirty="0">
                <a:solidFill>
                  <a:srgbClr val="00008B"/>
                </a:solidFill>
                <a:latin typeface="+mj-lt"/>
              </a:rPr>
              <a:t>--&gt;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&lt;/script&gt;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NOTE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 dirty="0">
                <a:solidFill>
                  <a:srgbClr val="800020"/>
                </a:solidFill>
                <a:latin typeface="+mj-lt"/>
              </a:rPr>
              <a:t>type</a:t>
            </a:r>
            <a:r>
              <a:rPr b="1" dirty="0">
                <a:solidFill>
                  <a:srgbClr val="00008B"/>
                </a:solidFill>
                <a:latin typeface="+mj-lt"/>
              </a:rPr>
              <a:t>=</a:t>
            </a:r>
            <a:r>
              <a:rPr dirty="0">
                <a:solidFill>
                  <a:srgbClr val="00008B"/>
                </a:solidFill>
                <a:latin typeface="+mj-lt"/>
              </a:rPr>
              <a:t>“text/javascript” is a required </a:t>
            </a:r>
            <a:r>
              <a:rPr i="1" dirty="0">
                <a:solidFill>
                  <a:srgbClr val="00008B"/>
                </a:solidFill>
                <a:latin typeface="+mj-lt"/>
              </a:rPr>
              <a:t>attribute</a:t>
            </a:r>
            <a:r>
              <a:rPr dirty="0">
                <a:solidFill>
                  <a:srgbClr val="00008B"/>
                </a:solidFill>
                <a:latin typeface="+mj-lt"/>
              </a:rPr>
              <a:t> in </a:t>
            </a:r>
            <a:r>
              <a:rPr b="1" dirty="0">
                <a:solidFill>
                  <a:srgbClr val="00008B"/>
                </a:solidFill>
                <a:latin typeface="+mj-lt"/>
              </a:rPr>
              <a:t>HTML 4</a:t>
            </a:r>
            <a:r>
              <a:rPr dirty="0">
                <a:solidFill>
                  <a:srgbClr val="00008B"/>
                </a:solidFill>
                <a:latin typeface="+mj-lt"/>
              </a:rPr>
              <a:t>; it specifies the </a:t>
            </a:r>
            <a:r>
              <a:rPr i="1" dirty="0">
                <a:solidFill>
                  <a:srgbClr val="00008B"/>
                </a:solidFill>
                <a:latin typeface="+mj-lt"/>
              </a:rPr>
              <a:t>media type</a:t>
            </a:r>
            <a:r>
              <a:rPr dirty="0">
                <a:solidFill>
                  <a:srgbClr val="00008B"/>
                </a:solidFill>
                <a:latin typeface="+mj-lt"/>
              </a:rPr>
              <a:t> of the script. This, however, is not required in </a:t>
            </a:r>
            <a:r>
              <a:rPr b="1" dirty="0">
                <a:solidFill>
                  <a:srgbClr val="00008B"/>
                </a:solidFill>
                <a:latin typeface="+mj-lt"/>
              </a:rPr>
              <a:t>HTML 5</a:t>
            </a:r>
            <a:r>
              <a:rPr dirty="0">
                <a:solidFill>
                  <a:srgbClr val="00008B"/>
                </a:solidFill>
                <a:latin typeface="+mj-lt"/>
              </a:rPr>
              <a:t>; the default value is “text/javascript”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JavaScripts can be placed between: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&lt;head&gt;…&lt;/head&gt;</a:t>
            </a:r>
            <a:r>
              <a:rPr dirty="0">
                <a:solidFill>
                  <a:srgbClr val="00008B"/>
                </a:solidFill>
                <a:latin typeface="+mj-lt"/>
              </a:rPr>
              <a:t> and/or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&lt;body&gt;…&lt;/body&gt; tags</a:t>
            </a:r>
          </a:p>
        </p:txBody>
      </p:sp>
    </p:spTree>
    <p:extLst>
      <p:ext uri="{BB962C8B-B14F-4D97-AF65-F5344CB8AC3E}">
        <p14:creationId xmlns:p14="http://schemas.microsoft.com/office/powerpoint/2010/main" val="78337378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JavaScript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</a:t>
            </a:r>
            <a:r>
              <a:rPr lang="en-US" dirty="0">
                <a:solidFill>
                  <a:srgbClr val="FF0000"/>
                </a:solidFill>
              </a:rPr>
              <a:t>case sensitive</a:t>
            </a:r>
          </a:p>
          <a:p>
            <a:r>
              <a:rPr lang="en-US" dirty="0"/>
              <a:t>JavaScript keywords (or reserved words) are in </a:t>
            </a:r>
            <a:r>
              <a:rPr lang="en-US" dirty="0">
                <a:solidFill>
                  <a:srgbClr val="FF0000"/>
                </a:solidFill>
              </a:rPr>
              <a:t>lowercase</a:t>
            </a:r>
          </a:p>
          <a:p>
            <a:r>
              <a:rPr lang="en-US" dirty="0"/>
              <a:t>JavaScript variables, function names, and other identifiers must be typed using the </a:t>
            </a:r>
            <a:r>
              <a:rPr lang="en-US" dirty="0">
                <a:solidFill>
                  <a:srgbClr val="FF0000"/>
                </a:solidFill>
              </a:rPr>
              <a:t>same consistent capitalization</a:t>
            </a:r>
          </a:p>
          <a:p>
            <a:r>
              <a:rPr lang="en-US" dirty="0"/>
              <a:t>JavaScript </a:t>
            </a:r>
            <a:r>
              <a:rPr lang="en-US" dirty="0">
                <a:solidFill>
                  <a:srgbClr val="FF0000"/>
                </a:solidFill>
              </a:rPr>
              <a:t>ignores whitespace </a:t>
            </a:r>
            <a:r>
              <a:rPr lang="en-US" dirty="0"/>
              <a:t>between components of the code</a:t>
            </a:r>
          </a:p>
          <a:p>
            <a:r>
              <a:rPr lang="en-US" dirty="0"/>
              <a:t>JavaScript statements are </a:t>
            </a:r>
            <a:r>
              <a:rPr lang="en-US" dirty="0">
                <a:solidFill>
                  <a:srgbClr val="FF0000"/>
                </a:solidFill>
              </a:rPr>
              <a:t>terminated by a semicolon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1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Displaying in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Displaying information</a:t>
            </a:r>
          </a:p>
        </p:txBody>
      </p:sp>
      <p:sp>
        <p:nvSpPr>
          <p:cNvPr id="455" name="document.write() METHOD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  <a:ea typeface="Gill Sans SemiBold"/>
                <a:cs typeface="Gill Sans SemiBold"/>
                <a:sym typeface="Gill Sans SemiBold"/>
              </a:rPr>
              <a:t>document.write() METHOD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Writes JavaScript and/or HTML expressions to screen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expression</a:t>
            </a:r>
            <a:r>
              <a:rPr dirty="0">
                <a:solidFill>
                  <a:srgbClr val="00008B"/>
                </a:solidFill>
                <a:latin typeface="+mj-lt"/>
              </a:rPr>
              <a:t>)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;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8B000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Example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: document.write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“Hello!”</a:t>
            </a:r>
            <a:r>
              <a:rPr dirty="0">
                <a:solidFill>
                  <a:srgbClr val="00008B"/>
                </a:solidFill>
                <a:latin typeface="+mj-lt"/>
              </a:rPr>
              <a:t>);</a:t>
            </a:r>
            <a:r>
              <a:rPr dirty="0">
                <a:solidFill>
                  <a:srgbClr val="008F00"/>
                </a:solidFill>
                <a:latin typeface="+mj-lt"/>
              </a:rPr>
              <a:t>//write the string Hello! to screen</a:t>
            </a: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expression1</a:t>
            </a: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, </a:t>
            </a:r>
            <a:r>
              <a:rPr dirty="0">
                <a:solidFill>
                  <a:srgbClr val="800020"/>
                </a:solidFill>
                <a:latin typeface="+mj-lt"/>
              </a:rPr>
              <a:t>expression2</a:t>
            </a: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, </a:t>
            </a:r>
            <a:r>
              <a:rPr dirty="0">
                <a:solidFill>
                  <a:srgbClr val="800020"/>
                </a:solidFill>
                <a:latin typeface="+mj-lt"/>
              </a:rPr>
              <a:t>expression3</a:t>
            </a: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, …</a:t>
            </a:r>
            <a:r>
              <a:rPr dirty="0">
                <a:solidFill>
                  <a:srgbClr val="00008B"/>
                </a:solidFill>
                <a:latin typeface="+mj-lt"/>
              </a:rPr>
              <a:t>);</a:t>
            </a: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800020"/>
                </a:solidFill>
                <a:latin typeface="+mj-lt"/>
              </a:rPr>
              <a:t>expression1, expression2, expression3, …:</a:t>
            </a:r>
            <a:r>
              <a:rPr dirty="0">
                <a:solidFill>
                  <a:srgbClr val="00008B"/>
                </a:solidFill>
                <a:latin typeface="+mj-lt"/>
              </a:rPr>
              <a:t> multiple arguments can be listed and they will be executed in order of occurrence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8B000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Example</a:t>
            </a:r>
            <a:r>
              <a:rPr dirty="0">
                <a:solidFill>
                  <a:srgbClr val="00008B"/>
                </a:solidFill>
                <a:latin typeface="+mj-lt"/>
              </a:rPr>
              <a:t>: </a:t>
            </a:r>
            <a:r>
              <a:rPr b="1" dirty="0">
                <a:solidFill>
                  <a:srgbClr val="00008B"/>
                </a:solidFill>
                <a:latin typeface="+mj-lt"/>
              </a:rPr>
              <a:t>document.write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“Hello!”,  “&amp;nbsp;”,“How art thou?”</a:t>
            </a:r>
            <a:r>
              <a:rPr dirty="0">
                <a:solidFill>
                  <a:srgbClr val="00008B"/>
                </a:solidFill>
                <a:latin typeface="+mj-lt"/>
              </a:rPr>
              <a:t>);</a:t>
            </a:r>
          </a:p>
          <a:p>
            <a:pPr algn="l">
              <a:defRPr sz="3200">
                <a:solidFill>
                  <a:srgbClr val="009C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/* expression1: “Hello!”; expression2: space (using escape seq.); expression3: “How art thou?”</a:t>
            </a:r>
          </a:p>
          <a:p>
            <a:pPr algn="l">
              <a:defRPr sz="3200">
                <a:solidFill>
                  <a:srgbClr val="009C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51432962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Displaying in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Displaying information</a:t>
            </a:r>
          </a:p>
        </p:txBody>
      </p:sp>
      <p:sp>
        <p:nvSpPr>
          <p:cNvPr id="458" name="document.writeln() METHOD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566674">
              <a:defRPr sz="3104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  <a:ea typeface="Gill Sans SemiBold"/>
                <a:cs typeface="Gill Sans SemiBold"/>
                <a:sym typeface="Gill Sans SemiBold"/>
              </a:rPr>
              <a:t>document.writeln() METHOD</a:t>
            </a:r>
          </a:p>
          <a:p>
            <a:pPr algn="l" defTabSz="566674">
              <a:defRPr sz="3104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Same as 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>
                <a:solidFill>
                  <a:srgbClr val="00008B"/>
                </a:solidFill>
                <a:latin typeface="+mj-lt"/>
              </a:rPr>
              <a:t>() but adds a newline character (escape seq. 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\n</a:t>
            </a:r>
            <a:r>
              <a:rPr dirty="0">
                <a:solidFill>
                  <a:srgbClr val="00008B"/>
                </a:solidFill>
                <a:latin typeface="+mj-lt"/>
              </a:rPr>
              <a:t>; </a:t>
            </a:r>
            <a:r>
              <a:rPr i="1" dirty="0">
                <a:solidFill>
                  <a:srgbClr val="8B0000"/>
                </a:solidFill>
                <a:latin typeface="+mj-lt"/>
              </a:rPr>
              <a:t>see useful escape sequences slide</a:t>
            </a:r>
            <a:r>
              <a:rPr dirty="0">
                <a:solidFill>
                  <a:srgbClr val="00008B"/>
                </a:solidFill>
                <a:latin typeface="+mj-lt"/>
              </a:rPr>
              <a:t>) after each statement</a:t>
            </a: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document.writeln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expression</a:t>
            </a:r>
            <a:r>
              <a:rPr dirty="0">
                <a:solidFill>
                  <a:srgbClr val="00008B"/>
                </a:solidFill>
                <a:latin typeface="+mj-lt"/>
              </a:rPr>
              <a:t>)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;</a:t>
            </a: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8B000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Example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: document.writeln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“Hello!”</a:t>
            </a:r>
            <a:r>
              <a:rPr dirty="0">
                <a:solidFill>
                  <a:srgbClr val="00008B"/>
                </a:solidFill>
                <a:latin typeface="+mj-lt"/>
              </a:rPr>
              <a:t>);</a:t>
            </a:r>
            <a:r>
              <a:rPr dirty="0">
                <a:solidFill>
                  <a:srgbClr val="008F00"/>
                </a:solidFill>
                <a:latin typeface="+mj-lt"/>
              </a:rPr>
              <a:t>//write the string Hello! to screen</a:t>
            </a: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document.writeln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expression1</a:t>
            </a: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, </a:t>
            </a:r>
            <a:r>
              <a:rPr dirty="0">
                <a:solidFill>
                  <a:srgbClr val="800020"/>
                </a:solidFill>
                <a:latin typeface="+mj-lt"/>
              </a:rPr>
              <a:t>expression2</a:t>
            </a: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, </a:t>
            </a:r>
            <a:r>
              <a:rPr dirty="0">
                <a:solidFill>
                  <a:srgbClr val="800020"/>
                </a:solidFill>
                <a:latin typeface="+mj-lt"/>
              </a:rPr>
              <a:t>expression3</a:t>
            </a: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, …</a:t>
            </a:r>
            <a:r>
              <a:rPr dirty="0">
                <a:solidFill>
                  <a:srgbClr val="00008B"/>
                </a:solidFill>
                <a:latin typeface="+mj-lt"/>
              </a:rPr>
              <a:t>);</a:t>
            </a: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800020"/>
                </a:solidFill>
                <a:latin typeface="+mj-lt"/>
              </a:rPr>
              <a:t>expression1, expression2, expression3, …:</a:t>
            </a:r>
            <a:r>
              <a:rPr dirty="0">
                <a:solidFill>
                  <a:srgbClr val="00008B"/>
                </a:solidFill>
                <a:latin typeface="+mj-lt"/>
              </a:rPr>
              <a:t> multiple arguments can be listed and they will be executed in order of occurrence</a:t>
            </a: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8B000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Example</a:t>
            </a:r>
            <a:r>
              <a:rPr dirty="0">
                <a:solidFill>
                  <a:srgbClr val="00008B"/>
                </a:solidFill>
                <a:latin typeface="+mj-lt"/>
              </a:rPr>
              <a:t>: </a:t>
            </a:r>
            <a:r>
              <a:rPr b="1" dirty="0">
                <a:solidFill>
                  <a:srgbClr val="00008B"/>
                </a:solidFill>
                <a:latin typeface="+mj-lt"/>
              </a:rPr>
              <a:t>document.writeln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“Hello!”,  “&amp;nbsp;”,“How art thou?”</a:t>
            </a:r>
            <a:r>
              <a:rPr dirty="0">
                <a:solidFill>
                  <a:srgbClr val="00008B"/>
                </a:solidFill>
                <a:latin typeface="+mj-lt"/>
              </a:rPr>
              <a:t>);</a:t>
            </a:r>
          </a:p>
          <a:p>
            <a:pPr algn="l" defTabSz="566674">
              <a:defRPr sz="3104">
                <a:solidFill>
                  <a:srgbClr val="009C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/* expression1: “Hello!”; expression2: space (using escape seq.); expression3: “How art thou?”</a:t>
            </a:r>
          </a:p>
          <a:p>
            <a:pPr algn="l" defTabSz="566674">
              <a:defRPr sz="3104">
                <a:solidFill>
                  <a:srgbClr val="009C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0826186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while I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www.w3schools.com/html/tryit.asp?filename=tryhtml_intro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5961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Displaying in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Displaying information</a:t>
            </a:r>
          </a:p>
        </p:txBody>
      </p:sp>
      <p:sp>
        <p:nvSpPr>
          <p:cNvPr id="461" name="alert() METHOD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  <a:ea typeface="Gill Sans SemiBold"/>
                <a:cs typeface="Gill Sans SemiBold"/>
                <a:sym typeface="Gill Sans SemiBold"/>
              </a:rPr>
              <a:t>alert() METHOD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Displays an </a:t>
            </a: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alert box</a:t>
            </a:r>
            <a:r>
              <a:rPr dirty="0">
                <a:solidFill>
                  <a:srgbClr val="00008B"/>
                </a:solidFill>
                <a:latin typeface="+mj-lt"/>
              </a:rPr>
              <a:t> with a specified </a:t>
            </a:r>
            <a:r>
              <a:rPr b="1" i="1" dirty="0">
                <a:solidFill>
                  <a:srgbClr val="800020"/>
                </a:solidFill>
                <a:latin typeface="+mj-lt"/>
              </a:rPr>
              <a:t>message</a:t>
            </a:r>
            <a:r>
              <a:rPr dirty="0">
                <a:solidFill>
                  <a:srgbClr val="00008B"/>
                </a:solidFill>
                <a:latin typeface="+mj-lt"/>
              </a:rPr>
              <a:t> and an OK button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alert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message</a:t>
            </a:r>
            <a:r>
              <a:rPr dirty="0">
                <a:solidFill>
                  <a:srgbClr val="00008B"/>
                </a:solidFill>
                <a:latin typeface="+mj-lt"/>
              </a:rPr>
              <a:t>)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;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8B000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Example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: alert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“Display an alert box and show this message!”</a:t>
            </a:r>
            <a:r>
              <a:rPr dirty="0">
                <a:solidFill>
                  <a:srgbClr val="00008B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995786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Useful escape sequ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Useful escape sequences</a:t>
            </a:r>
          </a:p>
        </p:txBody>
      </p:sp>
      <p:graphicFrame>
        <p:nvGraphicFramePr>
          <p:cNvPr id="464" name="Table"/>
          <p:cNvGraphicFramePr/>
          <p:nvPr>
            <p:extLst>
              <p:ext uri="{D42A27DB-BD31-4B8C-83A1-F6EECF244321}">
                <p14:modId xmlns:p14="http://schemas.microsoft.com/office/powerpoint/2010/main" val="2136334431"/>
              </p:ext>
            </p:extLst>
          </p:nvPr>
        </p:nvGraphicFramePr>
        <p:xfrm>
          <a:off x="1238082" y="1500212"/>
          <a:ext cx="10532963" cy="746437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111500"/>
                <a:gridCol w="7421463"/>
              </a:tblGrid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Sequence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Create a new line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Horizontal tab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\r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Carriage return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Backspace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\f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Form feed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\\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Displays a backslash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\‘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Displays a single quote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\‘‘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Displays a double quote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dirty="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Concatenate a string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35714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document.write() examp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document.write() example </a:t>
            </a:r>
            <a:r>
              <a:rPr lang="en-US" dirty="0" smtClean="0"/>
              <a:t>1</a:t>
            </a:r>
            <a:endParaRPr dirty="0"/>
          </a:p>
        </p:txBody>
      </p:sp>
      <p:sp>
        <p:nvSpPr>
          <p:cNvPr id="470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JavaScript</a:t>
            </a:r>
            <a:r>
              <a:rPr dirty="0"/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&lt;script&gt;</a:t>
            </a:r>
          </a:p>
          <a:p>
            <a:pPr lvl="3" indent="1333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//This example uses HTML tags in document.write()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</a:t>
            </a:r>
            <a:r>
              <a:rPr dirty="0">
                <a:solidFill>
                  <a:srgbClr val="800020"/>
                </a:solidFill>
              </a:rPr>
              <a:t>“&lt;pre&gt;”</a:t>
            </a:r>
            <a:r>
              <a:rPr dirty="0"/>
              <a:t>); </a:t>
            </a:r>
            <a:r>
              <a:rPr dirty="0">
                <a:solidFill>
                  <a:srgbClr val="008F00"/>
                </a:solidFill>
              </a:rPr>
              <a:t>// use &lt;pre&gt; tag (pre-formatted text)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</a:t>
            </a:r>
            <a:r>
              <a:rPr dirty="0">
                <a:solidFill>
                  <a:srgbClr val="800020"/>
                </a:solidFill>
              </a:rPr>
              <a:t>“Hello! ”</a:t>
            </a:r>
            <a:r>
              <a:rPr dirty="0"/>
              <a:t>); </a:t>
            </a:r>
            <a:r>
              <a:rPr dirty="0">
                <a:solidFill>
                  <a:srgbClr val="008F00"/>
                </a:solidFill>
              </a:rPr>
              <a:t>// display Hello!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</a:t>
            </a:r>
            <a:r>
              <a:rPr dirty="0">
                <a:solidFill>
                  <a:srgbClr val="800020"/>
                </a:solidFill>
              </a:rPr>
              <a:t>“Have a nice day!”</a:t>
            </a:r>
            <a:r>
              <a:rPr dirty="0"/>
              <a:t>); </a:t>
            </a:r>
            <a:r>
              <a:rPr dirty="0">
                <a:solidFill>
                  <a:srgbClr val="008F00"/>
                </a:solidFill>
              </a:rPr>
              <a:t>// display Have a nice day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</a:t>
            </a:r>
            <a:r>
              <a:rPr dirty="0">
                <a:solidFill>
                  <a:srgbClr val="800020"/>
                </a:solidFill>
              </a:rPr>
              <a:t>“&lt;/pre&gt;”</a:t>
            </a:r>
            <a:r>
              <a:rPr dirty="0"/>
              <a:t>); </a:t>
            </a:r>
            <a:r>
              <a:rPr dirty="0">
                <a:solidFill>
                  <a:srgbClr val="008F00"/>
                </a:solidFill>
              </a:rPr>
              <a:t>// remember to close the tag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794668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document.write() examp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document.write() example </a:t>
            </a:r>
            <a:r>
              <a:rPr lang="en-US" dirty="0" smtClean="0"/>
              <a:t>2</a:t>
            </a:r>
            <a:endParaRPr dirty="0"/>
          </a:p>
        </p:txBody>
      </p:sp>
      <p:sp>
        <p:nvSpPr>
          <p:cNvPr id="473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JavaScript</a:t>
            </a:r>
            <a:r>
              <a:rPr dirty="0"/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&lt;script&gt;</a:t>
            </a:r>
          </a:p>
          <a:p>
            <a:pPr lvl="3" indent="1333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//This example uses HTML tags in document.write()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</a:t>
            </a:r>
            <a:r>
              <a:rPr dirty="0">
                <a:solidFill>
                  <a:srgbClr val="800020"/>
                </a:solidFill>
              </a:rPr>
              <a:t>“Hello!”,“&lt;br /&gt;”</a:t>
            </a:r>
            <a:r>
              <a:rPr dirty="0"/>
              <a:t>); </a:t>
            </a:r>
            <a:r>
              <a:rPr dirty="0">
                <a:solidFill>
                  <a:srgbClr val="008F00"/>
                </a:solidFill>
              </a:rPr>
              <a:t>// use &lt;br /&gt; tag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</a:t>
            </a:r>
            <a:r>
              <a:rPr dirty="0">
                <a:solidFill>
                  <a:srgbClr val="800020"/>
                </a:solidFill>
              </a:rPr>
              <a:t>“Hello!”,  “&amp;nbsp;”,“How art thou?”</a:t>
            </a:r>
            <a:r>
              <a:rPr dirty="0"/>
              <a:t>);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</a:t>
            </a:r>
            <a:r>
              <a:rPr dirty="0">
                <a:solidFill>
                  <a:srgbClr val="800020"/>
                </a:solidFill>
              </a:rPr>
              <a:t>“&lt;h1&gt;Hello!&lt;/h1&gt;”</a:t>
            </a:r>
            <a:r>
              <a:rPr dirty="0"/>
              <a:t>); </a:t>
            </a:r>
            <a:r>
              <a:rPr dirty="0">
                <a:solidFill>
                  <a:srgbClr val="008F00"/>
                </a:solidFill>
              </a:rPr>
              <a:t>// use &lt;h1&gt; tag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8F00"/>
                </a:solidFill>
              </a:rPr>
              <a:t>// use &lt;font&gt; tag (includes escape sequences)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</a:t>
            </a:r>
            <a:r>
              <a:rPr dirty="0">
                <a:solidFill>
                  <a:srgbClr val="800020"/>
                </a:solidFill>
              </a:rPr>
              <a:t>“&lt;font face=\“Arial\”&gt;Hello!&lt;/font&gt;”</a:t>
            </a:r>
            <a:r>
              <a:rPr dirty="0"/>
              <a:t>);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0953441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document.writeln()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document.writeln() example</a:t>
            </a:r>
          </a:p>
        </p:txBody>
      </p:sp>
      <p:sp>
        <p:nvSpPr>
          <p:cNvPr id="476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&lt;!-- 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JavaScript</a:t>
            </a:r>
            <a:r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3" indent="1333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//Compare this to document.write() example 1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document.writeln</a:t>
            </a:r>
            <a:r>
              <a:t>(</a:t>
            </a:r>
            <a:r>
              <a:rPr>
                <a:solidFill>
                  <a:srgbClr val="800020"/>
                </a:solidFill>
              </a:rPr>
              <a:t>“Hello!”</a:t>
            </a:r>
            <a:r>
              <a:t>); </a:t>
            </a:r>
            <a:r>
              <a:rPr>
                <a:solidFill>
                  <a:srgbClr val="008F00"/>
                </a:solidFill>
              </a:rPr>
              <a:t>//note lack of space after the ! mark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document.writeln</a:t>
            </a:r>
            <a:r>
              <a:t>(</a:t>
            </a:r>
            <a:r>
              <a:rPr>
                <a:solidFill>
                  <a:srgbClr val="800020"/>
                </a:solidFill>
              </a:rPr>
              <a:t>“Hello!”,  “&amp;nbsp;”,“How art thou?”</a:t>
            </a:r>
            <a:r>
              <a:t>);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683579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alert() examp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alert() example 1</a:t>
            </a:r>
          </a:p>
        </p:txBody>
      </p:sp>
      <p:sp>
        <p:nvSpPr>
          <p:cNvPr id="479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&lt;!-- 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JavaScript</a:t>
            </a:r>
            <a:r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3" indent="1333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//display following message using the alert method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alert</a:t>
            </a:r>
            <a:r>
              <a:t>(</a:t>
            </a:r>
            <a:r>
              <a:rPr>
                <a:solidFill>
                  <a:srgbClr val="800020"/>
                </a:solidFill>
              </a:rPr>
              <a:t>“Display an alert box and show this message!”</a:t>
            </a:r>
            <a:r>
              <a:t>);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8097011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alert() examp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alert() example 2</a:t>
            </a:r>
          </a:p>
        </p:txBody>
      </p:sp>
      <p:sp>
        <p:nvSpPr>
          <p:cNvPr id="482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&lt;!-- 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JavaScript</a:t>
            </a:r>
            <a:r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3" indent="1333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//display following message using the alert method</a:t>
            </a:r>
          </a:p>
          <a:p>
            <a:pPr lvl="3" indent="1333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//use the newline escape sequence to create two lines of text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alert</a:t>
            </a:r>
            <a:r>
              <a:t>(</a:t>
            </a:r>
            <a:r>
              <a:rPr>
                <a:solidFill>
                  <a:srgbClr val="800020"/>
                </a:solidFill>
              </a:rPr>
              <a:t>“Display an alert box and show this message!\nAlso, display this line after the first sentence.”</a:t>
            </a:r>
            <a:r>
              <a:t>);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&lt;/html&gt;</a:t>
            </a:r>
          </a:p>
        </p:txBody>
      </p:sp>
      <p:sp>
        <p:nvSpPr>
          <p:cNvPr id="483" name="Line"/>
          <p:cNvSpPr/>
          <p:nvPr/>
        </p:nvSpPr>
        <p:spPr>
          <a:xfrm flipV="1">
            <a:off x="10060971" y="5933047"/>
            <a:ext cx="1" cy="1016001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84" name="Using newline escape sequence"/>
          <p:cNvSpPr txBox="1"/>
          <p:nvPr/>
        </p:nvSpPr>
        <p:spPr>
          <a:xfrm>
            <a:off x="7828053" y="6832600"/>
            <a:ext cx="454203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indent="0"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Using newline </a:t>
            </a:r>
            <a:r>
              <a:rPr>
                <a:solidFill>
                  <a:srgbClr val="800020"/>
                </a:solidFill>
              </a:rPr>
              <a:t>escape sequence</a:t>
            </a:r>
          </a:p>
        </p:txBody>
      </p:sp>
    </p:spTree>
    <p:extLst>
      <p:ext uri="{BB962C8B-B14F-4D97-AF65-F5344CB8AC3E}">
        <p14:creationId xmlns:p14="http://schemas.microsoft.com/office/powerpoint/2010/main" val="171251080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Variables</a:t>
            </a:r>
          </a:p>
        </p:txBody>
      </p:sp>
      <p:sp>
        <p:nvSpPr>
          <p:cNvPr id="487" name="Variables are named containers that hold or store information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Variables</a:t>
            </a:r>
            <a:r>
              <a:rPr>
                <a:solidFill>
                  <a:srgbClr val="00008B"/>
                </a:solidFill>
                <a:latin typeface="+mj-lt"/>
              </a:rPr>
              <a:t> are </a:t>
            </a:r>
            <a:r>
              <a:rPr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named containers</a:t>
            </a:r>
            <a:r>
              <a:rPr>
                <a:solidFill>
                  <a:srgbClr val="00008B"/>
                </a:solidFill>
                <a:latin typeface="+mj-lt"/>
              </a:rPr>
              <a:t> that hold or store information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Declaring/defining variables in JavaScript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 </a:t>
            </a:r>
            <a:r>
              <a:rPr b="0" i="1" dirty="0">
                <a:solidFill>
                  <a:srgbClr val="424242"/>
                </a:solidFill>
                <a:latin typeface="+mj-lt"/>
              </a:rPr>
              <a:t>variable-name</a:t>
            </a:r>
            <a:r>
              <a:rPr b="0" dirty="0">
                <a:solidFill>
                  <a:srgbClr val="00008B"/>
                </a:solidFill>
                <a:latin typeface="+mj-lt"/>
              </a:rPr>
              <a:t>;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or</a:t>
            </a: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 </a:t>
            </a:r>
            <a:r>
              <a:rPr b="0" i="1" dirty="0">
                <a:solidFill>
                  <a:srgbClr val="424242"/>
                </a:solidFill>
                <a:latin typeface="+mj-lt"/>
              </a:rPr>
              <a:t>variable-name</a:t>
            </a:r>
            <a:r>
              <a:rPr b="0" dirty="0">
                <a:solidFill>
                  <a:srgbClr val="00008B"/>
                </a:solidFill>
                <a:latin typeface="+mj-lt"/>
              </a:rPr>
              <a:t> = </a:t>
            </a:r>
            <a:r>
              <a:rPr b="0" i="1" dirty="0">
                <a:solidFill>
                  <a:srgbClr val="424242"/>
                </a:solidFill>
                <a:latin typeface="+mj-lt"/>
              </a:rPr>
              <a:t>value</a:t>
            </a:r>
            <a:r>
              <a:rPr b="0" dirty="0">
                <a:solidFill>
                  <a:srgbClr val="00008B"/>
                </a:solidFill>
                <a:latin typeface="+mj-lt"/>
              </a:rPr>
              <a:t>;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NOTE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 dirty="0">
                <a:solidFill>
                  <a:srgbClr val="00008B"/>
                </a:solidFill>
                <a:latin typeface="+mj-lt"/>
              </a:rPr>
              <a:t>var</a:t>
            </a:r>
            <a:r>
              <a:rPr dirty="0">
                <a:solidFill>
                  <a:srgbClr val="00008B"/>
                </a:solidFill>
                <a:latin typeface="+mj-lt"/>
              </a:rPr>
              <a:t> is a Javascript </a:t>
            </a: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keyword</a:t>
            </a:r>
            <a:r>
              <a:rPr dirty="0">
                <a:solidFill>
                  <a:srgbClr val="00008B"/>
                </a:solidFill>
                <a:latin typeface="+mj-lt"/>
              </a:rPr>
              <a:t> that </a:t>
            </a:r>
            <a:r>
              <a:rPr b="1" u="sng" dirty="0">
                <a:solidFill>
                  <a:srgbClr val="00008B"/>
                </a:solidFill>
                <a:latin typeface="+mj-lt"/>
              </a:rPr>
              <a:t>must be used to define variables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+mj-lt"/>
              </a:rPr>
              <a:t>ExampleS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</a:t>
            </a:r>
            <a:r>
              <a:rPr b="0" dirty="0">
                <a:solidFill>
                  <a:srgbClr val="00008B"/>
                </a:solidFill>
                <a:latin typeface="+mj-lt"/>
              </a:rPr>
              <a:t> </a:t>
            </a:r>
            <a:r>
              <a:rPr b="0" dirty="0">
                <a:solidFill>
                  <a:srgbClr val="424242"/>
                </a:solidFill>
                <a:latin typeface="+mj-lt"/>
              </a:rPr>
              <a:t>x</a:t>
            </a:r>
            <a:r>
              <a:rPr b="0" dirty="0">
                <a:solidFill>
                  <a:srgbClr val="00008B"/>
                </a:solidFill>
                <a:latin typeface="+mj-lt"/>
              </a:rPr>
              <a:t>; </a:t>
            </a:r>
            <a:r>
              <a:rPr b="0" dirty="0">
                <a:solidFill>
                  <a:srgbClr val="008F00"/>
                </a:solidFill>
                <a:latin typeface="+mj-lt"/>
              </a:rPr>
              <a:t>//undefined data type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</a:t>
            </a:r>
            <a:r>
              <a:rPr b="0" dirty="0">
                <a:solidFill>
                  <a:srgbClr val="00008B"/>
                </a:solidFill>
                <a:latin typeface="+mj-lt"/>
              </a:rPr>
              <a:t> </a:t>
            </a:r>
            <a:r>
              <a:rPr b="0" dirty="0">
                <a:solidFill>
                  <a:srgbClr val="424242"/>
                </a:solidFill>
                <a:latin typeface="+mj-lt"/>
              </a:rPr>
              <a:t>y=43</a:t>
            </a:r>
            <a:r>
              <a:rPr b="0" dirty="0">
                <a:solidFill>
                  <a:srgbClr val="00008B"/>
                </a:solidFill>
                <a:latin typeface="+mj-lt"/>
              </a:rPr>
              <a:t>; </a:t>
            </a:r>
            <a:r>
              <a:rPr b="0" dirty="0">
                <a:solidFill>
                  <a:srgbClr val="008F00"/>
                </a:solidFill>
                <a:latin typeface="+mj-lt"/>
              </a:rPr>
              <a:t>//number data type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</a:t>
            </a:r>
            <a:r>
              <a:rPr b="0" dirty="0">
                <a:solidFill>
                  <a:srgbClr val="00008B"/>
                </a:solidFill>
                <a:latin typeface="+mj-lt"/>
              </a:rPr>
              <a:t> </a:t>
            </a:r>
            <a:r>
              <a:rPr b="0" dirty="0">
                <a:solidFill>
                  <a:srgbClr val="424242"/>
                </a:solidFill>
                <a:latin typeface="+mj-lt"/>
              </a:rPr>
              <a:t>z=“Hello”</a:t>
            </a:r>
            <a:r>
              <a:rPr b="0" dirty="0">
                <a:solidFill>
                  <a:srgbClr val="00008B"/>
                </a:solidFill>
                <a:latin typeface="+mj-lt"/>
              </a:rPr>
              <a:t>; </a:t>
            </a:r>
            <a:r>
              <a:rPr b="0" dirty="0">
                <a:solidFill>
                  <a:srgbClr val="008F00"/>
                </a:solidFill>
                <a:latin typeface="+mj-lt"/>
              </a:rPr>
              <a:t>//string data type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</a:t>
            </a:r>
            <a:r>
              <a:rPr b="0" dirty="0">
                <a:solidFill>
                  <a:srgbClr val="00008B"/>
                </a:solidFill>
                <a:latin typeface="+mj-lt"/>
              </a:rPr>
              <a:t> </a:t>
            </a:r>
            <a:r>
              <a:rPr b="0" dirty="0">
                <a:solidFill>
                  <a:srgbClr val="424242"/>
                </a:solidFill>
                <a:latin typeface="+mj-lt"/>
              </a:rPr>
              <a:t>q=2, g=33, myVal=0</a:t>
            </a:r>
            <a:r>
              <a:rPr b="0" dirty="0">
                <a:solidFill>
                  <a:srgbClr val="00008B"/>
                </a:solidFill>
                <a:latin typeface="+mj-lt"/>
              </a:rPr>
              <a:t>;</a:t>
            </a:r>
            <a:r>
              <a:rPr dirty="0">
                <a:latin typeface="+mj-lt"/>
              </a:rPr>
              <a:t> </a:t>
            </a:r>
            <a:r>
              <a:rPr b="0" dirty="0">
                <a:solidFill>
                  <a:srgbClr val="008F00"/>
                </a:solidFill>
                <a:latin typeface="+mj-lt"/>
              </a:rPr>
              <a:t>//multiple variable declaration/definition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BEST PRACTICE:</a:t>
            </a:r>
            <a:r>
              <a:rPr dirty="0">
                <a:solidFill>
                  <a:srgbClr val="00008B"/>
                </a:solidFill>
                <a:latin typeface="+mj-lt"/>
              </a:rPr>
              <a:t> Define all your </a:t>
            </a:r>
            <a:r>
              <a:rPr i="1" dirty="0">
                <a:solidFill>
                  <a:srgbClr val="00008B"/>
                </a:solidFill>
                <a:latin typeface="+mj-lt"/>
              </a:rPr>
              <a:t>variables</a:t>
            </a:r>
            <a:r>
              <a:rPr dirty="0">
                <a:solidFill>
                  <a:srgbClr val="00008B"/>
                </a:solidFill>
                <a:latin typeface="+mj-lt"/>
              </a:rPr>
              <a:t> at the </a:t>
            </a:r>
            <a:r>
              <a:rPr u="sng"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beginning of your script</a:t>
            </a:r>
          </a:p>
        </p:txBody>
      </p:sp>
    </p:spTree>
    <p:extLst>
      <p:ext uri="{BB962C8B-B14F-4D97-AF65-F5344CB8AC3E}">
        <p14:creationId xmlns:p14="http://schemas.microsoft.com/office/powerpoint/2010/main" val="159331296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Variable-name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Variable-name rules</a:t>
            </a:r>
          </a:p>
        </p:txBody>
      </p:sp>
      <p:sp>
        <p:nvSpPr>
          <p:cNvPr id="490" name="Variable names can contain uppercase letters, lowercase letters, digits, and underscores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buClr>
                <a:srgbClr val="800020"/>
              </a:buClr>
              <a:buSzPct val="200000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Variable names can contain </a:t>
            </a:r>
            <a:r>
              <a:rPr b="1" dirty="0">
                <a:solidFill>
                  <a:srgbClr val="00008B"/>
                </a:solidFill>
                <a:latin typeface="+mj-lt"/>
              </a:rPr>
              <a:t>uppercase letters</a:t>
            </a:r>
            <a:r>
              <a:rPr dirty="0">
                <a:solidFill>
                  <a:srgbClr val="00008B"/>
                </a:solidFill>
                <a:latin typeface="+mj-lt"/>
              </a:rPr>
              <a:t>, </a:t>
            </a:r>
            <a:r>
              <a:rPr b="1" dirty="0">
                <a:solidFill>
                  <a:srgbClr val="00008B"/>
                </a:solidFill>
                <a:latin typeface="+mj-lt"/>
              </a:rPr>
              <a:t>lowercase letters</a:t>
            </a:r>
            <a:r>
              <a:rPr dirty="0">
                <a:solidFill>
                  <a:srgbClr val="00008B"/>
                </a:solidFill>
                <a:latin typeface="+mj-lt"/>
              </a:rPr>
              <a:t>, </a:t>
            </a:r>
            <a:r>
              <a:rPr b="1" dirty="0">
                <a:solidFill>
                  <a:srgbClr val="00008B"/>
                </a:solidFill>
                <a:latin typeface="+mj-lt"/>
              </a:rPr>
              <a:t>digits</a:t>
            </a:r>
            <a:r>
              <a:rPr dirty="0">
                <a:solidFill>
                  <a:srgbClr val="00008B"/>
                </a:solidFill>
                <a:latin typeface="+mj-lt"/>
              </a:rPr>
              <a:t>, and </a:t>
            </a:r>
            <a:r>
              <a:rPr b="1" dirty="0">
                <a:solidFill>
                  <a:srgbClr val="00008B"/>
                </a:solidFill>
                <a:latin typeface="+mj-lt"/>
              </a:rPr>
              <a:t>underscores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spcBef>
                <a:spcPts val="3200"/>
              </a:spcBef>
              <a:buClr>
                <a:srgbClr val="800020"/>
              </a:buCl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 dirty="0">
                <a:solidFill>
                  <a:srgbClr val="8B0000"/>
                </a:solidFill>
                <a:latin typeface="+mj-lt"/>
              </a:rPr>
              <a:t>Example</a:t>
            </a:r>
            <a:r>
              <a:rPr dirty="0">
                <a:solidFill>
                  <a:srgbClr val="8B0000"/>
                </a:solidFill>
                <a:latin typeface="+mj-lt"/>
              </a:rPr>
              <a:t>: </a:t>
            </a:r>
            <a:r>
              <a:rPr b="1" dirty="0">
                <a:solidFill>
                  <a:srgbClr val="00008B"/>
                </a:solidFill>
                <a:latin typeface="+mj-lt"/>
              </a:rPr>
              <a:t>X, y, w22, d_celsius</a:t>
            </a:r>
          </a:p>
          <a:p>
            <a:pPr algn="l">
              <a:buClr>
                <a:srgbClr val="800020"/>
              </a:buClr>
              <a:buSzPct val="200000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Variable names </a:t>
            </a:r>
            <a:r>
              <a:rPr b="1" dirty="0">
                <a:solidFill>
                  <a:srgbClr val="00008B"/>
                </a:solidFill>
                <a:latin typeface="+mj-lt"/>
              </a:rPr>
              <a:t>can not</a:t>
            </a:r>
            <a:r>
              <a:rPr dirty="0">
                <a:solidFill>
                  <a:srgbClr val="00008B"/>
                </a:solidFill>
                <a:latin typeface="+mj-lt"/>
              </a:rPr>
              <a:t> begin with a </a:t>
            </a:r>
            <a:r>
              <a:rPr b="1" dirty="0">
                <a:solidFill>
                  <a:srgbClr val="00008B"/>
                </a:solidFill>
                <a:latin typeface="+mj-lt"/>
              </a:rPr>
              <a:t>digit</a:t>
            </a:r>
          </a:p>
          <a:p>
            <a:pPr algn="l">
              <a:spcBef>
                <a:spcPts val="3200"/>
              </a:spcBef>
              <a:buClr>
                <a:srgbClr val="800020"/>
              </a:buClr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 dirty="0">
                <a:latin typeface="+mj-lt"/>
              </a:rPr>
              <a:t>Example:</a:t>
            </a:r>
            <a:r>
              <a:rPr b="1" dirty="0">
                <a:solidFill>
                  <a:srgbClr val="00008B"/>
                </a:solidFill>
                <a:latin typeface="+mj-lt"/>
              </a:rPr>
              <a:t> </a:t>
            </a:r>
            <a:r>
              <a:rPr b="1" dirty="0" smtClean="0">
                <a:solidFill>
                  <a:srgbClr val="00008B"/>
                </a:solidFill>
                <a:latin typeface="+mj-lt"/>
              </a:rPr>
              <a:t>2</a:t>
            </a:r>
            <a:r>
              <a:rPr dirty="0" smtClean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x 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is not a correct variable name</a:t>
            </a:r>
          </a:p>
          <a:p>
            <a:pPr algn="l">
              <a:buClr>
                <a:srgbClr val="800020"/>
              </a:buClr>
              <a:buSzPct val="200000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Variable names are </a:t>
            </a:r>
            <a:r>
              <a:rPr b="1" dirty="0">
                <a:solidFill>
                  <a:srgbClr val="00008B"/>
                </a:solidFill>
                <a:latin typeface="+mj-lt"/>
              </a:rPr>
              <a:t>case sensitive</a:t>
            </a:r>
          </a:p>
          <a:p>
            <a:pPr algn="l">
              <a:spcBef>
                <a:spcPts val="3200"/>
              </a:spcBef>
              <a:buClr>
                <a:srgbClr val="800020"/>
              </a:buCl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 dirty="0">
                <a:solidFill>
                  <a:srgbClr val="800020"/>
                </a:solidFill>
                <a:latin typeface="+mj-lt"/>
              </a:rPr>
              <a:t>Example:</a:t>
            </a:r>
            <a:r>
              <a:rPr b="1" dirty="0">
                <a:solidFill>
                  <a:srgbClr val="00008B"/>
                </a:solidFill>
                <a:latin typeface="+mj-lt"/>
              </a:rPr>
              <a:t> x</a:t>
            </a:r>
            <a:r>
              <a:rPr dirty="0">
                <a:solidFill>
                  <a:srgbClr val="00008B"/>
                </a:solidFill>
                <a:latin typeface="+mj-lt"/>
              </a:rPr>
              <a:t> and </a:t>
            </a:r>
            <a:r>
              <a:rPr b="1" dirty="0">
                <a:solidFill>
                  <a:srgbClr val="00008B"/>
                </a:solidFill>
                <a:latin typeface="+mj-lt"/>
              </a:rPr>
              <a:t>X</a:t>
            </a:r>
            <a:r>
              <a:rPr dirty="0">
                <a:solidFill>
                  <a:srgbClr val="00008B"/>
                </a:solidFill>
                <a:latin typeface="+mj-lt"/>
              </a:rPr>
              <a:t> are different variable names</a:t>
            </a:r>
          </a:p>
          <a:p>
            <a:pPr algn="l">
              <a:spcBef>
                <a:spcPts val="3200"/>
              </a:spcBef>
              <a:buClr>
                <a:srgbClr val="800020"/>
              </a:buClr>
              <a:buSzPct val="200000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Variable names </a:t>
            </a:r>
            <a:r>
              <a:rPr b="1" dirty="0" smtClean="0">
                <a:solidFill>
                  <a:srgbClr val="00008B"/>
                </a:solidFill>
                <a:latin typeface="+mj-lt"/>
              </a:rPr>
              <a:t>cannot</a:t>
            </a:r>
            <a:r>
              <a:rPr dirty="0" smtClean="0">
                <a:solidFill>
                  <a:srgbClr val="00008B"/>
                </a:solidFill>
                <a:latin typeface="+mj-lt"/>
              </a:rPr>
              <a:t> </a:t>
            </a:r>
            <a:r>
              <a:rPr dirty="0">
                <a:solidFill>
                  <a:srgbClr val="00008B"/>
                </a:solidFill>
                <a:latin typeface="+mj-lt"/>
              </a:rPr>
              <a:t>use keywords (or reserved words), such as: </a:t>
            </a:r>
            <a:r>
              <a:rPr b="1" dirty="0">
                <a:solidFill>
                  <a:srgbClr val="00008B"/>
                </a:solidFill>
                <a:latin typeface="+mj-lt"/>
              </a:rPr>
              <a:t>if</a:t>
            </a:r>
            <a:r>
              <a:rPr dirty="0">
                <a:solidFill>
                  <a:srgbClr val="00008B"/>
                </a:solidFill>
                <a:latin typeface="+mj-lt"/>
              </a:rPr>
              <a:t>, </a:t>
            </a:r>
            <a:r>
              <a:rPr b="1" dirty="0">
                <a:solidFill>
                  <a:srgbClr val="00008B"/>
                </a:solidFill>
                <a:latin typeface="+mj-lt"/>
              </a:rPr>
              <a:t>var</a:t>
            </a:r>
            <a:r>
              <a:rPr dirty="0">
                <a:solidFill>
                  <a:srgbClr val="00008B"/>
                </a:solidFill>
                <a:latin typeface="+mj-lt"/>
              </a:rPr>
              <a:t>, </a:t>
            </a:r>
            <a:r>
              <a:rPr b="1" dirty="0">
                <a:solidFill>
                  <a:srgbClr val="00008B"/>
                </a:solidFill>
                <a:latin typeface="+mj-lt"/>
              </a:rPr>
              <a:t>for</a:t>
            </a:r>
            <a:r>
              <a:rPr dirty="0">
                <a:solidFill>
                  <a:srgbClr val="00008B"/>
                </a:solidFill>
                <a:latin typeface="+mj-lt"/>
              </a:rPr>
              <a:t>, etc. (</a:t>
            </a:r>
            <a:r>
              <a:rPr dirty="0">
                <a:solidFill>
                  <a:srgbClr val="800020"/>
                </a:solidFill>
                <a:latin typeface="+mj-lt"/>
              </a:rPr>
              <a:t>refer to page H-81 for more JavaScript keywords</a:t>
            </a:r>
            <a:r>
              <a:rPr dirty="0">
                <a:solidFill>
                  <a:srgbClr val="00008B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735789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Variable, or data,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Variable, or data, types</a:t>
            </a:r>
          </a:p>
        </p:txBody>
      </p:sp>
      <p:graphicFrame>
        <p:nvGraphicFramePr>
          <p:cNvPr id="493" name="Table"/>
          <p:cNvGraphicFramePr/>
          <p:nvPr>
            <p:extLst>
              <p:ext uri="{D42A27DB-BD31-4B8C-83A1-F6EECF244321}">
                <p14:modId xmlns:p14="http://schemas.microsoft.com/office/powerpoint/2010/main" val="1784027692"/>
              </p:ext>
            </p:extLst>
          </p:nvPr>
        </p:nvGraphicFramePr>
        <p:xfrm>
          <a:off x="193964" y="1163783"/>
          <a:ext cx="12469091" cy="7645093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2797956"/>
                <a:gridCol w="9671135"/>
              </a:tblGrid>
              <a:tr h="1417181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Undefined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+mj-lt"/>
                        </a:rPr>
                        <a:t>Used to define variables without initializing them, e.g., </a:t>
                      </a:r>
                      <a:r>
                        <a:rPr b="1">
                          <a:latin typeface="+mj-lt"/>
                        </a:rPr>
                        <a:t>var</a:t>
                      </a:r>
                      <a:r>
                        <a:rPr>
                          <a:latin typeface="+mj-lt"/>
                        </a:rPr>
                        <a:t> </a:t>
                      </a:r>
                      <a:r>
                        <a:rPr>
                          <a:solidFill>
                            <a:srgbClr val="424242"/>
                          </a:solidFill>
                          <a:latin typeface="+mj-lt"/>
                        </a:rPr>
                        <a:t>x</a:t>
                      </a:r>
                      <a:r>
                        <a:rPr>
                          <a:latin typeface="+mj-lt"/>
                        </a:rPr>
                        <a:t>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389266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Number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+mj-lt"/>
                        </a:rPr>
                        <a:t>Represents both integers and floating point numbers, e.g., </a:t>
                      </a:r>
                      <a:r>
                        <a:rPr b="1">
                          <a:latin typeface="+mj-lt"/>
                        </a:rPr>
                        <a:t>var </a:t>
                      </a:r>
                      <a:r>
                        <a:rPr>
                          <a:solidFill>
                            <a:srgbClr val="424242"/>
                          </a:solidFill>
                          <a:latin typeface="+mj-lt"/>
                        </a:rPr>
                        <a:t>y</a:t>
                      </a:r>
                      <a:r>
                        <a:rPr>
                          <a:latin typeface="+mj-lt"/>
                        </a:rPr>
                        <a:t>=</a:t>
                      </a:r>
                      <a:r>
                        <a:rPr b="1">
                          <a:latin typeface="+mj-lt"/>
                        </a:rPr>
                        <a:t>43</a:t>
                      </a:r>
                      <a:r>
                        <a:rPr>
                          <a:latin typeface="+mj-lt"/>
                        </a:rPr>
                        <a:t>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74337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+mj-lt"/>
                        </a:rPr>
                        <a:t>Represents a sequence of characters. Strings can be defined using either single or double quotes e.g., </a:t>
                      </a:r>
                      <a:r>
                        <a:rPr b="1">
                          <a:latin typeface="+mj-lt"/>
                        </a:rPr>
                        <a:t>var</a:t>
                      </a:r>
                      <a:r>
                        <a:rPr>
                          <a:latin typeface="+mj-lt"/>
                        </a:rPr>
                        <a:t> </a:t>
                      </a:r>
                      <a:r>
                        <a:rPr>
                          <a:solidFill>
                            <a:srgbClr val="424242"/>
                          </a:solidFill>
                          <a:latin typeface="+mj-lt"/>
                        </a:rPr>
                        <a:t>z</a:t>
                      </a:r>
                      <a:r>
                        <a:rPr>
                          <a:latin typeface="+mj-lt"/>
                        </a:rPr>
                        <a:t>=“Hello”; or </a:t>
                      </a:r>
                      <a:r>
                        <a:rPr b="1">
                          <a:latin typeface="+mj-lt"/>
                        </a:rPr>
                        <a:t>var</a:t>
                      </a:r>
                      <a:r>
                        <a:rPr>
                          <a:latin typeface="+mj-lt"/>
                        </a:rPr>
                        <a:t> </a:t>
                      </a:r>
                      <a:r>
                        <a:rPr>
                          <a:solidFill>
                            <a:srgbClr val="424242"/>
                          </a:solidFill>
                          <a:latin typeface="+mj-lt"/>
                        </a:rPr>
                        <a:t>w</a:t>
                      </a:r>
                      <a:r>
                        <a:rPr>
                          <a:latin typeface="+mj-lt"/>
                        </a:rPr>
                        <a:t>=‘This is a text’;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390107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Null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+mj-lt"/>
                        </a:rPr>
                        <a:t>Used to create an empty variable, e.g., </a:t>
                      </a:r>
                      <a:r>
                        <a:rPr b="1">
                          <a:latin typeface="+mj-lt"/>
                        </a:rPr>
                        <a:t>var</a:t>
                      </a:r>
                      <a:r>
                        <a:rPr>
                          <a:latin typeface="+mj-lt"/>
                        </a:rPr>
                        <a:t> </a:t>
                      </a:r>
                      <a:r>
                        <a:rPr>
                          <a:solidFill>
                            <a:srgbClr val="424242"/>
                          </a:solidFill>
                          <a:latin typeface="+mj-lt"/>
                        </a:rPr>
                        <a:t>p</a:t>
                      </a:r>
                      <a:r>
                        <a:rPr>
                          <a:latin typeface="+mj-lt"/>
                        </a:rPr>
                        <a:t>=</a:t>
                      </a:r>
                      <a:r>
                        <a:rPr b="1">
                          <a:latin typeface="+mj-lt"/>
                        </a:rPr>
                        <a:t>null</a:t>
                      </a:r>
                      <a:r>
                        <a:rPr>
                          <a:latin typeface="+mj-lt"/>
                        </a:rPr>
                        <a:t>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705166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Boolean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>
                          <a:latin typeface="+mj-lt"/>
                        </a:rPr>
                        <a:t>True or false variable, e.g., </a:t>
                      </a:r>
                      <a:r>
                        <a:rPr b="1" dirty="0">
                          <a:latin typeface="+mj-lt"/>
                        </a:rPr>
                        <a:t>var</a:t>
                      </a:r>
                      <a:r>
                        <a:rPr dirty="0">
                          <a:latin typeface="+mj-lt"/>
                        </a:rPr>
                        <a:t> </a:t>
                      </a:r>
                      <a:r>
                        <a:rPr dirty="0">
                          <a:solidFill>
                            <a:srgbClr val="424242"/>
                          </a:solidFill>
                          <a:latin typeface="+mj-lt"/>
                        </a:rPr>
                        <a:t>logic</a:t>
                      </a:r>
                      <a:r>
                        <a:rPr dirty="0">
                          <a:latin typeface="+mj-lt"/>
                        </a:rPr>
                        <a:t>=</a:t>
                      </a:r>
                      <a:r>
                        <a:rPr b="1" dirty="0">
                          <a:latin typeface="+mj-lt"/>
                        </a:rPr>
                        <a:t>true</a:t>
                      </a:r>
                      <a:r>
                        <a:rPr dirty="0">
                          <a:latin typeface="+mj-lt"/>
                        </a:rPr>
                        <a:t>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7138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 algn="ctr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tag_name</a:t>
            </a:r>
            <a:r>
              <a:rPr lang="en-US" dirty="0" smtClean="0"/>
              <a:t> attribute1=</a:t>
            </a:r>
            <a:r>
              <a:rPr lang="mr-IN" dirty="0" smtClean="0"/>
              <a:t>…</a:t>
            </a:r>
            <a:r>
              <a:rPr lang="en-US" dirty="0" smtClean="0"/>
              <a:t> attribute2=...&gt;content&lt;/</a:t>
            </a:r>
            <a:r>
              <a:rPr lang="en-US" dirty="0" err="1" smtClean="0"/>
              <a:t>tag_name</a:t>
            </a:r>
            <a:r>
              <a:rPr lang="en-US" dirty="0" smtClean="0"/>
              <a:t>&gt;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Example: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 color=“#000000” align=“center”&gt;</a:t>
            </a:r>
            <a:r>
              <a:rPr lang="en-US" dirty="0" smtClean="0"/>
              <a:t>Introduction to HTML</a:t>
            </a: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Modern browsers ignore attributes in h tags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&lt;h2&gt;&lt;font color=“red” face=“</a:t>
            </a:r>
            <a:r>
              <a:rPr lang="en-US" dirty="0" err="1" smtClean="0">
                <a:solidFill>
                  <a:srgbClr val="FF0000"/>
                </a:solidFill>
              </a:rPr>
              <a:t>arial</a:t>
            </a:r>
            <a:r>
              <a:rPr lang="en-US" dirty="0" smtClean="0">
                <a:solidFill>
                  <a:srgbClr val="FF0000"/>
                </a:solidFill>
              </a:rPr>
              <a:t>” size=“+3”&gt;</a:t>
            </a:r>
            <a:r>
              <a:rPr lang="en-US" dirty="0" smtClean="0"/>
              <a:t>Heading</a:t>
            </a:r>
            <a:r>
              <a:rPr lang="en-US" dirty="0" smtClean="0">
                <a:solidFill>
                  <a:srgbClr val="FF0000"/>
                </a:solidFill>
              </a:rPr>
              <a:t>&lt;/font&gt;&lt;h2&gt;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4171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Arithmetic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Arithmetic operators</a:t>
            </a:r>
          </a:p>
        </p:txBody>
      </p:sp>
      <p:graphicFrame>
        <p:nvGraphicFramePr>
          <p:cNvPr id="496" name="Table"/>
          <p:cNvGraphicFramePr/>
          <p:nvPr>
            <p:extLst>
              <p:ext uri="{D42A27DB-BD31-4B8C-83A1-F6EECF244321}">
                <p14:modId xmlns:p14="http://schemas.microsoft.com/office/powerpoint/2010/main" val="986740030"/>
              </p:ext>
            </p:extLst>
          </p:nvPr>
        </p:nvGraphicFramePr>
        <p:xfrm>
          <a:off x="1017835" y="1383981"/>
          <a:ext cx="10969129" cy="77849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420243"/>
                <a:gridCol w="8548886"/>
              </a:tblGrid>
              <a:tr h="12440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 dirty="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Operator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</a:tr>
              <a:tr h="12440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+mj-lt"/>
                        </a:rPr>
                        <a:t>Addition: </a:t>
                      </a:r>
                      <a:r>
                        <a:rPr b="1">
                          <a:latin typeface="+mj-lt"/>
                        </a:rPr>
                        <a:t>A+B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12440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+mj-lt"/>
                        </a:rPr>
                        <a:t>Subtraction: </a:t>
                      </a:r>
                      <a:r>
                        <a:rPr b="1">
                          <a:latin typeface="+mj-lt"/>
                        </a:rPr>
                        <a:t>A-B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</a:tr>
              <a:tr h="12440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/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+mj-lt"/>
                        </a:rPr>
                        <a:t>Division: </a:t>
                      </a:r>
                      <a:r>
                        <a:rPr b="1">
                          <a:latin typeface="+mj-lt"/>
                        </a:rPr>
                        <a:t>A/B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12440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*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+mj-lt"/>
                        </a:rPr>
                        <a:t>Multiplication: </a:t>
                      </a:r>
                      <a:r>
                        <a:rPr b="1">
                          <a:latin typeface="+mj-lt"/>
                        </a:rPr>
                        <a:t>A*B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</a:tr>
              <a:tr h="1473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%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>
                          <a:latin typeface="+mj-lt"/>
                        </a:rPr>
                        <a:t>Modulus operator, or remainder function, where the operator finds the remainder of division of one number by another: </a:t>
                      </a:r>
                      <a:r>
                        <a:rPr b="1" dirty="0">
                          <a:latin typeface="+mj-lt"/>
                        </a:rPr>
                        <a:t>A%B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138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imple arithmetic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Simple arithmetic example</a:t>
            </a:r>
          </a:p>
        </p:txBody>
      </p:sp>
      <p:sp>
        <p:nvSpPr>
          <p:cNvPr id="499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&lt;!-- 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JavaScript</a:t>
            </a:r>
            <a:r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//declare/define variables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var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temp1=0, temp2=0;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8F00"/>
                </a:solidFill>
              </a:rPr>
              <a:t>//convert temp1 to celsius (temp2)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temp2=(temp1-32)*5/9;</a:t>
            </a:r>
            <a:endParaRPr>
              <a:solidFill>
                <a:srgbClr val="008F00"/>
              </a:solidFill>
            </a:endParaRP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8F00"/>
              </a:solidFill>
            </a:endParaRP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8F00"/>
                </a:solidFill>
              </a:rPr>
              <a:t>//display result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(“temp2 =  ”, temp2, “</a:t>
            </a:r>
            <a:r>
              <a:rPr>
                <a:solidFill>
                  <a:srgbClr val="8B0000"/>
                </a:solidFill>
              </a:rPr>
              <a:t>&lt;br /&gt;</a:t>
            </a:r>
            <a:r>
              <a:t>”);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6523459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Handout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369941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work by Prof. </a:t>
            </a:r>
            <a:r>
              <a:rPr lang="en-US" dirty="0" err="1" smtClean="0"/>
              <a:t>Arash</a:t>
            </a:r>
            <a:r>
              <a:rPr lang="en-US" dirty="0" smtClean="0"/>
              <a:t> </a:t>
            </a:r>
            <a:r>
              <a:rPr lang="en-US" dirty="0" err="1" smtClean="0"/>
              <a:t>Mahboobin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192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&amp; Mail</a:t>
            </a:r>
            <a:endParaRPr lang="en-US" dirty="0"/>
          </a:p>
        </p:txBody>
      </p:sp>
      <p:sp>
        <p:nvSpPr>
          <p:cNvPr id="7" name="To reduce the length of a page and/or locating/accessing material on other web pages, HTML uses a concept called linking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sym typeface="Gill Sans"/>
              </a:rPr>
              <a:t>&lt;a </a:t>
            </a:r>
            <a:r>
              <a:rPr lang="en-US" dirty="0" err="1" smtClean="0">
                <a:solidFill>
                  <a:srgbClr val="FF0000"/>
                </a:solidFill>
                <a:sym typeface="Gill Sans"/>
              </a:rPr>
              <a:t>href</a:t>
            </a:r>
            <a:r>
              <a:rPr lang="en-US" dirty="0" smtClean="0">
                <a:solidFill>
                  <a:srgbClr val="FF0000"/>
                </a:solidFill>
                <a:sym typeface="Gill Sans"/>
              </a:rPr>
              <a:t>=“filename”&gt;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ym typeface="Gill Sans"/>
              </a:rPr>
              <a:t>Text or IMG serving as hypertext link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sym typeface="Gill Sans"/>
              </a:rPr>
              <a:t>&lt;/a&gt;</a:t>
            </a:r>
          </a:p>
          <a:p>
            <a:pPr marL="0" indent="0" algn="ctr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=“http://</a:t>
            </a:r>
            <a:r>
              <a:rPr lang="en-US" dirty="0" err="1" smtClean="0">
                <a:solidFill>
                  <a:srgbClr val="FF0000"/>
                </a:solidFill>
              </a:rPr>
              <a:t>www.google.com</a:t>
            </a:r>
            <a:r>
              <a:rPr lang="en-US" dirty="0" smtClean="0">
                <a:solidFill>
                  <a:srgbClr val="FF0000"/>
                </a:solidFill>
              </a:rPr>
              <a:t>” target=“_blank”&gt;</a:t>
            </a:r>
            <a:r>
              <a:rPr lang="en-US" dirty="0" smtClean="0"/>
              <a:t> Google </a:t>
            </a:r>
            <a:r>
              <a:rPr lang="en-US" dirty="0" smtClean="0">
                <a:solidFill>
                  <a:srgbClr val="FF0000"/>
                </a:solidFill>
              </a:rPr>
              <a:t>&lt;/a&gt;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&lt;a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b="1" dirty="0" err="1" smtClean="0">
                <a:solidFill>
                  <a:srgbClr val="FF0000"/>
                </a:solidFill>
              </a:rPr>
              <a:t>mailto:</a:t>
            </a:r>
            <a:r>
              <a:rPr lang="en-US" dirty="0" err="1" smtClean="0">
                <a:solidFill>
                  <a:srgbClr val="FF0000"/>
                </a:solidFill>
              </a:rPr>
              <a:t>someone@example.com</a:t>
            </a:r>
            <a:r>
              <a:rPr lang="en-US" b="1" dirty="0" err="1" smtClean="0">
                <a:solidFill>
                  <a:srgbClr val="FF0000"/>
                </a:solidFill>
              </a:rPr>
              <a:t>?subject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Hello%20again</a:t>
            </a:r>
            <a:r>
              <a:rPr lang="en-US" dirty="0">
                <a:solidFill>
                  <a:srgbClr val="FF0000"/>
                </a:solidFill>
              </a:rPr>
              <a:t>" </a:t>
            </a:r>
            <a:r>
              <a:rPr lang="en-US" b="1" dirty="0">
                <a:solidFill>
                  <a:srgbClr val="FF0000"/>
                </a:solidFill>
              </a:rPr>
              <a:t>target=</a:t>
            </a:r>
            <a:r>
              <a:rPr lang="en-US" dirty="0">
                <a:solidFill>
                  <a:srgbClr val="FF0000"/>
                </a:solidFill>
              </a:rPr>
              <a:t>"_top"&gt;</a:t>
            </a:r>
            <a:r>
              <a:rPr lang="en-US" dirty="0"/>
              <a:t>Send Mail</a:t>
            </a:r>
            <a:r>
              <a:rPr lang="en-US" dirty="0">
                <a:solidFill>
                  <a:srgbClr val="FF0000"/>
                </a:solidFill>
              </a:rPr>
              <a:t>&lt;/a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 err="1" smtClean="0">
                <a:solidFill>
                  <a:srgbClr val="FF0000"/>
                </a:solidFill>
              </a:rPr>
              <a:t>google.com</a:t>
            </a:r>
            <a:r>
              <a:rPr lang="en-US" dirty="0" smtClean="0">
                <a:solidFill>
                  <a:srgbClr val="FF0000"/>
                </a:solidFill>
              </a:rPr>
              <a:t>”&gt;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image.jpeg</a:t>
            </a:r>
            <a:r>
              <a:rPr lang="en-US" dirty="0" smtClean="0"/>
              <a:t>” /&gt;</a:t>
            </a:r>
            <a:r>
              <a:rPr lang="en-US" dirty="0" smtClean="0">
                <a:solidFill>
                  <a:srgbClr val="FF0000"/>
                </a:solidFill>
              </a:rPr>
              <a:t>&lt;/a&gt;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pPr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986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Link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to a section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0199" y="1041400"/>
            <a:ext cx="12417755" cy="7432040"/>
          </a:xfrm>
        </p:spPr>
        <p:txBody>
          <a:bodyPr/>
          <a:lstStyle/>
          <a:p>
            <a:r>
              <a:rPr lang="en-US" dirty="0" smtClean="0"/>
              <a:t>Step1: Create a name anchor</a:t>
            </a:r>
          </a:p>
          <a:p>
            <a:pPr marL="0" indent="0" algn="ctr">
              <a:buNone/>
            </a:pPr>
            <a:r>
              <a:rPr lang="en-US" dirty="0" smtClean="0"/>
              <a:t>&lt;a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=“Sec-1”&gt;Introduction&lt;/a&gt;</a:t>
            </a:r>
          </a:p>
          <a:p>
            <a:r>
              <a:rPr lang="en-US" dirty="0" smtClean="0"/>
              <a:t>Step2: Link to the name anchor</a:t>
            </a:r>
          </a:p>
          <a:p>
            <a:pPr marL="0" indent="0" algn="ctr">
              <a:buNone/>
            </a:pPr>
            <a:r>
              <a:rPr lang="en-US" dirty="0" smtClean="0"/>
              <a:t>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/>
              <a:t>=“#Sec-1”&gt;Click here&lt;/a&gt;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If section lies in a different file use the following convention for </a:t>
            </a:r>
          </a:p>
          <a:p>
            <a:pPr marL="0" indent="0" algn="ctr">
              <a:buNone/>
            </a:pP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dirty="0" err="1" smtClean="0"/>
              <a:t>filename#name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dirty="0" err="1" smtClean="0"/>
              <a:t>Bio.html#Education</a:t>
            </a:r>
            <a:r>
              <a:rPr lang="en-US" dirty="0" smtClean="0"/>
              <a:t>”&gt;Background&lt;/a&gt;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6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Im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line </a:t>
            </a:r>
            <a:r>
              <a:rPr dirty="0" smtClean="0"/>
              <a:t>Images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image_file_address</a:t>
            </a:r>
            <a:r>
              <a:rPr lang="en-US" dirty="0" smtClean="0"/>
              <a:t>” /&gt;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Controlling size: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src</a:t>
            </a:r>
            <a:r>
              <a:rPr lang="en-US" sz="2800" dirty="0" smtClean="0"/>
              <a:t>=“</a:t>
            </a:r>
            <a:r>
              <a:rPr lang="en-US" sz="2800" dirty="0" err="1" smtClean="0"/>
              <a:t>image_file_address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FF0000"/>
                </a:solidFill>
              </a:rPr>
              <a:t>height</a:t>
            </a:r>
            <a:r>
              <a:rPr lang="en-US" sz="2800" dirty="0" smtClean="0"/>
              <a:t>=“</a:t>
            </a:r>
            <a:r>
              <a:rPr lang="en-US" sz="2800" dirty="0" err="1" smtClean="0"/>
              <a:t>val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FF0000"/>
                </a:solidFill>
              </a:rPr>
              <a:t>width</a:t>
            </a:r>
            <a:r>
              <a:rPr lang="en-US" sz="2800" dirty="0" smtClean="0"/>
              <a:t>=“</a:t>
            </a:r>
            <a:r>
              <a:rPr lang="en-US" sz="2800" dirty="0" err="1" smtClean="0"/>
              <a:t>val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FF0000"/>
                </a:solidFill>
              </a:rPr>
              <a:t>border</a:t>
            </a:r>
            <a:r>
              <a:rPr lang="en-US" sz="2800" dirty="0" smtClean="0"/>
              <a:t>=“</a:t>
            </a:r>
            <a:r>
              <a:rPr lang="en-US" sz="2800" dirty="0" err="1" smtClean="0"/>
              <a:t>val</a:t>
            </a:r>
            <a:r>
              <a:rPr lang="en-US" sz="2800" dirty="0" smtClean="0"/>
              <a:t>” /&gt;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03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Exercise: Team in 5min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82" y="2798619"/>
            <a:ext cx="10050712" cy="3433473"/>
          </a:xfrm>
        </p:spPr>
      </p:pic>
    </p:spTree>
    <p:extLst>
      <p:ext uri="{BB962C8B-B14F-4D97-AF65-F5344CB8AC3E}">
        <p14:creationId xmlns:p14="http://schemas.microsoft.com/office/powerpoint/2010/main" val="126097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eneral forma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TABLES!</a:t>
            </a:r>
            <a:endParaRPr dirty="0"/>
          </a:p>
        </p:txBody>
      </p:sp>
      <p:sp>
        <p:nvSpPr>
          <p:cNvPr id="310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	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&lt;table&gt;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&lt;caption&gt;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Example Table</a:t>
            </a:r>
            <a:r>
              <a:rPr dirty="0"/>
              <a:t> &lt;/caption&gt;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start table row</a:t>
            </a:r>
            <a:r>
              <a:rPr dirty="0"/>
              <a:t> --&gt;</a:t>
            </a:r>
          </a:p>
          <a:p>
            <a:pPr lvl="5" indent="2222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Column Header</a:t>
            </a:r>
            <a:r>
              <a:rPr dirty="0"/>
              <a:t> &lt;/th&gt;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table (cell) header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end table row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start table row</a:t>
            </a:r>
            <a:r>
              <a:rPr dirty="0"/>
              <a:t> --&gt;</a:t>
            </a:r>
          </a:p>
          <a:p>
            <a:pPr lvl="5" indent="2222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Data</a:t>
            </a:r>
            <a:r>
              <a:rPr dirty="0"/>
              <a:t> &lt;/td&gt;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table (cell) data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end table row</a:t>
            </a:r>
            <a:r>
              <a:rPr dirty="0"/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&lt;/table&gt;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  <p:sp>
        <p:nvSpPr>
          <p:cNvPr id="311" name="Line"/>
          <p:cNvSpPr/>
          <p:nvPr/>
        </p:nvSpPr>
        <p:spPr>
          <a:xfrm flipV="1">
            <a:off x="996949" y="2779382"/>
            <a:ext cx="1" cy="489001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2" name="Line"/>
          <p:cNvSpPr/>
          <p:nvPr/>
        </p:nvSpPr>
        <p:spPr>
          <a:xfrm flipV="1">
            <a:off x="1885949" y="4239882"/>
            <a:ext cx="1" cy="10186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3" name="Line"/>
          <p:cNvSpPr/>
          <p:nvPr/>
        </p:nvSpPr>
        <p:spPr>
          <a:xfrm flipV="1">
            <a:off x="1885949" y="6170282"/>
            <a:ext cx="1" cy="10186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4" name="HTML TAGS…"/>
          <p:cNvSpPr txBox="1"/>
          <p:nvPr/>
        </p:nvSpPr>
        <p:spPr>
          <a:xfrm>
            <a:off x="9392721" y="264781"/>
            <a:ext cx="3456783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indent="0"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HTML TAGS</a:t>
            </a:r>
          </a:p>
          <a:p>
            <a:pPr lvl="2" indent="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&lt;table&gt;…&lt;/table&gt;</a:t>
            </a:r>
          </a:p>
          <a:p>
            <a:pPr lvl="2" indent="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&lt;tr&gt;…&lt;/tr&gt;</a:t>
            </a:r>
          </a:p>
          <a:p>
            <a:pPr lvl="2" indent="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&lt;th&gt;…&lt;/th&gt;</a:t>
            </a:r>
          </a:p>
          <a:p>
            <a:pPr lvl="2" indent="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&lt;td&gt;…&lt;/td&gt;</a:t>
            </a:r>
          </a:p>
        </p:txBody>
      </p:sp>
    </p:spTree>
    <p:extLst>
      <p:ext uri="{BB962C8B-B14F-4D97-AF65-F5344CB8AC3E}">
        <p14:creationId xmlns:p14="http://schemas.microsoft.com/office/powerpoint/2010/main" val="169007067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2334</TotalTime>
  <Words>2618</Words>
  <Application>Microsoft Macintosh PowerPoint</Application>
  <PresentationFormat>Custom</PresentationFormat>
  <Paragraphs>507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Avenir Roman</vt:lpstr>
      <vt:lpstr>Calibri</vt:lpstr>
      <vt:lpstr>Cambria</vt:lpstr>
      <vt:lpstr>Courier New</vt:lpstr>
      <vt:lpstr>Gill Sans</vt:lpstr>
      <vt:lpstr>Gill Sans SemiBold</vt:lpstr>
      <vt:lpstr>Helvetica Light</vt:lpstr>
      <vt:lpstr>Mangal</vt:lpstr>
      <vt:lpstr>Rockwell</vt:lpstr>
      <vt:lpstr>Rockwell Condensed</vt:lpstr>
      <vt:lpstr>Rockwell Extra Bold</vt:lpstr>
      <vt:lpstr>Wingdings</vt:lpstr>
      <vt:lpstr>Wood Type</vt:lpstr>
      <vt:lpstr>ENGR 11:  Introduction to Engineering Analysis I</vt:lpstr>
      <vt:lpstr>PowerPoint Presentation</vt:lpstr>
      <vt:lpstr>Practice while I lecture</vt:lpstr>
      <vt:lpstr>Attributes</vt:lpstr>
      <vt:lpstr>Linking &amp; Mail</vt:lpstr>
      <vt:lpstr>Linking to a section</vt:lpstr>
      <vt:lpstr>In line Images</vt:lpstr>
      <vt:lpstr>Table Exercise: Team in 5min</vt:lpstr>
      <vt:lpstr>TABLES!</vt:lpstr>
      <vt:lpstr>Table attributes</vt:lpstr>
      <vt:lpstr>Other table attributes</vt:lpstr>
      <vt:lpstr>Alternative table definition</vt:lpstr>
      <vt:lpstr>Example</vt:lpstr>
      <vt:lpstr>FOrmat</vt:lpstr>
      <vt:lpstr>Attributes</vt:lpstr>
      <vt:lpstr>Attributes (contd)</vt:lpstr>
      <vt:lpstr>Example 1 — three frames, 25% wide</vt:lpstr>
      <vt:lpstr>Example 2 — two frames, 25% and * wide</vt:lpstr>
      <vt:lpstr>Nested frames</vt:lpstr>
      <vt:lpstr>Frame Targeting</vt:lpstr>
      <vt:lpstr>Example 3 — main HTML file content</vt:lpstr>
      <vt:lpstr>Example 3 — file1 content</vt:lpstr>
      <vt:lpstr>Frame targeting</vt:lpstr>
      <vt:lpstr>Browsers not supporting frames</vt:lpstr>
      <vt:lpstr>Javascript</vt:lpstr>
      <vt:lpstr>JavaScript in HTML</vt:lpstr>
      <vt:lpstr>JavaScript rules</vt:lpstr>
      <vt:lpstr>Displaying information</vt:lpstr>
      <vt:lpstr>Displaying information</vt:lpstr>
      <vt:lpstr>Displaying information</vt:lpstr>
      <vt:lpstr>Useful escape sequences</vt:lpstr>
      <vt:lpstr>document.write() example 1</vt:lpstr>
      <vt:lpstr>document.write() example 2</vt:lpstr>
      <vt:lpstr>document.writeln() example</vt:lpstr>
      <vt:lpstr>alert() example 1</vt:lpstr>
      <vt:lpstr>alert() example 2</vt:lpstr>
      <vt:lpstr>Variables</vt:lpstr>
      <vt:lpstr>Variable-name rules</vt:lpstr>
      <vt:lpstr>Variable, or data, types</vt:lpstr>
      <vt:lpstr>Arithmetic operators</vt:lpstr>
      <vt:lpstr>Simple arithmetic example</vt:lpstr>
      <vt:lpstr>Handout</vt:lpstr>
      <vt:lpstr>acknowledgment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Analysis I</dc:title>
  <cp:lastModifiedBy>Microsoft Office User</cp:lastModifiedBy>
  <cp:revision>160</cp:revision>
  <dcterms:modified xsi:type="dcterms:W3CDTF">2017-11-02T16:39:23Z</dcterms:modified>
</cp:coreProperties>
</file>