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6" r:id="rId1"/>
  </p:sldMasterIdLst>
  <p:notesMasterIdLst>
    <p:notesMasterId r:id="rId32"/>
  </p:notesMasterIdLst>
  <p:sldIdLst>
    <p:sldId id="256" r:id="rId2"/>
    <p:sldId id="504" r:id="rId3"/>
    <p:sldId id="503" r:id="rId4"/>
    <p:sldId id="506" r:id="rId5"/>
    <p:sldId id="505" r:id="rId6"/>
    <p:sldId id="465" r:id="rId7"/>
    <p:sldId id="467" r:id="rId8"/>
    <p:sldId id="469" r:id="rId9"/>
    <p:sldId id="471" r:id="rId10"/>
    <p:sldId id="472" r:id="rId11"/>
    <p:sldId id="475" r:id="rId12"/>
    <p:sldId id="483" r:id="rId13"/>
    <p:sldId id="489" r:id="rId14"/>
    <p:sldId id="491" r:id="rId15"/>
    <p:sldId id="492" r:id="rId16"/>
    <p:sldId id="493" r:id="rId17"/>
    <p:sldId id="494" r:id="rId18"/>
    <p:sldId id="495" r:id="rId19"/>
    <p:sldId id="496" r:id="rId20"/>
    <p:sldId id="497" r:id="rId21"/>
    <p:sldId id="498" r:id="rId22"/>
    <p:sldId id="499" r:id="rId23"/>
    <p:sldId id="501" r:id="rId24"/>
    <p:sldId id="502" r:id="rId25"/>
    <p:sldId id="508" r:id="rId26"/>
    <p:sldId id="509" r:id="rId27"/>
    <p:sldId id="510" r:id="rId28"/>
    <p:sldId id="511" r:id="rId29"/>
    <p:sldId id="512" r:id="rId30"/>
    <p:sldId id="507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5"/>
    <p:restoredTop sz="79888"/>
  </p:normalViewPr>
  <p:slideViewPr>
    <p:cSldViewPr snapToGrid="0" snapToObjects="1">
      <p:cViewPr varScale="1">
        <p:scale>
          <a:sx n="60" d="100"/>
          <a:sy n="60" d="100"/>
        </p:scale>
        <p:origin x="18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45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94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 any</a:t>
            </a:r>
            <a:r>
              <a:rPr lang="en-US" baseline="0" dirty="0" smtClean="0"/>
              <a:t> one read these? :-/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47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75360" y="1915659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8" name="Rectangle 7"/>
          <p:cNvSpPr/>
          <p:nvPr/>
        </p:nvSpPr>
        <p:spPr>
          <a:xfrm>
            <a:off x="975360" y="6091042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9" name="Rectangle 8"/>
          <p:cNvSpPr/>
          <p:nvPr/>
        </p:nvSpPr>
        <p:spPr>
          <a:xfrm>
            <a:off x="975360" y="2111686"/>
            <a:ext cx="11054080" cy="390144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0289465" y="5841099"/>
            <a:ext cx="1300480" cy="130048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1664" y="2036939"/>
            <a:ext cx="10799403" cy="4317594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102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171" y="6242304"/>
            <a:ext cx="8417357" cy="1521562"/>
          </a:xfrm>
        </p:spPr>
        <p:txBody>
          <a:bodyPr>
            <a:normAutofit/>
          </a:bodyPr>
          <a:lstStyle>
            <a:lvl1pPr marL="0" indent="0" algn="l">
              <a:buNone/>
              <a:defRPr sz="2560" b="0">
                <a:solidFill>
                  <a:schemeClr val="tx1"/>
                </a:solidFill>
              </a:defRPr>
            </a:lvl1pPr>
            <a:lvl2pPr marL="650230" indent="0" algn="ctr">
              <a:buNone/>
              <a:defRPr sz="3982"/>
            </a:lvl2pPr>
            <a:lvl3pPr marL="1300460" indent="0" algn="ctr">
              <a:buNone/>
              <a:defRPr sz="3413"/>
            </a:lvl3pPr>
            <a:lvl4pPr marL="1950690" indent="0" algn="ctr">
              <a:buNone/>
              <a:defRPr sz="2844"/>
            </a:lvl4pPr>
            <a:lvl5pPr marL="2600919" indent="0" algn="ctr">
              <a:buNone/>
              <a:defRPr sz="2844"/>
            </a:lvl5pPr>
            <a:lvl6pPr marL="3251149" indent="0" algn="ctr">
              <a:buNone/>
              <a:defRPr sz="2844"/>
            </a:lvl6pPr>
            <a:lvl7pPr marL="3901379" indent="0" algn="ctr">
              <a:buNone/>
              <a:defRPr sz="2844"/>
            </a:lvl7pPr>
            <a:lvl8pPr marL="4551609" indent="0" algn="ctr">
              <a:buNone/>
              <a:defRPr sz="2844"/>
            </a:lvl8pPr>
            <a:lvl9pPr marL="5201839" indent="0" algn="ctr">
              <a:buNone/>
              <a:defRPr sz="28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EBEE-1F97-434B-B2DC-664DF54EBF42}" type="datetime1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5989" y="8921295"/>
            <a:ext cx="6749491" cy="519289"/>
          </a:xfrm>
        </p:spPr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977" y="6012011"/>
            <a:ext cx="1273459" cy="910336"/>
          </a:xfrm>
        </p:spPr>
        <p:txBody>
          <a:bodyPr/>
          <a:lstStyle>
            <a:lvl1pPr>
              <a:defRPr sz="3982" b="1"/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3AF0-3E29-104D-9F0D-09332B7AD129}" type="datetime1">
              <a:rPr lang="en-US" smtClean="0"/>
              <a:t>11/16/17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1" y="758613"/>
            <a:ext cx="2722880" cy="8019627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7921" y="758613"/>
            <a:ext cx="8006080" cy="801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B1B4-6BD5-314B-8B29-774E1E34C0EA}" type="datetime1">
              <a:rPr lang="en-US" smtClean="0"/>
              <a:t>11/16/17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0" y="1"/>
            <a:ext cx="13004800" cy="116378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613874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99" y="1"/>
            <a:ext cx="12417755" cy="1244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199" y="1346200"/>
            <a:ext cx="12417755" cy="7432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994473"/>
            <a:ext cx="13004800" cy="2759125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603" y="1742643"/>
            <a:ext cx="9899904" cy="5006848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910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0158" y="7139635"/>
            <a:ext cx="9656064" cy="1517227"/>
          </a:xfrm>
        </p:spPr>
        <p:txBody>
          <a:bodyPr anchor="t">
            <a:normAutofit/>
          </a:bodyPr>
          <a:lstStyle>
            <a:lvl1pPr marL="0" indent="0">
              <a:buNone/>
              <a:defRPr sz="2560" b="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66579" y="8921295"/>
            <a:ext cx="2820597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46000B-9D81-3349-8383-36C936787BA1}" type="datetime1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26896" y="8921293"/>
            <a:ext cx="6749491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901493" y="3456886"/>
            <a:ext cx="1300480" cy="130048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7973" y="3567797"/>
            <a:ext cx="1267519" cy="1024472"/>
          </a:xfrm>
        </p:spPr>
        <p:txBody>
          <a:bodyPr/>
          <a:lstStyle>
            <a:lvl1pPr>
              <a:defRPr sz="3982"/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360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5599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621B-950C-074F-BD7D-8E442E12EBC5}" type="datetime1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360" y="3901440"/>
            <a:ext cx="520192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6239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6239" y="3901440"/>
            <a:ext cx="520192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C4F8-5EAB-794A-91FF-3B7CDBEEBA05}" type="datetime1">
              <a:rPr lang="en-US" smtClean="0"/>
              <a:t>11/16/17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CC6CBE6-C188-5B45-A474-2D6170879B7A}" type="datetime1">
              <a:rPr lang="en-US" smtClean="0"/>
              <a:t>11/16/17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3004800" cy="12635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F3B8-271D-DC4E-B3C8-02976E97BCC2}" type="datetime1">
              <a:rPr lang="en-US" smtClean="0"/>
              <a:t>11/16/17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975360"/>
            <a:ext cx="7159142" cy="7139635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013B-E837-5248-9F05-A7B7467BB6D0}" type="datetime1">
              <a:rPr lang="en-US" smtClean="0"/>
              <a:t>11/16/17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8857323" cy="97536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48ED-94B7-5243-98FA-C687972B562A}" type="datetime1">
              <a:rPr lang="en-US" smtClean="0"/>
              <a:t>11/16/17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5360" y="689254"/>
            <a:ext cx="11054080" cy="2288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3017114"/>
            <a:ext cx="11054080" cy="576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22479" y="8921295"/>
            <a:ext cx="349178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8C50C53-103C-E748-8982-3773E017C1C9}" type="datetime1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5360" y="8921295"/>
            <a:ext cx="6749491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65203" y="8921295"/>
            <a:ext cx="68275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4" b="1" spc="-10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753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hf hdr="0"/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5973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60092" indent="-260092" algn="l" defTabSz="1300460" rtl="0" eaLnBrk="1" latinLnBrk="0" hangingPunct="1">
        <a:lnSpc>
          <a:spcPct val="90000"/>
        </a:lnSpc>
        <a:spcBef>
          <a:spcPts val="1707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844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040368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3pPr>
      <a:lvl4pPr marL="1430506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4pPr>
      <a:lvl5pPr marL="1820644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5pPr>
      <a:lvl6pPr marL="227552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270218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312884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8pPr>
      <a:lvl9pPr marL="355550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Introduction to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ENGR 11: </a:t>
            </a:r>
            <a:br>
              <a:rPr lang="en-US" dirty="0"/>
            </a:br>
            <a:r>
              <a:rPr lang="en-US" dirty="0"/>
              <a:t>I</a:t>
            </a:r>
            <a:r>
              <a:rPr dirty="0"/>
              <a:t>ntroduction to</a:t>
            </a:r>
          </a:p>
          <a:p>
            <a:r>
              <a:rPr dirty="0"/>
              <a:t>Engineering Analysis 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GS 138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Dr. Mandala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onditional opera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Conditional operators</a:t>
            </a:r>
          </a:p>
        </p:txBody>
      </p:sp>
      <p:graphicFrame>
        <p:nvGraphicFramePr>
          <p:cNvPr id="557" name="Table"/>
          <p:cNvGraphicFramePr/>
          <p:nvPr/>
        </p:nvGraphicFramePr>
        <p:xfrm>
          <a:off x="1303982" y="1487512"/>
          <a:ext cx="10396835" cy="24892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4638179"/>
                <a:gridCol w="5758656"/>
              </a:tblGrid>
              <a:tr h="622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Logical Operator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Description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&amp;&amp;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AND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T w="25400">
                      <a:solidFill>
                        <a:srgbClr val="945200"/>
                      </a:solidFill>
                      <a:miter lim="400000"/>
                    </a:lnT>
                    <a:solidFill>
                      <a:srgbClr val="D6D6D6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||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OR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solidFill>
                      <a:srgbClr val="F2F1EB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!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NOT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8" name="Table"/>
          <p:cNvGraphicFramePr/>
          <p:nvPr/>
        </p:nvGraphicFramePr>
        <p:xfrm>
          <a:off x="1722511" y="5226856"/>
          <a:ext cx="9559774" cy="29464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913310"/>
                <a:gridCol w="1910723"/>
                <a:gridCol w="1904919"/>
                <a:gridCol w="1912608"/>
                <a:gridCol w="1918214"/>
              </a:tblGrid>
              <a:tr h="584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A &amp;&amp; B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A || B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!A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T w="25400">
                      <a:solidFill>
                        <a:srgbClr val="945200"/>
                      </a:solidFill>
                      <a:miter lim="400000"/>
                    </a:lnT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T w="25400">
                      <a:solidFill>
                        <a:srgbClr val="945200"/>
                      </a:solidFill>
                      <a:miter lim="400000"/>
                    </a:lnT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T w="25400">
                      <a:solidFill>
                        <a:srgbClr val="945200"/>
                      </a:solidFill>
                      <a:miter lim="400000"/>
                    </a:lnT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5400">
                      <a:solidFill>
                        <a:srgbClr val="945200"/>
                      </a:solidFill>
                      <a:miter lim="400000"/>
                    </a:lnT>
                    <a:solidFill>
                      <a:srgbClr val="D6D6D6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p:sp>
        <p:nvSpPr>
          <p:cNvPr id="559" name="AND"/>
          <p:cNvSpPr txBox="1"/>
          <p:nvPr/>
        </p:nvSpPr>
        <p:spPr>
          <a:xfrm>
            <a:off x="5977929" y="4584699"/>
            <a:ext cx="115451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defTabSz="914400"/>
            <a:r>
              <a:t>AND</a:t>
            </a:r>
          </a:p>
        </p:txBody>
      </p:sp>
      <p:sp>
        <p:nvSpPr>
          <p:cNvPr id="560" name="OR"/>
          <p:cNvSpPr txBox="1"/>
          <p:nvPr/>
        </p:nvSpPr>
        <p:spPr>
          <a:xfrm>
            <a:off x="8048029" y="4584699"/>
            <a:ext cx="76418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defTabSz="914400"/>
            <a:r>
              <a:t>OR</a:t>
            </a:r>
          </a:p>
        </p:txBody>
      </p:sp>
      <p:sp>
        <p:nvSpPr>
          <p:cNvPr id="561" name="NOT"/>
          <p:cNvSpPr txBox="1"/>
          <p:nvPr/>
        </p:nvSpPr>
        <p:spPr>
          <a:xfrm>
            <a:off x="9790310" y="4584699"/>
            <a:ext cx="11168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defTabSz="914400"/>
            <a:r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190455069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operators Samples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AND operator: 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(a===b &amp;&amp; c&gt;4)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dirty="0" smtClean="0"/>
              <a:t>OR operator: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(a===b || c&gt;4)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dirty="0" smtClean="0"/>
              <a:t>NOT operator: 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!(a==b)</a:t>
            </a:r>
            <a:r>
              <a:rPr lang="en-US" b="1" dirty="0" smtClean="0"/>
              <a:t> 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How to use a NOT operator:</a:t>
            </a:r>
          </a:p>
          <a:p>
            <a:pPr marL="0" indent="0" algn="ctr"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if (!(a===b &amp;&amp; c&gt;4)){statement}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44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Increment, decrement, &amp; other useful opera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Increment, decrement, &amp; other useful operators</a:t>
            </a:r>
          </a:p>
        </p:txBody>
      </p:sp>
      <p:graphicFrame>
        <p:nvGraphicFramePr>
          <p:cNvPr id="567" name="Table"/>
          <p:cNvGraphicFramePr/>
          <p:nvPr>
            <p:extLst>
              <p:ext uri="{D42A27DB-BD31-4B8C-83A1-F6EECF244321}">
                <p14:modId xmlns:p14="http://schemas.microsoft.com/office/powerpoint/2010/main" val="1106108710"/>
              </p:ext>
            </p:extLst>
          </p:nvPr>
        </p:nvGraphicFramePr>
        <p:xfrm>
          <a:off x="1676102" y="1487512"/>
          <a:ext cx="10549631" cy="746437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781895"/>
                <a:gridCol w="7767736"/>
              </a:tblGrid>
              <a:tr h="7464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Operator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Description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746437">
                <a:tc>
                  <a:txBody>
                    <a:bodyPr/>
                    <a:lstStyle/>
                    <a:p>
                      <a:pPr defTabSz="914400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ii</a:t>
                      </a:r>
                      <a:r>
                        <a:rPr b="1"/>
                        <a:t>++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Post increment variable; same as </a:t>
                      </a:r>
                      <a:r>
                        <a:rPr b="1">
                          <a:solidFill>
                            <a:srgbClr val="800020"/>
                          </a:solidFill>
                        </a:rPr>
                        <a:t>ii = ii + 1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T w="25400">
                      <a:solidFill>
                        <a:srgbClr val="945200"/>
                      </a:solidFill>
                      <a:miter lim="400000"/>
                    </a:lnT>
                    <a:solidFill>
                      <a:srgbClr val="F2F1EB"/>
                    </a:solidFill>
                  </a:tcPr>
                </a:tc>
              </a:tr>
              <a:tr h="746437">
                <a:tc>
                  <a:txBody>
                    <a:bodyPr/>
                    <a:lstStyle/>
                    <a:p>
                      <a:pPr defTabSz="914400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ii</a:t>
                      </a:r>
                      <a:r>
                        <a:rPr b="1"/>
                        <a:t>- -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Post decrement variable; same as </a:t>
                      </a:r>
                      <a:r>
                        <a:rPr b="1">
                          <a:solidFill>
                            <a:srgbClr val="800020"/>
                          </a:solidFill>
                        </a:rPr>
                        <a:t>ii = ii - 1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solidFill>
                      <a:srgbClr val="F2F1EB"/>
                    </a:solidFill>
                  </a:tcPr>
                </a:tc>
              </a:tr>
              <a:tr h="746437">
                <a:tc>
                  <a:txBody>
                    <a:bodyPr/>
                    <a:lstStyle/>
                    <a:p>
                      <a:pPr defTabSz="914400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b="1"/>
                        <a:t>++</a:t>
                      </a:r>
                      <a:r>
                        <a:t>ii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Pre increment variable; same as </a:t>
                      </a:r>
                      <a:r>
                        <a:rPr b="1">
                          <a:solidFill>
                            <a:srgbClr val="800020"/>
                          </a:solidFill>
                        </a:rPr>
                        <a:t>ii = ii + 1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solidFill>
                      <a:srgbClr val="F2F1EB"/>
                    </a:solidFill>
                  </a:tcPr>
                </a:tc>
              </a:tr>
              <a:tr h="746437">
                <a:tc>
                  <a:txBody>
                    <a:bodyPr/>
                    <a:lstStyle/>
                    <a:p>
                      <a:pPr defTabSz="914400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b="1"/>
                        <a:t>- -</a:t>
                      </a:r>
                      <a:r>
                        <a:t>ii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B w="381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Pre decrement variable; same as </a:t>
                      </a:r>
                      <a:r>
                        <a:rPr b="1">
                          <a:solidFill>
                            <a:srgbClr val="800020"/>
                          </a:solidFill>
                        </a:rPr>
                        <a:t>ii = ii - 1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B w="381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746437">
                <a:tc>
                  <a:txBody>
                    <a:bodyPr/>
                    <a:lstStyle/>
                    <a:p>
                      <a:pPr algn="r" defTabSz="914400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/>
                        <a:t>ii</a:t>
                      </a:r>
                      <a:r>
                        <a:rPr b="1" dirty="0" smtClean="0"/>
                        <a:t>+=</a:t>
                      </a:r>
                      <a:endParaRPr b="1" dirty="0"/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T w="38100">
                      <a:solidFill>
                        <a:srgbClr val="945200"/>
                      </a:solidFill>
                      <a:miter lim="400000"/>
                    </a:lnT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/>
                        <a:t>For example, </a:t>
                      </a:r>
                      <a:r>
                        <a:rPr b="1" dirty="0">
                          <a:solidFill>
                            <a:srgbClr val="800020"/>
                          </a:solidFill>
                        </a:rPr>
                        <a:t>ii+=2</a:t>
                      </a:r>
                      <a:r>
                        <a:rPr dirty="0"/>
                        <a:t> is same as </a:t>
                      </a:r>
                      <a:r>
                        <a:rPr b="1" dirty="0">
                          <a:solidFill>
                            <a:srgbClr val="800020"/>
                          </a:solidFill>
                        </a:rPr>
                        <a:t>ii = ii + 2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T w="38100">
                      <a:solidFill>
                        <a:srgbClr val="945200"/>
                      </a:solidFill>
                      <a:miter lim="400000"/>
                    </a:lnT>
                    <a:solidFill>
                      <a:srgbClr val="F2F1EB"/>
                    </a:solidFill>
                  </a:tcPr>
                </a:tc>
              </a:tr>
              <a:tr h="746437">
                <a:tc>
                  <a:txBody>
                    <a:bodyPr/>
                    <a:lstStyle/>
                    <a:p>
                      <a:pPr algn="r" defTabSz="914400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/>
                        <a:t>ii</a:t>
                      </a:r>
                      <a:r>
                        <a:rPr b="1" dirty="0"/>
                        <a:t>-=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For example, </a:t>
                      </a:r>
                      <a:r>
                        <a:rPr b="1">
                          <a:solidFill>
                            <a:srgbClr val="800020"/>
                          </a:solidFill>
                        </a:rPr>
                        <a:t>ii-=2</a:t>
                      </a:r>
                      <a:r>
                        <a:t> is same as </a:t>
                      </a:r>
                      <a:r>
                        <a:rPr b="1">
                          <a:solidFill>
                            <a:srgbClr val="800020"/>
                          </a:solidFill>
                        </a:rPr>
                        <a:t>ii = ii - 2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solidFill>
                      <a:srgbClr val="F2F1EB"/>
                    </a:solidFill>
                  </a:tcPr>
                </a:tc>
              </a:tr>
              <a:tr h="746437">
                <a:tc>
                  <a:txBody>
                    <a:bodyPr/>
                    <a:lstStyle/>
                    <a:p>
                      <a:pPr algn="r" defTabSz="914400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/>
                        <a:t>ii</a:t>
                      </a:r>
                      <a:r>
                        <a:rPr b="1" dirty="0"/>
                        <a:t>*=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/>
                        <a:t>For example, </a:t>
                      </a:r>
                      <a:r>
                        <a:rPr b="1" dirty="0">
                          <a:solidFill>
                            <a:srgbClr val="800020"/>
                          </a:solidFill>
                        </a:rPr>
                        <a:t>ii*=2</a:t>
                      </a:r>
                      <a:r>
                        <a:rPr dirty="0"/>
                        <a:t> is same as </a:t>
                      </a:r>
                      <a:r>
                        <a:rPr b="1" dirty="0">
                          <a:solidFill>
                            <a:srgbClr val="800020"/>
                          </a:solidFill>
                        </a:rPr>
                        <a:t>ii = ii * 2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solidFill>
                      <a:srgbClr val="F2F1EB"/>
                    </a:solidFill>
                  </a:tcPr>
                </a:tc>
              </a:tr>
              <a:tr h="746437">
                <a:tc>
                  <a:txBody>
                    <a:bodyPr/>
                    <a:lstStyle/>
                    <a:p>
                      <a:pPr algn="r" defTabSz="914400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/>
                        <a:t>ii</a:t>
                      </a:r>
                      <a:r>
                        <a:rPr b="1" dirty="0"/>
                        <a:t>/=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For example, </a:t>
                      </a:r>
                      <a:r>
                        <a:rPr b="1">
                          <a:solidFill>
                            <a:srgbClr val="800020"/>
                          </a:solidFill>
                        </a:rPr>
                        <a:t>ii/=2</a:t>
                      </a:r>
                      <a:r>
                        <a:t> is same as </a:t>
                      </a:r>
                      <a:r>
                        <a:rPr b="1">
                          <a:solidFill>
                            <a:srgbClr val="800020"/>
                          </a:solidFill>
                        </a:rPr>
                        <a:t>ii = ii / 2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solidFill>
                      <a:srgbClr val="F2F1EB"/>
                    </a:solidFill>
                  </a:tcPr>
                </a:tc>
              </a:tr>
              <a:tr h="746437">
                <a:tc>
                  <a:txBody>
                    <a:bodyPr/>
                    <a:lstStyle/>
                    <a:p>
                      <a:pPr algn="r" defTabSz="914400">
                        <a:defRPr sz="320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/>
                        <a:t>ii</a:t>
                      </a:r>
                      <a:r>
                        <a:rPr b="1" dirty="0"/>
                        <a:t>%=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/>
                        <a:t>For example, </a:t>
                      </a:r>
                      <a:r>
                        <a:rPr b="1" dirty="0">
                          <a:solidFill>
                            <a:srgbClr val="800020"/>
                          </a:solidFill>
                        </a:rPr>
                        <a:t>ii%=2</a:t>
                      </a:r>
                      <a:r>
                        <a:rPr dirty="0"/>
                        <a:t> is same as </a:t>
                      </a:r>
                      <a:r>
                        <a:rPr b="1" dirty="0">
                          <a:solidFill>
                            <a:srgbClr val="800020"/>
                          </a:solidFill>
                        </a:rPr>
                        <a:t>ii = ii % 2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solidFill>
                      <a:srgbClr val="F2F1EB"/>
                    </a:solidFill>
                  </a:tcPr>
                </a:tc>
              </a:tr>
            </a:tbl>
          </a:graphicData>
        </a:graphic>
      </p:graphicFrame>
      <p:sp>
        <p:nvSpPr>
          <p:cNvPr id="568" name="Line"/>
          <p:cNvSpPr/>
          <p:nvPr/>
        </p:nvSpPr>
        <p:spPr>
          <a:xfrm flipV="1">
            <a:off x="2378074" y="5526489"/>
            <a:ext cx="1" cy="3252684"/>
          </a:xfrm>
          <a:prstGeom prst="line">
            <a:avLst/>
          </a:prstGeom>
          <a:ln w="38100">
            <a:solidFill>
              <a:srgbClr val="9452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69" name="Compound assignment operators"/>
          <p:cNvSpPr txBox="1"/>
          <p:nvPr/>
        </p:nvSpPr>
        <p:spPr>
          <a:xfrm>
            <a:off x="298251" y="6416230"/>
            <a:ext cx="2077592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00008B"/>
                </a:solidFill>
              </a:rPr>
              <a:t>Compound assignment operators</a:t>
            </a:r>
          </a:p>
        </p:txBody>
      </p:sp>
    </p:spTree>
    <p:extLst>
      <p:ext uri="{BB962C8B-B14F-4D97-AF65-F5344CB8AC3E}">
        <p14:creationId xmlns:p14="http://schemas.microsoft.com/office/powerpoint/2010/main" val="12808050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Rules of precede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Rules of precedence</a:t>
            </a:r>
          </a:p>
        </p:txBody>
      </p:sp>
      <p:sp>
        <p:nvSpPr>
          <p:cNvPr id="575" name="Expressions are evaluated from left to right…"/>
          <p:cNvSpPr txBox="1"/>
          <p:nvPr/>
        </p:nvSpPr>
        <p:spPr>
          <a:xfrm>
            <a:off x="146924" y="1244600"/>
            <a:ext cx="12715281" cy="795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Expressions are evaluated from </a:t>
            </a:r>
            <a:r>
              <a:rPr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left to right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800020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algn="l">
              <a:defRPr sz="3200" cap="all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Order of precedence</a:t>
            </a:r>
          </a:p>
          <a:p>
            <a:pPr algn="l">
              <a:defRPr sz="3200" cap="all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800020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marL="635000" indent="-635000" algn="l">
              <a:spcBef>
                <a:spcPts val="3200"/>
              </a:spcBef>
              <a:buClr>
                <a:srgbClr val="800020"/>
              </a:buClr>
              <a:buSzPct val="100000"/>
              <a:buAutoNum type="arabicPeriod"/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Increment (++, - -)</a:t>
            </a:r>
            <a:r>
              <a:t> and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compound assignment (+=, -=, etc.)</a:t>
            </a:r>
            <a:r>
              <a:t> operations</a:t>
            </a:r>
          </a:p>
          <a:p>
            <a:pPr marL="635000" indent="-635000" algn="l">
              <a:spcBef>
                <a:spcPts val="3200"/>
              </a:spcBef>
              <a:buClr>
                <a:srgbClr val="800020"/>
              </a:buClr>
              <a:buSzPct val="100000"/>
              <a:buAutoNum type="arabicPeriod"/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Multiplication</a:t>
            </a:r>
            <a:r>
              <a:t>,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division</a:t>
            </a:r>
            <a:r>
              <a:t>, or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remainder</a:t>
            </a:r>
          </a:p>
          <a:p>
            <a:pPr marL="635000" indent="-635000" algn="l">
              <a:buClr>
                <a:srgbClr val="800020"/>
              </a:buClr>
              <a:buSzPct val="100000"/>
              <a:buAutoNum type="arabicPeriod"/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Addition</a:t>
            </a:r>
            <a:r>
              <a:t> or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subtraction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Parentheses</a:t>
            </a:r>
            <a:r>
              <a:t> can be used to change the order in which the operations are performed</a:t>
            </a:r>
          </a:p>
        </p:txBody>
      </p:sp>
    </p:spTree>
    <p:extLst>
      <p:ext uri="{BB962C8B-B14F-4D97-AF65-F5344CB8AC3E}">
        <p14:creationId xmlns:p14="http://schemas.microsoft.com/office/powerpoint/2010/main" val="85193919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while loo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while loop</a:t>
            </a:r>
          </a:p>
        </p:txBody>
      </p:sp>
      <p:sp>
        <p:nvSpPr>
          <p:cNvPr id="586" name="EXAMPLE SCRIPT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8B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EXAMPLE SCRIPT 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&lt;script&gt;</a:t>
            </a:r>
          </a:p>
          <a:p>
            <a:pPr lvl="1" indent="444500" algn="l">
              <a:defRPr sz="320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//declare/define variables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var</a:t>
            </a:r>
            <a:r>
              <a:t> a = 1, b;</a:t>
            </a:r>
          </a:p>
          <a:p>
            <a:pPr lvl="1" indent="444500" algn="l">
              <a:defRPr sz="320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//display true as long as a &lt;=3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while</a:t>
            </a:r>
            <a:r>
              <a:t> (a &lt;= 3)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{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b = (a &lt;= 3); </a:t>
            </a:r>
            <a:r>
              <a:rPr>
                <a:solidFill>
                  <a:srgbClr val="008F00"/>
                </a:solidFill>
              </a:rPr>
              <a:t>//check if a &lt;=3</a:t>
            </a:r>
          </a:p>
          <a:p>
            <a:pPr lvl="2" indent="889000" algn="l">
              <a:defRPr sz="320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//display result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t>(“&lt;br /&gt; b = ”, b);</a:t>
            </a:r>
          </a:p>
          <a:p>
            <a:pPr lvl="2" indent="889000" algn="l">
              <a:defRPr sz="320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//increment a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a = a + 1;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}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&lt;/script&gt;</a:t>
            </a:r>
          </a:p>
        </p:txBody>
      </p:sp>
      <p:sp>
        <p:nvSpPr>
          <p:cNvPr id="587" name="SYNTAX…"/>
          <p:cNvSpPr/>
          <p:nvPr/>
        </p:nvSpPr>
        <p:spPr>
          <a:xfrm>
            <a:off x="8915400" y="1219200"/>
            <a:ext cx="3908140" cy="8013700"/>
          </a:xfrm>
          <a:prstGeom prst="rect">
            <a:avLst/>
          </a:prstGeom>
          <a:ln w="38100">
            <a:solidFill>
              <a:srgbClr val="9452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3200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SYNTAX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while</a:t>
            </a:r>
            <a:r>
              <a:t> (</a:t>
            </a:r>
            <a:r>
              <a:rPr i="1"/>
              <a:t>expression</a:t>
            </a:r>
            <a:r>
              <a:t>) </a:t>
            </a:r>
            <a:r>
              <a:rPr b="1"/>
              <a:t>{</a:t>
            </a:r>
          </a:p>
          <a:p>
            <a:pPr lvl="1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i="1"/>
              <a:t>statements</a:t>
            </a:r>
            <a:r>
              <a:t>;</a:t>
            </a:r>
          </a:p>
          <a:p>
            <a: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}</a:t>
            </a:r>
          </a:p>
          <a:p>
            <a:pPr algn="l">
              <a:defRPr sz="3200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/>
          </a:p>
          <a:p>
            <a:pPr algn="l">
              <a:defRPr sz="3200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Note use of curly brackets</a:t>
            </a:r>
          </a:p>
          <a:p>
            <a:pPr algn="l">
              <a:defRPr sz="3200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>
              <a:defRPr sz="3200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Note that the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while</a:t>
            </a:r>
            <a:r>
              <a:t> condition must be changed within the loop (see example); otherwise, you will face an infinite loop</a:t>
            </a:r>
          </a:p>
        </p:txBody>
      </p:sp>
    </p:spTree>
    <p:extLst>
      <p:ext uri="{BB962C8B-B14F-4D97-AF65-F5344CB8AC3E}">
        <p14:creationId xmlns:p14="http://schemas.microsoft.com/office/powerpoint/2010/main" val="77913693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do-while loo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do-while loop</a:t>
            </a:r>
          </a:p>
        </p:txBody>
      </p:sp>
      <p:sp>
        <p:nvSpPr>
          <p:cNvPr id="593" name="EXAMPLE SCRIPT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8B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EXAMPLE SCRIPT 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&lt;script&gt;</a:t>
            </a:r>
          </a:p>
          <a:p>
            <a:pPr lvl="1" indent="444500" algn="l">
              <a:defRPr sz="320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//declare/define variables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var</a:t>
            </a:r>
            <a:r>
              <a:t> a = 1, b;</a:t>
            </a:r>
          </a:p>
          <a:p>
            <a:pPr lvl="1" indent="444500" algn="l">
              <a:defRPr sz="320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//display true as long as a &lt;=3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do</a:t>
            </a:r>
            <a:r>
              <a:t>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{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b = (a &lt;= 3); </a:t>
            </a:r>
            <a:r>
              <a:rPr>
                <a:solidFill>
                  <a:srgbClr val="008F00"/>
                </a:solidFill>
              </a:rPr>
              <a:t>//check if a &lt;=3</a:t>
            </a:r>
          </a:p>
          <a:p>
            <a:pPr lvl="2" indent="889000" algn="l">
              <a:defRPr sz="320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//display result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t>(“&lt;br /&gt; b = ”, b);</a:t>
            </a:r>
          </a:p>
          <a:p>
            <a:pPr lvl="2" indent="889000" algn="l">
              <a:defRPr sz="320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//increment a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a = a + 1;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}while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(a &lt;=3);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&lt;/script&gt;</a:t>
            </a:r>
          </a:p>
        </p:txBody>
      </p:sp>
      <p:sp>
        <p:nvSpPr>
          <p:cNvPr id="594" name="DO-WHILE…"/>
          <p:cNvSpPr/>
          <p:nvPr/>
        </p:nvSpPr>
        <p:spPr>
          <a:xfrm>
            <a:off x="8915400" y="1219200"/>
            <a:ext cx="3908140" cy="8013700"/>
          </a:xfrm>
          <a:prstGeom prst="rect">
            <a:avLst/>
          </a:prstGeom>
          <a:ln w="38100">
            <a:solidFill>
              <a:srgbClr val="9452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3200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DO-WHILE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do {</a:t>
            </a:r>
          </a:p>
          <a:p>
            <a:pPr lvl="1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i="1"/>
              <a:t>statements</a:t>
            </a:r>
            <a:r>
              <a:t>;</a:t>
            </a:r>
          </a:p>
          <a:p>
            <a: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}while</a:t>
            </a:r>
            <a:r>
              <a:rPr b="0"/>
              <a:t> (</a:t>
            </a:r>
            <a:r>
              <a:rPr b="0" i="1"/>
              <a:t>expression</a:t>
            </a:r>
            <a:r>
              <a:rPr b="0"/>
              <a:t>);</a:t>
            </a:r>
          </a:p>
          <a:p>
            <a: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 b="0"/>
          </a:p>
          <a:p>
            <a:pPr algn="l">
              <a:defRPr sz="3200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Note use of curly brackets</a:t>
            </a:r>
          </a:p>
          <a:p>
            <a:pPr algn="l">
              <a:defRPr sz="3200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>
              <a:defRPr sz="3200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Note that the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while</a:t>
            </a:r>
            <a:r>
              <a:t> condition must be changed within the loop (see example); otherwise, you will face an infinite loop</a:t>
            </a:r>
          </a:p>
        </p:txBody>
      </p:sp>
    </p:spTree>
    <p:extLst>
      <p:ext uri="{BB962C8B-B14F-4D97-AF65-F5344CB8AC3E}">
        <p14:creationId xmlns:p14="http://schemas.microsoft.com/office/powerpoint/2010/main" val="10548512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for loo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 loop</a:t>
            </a:r>
          </a:p>
        </p:txBody>
      </p:sp>
      <p:sp>
        <p:nvSpPr>
          <p:cNvPr id="597" name="EXAMPLE SCRIPT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8B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EXAMPLE SCRIPT 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&lt;script&gt;</a:t>
            </a:r>
          </a:p>
          <a:p>
            <a:pPr lvl="1" indent="444500" algn="l">
              <a:defRPr sz="320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//declare/define variable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8F00"/>
                </a:solidFill>
              </a:rPr>
              <a:t>//note that loop variable must be declared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var</a:t>
            </a:r>
            <a:r>
              <a:t> ii;</a:t>
            </a:r>
          </a:p>
          <a:p>
            <a:pPr lvl="1" indent="444500" algn="l">
              <a:defRPr sz="320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//count from 1 to 10 and display result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for</a:t>
            </a:r>
            <a:r>
              <a:t> (ii=1;ii&lt;=10;ii++)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t>(“&lt;br /&gt; ii = ”, ii);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&lt;/script&gt;</a:t>
            </a:r>
          </a:p>
        </p:txBody>
      </p:sp>
      <p:sp>
        <p:nvSpPr>
          <p:cNvPr id="598" name="SYNTAX…"/>
          <p:cNvSpPr/>
          <p:nvPr/>
        </p:nvSpPr>
        <p:spPr>
          <a:xfrm>
            <a:off x="7959278" y="1219200"/>
            <a:ext cx="4864262" cy="8013700"/>
          </a:xfrm>
          <a:prstGeom prst="rect">
            <a:avLst/>
          </a:prstGeom>
          <a:ln w="38100">
            <a:solidFill>
              <a:srgbClr val="9452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3200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SYNTAX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for</a:t>
            </a:r>
            <a:r>
              <a:t> (initialization statement; 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       relational statement;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       increment statement)</a:t>
            </a:r>
          </a:p>
          <a:p>
            <a:pPr lvl="1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i="1"/>
              <a:t>statement</a:t>
            </a:r>
            <a:r>
              <a:t>;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>
              <a:defRPr sz="3200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OR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for</a:t>
            </a:r>
            <a:r>
              <a:t> (initialization statement; 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       relational statement;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       increment statement) </a:t>
            </a:r>
            <a:r>
              <a:rPr b="1"/>
              <a:t>{</a:t>
            </a:r>
          </a:p>
          <a:p>
            <a:pPr lvl="1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i="1"/>
              <a:t>statements</a:t>
            </a:r>
            <a:r>
              <a:t>;</a:t>
            </a:r>
          </a:p>
          <a:p>
            <a: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}</a:t>
            </a:r>
          </a:p>
          <a:p>
            <a: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Note use of curly brackets</a:t>
            </a:r>
          </a:p>
        </p:txBody>
      </p:sp>
    </p:spTree>
    <p:extLst>
      <p:ext uri="{BB962C8B-B14F-4D97-AF65-F5344CB8AC3E}">
        <p14:creationId xmlns:p14="http://schemas.microsoft.com/office/powerpoint/2010/main" val="121447029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Breaking out of a for loo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Breaking out of a for loop</a:t>
            </a:r>
          </a:p>
        </p:txBody>
      </p:sp>
      <p:sp>
        <p:nvSpPr>
          <p:cNvPr id="601" name="EXAMPLE SCRIPT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8B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EXAMPLE SCRIPT 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&lt;script&gt;</a:t>
            </a:r>
          </a:p>
          <a:p>
            <a:pPr lvl="1" indent="444500" algn="l">
              <a:defRPr sz="320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//declare/define variable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8F00"/>
                </a:solidFill>
              </a:rPr>
              <a:t>//note that loop variable must be declared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var</a:t>
            </a:r>
            <a:r>
              <a:t> ii;</a:t>
            </a:r>
          </a:p>
          <a:p>
            <a:pPr lvl="1" indent="444500" algn="l">
              <a:defRPr sz="320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//count from 1 to 10 and display result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for</a:t>
            </a:r>
            <a:r>
              <a:t> (ii=1;ii&lt;=10;ii++)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{</a:t>
            </a:r>
          </a:p>
          <a:p>
            <a:pPr lvl="2" indent="889000" algn="l">
              <a:defRPr sz="320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//if ii equals 3, then stop counting</a:t>
            </a:r>
            <a:endParaRPr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if</a:t>
            </a:r>
            <a:r>
              <a:t> (ii == 3)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break;</a:t>
            </a: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//use the break command to exit out of the loop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t>(“&lt;br /&gt; ii = ”, ii);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}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91763336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kipping an iteration in a for loo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Skipping an iteration in a for loop</a:t>
            </a:r>
          </a:p>
        </p:txBody>
      </p:sp>
      <p:sp>
        <p:nvSpPr>
          <p:cNvPr id="604" name="EXAMPLE SCRIPT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8B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EXAMPLE SCRIPT 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&lt;script&gt;</a:t>
            </a:r>
          </a:p>
          <a:p>
            <a:pPr lvl="1" indent="444500" algn="l">
              <a:defRPr sz="320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//declare/define variable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8F00"/>
                </a:solidFill>
              </a:rPr>
              <a:t>//note that loop variable must be declared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var</a:t>
            </a:r>
            <a:r>
              <a:t> ii;</a:t>
            </a:r>
          </a:p>
          <a:p>
            <a:pPr lvl="1" indent="444500" algn="l">
              <a:defRPr sz="320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//count from 1 to 10 and display result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for</a:t>
            </a:r>
            <a:r>
              <a:t> (ii=1;ii&lt;=10;ii++)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{</a:t>
            </a:r>
          </a:p>
          <a:p>
            <a:pPr lvl="2" indent="889000" algn="l">
              <a:defRPr sz="320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//if ii equals 3, then skip an iteration</a:t>
            </a:r>
          </a:p>
          <a:p>
            <a:pPr lvl="2" indent="889000" algn="l">
              <a:defRPr sz="320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//i.e., do not display ii = 3 to screen</a:t>
            </a:r>
            <a:endParaRPr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if</a:t>
            </a:r>
            <a:r>
              <a:t> (ii == 3)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continue;</a:t>
            </a: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//use the continue command to skip an iteration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t>(“&lt;br /&gt; ii = ”, ii);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}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2935776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witch/case stat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switch/case statement</a:t>
            </a:r>
          </a:p>
        </p:txBody>
      </p:sp>
      <p:sp>
        <p:nvSpPr>
          <p:cNvPr id="607" name="EXAMPLE SCRIPT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8B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EXAMPLE SCRIPT 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&lt;script&gt;</a:t>
            </a:r>
          </a:p>
          <a:p>
            <a:pPr lvl="1" indent="444500" algn="l">
              <a:defRPr sz="320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//declare/define variables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var</a:t>
            </a:r>
            <a:r>
              <a:t> a=1, b=2, c=3, d=4, e=5, f=6, s1, s2, s3;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s1=a+b+c;</a:t>
            </a:r>
            <a:r>
              <a:rPr>
                <a:solidFill>
                  <a:srgbClr val="008F00"/>
                </a:solidFill>
              </a:rPr>
              <a:t>//sum a, b, and c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s2=d+e+f;</a:t>
            </a:r>
            <a:r>
              <a:rPr>
                <a:solidFill>
                  <a:srgbClr val="008F00"/>
                </a:solidFill>
              </a:rPr>
              <a:t>//sum d, e, and f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8F00"/>
                </a:solidFill>
              </a:rPr>
              <a:t>//depending on a, pick appropriate case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switch</a:t>
            </a:r>
            <a:r>
              <a:t> (a)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{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case 1:</a:t>
            </a:r>
            <a:r>
              <a:t> </a:t>
            </a:r>
            <a:r>
              <a:rPr>
                <a:solidFill>
                  <a:srgbClr val="008F00"/>
                </a:solidFill>
              </a:rPr>
              <a:t>//if expression=1, then s1+s2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s3=s1+s2;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break;</a:t>
            </a: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//this is required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case 2:</a:t>
            </a:r>
            <a:r>
              <a:t> </a:t>
            </a:r>
            <a:r>
              <a:rPr>
                <a:solidFill>
                  <a:srgbClr val="008F00"/>
                </a:solidFill>
              </a:rPr>
              <a:t>//if expression=2, then s1-s2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s3=s1-s2;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break;</a:t>
            </a: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//this is required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}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&lt;/script&gt;</a:t>
            </a:r>
          </a:p>
        </p:txBody>
      </p:sp>
      <p:sp>
        <p:nvSpPr>
          <p:cNvPr id="608" name="SYNTAX…"/>
          <p:cNvSpPr/>
          <p:nvPr/>
        </p:nvSpPr>
        <p:spPr>
          <a:xfrm>
            <a:off x="8919294" y="1218703"/>
            <a:ext cx="3908141" cy="8014694"/>
          </a:xfrm>
          <a:prstGeom prst="rect">
            <a:avLst/>
          </a:prstGeom>
          <a:ln w="38100">
            <a:solidFill>
              <a:srgbClr val="9452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3200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SYNTAX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switch</a:t>
            </a:r>
            <a:r>
              <a:t> (</a:t>
            </a:r>
            <a:r>
              <a:rPr i="1"/>
              <a:t>expression</a:t>
            </a:r>
            <a:r>
              <a:t>)</a:t>
            </a:r>
            <a:r>
              <a:rPr b="1"/>
              <a:t> {</a:t>
            </a:r>
          </a:p>
          <a:p>
            <a:pPr lvl="1"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i="1"/>
              <a:t>case 1:</a:t>
            </a:r>
          </a:p>
          <a:p>
            <a:pPr lvl="2" algn="l">
              <a:defRPr sz="3200" i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statements;</a:t>
            </a:r>
          </a:p>
          <a:p>
            <a:pPr lvl="2" algn="l">
              <a:defRPr sz="3200" b="1" i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break;</a:t>
            </a:r>
          </a:p>
          <a:p>
            <a:pPr lvl="1"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i="1"/>
              <a:t>case 2:</a:t>
            </a:r>
          </a:p>
          <a:p>
            <a:pPr lvl="2" algn="l">
              <a:defRPr sz="3200" i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statements;</a:t>
            </a:r>
          </a:p>
          <a:p>
            <a:pPr lvl="2" algn="l">
              <a:defRPr sz="3200" b="1" i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break;</a:t>
            </a:r>
          </a:p>
          <a:p>
            <a:pPr lvl="2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⋮</a:t>
            </a:r>
          </a:p>
          <a:p>
            <a:pPr lvl="2" algn="l">
              <a:defRPr sz="3200" b="1" i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default:</a:t>
            </a:r>
          </a:p>
          <a:p>
            <a:pPr lvl="2" algn="l">
              <a:defRPr sz="3200" i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statements;</a:t>
            </a:r>
          </a:p>
          <a:p>
            <a: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}</a:t>
            </a:r>
          </a:p>
          <a:p>
            <a: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Note use of </a:t>
            </a:r>
            <a:r>
              <a:rPr b="1"/>
              <a:t>break</a:t>
            </a:r>
            <a:r>
              <a:t> in each </a:t>
            </a:r>
            <a:r>
              <a:rPr b="1"/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8280999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end of statement (;)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semi-colon to end each JavaScript statement</a:t>
            </a:r>
          </a:p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newNumber,temp_name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document.write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(“Nice work!”);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if (a&lt;b) 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document.write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 “a is smallest”);</a:t>
            </a:r>
            <a:endParaRPr lang="en-US" dirty="0" smtClean="0">
              <a:solidFill>
                <a:srgbClr val="00B05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//read as if (a&lt;b) </a:t>
            </a:r>
            <a:r>
              <a:rPr lang="en-US" dirty="0" err="1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document.write</a:t>
            </a:r>
            <a:r>
              <a:rPr lang="en-US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(“a is smallest”);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Semi-colon tells browser, the command has ended. Curly brackets do the same for a block of commands, and hence do not require a ‘;’ after them.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if (a&lt;b) {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document.write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 “a is smallest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”);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a++;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35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one with many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7124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87045" y="1489255"/>
            <a:ext cx="12417755" cy="743204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An array is an </a:t>
            </a:r>
            <a:r>
              <a:rPr lang="en-US" sz="3600" dirty="0" smtClean="0">
                <a:solidFill>
                  <a:srgbClr val="FF0000"/>
                </a:solidFill>
              </a:rPr>
              <a:t>ordered list of data that can store multiple values in a single variable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 smtClean="0"/>
              <a:t>Example: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3000" dirty="0" smtClean="0">
                <a:latin typeface="Courier New" charset="0"/>
                <a:ea typeface="Courier New" charset="0"/>
                <a:cs typeface="Courier New" charset="0"/>
              </a:rPr>
              <a:t>&lt;script&gt;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//array storing 3 </a:t>
            </a:r>
            <a:r>
              <a:rPr lang="en-US" sz="3000" dirty="0" smtClean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values</a:t>
            </a:r>
          </a:p>
          <a:p>
            <a:pPr marL="0" indent="0">
              <a:buNone/>
            </a:pPr>
            <a:r>
              <a:rPr lang="en-US" sz="30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3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3000" dirty="0" err="1" smtClean="0">
                <a:latin typeface="Courier New" charset="0"/>
                <a:ea typeface="Courier New" charset="0"/>
                <a:cs typeface="Courier New" charset="0"/>
              </a:rPr>
              <a:t>grocerylist</a:t>
            </a:r>
            <a:r>
              <a:rPr lang="en-US" sz="3000" dirty="0" smtClean="0">
                <a:latin typeface="Courier New" charset="0"/>
                <a:ea typeface="Courier New" charset="0"/>
                <a:cs typeface="Courier New" charset="0"/>
              </a:rPr>
              <a:t>=[“</a:t>
            </a:r>
            <a:r>
              <a:rPr lang="en-US" sz="3000" dirty="0" err="1" smtClean="0">
                <a:latin typeface="Courier New" charset="0"/>
                <a:ea typeface="Courier New" charset="0"/>
                <a:cs typeface="Courier New" charset="0"/>
              </a:rPr>
              <a:t>apples”,”oranges”,”figs</a:t>
            </a:r>
            <a:r>
              <a:rPr lang="en-US" sz="3000" dirty="0" smtClean="0">
                <a:latin typeface="Courier New" charset="0"/>
                <a:ea typeface="Courier New" charset="0"/>
                <a:cs typeface="Courier New" charset="0"/>
              </a:rPr>
              <a:t>”];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//array storing 4 </a:t>
            </a:r>
            <a:r>
              <a:rPr lang="en-US" sz="3000" dirty="0" smtClean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values</a:t>
            </a:r>
          </a:p>
          <a:p>
            <a:pPr marL="0" indent="0">
              <a:buNone/>
            </a:pPr>
            <a:r>
              <a:rPr lang="en-US" sz="30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3000" dirty="0" smtClean="0">
                <a:latin typeface="Courier New" charset="0"/>
                <a:ea typeface="Courier New" charset="0"/>
                <a:cs typeface="Courier New" charset="0"/>
              </a:rPr>
              <a:t> grades=[“Midterm”, 60.0, “Final”, 75.0];</a:t>
            </a:r>
          </a:p>
          <a:p>
            <a:pPr marL="0" indent="0">
              <a:buNone/>
            </a:pPr>
            <a:r>
              <a:rPr lang="en-US" sz="3000" dirty="0" smtClean="0">
                <a:latin typeface="Courier New" charset="0"/>
                <a:ea typeface="Courier New" charset="0"/>
                <a:cs typeface="Courier New" charset="0"/>
              </a:rPr>
              <a:t>&lt;/script&gt;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000B-9D81-3349-8383-36C936787BA1}" type="datetime1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9340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Arrays: how to access element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Arrays: how to access elements?</a:t>
            </a:r>
          </a:p>
        </p:txBody>
      </p:sp>
      <p:sp>
        <p:nvSpPr>
          <p:cNvPr id="715" name="&lt;script&gt;…"/>
          <p:cNvSpPr txBox="1"/>
          <p:nvPr/>
        </p:nvSpPr>
        <p:spPr>
          <a:xfrm>
            <a:off x="146924" y="1244600"/>
            <a:ext cx="12715281" cy="276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&lt;script&gt;</a:t>
            </a:r>
            <a:endParaRPr dirty="0">
              <a:latin typeface="Courier New" charset="0"/>
              <a:ea typeface="Courier New" charset="0"/>
              <a:cs typeface="Courier New" charset="0"/>
              <a:sym typeface="Gill Sans"/>
            </a:endParaRP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 y = [1, 2, 3]; </a:t>
            </a:r>
            <a:r>
              <a:rPr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//array storing 3 values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&lt;/script&gt;</a:t>
            </a:r>
          </a:p>
        </p:txBody>
      </p:sp>
      <p:sp>
        <p:nvSpPr>
          <p:cNvPr id="716" name="y"/>
          <p:cNvSpPr txBox="1"/>
          <p:nvPr/>
        </p:nvSpPr>
        <p:spPr>
          <a:xfrm>
            <a:off x="4157166" y="3769995"/>
            <a:ext cx="59248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y</a:t>
            </a:r>
          </a:p>
        </p:txBody>
      </p:sp>
      <p:sp>
        <p:nvSpPr>
          <p:cNvPr id="717" name="Rectangle"/>
          <p:cNvSpPr/>
          <p:nvPr/>
        </p:nvSpPr>
        <p:spPr>
          <a:xfrm>
            <a:off x="5218298" y="3414395"/>
            <a:ext cx="1715059" cy="1270001"/>
          </a:xfrm>
          <a:prstGeom prst="rect">
            <a:avLst/>
          </a:prstGeom>
          <a:ln w="50800">
            <a:solidFill>
              <a:srgbClr val="9452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18" name="Rectangle"/>
          <p:cNvSpPr/>
          <p:nvPr/>
        </p:nvSpPr>
        <p:spPr>
          <a:xfrm>
            <a:off x="6941033" y="3414395"/>
            <a:ext cx="1715060" cy="1270001"/>
          </a:xfrm>
          <a:prstGeom prst="rect">
            <a:avLst/>
          </a:prstGeom>
          <a:ln w="50800">
            <a:solidFill>
              <a:srgbClr val="9452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19" name="Rectangle"/>
          <p:cNvSpPr/>
          <p:nvPr/>
        </p:nvSpPr>
        <p:spPr>
          <a:xfrm>
            <a:off x="8651068" y="3414395"/>
            <a:ext cx="1715060" cy="1270001"/>
          </a:xfrm>
          <a:prstGeom prst="rect">
            <a:avLst/>
          </a:prstGeom>
          <a:ln w="50800">
            <a:solidFill>
              <a:srgbClr val="9452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20" name="1"/>
          <p:cNvSpPr txBox="1"/>
          <p:nvPr/>
        </p:nvSpPr>
        <p:spPr>
          <a:xfrm>
            <a:off x="5779585" y="3769995"/>
            <a:ext cx="59248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1</a:t>
            </a:r>
          </a:p>
        </p:txBody>
      </p:sp>
      <p:sp>
        <p:nvSpPr>
          <p:cNvPr id="721" name="2"/>
          <p:cNvSpPr txBox="1"/>
          <p:nvPr/>
        </p:nvSpPr>
        <p:spPr>
          <a:xfrm>
            <a:off x="7495970" y="3769995"/>
            <a:ext cx="59248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2</a:t>
            </a:r>
          </a:p>
        </p:txBody>
      </p:sp>
      <p:sp>
        <p:nvSpPr>
          <p:cNvPr id="722" name="3"/>
          <p:cNvSpPr txBox="1"/>
          <p:nvPr/>
        </p:nvSpPr>
        <p:spPr>
          <a:xfrm>
            <a:off x="9225055" y="3769995"/>
            <a:ext cx="59248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3</a:t>
            </a:r>
          </a:p>
        </p:txBody>
      </p:sp>
      <p:sp>
        <p:nvSpPr>
          <p:cNvPr id="723" name="Line"/>
          <p:cNvSpPr/>
          <p:nvPr/>
        </p:nvSpPr>
        <p:spPr>
          <a:xfrm flipV="1">
            <a:off x="6075827" y="4747894"/>
            <a:ext cx="1" cy="1019812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24" name="Line"/>
          <p:cNvSpPr/>
          <p:nvPr/>
        </p:nvSpPr>
        <p:spPr>
          <a:xfrm flipV="1">
            <a:off x="7792212" y="4747894"/>
            <a:ext cx="1" cy="1019812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25" name="Line"/>
          <p:cNvSpPr/>
          <p:nvPr/>
        </p:nvSpPr>
        <p:spPr>
          <a:xfrm flipV="1">
            <a:off x="9508597" y="4747894"/>
            <a:ext cx="1" cy="1019812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26" name="0"/>
          <p:cNvSpPr txBox="1"/>
          <p:nvPr/>
        </p:nvSpPr>
        <p:spPr>
          <a:xfrm>
            <a:off x="5773235" y="5805804"/>
            <a:ext cx="59248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0</a:t>
            </a:r>
          </a:p>
        </p:txBody>
      </p:sp>
      <p:sp>
        <p:nvSpPr>
          <p:cNvPr id="727" name="1"/>
          <p:cNvSpPr txBox="1"/>
          <p:nvPr/>
        </p:nvSpPr>
        <p:spPr>
          <a:xfrm>
            <a:off x="7489620" y="5805804"/>
            <a:ext cx="59248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1</a:t>
            </a:r>
          </a:p>
        </p:txBody>
      </p:sp>
      <p:sp>
        <p:nvSpPr>
          <p:cNvPr id="728" name="2"/>
          <p:cNvSpPr txBox="1"/>
          <p:nvPr/>
        </p:nvSpPr>
        <p:spPr>
          <a:xfrm>
            <a:off x="9218705" y="5805804"/>
            <a:ext cx="59248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2</a:t>
            </a:r>
          </a:p>
        </p:txBody>
      </p:sp>
      <p:sp>
        <p:nvSpPr>
          <p:cNvPr id="729" name="box index # (always starts at 0)"/>
          <p:cNvSpPr txBox="1"/>
          <p:nvPr/>
        </p:nvSpPr>
        <p:spPr>
          <a:xfrm>
            <a:off x="388391" y="5551804"/>
            <a:ext cx="4361261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box index # (</a:t>
            </a:r>
            <a:r>
              <a:rPr b="1">
                <a:solidFill>
                  <a:srgbClr val="8B0000"/>
                </a:solidFill>
              </a:rPr>
              <a:t>always starts at 0</a:t>
            </a:r>
            <a:r>
              <a:t>)</a:t>
            </a:r>
          </a:p>
        </p:txBody>
      </p:sp>
      <p:sp>
        <p:nvSpPr>
          <p:cNvPr id="730" name="To access array elements, must use appropriate box index # (or location number) and following syntax: variable[box index #]…"/>
          <p:cNvSpPr txBox="1"/>
          <p:nvPr/>
        </p:nvSpPr>
        <p:spPr>
          <a:xfrm>
            <a:off x="157459" y="6517005"/>
            <a:ext cx="12715281" cy="2728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To access array elements, must use appropriate box index # (or location number) and following syntax: 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variable[box index #]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algn="l">
              <a:defRPr sz="3200">
                <a:solidFill>
                  <a:srgbClr val="8B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EXAMPLE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To access the second elements of 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y</a:t>
            </a:r>
            <a:r>
              <a:rPr dirty="0"/>
              <a:t>, you need 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y[1]</a:t>
            </a:r>
          </a:p>
        </p:txBody>
      </p:sp>
    </p:spTree>
    <p:extLst>
      <p:ext uri="{BB962C8B-B14F-4D97-AF65-F5344CB8AC3E}">
        <p14:creationId xmlns:p14="http://schemas.microsoft.com/office/powerpoint/2010/main" val="8653303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Array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Arrays</a:t>
            </a:r>
          </a:p>
        </p:txBody>
      </p:sp>
      <p:sp>
        <p:nvSpPr>
          <p:cNvPr id="733" name="EXTRA…"/>
          <p:cNvSpPr txBox="1"/>
          <p:nvPr/>
        </p:nvSpPr>
        <p:spPr>
          <a:xfrm>
            <a:off x="146924" y="1244600"/>
            <a:ext cx="12715281" cy="795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EXTRA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</a:rPr>
              <a:t>You can define arrays in various ways (</a:t>
            </a:r>
            <a:r>
              <a:rPr dirty="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choose the one which you feel comfortable with</a:t>
            </a:r>
            <a:r>
              <a:rPr dirty="0">
                <a:solidFill>
                  <a:srgbClr val="00008B"/>
                </a:solidFill>
              </a:rPr>
              <a:t>)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</a:endParaRPr>
          </a:p>
          <a:p>
            <a:pPr algn="l">
              <a:defRPr sz="3200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EXAMPLE</a:t>
            </a:r>
            <a:endParaRPr dirty="0">
              <a:solidFill>
                <a:srgbClr val="00008B"/>
              </a:solidFill>
            </a:endParaRPr>
          </a:p>
          <a:p>
            <a:pPr algn="l"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b="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  <a:sym typeface="Gill Sans SemiBold"/>
              </a:rPr>
              <a:t>&lt;script&gt;</a:t>
            </a:r>
          </a:p>
          <a:p>
            <a:pPr lvl="1"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</a:rPr>
              <a:t>//you can use following format to define/declare arrays</a:t>
            </a:r>
            <a:endParaRPr sz="2800" dirty="0">
              <a:solidFill>
                <a:srgbClr val="00008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  <a:sym typeface="Gill Sans SemiBold"/>
              </a:rPr>
              <a:t>var</a:t>
            </a:r>
            <a:r>
              <a:rPr sz="280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</a:rPr>
              <a:t> A = </a:t>
            </a:r>
            <a:r>
              <a:rPr sz="280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  <a:sym typeface="Gill Sans SemiBold"/>
              </a:rPr>
              <a:t>new Array</a:t>
            </a:r>
            <a:r>
              <a:rPr sz="280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</a:rPr>
              <a:t>(1, 2, 3, 4);</a:t>
            </a:r>
          </a:p>
          <a:p>
            <a:pPr lvl="1"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</a:rPr>
              <a:t>//here’s another way to define arrays</a:t>
            </a:r>
            <a:endParaRPr sz="2800" dirty="0">
              <a:solidFill>
                <a:srgbClr val="00008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  <a:sym typeface="Gill Sans SemiBold"/>
              </a:rPr>
              <a:t>var</a:t>
            </a:r>
            <a:r>
              <a:rPr sz="280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</a:rPr>
              <a:t> B = </a:t>
            </a:r>
            <a:r>
              <a:rPr sz="280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  <a:sym typeface="Gill Sans SemiBold"/>
              </a:rPr>
              <a:t>Array()</a:t>
            </a:r>
            <a:r>
              <a:rPr sz="280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lvl="1"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</a:rPr>
              <a:t>B[0] = “text”;</a:t>
            </a:r>
          </a:p>
          <a:p>
            <a:pPr lvl="1"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</a:rPr>
              <a:t>B[1] = “in”;</a:t>
            </a:r>
          </a:p>
          <a:p>
            <a:pPr lvl="1"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</a:rPr>
              <a:t>B[2] = “each cell”;</a:t>
            </a:r>
          </a:p>
          <a:p>
            <a:pPr lvl="1"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</a:rPr>
              <a:t>//yet another way to define arrays (saw this earlier)</a:t>
            </a:r>
            <a:endParaRPr sz="2800" dirty="0">
              <a:solidFill>
                <a:srgbClr val="00008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  <a:sym typeface="Gill Sans SemiBold"/>
              </a:rPr>
              <a:t>var</a:t>
            </a:r>
            <a:r>
              <a:rPr sz="280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</a:rPr>
              <a:t> C = [“some text”, 123, 5.5, “more text”];</a:t>
            </a:r>
          </a:p>
          <a:p>
            <a:pPr algn="l"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b="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  <a:sym typeface="Gill Sans SemiBold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37897696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The length method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</a:t>
            </a:r>
            <a:r>
              <a:rPr dirty="0">
                <a:ea typeface="Futura Bold"/>
                <a:cs typeface="Futura Bold"/>
                <a:sym typeface="Futura Bold"/>
              </a:rPr>
              <a:t>length</a:t>
            </a:r>
            <a:r>
              <a:rPr dirty="0"/>
              <a:t> methods</a:t>
            </a:r>
          </a:p>
        </p:txBody>
      </p:sp>
      <p:sp>
        <p:nvSpPr>
          <p:cNvPr id="736" name="A useful method used with arrays…"/>
          <p:cNvSpPr txBox="1"/>
          <p:nvPr/>
        </p:nvSpPr>
        <p:spPr>
          <a:xfrm>
            <a:off x="146924" y="1244600"/>
            <a:ext cx="12715281" cy="795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 smtClean="0">
                <a:solidFill>
                  <a:srgbClr val="00008B"/>
                </a:solidFill>
              </a:rPr>
              <a:t>A </a:t>
            </a:r>
            <a:r>
              <a:rPr dirty="0" smtClean="0">
                <a:solidFill>
                  <a:srgbClr val="00008B"/>
                </a:solidFill>
              </a:rPr>
              <a:t>method </a:t>
            </a:r>
            <a:r>
              <a:rPr dirty="0">
                <a:solidFill>
                  <a:srgbClr val="00008B"/>
                </a:solidFill>
              </a:rPr>
              <a:t>used with arrays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</a:endParaRPr>
          </a:p>
          <a:p>
            <a:pPr algn="l">
              <a:defRPr sz="3200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EXAMPLE</a:t>
            </a:r>
            <a:endParaRPr dirty="0">
              <a:solidFill>
                <a:srgbClr val="00008B"/>
              </a:solidFill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  <a:sym typeface="Gill Sans SemiBold"/>
              </a:rPr>
              <a:t>&lt;script&gt;</a:t>
            </a:r>
            <a:endParaRPr sz="2800" dirty="0">
              <a:solidFill>
                <a:srgbClr val="00008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 algn="l">
              <a:defRPr sz="320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//declare and define variables</a:t>
            </a:r>
            <a:endParaRPr sz="2800" dirty="0">
              <a:solidFill>
                <a:srgbClr val="00008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  <a:sym typeface="Gill Sans SemiBold"/>
              </a:rPr>
              <a:t>var</a:t>
            </a:r>
            <a:r>
              <a:rPr sz="280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</a:rPr>
              <a:t> n, </a:t>
            </a:r>
            <a:r>
              <a:rPr sz="2800" dirty="0" smtClean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en-US" sz="2800" dirty="0" smtClean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</a:rPr>
              <a:t>ooya</a:t>
            </a:r>
            <a:r>
              <a:rPr sz="2800" dirty="0" smtClean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sz="280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</a:rPr>
              <a:t>= [43, 22, 12, 100];</a:t>
            </a:r>
          </a:p>
          <a:p>
            <a:pPr lvl="1"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</a:rPr>
              <a:t>/* use the length method to get size of array B; in other words, </a:t>
            </a:r>
            <a:r>
              <a:rPr sz="2800" dirty="0" smtClean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</a:rPr>
              <a:t>determine</a:t>
            </a:r>
            <a:r>
              <a:rPr lang="en-US" sz="2800" dirty="0" smtClean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sz="2800" dirty="0" smtClean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</a:rPr>
              <a:t>number </a:t>
            </a:r>
            <a:r>
              <a:rPr sz="28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</a:rPr>
              <a:t>of elements in array B */</a:t>
            </a:r>
            <a:endParaRPr sz="2800" dirty="0">
              <a:solidFill>
                <a:srgbClr val="00008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</a:rPr>
              <a:t>n = </a:t>
            </a:r>
            <a:r>
              <a:rPr sz="2800" dirty="0" smtClean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en-US" sz="2800" dirty="0" smtClean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</a:rPr>
              <a:t>ooya</a:t>
            </a:r>
            <a:r>
              <a:rPr sz="2800" dirty="0" smtClean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  <a:sym typeface="Gill Sans SemiBold"/>
              </a:rPr>
              <a:t>.length</a:t>
            </a:r>
            <a:r>
              <a:rPr sz="280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lvl="1"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</a:rPr>
              <a:t>//display number of elements in array B</a:t>
            </a:r>
            <a:endParaRPr sz="2800" dirty="0">
              <a:solidFill>
                <a:srgbClr val="00008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  <a:sym typeface="Gill Sans SemiBold"/>
              </a:rPr>
              <a:t>document.write</a:t>
            </a:r>
            <a:r>
              <a:rPr sz="280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</a:rPr>
              <a:t>(“&lt;br /&gt;”,n);</a:t>
            </a:r>
          </a:p>
          <a:p>
            <a:pPr algn="l"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b="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  <a:sym typeface="Gill Sans SemiBold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82234913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	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accept user data in HTML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397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000B-9D81-3349-8383-36C936787BA1}" type="datetime1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5690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&lt;form&gt; element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&lt;form&gt; </a:t>
            </a:r>
            <a:r>
              <a:rPr lang="en-US" dirty="0" smtClean="0"/>
              <a:t>element defines a form that is used to collect user input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&lt;form&gt;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&lt;!-- form elements go here </a:t>
            </a:r>
            <a:r>
              <a:rPr lang="mr-IN" dirty="0" smtClean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--&gt;</a:t>
            </a:r>
            <a:endParaRPr lang="en-US" dirty="0" smtClean="0">
              <a:solidFill>
                <a:srgbClr val="92D05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&lt;/form&gt;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&lt;form&gt; </a:t>
            </a:r>
            <a:r>
              <a:rPr lang="en-US" dirty="0" smtClean="0"/>
              <a:t>elements are different types of input elements and include:</a:t>
            </a:r>
          </a:p>
          <a:p>
            <a:pPr lvl="1"/>
            <a:r>
              <a:rPr lang="en-US" dirty="0" smtClean="0"/>
              <a:t>text fields</a:t>
            </a:r>
          </a:p>
          <a:p>
            <a:pPr lvl="1"/>
            <a:r>
              <a:rPr lang="en-US" dirty="0" smtClean="0"/>
              <a:t>checkboxes</a:t>
            </a:r>
          </a:p>
          <a:p>
            <a:pPr lvl="1"/>
            <a:r>
              <a:rPr lang="en-US" dirty="0" smtClean="0"/>
              <a:t>radio buttons</a:t>
            </a:r>
          </a:p>
          <a:p>
            <a:pPr lvl="1"/>
            <a:r>
              <a:rPr lang="en-US" dirty="0" smtClean="0"/>
              <a:t>submit buttons and many more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000B-9D81-3349-8383-36C936787BA1}" type="datetime1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5812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&lt;input&gt;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&lt;input&gt; </a:t>
            </a:r>
            <a:r>
              <a:rPr lang="en-US" dirty="0" smtClean="0"/>
              <a:t>element is the most important form element.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type</a:t>
            </a:r>
            <a:r>
              <a:rPr lang="en-US" dirty="0" smtClean="0"/>
              <a:t> </a:t>
            </a:r>
          </a:p>
          <a:p>
            <a:r>
              <a:rPr lang="en-US" dirty="0" smtClean="0"/>
              <a:t>attribute defines how the input element is displayed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28</a:t>
            </a:fld>
            <a:endParaRPr lang="uk-UA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171919"/>
              </p:ext>
            </p:extLst>
          </p:nvPr>
        </p:nvGraphicFramePr>
        <p:xfrm>
          <a:off x="974725" y="4545044"/>
          <a:ext cx="11055350" cy="2706624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5527675"/>
                <a:gridCol w="5527675"/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Courier New" charset="0"/>
                          <a:ea typeface="Courier New" charset="0"/>
                          <a:cs typeface="Courier New" charset="0"/>
                        </a:rPr>
                        <a:t>&lt;input type="text"&gt;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Defines a one-line text input field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Courier New" charset="0"/>
                          <a:ea typeface="Courier New" charset="0"/>
                          <a:cs typeface="Courier New" charset="0"/>
                        </a:rPr>
                        <a:t>&lt;input type="radio"&gt;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Defines a radio button (for selecting one of many choices)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&lt;input type="submit"&gt;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a submit button (for submitting the form)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097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&lt;form&gt;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First name:&lt;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&lt;input type="text" name="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firstname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"&gt;&lt;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Last name:&lt;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&lt;input type="text" name="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lastname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&lt;/form&gt;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29</a:t>
            </a:fld>
            <a:endParaRPr lang="uk-U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391" y="4737925"/>
            <a:ext cx="6207369" cy="307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note on variables &amp; Assignment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Variables are place holders for the value you assign to them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a=13,b;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b=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+1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; 	</a:t>
            </a:r>
            <a:r>
              <a:rPr lang="en-US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//this line is read as </a:t>
            </a:r>
            <a:r>
              <a:rPr lang="en-US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b=</a:t>
            </a:r>
            <a:r>
              <a:rPr lang="en-US" b="1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13</a:t>
            </a:r>
            <a:r>
              <a:rPr lang="en-US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+1</a:t>
            </a:r>
            <a:endParaRPr lang="en-US" dirty="0" smtClean="0">
              <a:solidFill>
                <a:srgbClr val="00B05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b=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++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*2; 	</a:t>
            </a:r>
            <a:r>
              <a:rPr lang="en-US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/*this line is read as </a:t>
            </a:r>
            <a:r>
              <a:rPr lang="en-US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b=</a:t>
            </a:r>
            <a:r>
              <a:rPr lang="en-US" b="1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13</a:t>
            </a:r>
            <a:r>
              <a:rPr lang="en-US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*2</a:t>
            </a:r>
            <a:endParaRPr lang="en-US" dirty="0" smtClean="0">
              <a:solidFill>
                <a:srgbClr val="00B05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	(increment by 1 </a:t>
            </a:r>
            <a:r>
              <a:rPr lang="en-US" u="sng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after</a:t>
            </a:r>
            <a:r>
              <a:rPr lang="en-US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executing the line)*/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b=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++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*2; 	</a:t>
            </a:r>
            <a:r>
              <a:rPr lang="en-US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/*this </a:t>
            </a:r>
            <a:r>
              <a:rPr lang="en-US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line is read as </a:t>
            </a:r>
            <a:r>
              <a:rPr lang="en-US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as </a:t>
            </a:r>
            <a:r>
              <a:rPr lang="en-US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b=</a:t>
            </a:r>
            <a:r>
              <a:rPr lang="en-US" b="1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14</a:t>
            </a:r>
            <a:r>
              <a:rPr lang="en-US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*2</a:t>
            </a:r>
            <a:endParaRPr lang="en-US" dirty="0" smtClean="0">
              <a:solidFill>
                <a:srgbClr val="00B05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	(increment </a:t>
            </a:r>
            <a:r>
              <a:rPr lang="en-US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by </a:t>
            </a:r>
            <a:r>
              <a:rPr lang="en-US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1 </a:t>
            </a:r>
            <a:r>
              <a:rPr lang="en-US" u="sng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before</a:t>
            </a:r>
            <a:r>
              <a:rPr lang="en-US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executing </a:t>
            </a:r>
            <a:r>
              <a:rPr lang="en-US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the line</a:t>
            </a:r>
            <a:r>
              <a:rPr lang="en-US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)*/</a:t>
            </a:r>
          </a:p>
          <a:p>
            <a:r>
              <a:rPr lang="en-US" dirty="0" smtClean="0"/>
              <a:t>Use descriptive variable names, remember they start with a character and are case sensitive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temperature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numToTest1</a:t>
            </a:r>
            <a:endParaRPr lang="en-US" dirty="0"/>
          </a:p>
          <a:p>
            <a:r>
              <a:rPr lang="en-US" dirty="0" smtClean="0"/>
              <a:t>A single ‘=’ sign is called an assignment operator</a:t>
            </a:r>
          </a:p>
          <a:p>
            <a:pPr lvl="1"/>
            <a:r>
              <a:rPr lang="en-US" dirty="0" smtClean="0"/>
              <a:t>Assigns the value of expression of the right to a variable on left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a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12 + “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abc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”;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a+1;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002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Handout!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for QUIZ!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525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commands, methods,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Commands are functions written to perform a specific task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if (expression) statement;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document.write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(values);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Number(values);</a:t>
            </a:r>
          </a:p>
          <a:p>
            <a:r>
              <a:rPr lang="en-US" dirty="0" smtClean="0"/>
              <a:t>Methods are actions that can be performed on objects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variableName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.toString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variableName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.toLowercase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variableName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.length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document.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write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(values)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dirty="0" smtClean="0">
                <a:ea typeface="Courier New" charset="0"/>
                <a:cs typeface="Courier New" charset="0"/>
              </a:rPr>
              <a:t>Operators perform an operation on values/variables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+ - * / %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= == === +=-= etc.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typeof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variableName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//returns data type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dirty="0" smtClean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object or function or method </a:t>
            </a:r>
            <a:r>
              <a:rPr lang="en-US" dirty="0" smtClean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//returns an object</a:t>
            </a:r>
            <a:endParaRPr lang="en-US" dirty="0">
              <a:solidFill>
                <a:srgbClr val="92D05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764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temp = 23.2; 			</a:t>
            </a:r>
            <a:r>
              <a:rPr lang="en-US" dirty="0" smtClean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// number</a:t>
            </a: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shape_type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“square”;		</a:t>
            </a:r>
            <a:r>
              <a:rPr lang="en-US" dirty="0" smtClean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en-US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string</a:t>
            </a: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temp_space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null; 		</a:t>
            </a:r>
            <a:r>
              <a:rPr lang="en-US" dirty="0" smtClean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en-US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object</a:t>
            </a: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char_value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true;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		</a:t>
            </a:r>
            <a:r>
              <a:rPr lang="en-US" dirty="0" smtClean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// Boolean</a:t>
            </a:r>
            <a:endParaRPr lang="en-US" dirty="0">
              <a:solidFill>
                <a:srgbClr val="92D05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char_value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Boolean(0); 	</a:t>
            </a:r>
            <a:r>
              <a:rPr lang="en-US" dirty="0" smtClean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// Boolean</a:t>
            </a:r>
            <a:endParaRPr lang="en-US" dirty="0">
              <a:solidFill>
                <a:srgbClr val="92D05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a; 				</a:t>
            </a:r>
            <a:r>
              <a:rPr lang="en-US" dirty="0" smtClean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// undefined</a:t>
            </a: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num_var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[1,3,”Hello”];</a:t>
            </a:r>
            <a:r>
              <a:rPr lang="en-US" dirty="0" smtClean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	// object (this variable 					   is an array)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498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if stat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 statement</a:t>
            </a:r>
          </a:p>
        </p:txBody>
      </p:sp>
      <p:sp>
        <p:nvSpPr>
          <p:cNvPr id="514" name="EXAMPLE SCRIPT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8B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EXAMPLE SCRIPT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&lt;script&gt;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8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//declare/define variables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 a=1, b=2, c;</a:t>
            </a:r>
            <a:endParaRPr sz="2800" dirty="0">
              <a:solidFill>
                <a:srgbClr val="008F00"/>
              </a:solidFill>
              <a:latin typeface="Courier New" charset="0"/>
              <a:ea typeface="Courier New" charset="0"/>
              <a:cs typeface="Courier New" charset="0"/>
              <a:sym typeface="Gill Sans"/>
            </a:endParaRP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8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//check a condition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if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 (a &lt; b)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{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8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/* subtract values and display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8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result if condition is true */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c=b-a;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document.write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(“c=b-a=”,c);</a:t>
            </a:r>
          </a:p>
          <a:p>
            <a:pPr lvl="2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&lt;/script</a:t>
            </a:r>
            <a:r>
              <a:rPr dirty="0"/>
              <a:t>&gt;</a:t>
            </a:r>
          </a:p>
        </p:txBody>
      </p:sp>
      <p:sp>
        <p:nvSpPr>
          <p:cNvPr id="515" name="SYNTAX…"/>
          <p:cNvSpPr/>
          <p:nvPr/>
        </p:nvSpPr>
        <p:spPr>
          <a:xfrm>
            <a:off x="8915400" y="1219200"/>
            <a:ext cx="3908140" cy="8013700"/>
          </a:xfrm>
          <a:prstGeom prst="rect">
            <a:avLst/>
          </a:prstGeom>
          <a:ln w="38100">
            <a:solidFill>
              <a:srgbClr val="9452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3200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SYNTAX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if</a:t>
            </a:r>
            <a:r>
              <a:t> (</a:t>
            </a:r>
            <a:r>
              <a:rPr i="1"/>
              <a:t>condition</a:t>
            </a:r>
            <a:r>
              <a:t>) </a:t>
            </a:r>
            <a:r>
              <a:rPr b="1"/>
              <a:t>{</a:t>
            </a:r>
          </a:p>
          <a:p>
            <a:pPr lvl="1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i="1"/>
              <a:t>statements</a:t>
            </a:r>
            <a:r>
              <a:t>;</a:t>
            </a:r>
          </a:p>
          <a:p>
            <a: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}</a:t>
            </a:r>
          </a:p>
          <a:p>
            <a: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Note that if there is more than one statement (see example), then statements must be wrapped around curly brackets</a:t>
            </a:r>
          </a:p>
        </p:txBody>
      </p:sp>
    </p:spTree>
    <p:extLst>
      <p:ext uri="{BB962C8B-B14F-4D97-AF65-F5344CB8AC3E}">
        <p14:creationId xmlns:p14="http://schemas.microsoft.com/office/powerpoint/2010/main" val="5088421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if - else stat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 - else statement</a:t>
            </a:r>
          </a:p>
        </p:txBody>
      </p:sp>
      <p:sp>
        <p:nvSpPr>
          <p:cNvPr id="522" name="EXAMPLE SCRIPT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8B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EXAMPLE SCRIPT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&lt;script&gt;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8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//declare/define variables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 a=1, b=2, c; </a:t>
            </a:r>
            <a:endParaRPr sz="2800" dirty="0">
              <a:solidFill>
                <a:srgbClr val="008F00"/>
              </a:solidFill>
              <a:latin typeface="Courier New" charset="0"/>
              <a:ea typeface="Courier New" charset="0"/>
              <a:cs typeface="Courier New" charset="0"/>
              <a:sym typeface="Gill Sans"/>
            </a:endParaRP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8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//check a condition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if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 (a &lt; b) 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{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8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/* subtract values and display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8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result if condition is true */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c=b-a;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document.write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(“c=b-a=”,c); 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}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else {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8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/* subtract values and display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8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result if above condition is false */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c=a-b;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document.write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(“c=a-b=”,c); 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}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&lt;/script&gt;</a:t>
            </a:r>
          </a:p>
        </p:txBody>
      </p:sp>
      <p:sp>
        <p:nvSpPr>
          <p:cNvPr id="523" name="SYNTAX…"/>
          <p:cNvSpPr/>
          <p:nvPr/>
        </p:nvSpPr>
        <p:spPr>
          <a:xfrm>
            <a:off x="8919294" y="1218703"/>
            <a:ext cx="3908141" cy="8024070"/>
          </a:xfrm>
          <a:prstGeom prst="rect">
            <a:avLst/>
          </a:prstGeom>
          <a:ln w="38100">
            <a:solidFill>
              <a:srgbClr val="9452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3200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SYNTAX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if</a:t>
            </a:r>
            <a:r>
              <a:t> (</a:t>
            </a:r>
            <a:r>
              <a:rPr i="1"/>
              <a:t>condition</a:t>
            </a:r>
            <a:r>
              <a:t>) </a:t>
            </a:r>
            <a:r>
              <a:rPr b="1"/>
              <a:t>{</a:t>
            </a:r>
          </a:p>
          <a:p>
            <a:pPr lvl="1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i="1"/>
              <a:t>statements</a:t>
            </a:r>
            <a:r>
              <a:t>;</a:t>
            </a:r>
          </a:p>
          <a:p>
            <a: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}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else {</a:t>
            </a:r>
          </a:p>
          <a:p>
            <a:pPr lvl="1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i="1"/>
              <a:t>statements</a:t>
            </a:r>
            <a:r>
              <a:t>;</a:t>
            </a:r>
          </a:p>
          <a:p>
            <a: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}</a:t>
            </a:r>
          </a:p>
          <a:p>
            <a: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Note use of curly brackets</a:t>
            </a:r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Note that </a:t>
            </a:r>
            <a:r>
              <a:rPr b="1"/>
              <a:t>else</a:t>
            </a:r>
            <a:r>
              <a:t> does not require a </a:t>
            </a:r>
            <a:r>
              <a:rPr i="1"/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204428931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if - else if - else stat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 - else if - else statement</a:t>
            </a:r>
          </a:p>
        </p:txBody>
      </p:sp>
      <p:sp>
        <p:nvSpPr>
          <p:cNvPr id="530" name="EXAMPLE SCRIPT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8B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EXAMPLE SCRIPT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&lt;script&gt;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8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//declare/define variables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 a=1, b=2, c; </a:t>
            </a:r>
            <a:endParaRPr sz="2800" dirty="0">
              <a:solidFill>
                <a:srgbClr val="008F00"/>
              </a:solidFill>
              <a:latin typeface="Courier New" charset="0"/>
              <a:ea typeface="Courier New" charset="0"/>
              <a:cs typeface="Courier New" charset="0"/>
              <a:sym typeface="Gill Sans"/>
            </a:endParaRPr>
          </a:p>
          <a:p>
            <a:pPr lvl="1" indent="444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if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 (a &lt; b) 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{ </a:t>
            </a:r>
            <a:r>
              <a:rPr sz="28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</a:rPr>
              <a:t>//check a condition</a:t>
            </a:r>
            <a:endParaRPr sz="2800" dirty="0">
              <a:latin typeface="Courier New" charset="0"/>
              <a:ea typeface="Courier New" charset="0"/>
              <a:cs typeface="Courier New" charset="0"/>
              <a:sym typeface="Gill Sans SemiBold"/>
            </a:endParaRP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c=b-a;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document.write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(“c=b-a=”,c); 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}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else if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 (a &gt; b) 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{ </a:t>
            </a:r>
            <a:endParaRPr lang="en-US" sz="2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800" dirty="0" smtClean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//</a:t>
            </a:r>
            <a:r>
              <a:rPr sz="28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if above condition is false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c=a-b;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document.write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(“c=a-b=”,c); 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}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 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{ </a:t>
            </a:r>
            <a:r>
              <a:rPr sz="28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//if above conditions are false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document.write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(“a is equal to b”); 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document.write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(“&lt;br /&gt;”); 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}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&lt;/script&gt;</a:t>
            </a:r>
          </a:p>
        </p:txBody>
      </p:sp>
      <p:sp>
        <p:nvSpPr>
          <p:cNvPr id="531" name="SYNTAX…"/>
          <p:cNvSpPr/>
          <p:nvPr/>
        </p:nvSpPr>
        <p:spPr>
          <a:xfrm>
            <a:off x="8915400" y="1219200"/>
            <a:ext cx="3908140" cy="8001000"/>
          </a:xfrm>
          <a:prstGeom prst="rect">
            <a:avLst/>
          </a:prstGeom>
          <a:ln w="38100">
            <a:solidFill>
              <a:srgbClr val="9452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3200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SYNTAX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if</a:t>
            </a:r>
            <a:r>
              <a:t> (</a:t>
            </a:r>
            <a:r>
              <a:rPr i="1"/>
              <a:t>condition</a:t>
            </a:r>
            <a:r>
              <a:t>) </a:t>
            </a:r>
            <a:r>
              <a:rPr b="1"/>
              <a:t>{</a:t>
            </a:r>
          </a:p>
          <a:p>
            <a:pPr lvl="1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i="1"/>
              <a:t>statements</a:t>
            </a:r>
            <a:r>
              <a:t>;</a:t>
            </a:r>
          </a:p>
          <a:p>
            <a: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}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else if</a:t>
            </a:r>
            <a:r>
              <a:t> (</a:t>
            </a:r>
            <a:r>
              <a:rPr i="1"/>
              <a:t>condition</a:t>
            </a:r>
            <a:r>
              <a:t>) </a:t>
            </a:r>
            <a:r>
              <a:rPr b="1"/>
              <a:t>{</a:t>
            </a:r>
          </a:p>
          <a:p>
            <a:pPr lvl="1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i="1"/>
              <a:t>statements</a:t>
            </a:r>
            <a:r>
              <a:t>;</a:t>
            </a:r>
          </a:p>
          <a:p>
            <a: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}</a:t>
            </a:r>
          </a:p>
          <a:p>
            <a: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else {</a:t>
            </a:r>
          </a:p>
          <a:p>
            <a:pPr lvl="1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i="1"/>
              <a:t>statements</a:t>
            </a:r>
            <a:r>
              <a:t>;</a:t>
            </a:r>
          </a:p>
          <a:p>
            <a: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}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Note use of curly brackets</a:t>
            </a:r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Note that </a:t>
            </a:r>
            <a:r>
              <a:rPr b="1"/>
              <a:t>else</a:t>
            </a:r>
            <a:r>
              <a:t> does not require a </a:t>
            </a:r>
            <a:r>
              <a:rPr i="1"/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74294256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Conditional opera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Conditional operators</a:t>
            </a:r>
          </a:p>
        </p:txBody>
      </p:sp>
      <p:graphicFrame>
        <p:nvGraphicFramePr>
          <p:cNvPr id="552" name="Table"/>
          <p:cNvGraphicFramePr/>
          <p:nvPr/>
        </p:nvGraphicFramePr>
        <p:xfrm>
          <a:off x="1303982" y="2730500"/>
          <a:ext cx="10396835" cy="49784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4638179"/>
                <a:gridCol w="5758656"/>
              </a:tblGrid>
              <a:tr h="622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Relational Operator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Description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&lt;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Less than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T w="25400">
                      <a:solidFill>
                        <a:srgbClr val="945200"/>
                      </a:solidFill>
                      <a:miter lim="400000"/>
                    </a:lnT>
                    <a:solidFill>
                      <a:srgbClr val="D6D6D6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&lt;=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Less than or equal to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solidFill>
                      <a:srgbClr val="F2F1EB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&gt;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Greater than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solidFill>
                      <a:srgbClr val="D6D6D6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&gt;=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Greater than or equal to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solidFill>
                      <a:srgbClr val="F2F1EB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==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Equal to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solidFill>
                      <a:srgbClr val="D6D6D6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===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Equal to in both </a:t>
                      </a:r>
                      <a:r>
                        <a:rPr b="1"/>
                        <a:t>value</a:t>
                      </a:r>
                      <a:r>
                        <a:t> and </a:t>
                      </a:r>
                      <a:r>
                        <a:rPr b="1"/>
                        <a:t>type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solidFill>
                      <a:srgbClr val="F2F1EB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!=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Not equal to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31734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2600</TotalTime>
  <Words>1896</Words>
  <Application>Microsoft Macintosh PowerPoint</Application>
  <PresentationFormat>Custom</PresentationFormat>
  <Paragraphs>475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Avenir Roman</vt:lpstr>
      <vt:lpstr>Calibri</vt:lpstr>
      <vt:lpstr>Cambria</vt:lpstr>
      <vt:lpstr>Courier New</vt:lpstr>
      <vt:lpstr>Futura Bold</vt:lpstr>
      <vt:lpstr>Gill Sans</vt:lpstr>
      <vt:lpstr>Gill Sans SemiBold</vt:lpstr>
      <vt:lpstr>Helvetica Light</vt:lpstr>
      <vt:lpstr>Rockwell</vt:lpstr>
      <vt:lpstr>Rockwell Condensed</vt:lpstr>
      <vt:lpstr>Rockwell Extra Bold</vt:lpstr>
      <vt:lpstr>Wingdings</vt:lpstr>
      <vt:lpstr>Wood Type</vt:lpstr>
      <vt:lpstr>ENGR 11:  Introduction to Engineering Analysis I</vt:lpstr>
      <vt:lpstr>A note on end of statement (;)</vt:lpstr>
      <vt:lpstr>A note on variables &amp; Assignment Operator</vt:lpstr>
      <vt:lpstr>Note on commands, methods, operators</vt:lpstr>
      <vt:lpstr>Note on Data type</vt:lpstr>
      <vt:lpstr>if statement</vt:lpstr>
      <vt:lpstr>if - else statement</vt:lpstr>
      <vt:lpstr>if - else if - else statement</vt:lpstr>
      <vt:lpstr>Conditional operators</vt:lpstr>
      <vt:lpstr>Conditional operators</vt:lpstr>
      <vt:lpstr>Conditional operators Samples </vt:lpstr>
      <vt:lpstr>Increment, decrement, &amp; other useful operators</vt:lpstr>
      <vt:lpstr>Rules of precedence</vt:lpstr>
      <vt:lpstr>while loop</vt:lpstr>
      <vt:lpstr>do-while loop</vt:lpstr>
      <vt:lpstr>for loop</vt:lpstr>
      <vt:lpstr>Breaking out of a for loop</vt:lpstr>
      <vt:lpstr>Skipping an iteration in a for loop</vt:lpstr>
      <vt:lpstr>switch/case statement</vt:lpstr>
      <vt:lpstr>Arrays</vt:lpstr>
      <vt:lpstr>Arrays</vt:lpstr>
      <vt:lpstr>Arrays: how to access elements?</vt:lpstr>
      <vt:lpstr>Arrays</vt:lpstr>
      <vt:lpstr>The length methods</vt:lpstr>
      <vt:lpstr>Forms </vt:lpstr>
      <vt:lpstr>PowerPoint Presentation</vt:lpstr>
      <vt:lpstr>HTML &lt;form&gt; element</vt:lpstr>
      <vt:lpstr>The &lt;input&gt; Element</vt:lpstr>
      <vt:lpstr>Example</vt:lpstr>
      <vt:lpstr>No Handout!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Engineering Analysis I</dc:title>
  <cp:lastModifiedBy>Mahender Mandala</cp:lastModifiedBy>
  <cp:revision>186</cp:revision>
  <dcterms:modified xsi:type="dcterms:W3CDTF">2017-11-16T12:44:24Z</dcterms:modified>
</cp:coreProperties>
</file>