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1"/>
  </p:notesMasterIdLst>
  <p:sldIdLst>
    <p:sldId id="256" r:id="rId2"/>
    <p:sldId id="371" r:id="rId3"/>
    <p:sldId id="418" r:id="rId4"/>
    <p:sldId id="415" r:id="rId5"/>
    <p:sldId id="391" r:id="rId6"/>
    <p:sldId id="392" r:id="rId7"/>
    <p:sldId id="394" r:id="rId8"/>
    <p:sldId id="393" r:id="rId9"/>
    <p:sldId id="395" r:id="rId10"/>
    <p:sldId id="403" r:id="rId11"/>
    <p:sldId id="396" r:id="rId12"/>
    <p:sldId id="397" r:id="rId13"/>
    <p:sldId id="405" r:id="rId14"/>
    <p:sldId id="406" r:id="rId15"/>
    <p:sldId id="407" r:id="rId16"/>
    <p:sldId id="404" r:id="rId17"/>
    <p:sldId id="408" r:id="rId18"/>
    <p:sldId id="409" r:id="rId19"/>
    <p:sldId id="410" r:id="rId20"/>
    <p:sldId id="411" r:id="rId21"/>
    <p:sldId id="412" r:id="rId22"/>
    <p:sldId id="414" r:id="rId23"/>
    <p:sldId id="413" r:id="rId24"/>
    <p:sldId id="416" r:id="rId25"/>
    <p:sldId id="417" r:id="rId26"/>
    <p:sldId id="400" r:id="rId27"/>
    <p:sldId id="401" r:id="rId28"/>
    <p:sldId id="399" r:id="rId29"/>
    <p:sldId id="40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3" name="Mahender Mandala" initials="MM" lastIdx="3" clrIdx="2">
    <p:extLst>
      <p:ext uri="{19B8F6BF-5375-455C-9EA6-DF929625EA0E}">
        <p15:presenceInfo xmlns:p15="http://schemas.microsoft.com/office/powerpoint/2012/main" userId="710e4c4a23ba2d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75"/>
    <p:restoredTop sz="79809"/>
  </p:normalViewPr>
  <p:slideViewPr>
    <p:cSldViewPr snapToGrid="0" snapToObjects="1">
      <p:cViewPr varScale="1">
        <p:scale>
          <a:sx n="69" d="100"/>
          <a:sy n="69" d="100"/>
        </p:scale>
        <p:origin x="21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DEED6B-3F17-AF42-BAB3-AC3650A82E53}" type="doc">
      <dgm:prSet loTypeId="urn:microsoft.com/office/officeart/2005/8/layout/process1" loCatId="" qsTypeId="urn:microsoft.com/office/officeart/2005/8/quickstyle/simple1" qsCatId="simple" csTypeId="urn:microsoft.com/office/officeart/2005/8/colors/colorful4" csCatId="colorful" phldr="1"/>
      <dgm:spPr/>
    </dgm:pt>
    <dgm:pt modelId="{6B72558B-DF34-1B4E-B8AB-94B0D12C3FD9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Source Code</a:t>
          </a:r>
        </a:p>
      </dgm:t>
    </dgm:pt>
    <dgm:pt modelId="{D307A2A0-DEE7-CE4C-8814-C904E63981ED}" type="parTrans" cxnId="{041B6627-9540-BE42-AAB1-6F288C77C3EE}">
      <dgm:prSet/>
      <dgm:spPr/>
      <dgm:t>
        <a:bodyPr/>
        <a:lstStyle/>
        <a:p>
          <a:endParaRPr lang="en-US"/>
        </a:p>
      </dgm:t>
    </dgm:pt>
    <dgm:pt modelId="{D99A6551-6C53-4548-BC37-C6916123F2F9}" type="sibTrans" cxnId="{041B6627-9540-BE42-AAB1-6F288C77C3EE}">
      <dgm:prSet/>
      <dgm:spPr/>
      <dgm:t>
        <a:bodyPr/>
        <a:lstStyle/>
        <a:p>
          <a:endParaRPr lang="en-US"/>
        </a:p>
      </dgm:t>
    </dgm:pt>
    <dgm:pt modelId="{20B34A8E-96A1-8C4D-A57A-1D10B55A6952}">
      <dgm:prSet phldrT="[Text]"/>
      <dgm:spPr/>
      <dgm:t>
        <a:bodyPr/>
        <a:lstStyle/>
        <a:p>
          <a:r>
            <a:rPr lang="en-US" dirty="0"/>
            <a:t>Compiler</a:t>
          </a:r>
        </a:p>
      </dgm:t>
    </dgm:pt>
    <dgm:pt modelId="{731AE512-08B0-4F4E-836F-6B52B5C2A7CB}" type="parTrans" cxnId="{4CF79469-6778-034C-8518-395000743376}">
      <dgm:prSet/>
      <dgm:spPr/>
      <dgm:t>
        <a:bodyPr/>
        <a:lstStyle/>
        <a:p>
          <a:endParaRPr lang="en-US"/>
        </a:p>
      </dgm:t>
    </dgm:pt>
    <dgm:pt modelId="{986B3B72-F4A3-FB4F-B10B-B9D2A78BC718}" type="sibTrans" cxnId="{4CF79469-6778-034C-8518-395000743376}">
      <dgm:prSet/>
      <dgm:spPr/>
      <dgm:t>
        <a:bodyPr/>
        <a:lstStyle/>
        <a:p>
          <a:endParaRPr lang="en-US"/>
        </a:p>
      </dgm:t>
    </dgm:pt>
    <dgm:pt modelId="{F82F4255-85E4-AA48-AD5E-B135426C6BC4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Executable File</a:t>
          </a:r>
        </a:p>
      </dgm:t>
    </dgm:pt>
    <dgm:pt modelId="{C8CDC7D6-E9E6-4E44-8D8F-244702CC6EDC}" type="parTrans" cxnId="{6A8AD840-09F3-1445-9A5F-6EB841BE6E55}">
      <dgm:prSet/>
      <dgm:spPr/>
      <dgm:t>
        <a:bodyPr/>
        <a:lstStyle/>
        <a:p>
          <a:endParaRPr lang="en-US"/>
        </a:p>
      </dgm:t>
    </dgm:pt>
    <dgm:pt modelId="{20EFF9A1-B32B-EB41-97E4-3F7847DB3CE2}" type="sibTrans" cxnId="{6A8AD840-09F3-1445-9A5F-6EB841BE6E55}">
      <dgm:prSet/>
      <dgm:spPr/>
      <dgm:t>
        <a:bodyPr/>
        <a:lstStyle/>
        <a:p>
          <a:endParaRPr lang="en-US"/>
        </a:p>
      </dgm:t>
    </dgm:pt>
    <dgm:pt modelId="{DEDA9EEC-43EB-1549-B6E9-2C145DD5A546}" type="pres">
      <dgm:prSet presAssocID="{15DEED6B-3F17-AF42-BAB3-AC3650A82E53}" presName="Name0" presStyleCnt="0">
        <dgm:presLayoutVars>
          <dgm:dir/>
          <dgm:resizeHandles val="exact"/>
        </dgm:presLayoutVars>
      </dgm:prSet>
      <dgm:spPr/>
    </dgm:pt>
    <dgm:pt modelId="{D3925E1F-C7BA-2F41-9901-43D72B3E7CAA}" type="pres">
      <dgm:prSet presAssocID="{6B72558B-DF34-1B4E-B8AB-94B0D12C3FD9}" presName="node" presStyleLbl="node1" presStyleIdx="0" presStyleCnt="3">
        <dgm:presLayoutVars>
          <dgm:bulletEnabled val="1"/>
        </dgm:presLayoutVars>
      </dgm:prSet>
      <dgm:spPr/>
    </dgm:pt>
    <dgm:pt modelId="{08DAEF7E-3094-7C43-B0BF-449584885F62}" type="pres">
      <dgm:prSet presAssocID="{D99A6551-6C53-4548-BC37-C6916123F2F9}" presName="sibTrans" presStyleLbl="sibTrans2D1" presStyleIdx="0" presStyleCnt="2"/>
      <dgm:spPr/>
    </dgm:pt>
    <dgm:pt modelId="{59836908-1747-0C4B-8856-BA237A1C0630}" type="pres">
      <dgm:prSet presAssocID="{D99A6551-6C53-4548-BC37-C6916123F2F9}" presName="connectorText" presStyleLbl="sibTrans2D1" presStyleIdx="0" presStyleCnt="2"/>
      <dgm:spPr/>
    </dgm:pt>
    <dgm:pt modelId="{CCF7AC6B-F496-5A4B-A5E5-226516310BFF}" type="pres">
      <dgm:prSet presAssocID="{20B34A8E-96A1-8C4D-A57A-1D10B55A6952}" presName="node" presStyleLbl="node1" presStyleIdx="1" presStyleCnt="3">
        <dgm:presLayoutVars>
          <dgm:bulletEnabled val="1"/>
        </dgm:presLayoutVars>
      </dgm:prSet>
      <dgm:spPr/>
    </dgm:pt>
    <dgm:pt modelId="{61AF21C2-E3F2-3248-86B1-2944627BB11A}" type="pres">
      <dgm:prSet presAssocID="{986B3B72-F4A3-FB4F-B10B-B9D2A78BC718}" presName="sibTrans" presStyleLbl="sibTrans2D1" presStyleIdx="1" presStyleCnt="2"/>
      <dgm:spPr/>
    </dgm:pt>
    <dgm:pt modelId="{A5BAD44C-E756-4C47-819F-2B977D0C7DDB}" type="pres">
      <dgm:prSet presAssocID="{986B3B72-F4A3-FB4F-B10B-B9D2A78BC718}" presName="connectorText" presStyleLbl="sibTrans2D1" presStyleIdx="1" presStyleCnt="2"/>
      <dgm:spPr/>
    </dgm:pt>
    <dgm:pt modelId="{45994EFD-403F-A44F-A85A-96C5C5039D94}" type="pres">
      <dgm:prSet presAssocID="{F82F4255-85E4-AA48-AD5E-B135426C6BC4}" presName="node" presStyleLbl="node1" presStyleIdx="2" presStyleCnt="3">
        <dgm:presLayoutVars>
          <dgm:bulletEnabled val="1"/>
        </dgm:presLayoutVars>
      </dgm:prSet>
      <dgm:spPr/>
    </dgm:pt>
  </dgm:ptLst>
  <dgm:cxnLst>
    <dgm:cxn modelId="{0242D10E-53C4-DD4E-A111-A4B52CD8475A}" type="presOf" srcId="{20B34A8E-96A1-8C4D-A57A-1D10B55A6952}" destId="{CCF7AC6B-F496-5A4B-A5E5-226516310BFF}" srcOrd="0" destOrd="0" presId="urn:microsoft.com/office/officeart/2005/8/layout/process1"/>
    <dgm:cxn modelId="{041B6627-9540-BE42-AAB1-6F288C77C3EE}" srcId="{15DEED6B-3F17-AF42-BAB3-AC3650A82E53}" destId="{6B72558B-DF34-1B4E-B8AB-94B0D12C3FD9}" srcOrd="0" destOrd="0" parTransId="{D307A2A0-DEE7-CE4C-8814-C904E63981ED}" sibTransId="{D99A6551-6C53-4548-BC37-C6916123F2F9}"/>
    <dgm:cxn modelId="{A197F631-1121-6D41-813F-47EBA4577E55}" type="presOf" srcId="{986B3B72-F4A3-FB4F-B10B-B9D2A78BC718}" destId="{A5BAD44C-E756-4C47-819F-2B977D0C7DDB}" srcOrd="1" destOrd="0" presId="urn:microsoft.com/office/officeart/2005/8/layout/process1"/>
    <dgm:cxn modelId="{68BBF235-CA94-1744-B4CE-37F0BF9B6735}" type="presOf" srcId="{D99A6551-6C53-4548-BC37-C6916123F2F9}" destId="{08DAEF7E-3094-7C43-B0BF-449584885F62}" srcOrd="0" destOrd="0" presId="urn:microsoft.com/office/officeart/2005/8/layout/process1"/>
    <dgm:cxn modelId="{6A8AD840-09F3-1445-9A5F-6EB841BE6E55}" srcId="{15DEED6B-3F17-AF42-BAB3-AC3650A82E53}" destId="{F82F4255-85E4-AA48-AD5E-B135426C6BC4}" srcOrd="2" destOrd="0" parTransId="{C8CDC7D6-E9E6-4E44-8D8F-244702CC6EDC}" sibTransId="{20EFF9A1-B32B-EB41-97E4-3F7847DB3CE2}"/>
    <dgm:cxn modelId="{4CF79469-6778-034C-8518-395000743376}" srcId="{15DEED6B-3F17-AF42-BAB3-AC3650A82E53}" destId="{20B34A8E-96A1-8C4D-A57A-1D10B55A6952}" srcOrd="1" destOrd="0" parTransId="{731AE512-08B0-4F4E-836F-6B52B5C2A7CB}" sibTransId="{986B3B72-F4A3-FB4F-B10B-B9D2A78BC718}"/>
    <dgm:cxn modelId="{2A71894F-8C12-4445-8C86-01F57B20D805}" type="presOf" srcId="{F82F4255-85E4-AA48-AD5E-B135426C6BC4}" destId="{45994EFD-403F-A44F-A85A-96C5C5039D94}" srcOrd="0" destOrd="0" presId="urn:microsoft.com/office/officeart/2005/8/layout/process1"/>
    <dgm:cxn modelId="{F334BF6F-2CB7-994E-82D8-3ABB3C4F33FB}" type="presOf" srcId="{986B3B72-F4A3-FB4F-B10B-B9D2A78BC718}" destId="{61AF21C2-E3F2-3248-86B1-2944627BB11A}" srcOrd="0" destOrd="0" presId="urn:microsoft.com/office/officeart/2005/8/layout/process1"/>
    <dgm:cxn modelId="{09A1C978-16DB-384C-A04E-042AFFCFC1FF}" type="presOf" srcId="{D99A6551-6C53-4548-BC37-C6916123F2F9}" destId="{59836908-1747-0C4B-8856-BA237A1C0630}" srcOrd="1" destOrd="0" presId="urn:microsoft.com/office/officeart/2005/8/layout/process1"/>
    <dgm:cxn modelId="{479F91CF-9A80-884D-BD1B-68C7F263B59F}" type="presOf" srcId="{6B72558B-DF34-1B4E-B8AB-94B0D12C3FD9}" destId="{D3925E1F-C7BA-2F41-9901-43D72B3E7CAA}" srcOrd="0" destOrd="0" presId="urn:microsoft.com/office/officeart/2005/8/layout/process1"/>
    <dgm:cxn modelId="{9745B0D3-AF78-8F4E-B2EB-006684DF31BE}" type="presOf" srcId="{15DEED6B-3F17-AF42-BAB3-AC3650A82E53}" destId="{DEDA9EEC-43EB-1549-B6E9-2C145DD5A546}" srcOrd="0" destOrd="0" presId="urn:microsoft.com/office/officeart/2005/8/layout/process1"/>
    <dgm:cxn modelId="{E13AE760-E1BD-204B-85B3-7D0F05F15F69}" type="presParOf" srcId="{DEDA9EEC-43EB-1549-B6E9-2C145DD5A546}" destId="{D3925E1F-C7BA-2F41-9901-43D72B3E7CAA}" srcOrd="0" destOrd="0" presId="urn:microsoft.com/office/officeart/2005/8/layout/process1"/>
    <dgm:cxn modelId="{6CC4FB76-2D86-6C48-A5D5-10346D268BA9}" type="presParOf" srcId="{DEDA9EEC-43EB-1549-B6E9-2C145DD5A546}" destId="{08DAEF7E-3094-7C43-B0BF-449584885F62}" srcOrd="1" destOrd="0" presId="urn:microsoft.com/office/officeart/2005/8/layout/process1"/>
    <dgm:cxn modelId="{D413E37C-F425-B447-B600-41EECDC4C85E}" type="presParOf" srcId="{08DAEF7E-3094-7C43-B0BF-449584885F62}" destId="{59836908-1747-0C4B-8856-BA237A1C0630}" srcOrd="0" destOrd="0" presId="urn:microsoft.com/office/officeart/2005/8/layout/process1"/>
    <dgm:cxn modelId="{C8706BA7-A017-9D4A-B910-96F0D06C11C5}" type="presParOf" srcId="{DEDA9EEC-43EB-1549-B6E9-2C145DD5A546}" destId="{CCF7AC6B-F496-5A4B-A5E5-226516310BFF}" srcOrd="2" destOrd="0" presId="urn:microsoft.com/office/officeart/2005/8/layout/process1"/>
    <dgm:cxn modelId="{BEF5DF86-CE6C-9E41-A287-9FD74CE2A485}" type="presParOf" srcId="{DEDA9EEC-43EB-1549-B6E9-2C145DD5A546}" destId="{61AF21C2-E3F2-3248-86B1-2944627BB11A}" srcOrd="3" destOrd="0" presId="urn:microsoft.com/office/officeart/2005/8/layout/process1"/>
    <dgm:cxn modelId="{5C226302-4CD7-F64F-84E4-2EC3A1FC2987}" type="presParOf" srcId="{61AF21C2-E3F2-3248-86B1-2944627BB11A}" destId="{A5BAD44C-E756-4C47-819F-2B977D0C7DDB}" srcOrd="0" destOrd="0" presId="urn:microsoft.com/office/officeart/2005/8/layout/process1"/>
    <dgm:cxn modelId="{4DC3CBFA-7757-574C-8558-D9BB505BFE98}" type="presParOf" srcId="{DEDA9EEC-43EB-1549-B6E9-2C145DD5A546}" destId="{45994EFD-403F-A44F-A85A-96C5C5039D9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25E1F-C7BA-2F41-9901-43D72B3E7CAA}">
      <dsp:nvSpPr>
        <dsp:cNvPr id="0" name=""/>
        <dsp:cNvSpPr/>
      </dsp:nvSpPr>
      <dsp:spPr>
        <a:xfrm>
          <a:off x="6831" y="283988"/>
          <a:ext cx="2041773" cy="1225063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Source Code</a:t>
          </a:r>
        </a:p>
      </dsp:txBody>
      <dsp:txXfrm>
        <a:off x="42712" y="319869"/>
        <a:ext cx="1970011" cy="1153301"/>
      </dsp:txXfrm>
    </dsp:sp>
    <dsp:sp modelId="{08DAEF7E-3094-7C43-B0BF-449584885F62}">
      <dsp:nvSpPr>
        <dsp:cNvPr id="0" name=""/>
        <dsp:cNvSpPr/>
      </dsp:nvSpPr>
      <dsp:spPr>
        <a:xfrm>
          <a:off x="2252781" y="643340"/>
          <a:ext cx="432855" cy="506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252781" y="744612"/>
        <a:ext cx="302999" cy="303815"/>
      </dsp:txXfrm>
    </dsp:sp>
    <dsp:sp modelId="{CCF7AC6B-F496-5A4B-A5E5-226516310BFF}">
      <dsp:nvSpPr>
        <dsp:cNvPr id="0" name=""/>
        <dsp:cNvSpPr/>
      </dsp:nvSpPr>
      <dsp:spPr>
        <a:xfrm>
          <a:off x="2865313" y="283988"/>
          <a:ext cx="2041773" cy="1225063"/>
        </a:xfrm>
        <a:prstGeom prst="roundRect">
          <a:avLst>
            <a:gd name="adj" fmla="val 10000"/>
          </a:avLst>
        </a:prstGeom>
        <a:solidFill>
          <a:schemeClr val="accent4">
            <a:hueOff val="10211516"/>
            <a:satOff val="-11993"/>
            <a:lumOff val="4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Compiler</a:t>
          </a:r>
        </a:p>
      </dsp:txBody>
      <dsp:txXfrm>
        <a:off x="2901194" y="319869"/>
        <a:ext cx="1970011" cy="1153301"/>
      </dsp:txXfrm>
    </dsp:sp>
    <dsp:sp modelId="{61AF21C2-E3F2-3248-86B1-2944627BB11A}">
      <dsp:nvSpPr>
        <dsp:cNvPr id="0" name=""/>
        <dsp:cNvSpPr/>
      </dsp:nvSpPr>
      <dsp:spPr>
        <a:xfrm>
          <a:off x="5111263" y="643340"/>
          <a:ext cx="432855" cy="506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11263" y="744612"/>
        <a:ext cx="302999" cy="303815"/>
      </dsp:txXfrm>
    </dsp:sp>
    <dsp:sp modelId="{45994EFD-403F-A44F-A85A-96C5C5039D94}">
      <dsp:nvSpPr>
        <dsp:cNvPr id="0" name=""/>
        <dsp:cNvSpPr/>
      </dsp:nvSpPr>
      <dsp:spPr>
        <a:xfrm>
          <a:off x="5723795" y="283988"/>
          <a:ext cx="2041773" cy="122506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Executable File</a:t>
          </a:r>
        </a:p>
      </dsp:txBody>
      <dsp:txXfrm>
        <a:off x="5759676" y="319869"/>
        <a:ext cx="1970011" cy="1153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1C450-0AC5-494B-9493-298380D87A6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F4F0D-C144-0E47-BDDF-E58C1ED97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50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%%</a:t>
            </a:r>
          </a:p>
          <a:p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(“%%”);</a:t>
            </a:r>
          </a:p>
          <a:p>
            <a:endParaRPr lang="en-US" dirty="0"/>
          </a:p>
          <a:p>
            <a:r>
              <a:rPr lang="en-US" dirty="0"/>
              <a:t>OUTPUT: 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75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93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75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Compiler based languages are</a:t>
            </a:r>
          </a:p>
          <a:p>
            <a:pPr marL="228600" indent="-228600">
              <a:buAutoNum type="arabicPeriod"/>
            </a:pPr>
            <a:r>
              <a:rPr lang="en-US" dirty="0"/>
              <a:t>Fast &amp; efficient</a:t>
            </a:r>
          </a:p>
          <a:p>
            <a:pPr marL="228600" indent="-228600">
              <a:buAutoNum type="arabicPeriod"/>
            </a:pPr>
            <a:r>
              <a:rPr lang="en-US" dirty="0"/>
              <a:t>Difficult to reverse engineer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6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0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Stores as sequence of 0 and 1</a:t>
            </a:r>
          </a:p>
          <a:p>
            <a:endParaRPr lang="en-US" dirty="0"/>
          </a:p>
          <a:p>
            <a:r>
              <a:rPr lang="en-US" dirty="0"/>
              <a:t>Largest number in 8-bit = 2</a:t>
            </a:r>
            <a:r>
              <a:rPr lang="en-US" baseline="30000" dirty="0"/>
              <a:t>8</a:t>
            </a:r>
            <a:r>
              <a:rPr lang="en-US" baseline="0" dirty="0"/>
              <a:t> -1 = 255</a:t>
            </a:r>
          </a:p>
          <a:p>
            <a:endParaRPr lang="en-US" baseline="0" dirty="0"/>
          </a:p>
          <a:p>
            <a:r>
              <a:rPr lang="en-US" baseline="0" dirty="0"/>
              <a:t>8-bit memory can contain 8 binary digits, example 10101001</a:t>
            </a:r>
          </a:p>
          <a:p>
            <a:endParaRPr lang="en-US" baseline="0" dirty="0"/>
          </a:p>
          <a:p>
            <a:r>
              <a:rPr lang="en-US" baseline="0" dirty="0"/>
              <a:t>Uses the 8</a:t>
            </a:r>
            <a:r>
              <a:rPr lang="en-US" baseline="30000" dirty="0"/>
              <a:t>th</a:t>
            </a:r>
            <a:r>
              <a:rPr lang="en-US" baseline="0" dirty="0"/>
              <a:t> bit (left most) to represent sign: 0 = positive, 1=negative</a:t>
            </a:r>
          </a:p>
          <a:p>
            <a:r>
              <a:rPr lang="en-US" baseline="0" dirty="0"/>
              <a:t>Example: 1000000 is negative number while 00000001 is a positive number.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2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37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29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4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118-9972-354D-8DC5-218B241A137D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3F27-7D10-3B47-8546-C5EF135BBB43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206-7295-5844-A2EE-E5F4A7D54197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9344"/>
            <a:ext cx="7772400" cy="45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3582E3-40BD-114B-9F59-C65522CA6A2E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634A-1E82-1A45-95BA-662427724CC6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CAB2-8770-0F43-B84E-7E725F8CDF38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1051F8-0F43-8144-AEB9-6CD472E15AB2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FD53-42B4-A845-9736-013E447D2274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4DC2-1CC6-AC41-8124-F39A7ABE49CB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6FF3-E0C3-BC44-A58E-4BF5FA5781DB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5132" y="0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024336-23EE-D649-B651-70E073647BE3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ware.org/git/?p=glibc.git;a=blob;f=stdio-common/vfprintf.c;h=fc370e8cbc4e9652a2ed377b1c6f2324f15b1bf9;hb=3321010338384ecdc6633a8b032bb0ed6aa9b19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ENGR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Mandala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5CFB-40FD-9D40-A3A0-B535327B6306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9149-A624-7843-BF01-85B882ED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Code Structure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6D63C1-932E-204A-8FB9-F7187A738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8700" y="1954212"/>
            <a:ext cx="7086600" cy="38735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91F32-1090-8249-9215-9748C87D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1062B-2765-C143-9EE0-216F8E5C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9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E111-8B57-684D-8216-9F98A262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FB769-BCEF-324E-9583-87671FD49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Pre-processing: Remove comments, expand macros &amp; files</a:t>
            </a:r>
          </a:p>
          <a:p>
            <a:pPr lvl="1"/>
            <a:r>
              <a:rPr lang="en-US" dirty="0"/>
              <a:t>Stored in </a:t>
            </a:r>
            <a:r>
              <a:rPr lang="en-US" dirty="0" err="1"/>
              <a:t>filename.i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Compilation: Compile </a:t>
            </a:r>
            <a:r>
              <a:rPr lang="en-US" dirty="0" err="1"/>
              <a:t>filename.i</a:t>
            </a:r>
            <a:r>
              <a:rPr lang="en-US" dirty="0"/>
              <a:t> into intermediate output file in assembly level instructions</a:t>
            </a:r>
          </a:p>
          <a:p>
            <a:pPr lvl="1"/>
            <a:r>
              <a:rPr lang="en-US" dirty="0"/>
              <a:t>Stored in </a:t>
            </a:r>
            <a:r>
              <a:rPr lang="en-US" dirty="0" err="1"/>
              <a:t>filename.s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Assembly: Convert </a:t>
            </a:r>
            <a:r>
              <a:rPr lang="en-US" dirty="0" err="1"/>
              <a:t>filename.s</a:t>
            </a:r>
            <a:r>
              <a:rPr lang="en-US" dirty="0"/>
              <a:t> into machine level instructions.</a:t>
            </a:r>
          </a:p>
          <a:p>
            <a:pPr lvl="1"/>
            <a:r>
              <a:rPr lang="en-US" dirty="0"/>
              <a:t>Stored in </a:t>
            </a:r>
            <a:r>
              <a:rPr lang="en-US" dirty="0" err="1"/>
              <a:t>filename.o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Linking: Link function calls with their definitions. It knows where other functions exist.</a:t>
            </a:r>
          </a:p>
          <a:p>
            <a:pPr lvl="1"/>
            <a:r>
              <a:rPr lang="en-US" dirty="0"/>
              <a:t>Expands code with required instruction set. Ex. Environmental variables.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EAF0-A84E-F74E-A610-900AFB27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E9249-20BD-4E4A-A0ED-F865A2DC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10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387E-787B-3F42-A82B-E926E9F9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1A0897-F7DA-A44B-9434-F76D385F7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132" y="1197105"/>
            <a:ext cx="7353300" cy="22098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98339-5568-944D-A720-D0BB51D1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257B8-E19F-9341-B07A-6AAA4441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C756EE-5AEF-6446-A1CD-DA2F85FDF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32" y="4730021"/>
            <a:ext cx="2870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9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FC57-AEFE-A94A-B0CF-80BD9221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hello.c</a:t>
            </a:r>
            <a:r>
              <a:rPr lang="en-US" dirty="0"/>
              <a:t> becomes </a:t>
            </a:r>
            <a:r>
              <a:rPr lang="en-US" dirty="0" err="1"/>
              <a:t>hello.i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1A12A-6D67-154A-A6F3-FD78F79A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64CE9-384F-6D41-A530-5BB51F12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20E6C8-A09C-B04F-848F-EE7CFEE28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634" y="153649"/>
            <a:ext cx="862488" cy="5703757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D78D4C9-B6B4-0F4C-98AF-D0C117364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132" y="1294931"/>
            <a:ext cx="5395092" cy="4562475"/>
          </a:xfrm>
        </p:spPr>
      </p:pic>
    </p:spTree>
    <p:extLst>
      <p:ext uri="{BB962C8B-B14F-4D97-AF65-F5344CB8AC3E}">
        <p14:creationId xmlns:p14="http://schemas.microsoft.com/office/powerpoint/2010/main" val="3479332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66786-2E92-D94F-9CEF-4C40F4ED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Hello.i</a:t>
            </a:r>
            <a:r>
              <a:rPr lang="en-US" dirty="0"/>
              <a:t> becomes </a:t>
            </a:r>
            <a:r>
              <a:rPr lang="en-US" dirty="0" err="1"/>
              <a:t>hello.s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6481EF-329D-064E-85B3-C87653E0B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132" y="1414853"/>
            <a:ext cx="2584523" cy="45624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0254E-E54E-5344-A137-67045EE5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94625-D722-5C4F-94C8-1802D277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680045-52C6-6641-9A50-BD22529B58E6}"/>
              </a:ext>
            </a:extLst>
          </p:cNvPr>
          <p:cNvSpPr txBox="1"/>
          <p:nvPr/>
        </p:nvSpPr>
        <p:spPr>
          <a:xfrm>
            <a:off x="3695823" y="3756398"/>
            <a:ext cx="431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file contains assembly instructions</a:t>
            </a:r>
          </a:p>
        </p:txBody>
      </p:sp>
    </p:spTree>
    <p:extLst>
      <p:ext uri="{BB962C8B-B14F-4D97-AF65-F5344CB8AC3E}">
        <p14:creationId xmlns:p14="http://schemas.microsoft.com/office/powerpoint/2010/main" val="1214684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5768-6CD2-B34B-822B-A969AF1AE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Hello.s</a:t>
            </a:r>
            <a:r>
              <a:rPr lang="en-US" dirty="0"/>
              <a:t> becomes </a:t>
            </a:r>
            <a:r>
              <a:rPr lang="en-US" dirty="0" err="1"/>
              <a:t>hello.o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BA984A-BED1-DE4F-ABE2-53C30FF89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132" y="1609344"/>
            <a:ext cx="4136931" cy="45624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63DA7-3E09-5149-B412-F03AEABB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CA2BD-0FB3-2D49-8EFE-D82ED51C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3A29F-653D-CD41-907F-28B41D748827}"/>
              </a:ext>
            </a:extLst>
          </p:cNvPr>
          <p:cNvSpPr txBox="1"/>
          <p:nvPr/>
        </p:nvSpPr>
        <p:spPr>
          <a:xfrm>
            <a:off x="4676932" y="3218688"/>
            <a:ext cx="3518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Called an object file</a:t>
            </a:r>
          </a:p>
          <a:p>
            <a:r>
              <a:rPr lang="en-US" dirty="0"/>
              <a:t>This file contains machine code</a:t>
            </a:r>
          </a:p>
        </p:txBody>
      </p:sp>
    </p:spTree>
    <p:extLst>
      <p:ext uri="{BB962C8B-B14F-4D97-AF65-F5344CB8AC3E}">
        <p14:creationId xmlns:p14="http://schemas.microsoft.com/office/powerpoint/2010/main" val="90493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7333-046D-7E4E-ABBE-78C663EB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B147B-00A1-2146-B902-DF9B0E3C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help write C code efficiently, we use Integrated Development Environments </a:t>
            </a:r>
          </a:p>
          <a:p>
            <a:pPr lvl="1"/>
            <a:r>
              <a:rPr lang="en-US" dirty="0"/>
              <a:t>Help color code code</a:t>
            </a:r>
          </a:p>
          <a:p>
            <a:pPr lvl="1"/>
            <a:r>
              <a:rPr lang="en-US" dirty="0"/>
              <a:t>Help easily debug</a:t>
            </a:r>
          </a:p>
          <a:p>
            <a:pPr lvl="1"/>
            <a:r>
              <a:rPr lang="en-US" dirty="0"/>
              <a:t>Compile and run code</a:t>
            </a:r>
          </a:p>
          <a:p>
            <a:r>
              <a:rPr lang="en-US" dirty="0"/>
              <a:t>mac</a:t>
            </a:r>
          </a:p>
          <a:p>
            <a:pPr lvl="1"/>
            <a:r>
              <a:rPr lang="en-US" dirty="0" err="1"/>
              <a:t>Xcode</a:t>
            </a:r>
            <a:endParaRPr lang="en-US" dirty="0"/>
          </a:p>
          <a:p>
            <a:r>
              <a:rPr lang="en-US" dirty="0"/>
              <a:t>win</a:t>
            </a:r>
          </a:p>
          <a:p>
            <a:pPr lvl="1"/>
            <a:r>
              <a:rPr lang="en-US" dirty="0"/>
              <a:t>MS Visual Studio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FBA37-71D3-7A47-B0F4-4087F095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4DD1B-82A3-FA4E-8343-D5716CAD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98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8606-86B7-DE4A-A939-698BC7CB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E7038-B2C1-104A-86FC-928AF54C3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C, you are required to declare the data type of an object in memory (aka variables). This helps the compiler plan out memory etc.</a:t>
            </a:r>
          </a:p>
          <a:p>
            <a:r>
              <a:rPr lang="en-US" dirty="0"/>
              <a:t>Numeric Data Types in C</a:t>
            </a:r>
          </a:p>
          <a:p>
            <a:pPr lvl="1"/>
            <a:r>
              <a:rPr lang="en-US" dirty="0" err="1">
                <a:latin typeface="Courier" pitchFamily="2" charset="0"/>
              </a:rPr>
              <a:t>int</a:t>
            </a:r>
            <a:r>
              <a:rPr lang="en-US" dirty="0"/>
              <a:t>		holds an integer value </a:t>
            </a:r>
          </a:p>
          <a:p>
            <a:pPr lvl="1"/>
            <a:r>
              <a:rPr lang="en-US" dirty="0">
                <a:latin typeface="Courier" pitchFamily="2" charset="0"/>
              </a:rPr>
              <a:t>float</a:t>
            </a:r>
            <a:r>
              <a:rPr lang="en-US" dirty="0"/>
              <a:t>	holds a real value (decimal place)</a:t>
            </a:r>
          </a:p>
          <a:p>
            <a:r>
              <a:rPr lang="en-US" dirty="0"/>
              <a:t>Character Data Types in C</a:t>
            </a:r>
          </a:p>
          <a:p>
            <a:pPr lvl="1"/>
            <a:r>
              <a:rPr lang="en-US" dirty="0">
                <a:latin typeface="Courier" pitchFamily="2" charset="0"/>
              </a:rPr>
              <a:t>char</a:t>
            </a:r>
            <a:r>
              <a:rPr lang="en-US" dirty="0"/>
              <a:t>	holds a character value</a:t>
            </a:r>
          </a:p>
          <a:p>
            <a:r>
              <a:rPr lang="en-US" dirty="0"/>
              <a:t>User-defined Types in C</a:t>
            </a:r>
          </a:p>
          <a:p>
            <a:pPr lvl="1"/>
            <a:r>
              <a:rPr lang="en-US" dirty="0" err="1">
                <a:latin typeface="Courier" pitchFamily="2" charset="0"/>
              </a:rPr>
              <a:t>struct</a:t>
            </a:r>
            <a:r>
              <a:rPr lang="en-US" dirty="0"/>
              <a:t>	can hold combination of data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5BAD9-1293-A74B-9312-6F6671E7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86616-135B-F74A-B79F-9A611021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83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E446-F1D7-0F47-B997-C6FE6D33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E11AC-1477-2744-B5CB-22828948C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a named link or reference to the memory location for a stored value.</a:t>
            </a:r>
          </a:p>
          <a:p>
            <a:pPr lvl="1"/>
            <a:r>
              <a:rPr lang="en-US" dirty="0"/>
              <a:t>Example: a=2 ; a is the name given to memory location which now contains a value 2.</a:t>
            </a:r>
          </a:p>
          <a:p>
            <a:r>
              <a:rPr lang="en-US" dirty="0"/>
              <a:t>In C variables:</a:t>
            </a:r>
          </a:p>
          <a:p>
            <a:pPr lvl="1"/>
            <a:r>
              <a:rPr lang="en-US" dirty="0"/>
              <a:t>Cannot be use reserved C words</a:t>
            </a:r>
          </a:p>
          <a:p>
            <a:pPr lvl="1"/>
            <a:r>
              <a:rPr lang="en-US" dirty="0"/>
              <a:t>Begin with a letter</a:t>
            </a:r>
          </a:p>
          <a:p>
            <a:pPr lvl="1"/>
            <a:r>
              <a:rPr lang="en-US" dirty="0"/>
              <a:t>Can contain numbers and _ (underscores)</a:t>
            </a:r>
          </a:p>
          <a:p>
            <a:pPr lvl="1"/>
            <a:r>
              <a:rPr lang="en-US" dirty="0"/>
              <a:t>Can be 31 characters long</a:t>
            </a:r>
          </a:p>
          <a:p>
            <a:pPr lvl="1"/>
            <a:r>
              <a:rPr lang="en-US" dirty="0"/>
              <a:t>Are case-sensitive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21F5-7742-7348-A6E1-15F40132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9B7EC-32F7-6D40-B581-DBD4BA2F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6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44CA-CEBD-3144-9204-BB2CB0F9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1464-D876-9149-A164-F8BAF858E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MATLAB, several background process keep track of variable type and associated name.</a:t>
            </a:r>
          </a:p>
          <a:p>
            <a:pPr marL="0" indent="0">
              <a:buClr>
                <a:srgbClr val="800020"/>
              </a:buClr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800" dirty="0">
                <a:solidFill>
                  <a:srgbClr val="00008B"/>
                </a:solidFill>
              </a:rPr>
              <a:t>x = 5;</a:t>
            </a:r>
            <a:r>
              <a:rPr lang="en-US" sz="1800" dirty="0">
                <a:solidFill>
                  <a:srgbClr val="008F00"/>
                </a:solidFill>
              </a:rPr>
              <a:t>%an integer</a:t>
            </a:r>
            <a:endParaRPr lang="en-US" sz="1800" dirty="0">
              <a:solidFill>
                <a:srgbClr val="00008B"/>
              </a:solidFill>
            </a:endParaRPr>
          </a:p>
          <a:p>
            <a:pPr marL="0" indent="0">
              <a:buClr>
                <a:srgbClr val="800020"/>
              </a:buClr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800" dirty="0">
                <a:solidFill>
                  <a:srgbClr val="00008B"/>
                </a:solidFill>
              </a:rPr>
              <a:t>y = 2*x;</a:t>
            </a:r>
            <a:r>
              <a:rPr lang="en-US" sz="1800" dirty="0">
                <a:solidFill>
                  <a:srgbClr val="008F00"/>
                </a:solidFill>
              </a:rPr>
              <a:t>%y is also an integer</a:t>
            </a:r>
            <a:endParaRPr lang="en-US" sz="1800" dirty="0">
              <a:solidFill>
                <a:srgbClr val="00008B"/>
              </a:solidFill>
            </a:endParaRPr>
          </a:p>
          <a:p>
            <a:pPr marL="0" indent="0">
              <a:buClr>
                <a:srgbClr val="800020"/>
              </a:buClr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800" dirty="0">
                <a:solidFill>
                  <a:srgbClr val="00008B"/>
                </a:solidFill>
              </a:rPr>
              <a:t>x = 5.3;</a:t>
            </a:r>
            <a:r>
              <a:rPr lang="en-US" sz="1800" dirty="0">
                <a:solidFill>
                  <a:srgbClr val="008F00"/>
                </a:solidFill>
              </a:rPr>
              <a:t>%not an integer (has decimal points)</a:t>
            </a:r>
            <a:endParaRPr lang="en-US" sz="1800" dirty="0">
              <a:solidFill>
                <a:srgbClr val="00008B"/>
              </a:solidFill>
            </a:endParaRPr>
          </a:p>
          <a:p>
            <a:pPr marL="0" indent="0">
              <a:buClr>
                <a:srgbClr val="800020"/>
              </a:buClr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800" dirty="0">
                <a:solidFill>
                  <a:srgbClr val="00008B"/>
                </a:solidFill>
              </a:rPr>
              <a:t>z = 3*x;</a:t>
            </a:r>
            <a:r>
              <a:rPr lang="en-US" sz="1800" dirty="0">
                <a:solidFill>
                  <a:srgbClr val="008F00"/>
                </a:solidFill>
              </a:rPr>
              <a:t>%z is also not an integer</a:t>
            </a:r>
            <a:endParaRPr lang="en-US" sz="1800" dirty="0">
              <a:solidFill>
                <a:srgbClr val="00008B"/>
              </a:solidFill>
            </a:endParaRPr>
          </a:p>
          <a:p>
            <a:pPr marL="0" indent="0">
              <a:buClr>
                <a:srgbClr val="800020"/>
              </a:buClr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800" dirty="0">
                <a:solidFill>
                  <a:srgbClr val="00008B"/>
                </a:solidFill>
              </a:rPr>
              <a:t>x = ‘Hello’;</a:t>
            </a:r>
            <a:r>
              <a:rPr lang="en-US" sz="1800" dirty="0">
                <a:solidFill>
                  <a:srgbClr val="008F00"/>
                </a:solidFill>
              </a:rPr>
              <a:t>%a string</a:t>
            </a:r>
            <a:endParaRPr lang="en-US" sz="1800" dirty="0">
              <a:solidFill>
                <a:srgbClr val="00008B"/>
              </a:solidFill>
            </a:endParaRPr>
          </a:p>
          <a:p>
            <a:pPr marL="0" indent="0">
              <a:buClr>
                <a:srgbClr val="800020"/>
              </a:buClr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800" dirty="0" err="1">
                <a:solidFill>
                  <a:srgbClr val="00008B"/>
                </a:solidFill>
              </a:rPr>
              <a:t>disp</a:t>
            </a:r>
            <a:r>
              <a:rPr lang="en-US" sz="1800" dirty="0">
                <a:solidFill>
                  <a:srgbClr val="00008B"/>
                </a:solidFill>
              </a:rPr>
              <a:t>(x);</a:t>
            </a:r>
          </a:p>
          <a:p>
            <a:r>
              <a:rPr lang="en-US" dirty="0"/>
              <a:t>C does not do this.</a:t>
            </a:r>
          </a:p>
          <a:p>
            <a:pPr lvl="1"/>
            <a:r>
              <a:rPr lang="en-US" dirty="0"/>
              <a:t>The compiler needs clear information to allocate memory at compile time.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CDF5D-EB78-FF48-9F5C-CC74EE0F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39E76-D4B5-E94B-9DA3-A686D209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6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8C15-396F-FF49-B6C1-07CA2502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Review due leave on desk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EBBB4-5304-A642-B92A-144686A90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 will collect the documents from your desk</a:t>
            </a:r>
          </a:p>
          <a:p>
            <a:r>
              <a:rPr lang="en-US" dirty="0"/>
              <a:t>Score uploaded on </a:t>
            </a:r>
            <a:r>
              <a:rPr lang="en-US" dirty="0" err="1"/>
              <a:t>CourseWeb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1ED3-8032-3C49-9413-947D3C08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04FB0-8380-B549-BBFB-C41AAE4A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95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013F-CC16-5247-9505-76C311AC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C need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AE0C7-081A-A24D-8F7A-87B31C812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your computer store data in its memory?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the largest number that can be stored in 8-bit memory?</a:t>
            </a:r>
          </a:p>
          <a:p>
            <a:endParaRPr lang="en-US" dirty="0"/>
          </a:p>
          <a:p>
            <a:r>
              <a:rPr lang="en-US" dirty="0"/>
              <a:t>What is 8-bit memory?</a:t>
            </a:r>
          </a:p>
          <a:p>
            <a:endParaRPr lang="en-US" dirty="0"/>
          </a:p>
          <a:p>
            <a:r>
              <a:rPr lang="en-US" dirty="0"/>
              <a:t>How does a computer store a character?</a:t>
            </a:r>
          </a:p>
          <a:p>
            <a:endParaRPr lang="en-US" dirty="0"/>
          </a:p>
          <a:p>
            <a:r>
              <a:rPr lang="en-US" dirty="0"/>
              <a:t>How does a computer store a signed integer in 8-bits of memory? What is the range of values?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38EAA-9E90-CC4C-B130-9B6437E5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64ADD-F87F-A14F-889C-E391D3D4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72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3454-64D3-664D-95C7-C69E053C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data and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5855B-5E83-D341-97C6-83E984F01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Largest number= 8-bit = 2</a:t>
            </a:r>
            <a:r>
              <a:rPr lang="en-US" baseline="30000" dirty="0"/>
              <a:t>8</a:t>
            </a:r>
            <a:r>
              <a:rPr lang="en-US" dirty="0"/>
              <a:t> -1 = 255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4C7AF-5FE3-C242-849C-35DCC8AC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83F3C-9A1E-CD4C-BEC5-19229E07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87B776-74A4-8543-B3D3-77AE5E4BB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940742"/>
              </p:ext>
            </p:extLst>
          </p:nvPr>
        </p:nvGraphicFramePr>
        <p:xfrm>
          <a:off x="780392" y="1994367"/>
          <a:ext cx="6461231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551">
                  <a:extLst>
                    <a:ext uri="{9D8B030D-6E8A-4147-A177-3AD203B41FA5}">
                      <a16:colId xmlns:a16="http://schemas.microsoft.com/office/drawing/2014/main" val="4258101426"/>
                    </a:ext>
                  </a:extLst>
                </a:gridCol>
                <a:gridCol w="624627">
                  <a:extLst>
                    <a:ext uri="{9D8B030D-6E8A-4147-A177-3AD203B41FA5}">
                      <a16:colId xmlns:a16="http://schemas.microsoft.com/office/drawing/2014/main" val="3408045189"/>
                    </a:ext>
                  </a:extLst>
                </a:gridCol>
                <a:gridCol w="624627">
                  <a:extLst>
                    <a:ext uri="{9D8B030D-6E8A-4147-A177-3AD203B41FA5}">
                      <a16:colId xmlns:a16="http://schemas.microsoft.com/office/drawing/2014/main" val="1876792108"/>
                    </a:ext>
                  </a:extLst>
                </a:gridCol>
                <a:gridCol w="624627">
                  <a:extLst>
                    <a:ext uri="{9D8B030D-6E8A-4147-A177-3AD203B41FA5}">
                      <a16:colId xmlns:a16="http://schemas.microsoft.com/office/drawing/2014/main" val="20159002"/>
                    </a:ext>
                  </a:extLst>
                </a:gridCol>
                <a:gridCol w="624627">
                  <a:extLst>
                    <a:ext uri="{9D8B030D-6E8A-4147-A177-3AD203B41FA5}">
                      <a16:colId xmlns:a16="http://schemas.microsoft.com/office/drawing/2014/main" val="1814916979"/>
                    </a:ext>
                  </a:extLst>
                </a:gridCol>
                <a:gridCol w="624627">
                  <a:extLst>
                    <a:ext uri="{9D8B030D-6E8A-4147-A177-3AD203B41FA5}">
                      <a16:colId xmlns:a16="http://schemas.microsoft.com/office/drawing/2014/main" val="2512091046"/>
                    </a:ext>
                  </a:extLst>
                </a:gridCol>
                <a:gridCol w="624627">
                  <a:extLst>
                    <a:ext uri="{9D8B030D-6E8A-4147-A177-3AD203B41FA5}">
                      <a16:colId xmlns:a16="http://schemas.microsoft.com/office/drawing/2014/main" val="1886596218"/>
                    </a:ext>
                  </a:extLst>
                </a:gridCol>
                <a:gridCol w="624627">
                  <a:extLst>
                    <a:ext uri="{9D8B030D-6E8A-4147-A177-3AD203B41FA5}">
                      <a16:colId xmlns:a16="http://schemas.microsoft.com/office/drawing/2014/main" val="182477374"/>
                    </a:ext>
                  </a:extLst>
                </a:gridCol>
                <a:gridCol w="1542291">
                  <a:extLst>
                    <a:ext uri="{9D8B030D-6E8A-4147-A177-3AD203B41FA5}">
                      <a16:colId xmlns:a16="http://schemas.microsoft.com/office/drawing/2014/main" val="4289097039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Binary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 pitchFamily="2" charset="0"/>
                        </a:rPr>
                        <a:t>Base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93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7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 pitchFamily="2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077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 pitchFamily="2" charset="0"/>
                        </a:rPr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081373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75098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Binary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 pitchFamily="2" charset="0"/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48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 pitchFamily="2" charset="0"/>
                        </a:rPr>
                        <a:t>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9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 pitchFamily="2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28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434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3454-64D3-664D-95C7-C69E053C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data and signed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5855B-5E83-D341-97C6-83E984F01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Unsigned integers (positive), largest number= 8-bit = 2</a:t>
            </a:r>
            <a:r>
              <a:rPr lang="en-US" baseline="30000" dirty="0"/>
              <a:t>8</a:t>
            </a:r>
            <a:r>
              <a:rPr lang="en-US" dirty="0"/>
              <a:t> -1 = 255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Signed integers, largest number = 7-bit = 2</a:t>
            </a:r>
            <a:r>
              <a:rPr lang="en-US" baseline="30000" dirty="0"/>
              <a:t>7</a:t>
            </a:r>
            <a:r>
              <a:rPr lang="en-US" dirty="0"/>
              <a:t>-1= 127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4C7AF-5FE3-C242-849C-35DCC8AC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83F3C-9A1E-CD4C-BEC5-19229E07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87B776-74A4-8543-B3D3-77AE5E4BBA85}"/>
              </a:ext>
            </a:extLst>
          </p:cNvPr>
          <p:cNvGraphicFramePr>
            <a:graphicFrameLocks noGrp="1"/>
          </p:cNvGraphicFramePr>
          <p:nvPr/>
        </p:nvGraphicFramePr>
        <p:xfrm>
          <a:off x="780393" y="1994367"/>
          <a:ext cx="544173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312">
                  <a:extLst>
                    <a:ext uri="{9D8B030D-6E8A-4147-A177-3AD203B41FA5}">
                      <a16:colId xmlns:a16="http://schemas.microsoft.com/office/drawing/2014/main" val="4258101426"/>
                    </a:ext>
                  </a:extLst>
                </a:gridCol>
                <a:gridCol w="526069">
                  <a:extLst>
                    <a:ext uri="{9D8B030D-6E8A-4147-A177-3AD203B41FA5}">
                      <a16:colId xmlns:a16="http://schemas.microsoft.com/office/drawing/2014/main" val="3408045189"/>
                    </a:ext>
                  </a:extLst>
                </a:gridCol>
                <a:gridCol w="526069">
                  <a:extLst>
                    <a:ext uri="{9D8B030D-6E8A-4147-A177-3AD203B41FA5}">
                      <a16:colId xmlns:a16="http://schemas.microsoft.com/office/drawing/2014/main" val="1876792108"/>
                    </a:ext>
                  </a:extLst>
                </a:gridCol>
                <a:gridCol w="526069">
                  <a:extLst>
                    <a:ext uri="{9D8B030D-6E8A-4147-A177-3AD203B41FA5}">
                      <a16:colId xmlns:a16="http://schemas.microsoft.com/office/drawing/2014/main" val="20159002"/>
                    </a:ext>
                  </a:extLst>
                </a:gridCol>
                <a:gridCol w="526069">
                  <a:extLst>
                    <a:ext uri="{9D8B030D-6E8A-4147-A177-3AD203B41FA5}">
                      <a16:colId xmlns:a16="http://schemas.microsoft.com/office/drawing/2014/main" val="1814916979"/>
                    </a:ext>
                  </a:extLst>
                </a:gridCol>
                <a:gridCol w="526069">
                  <a:extLst>
                    <a:ext uri="{9D8B030D-6E8A-4147-A177-3AD203B41FA5}">
                      <a16:colId xmlns:a16="http://schemas.microsoft.com/office/drawing/2014/main" val="2512091046"/>
                    </a:ext>
                  </a:extLst>
                </a:gridCol>
                <a:gridCol w="526069">
                  <a:extLst>
                    <a:ext uri="{9D8B030D-6E8A-4147-A177-3AD203B41FA5}">
                      <a16:colId xmlns:a16="http://schemas.microsoft.com/office/drawing/2014/main" val="1886596218"/>
                    </a:ext>
                  </a:extLst>
                </a:gridCol>
                <a:gridCol w="526069">
                  <a:extLst>
                    <a:ext uri="{9D8B030D-6E8A-4147-A177-3AD203B41FA5}">
                      <a16:colId xmlns:a16="http://schemas.microsoft.com/office/drawing/2014/main" val="182477374"/>
                    </a:ext>
                  </a:extLst>
                </a:gridCol>
                <a:gridCol w="1298936">
                  <a:extLst>
                    <a:ext uri="{9D8B030D-6E8A-4147-A177-3AD203B41FA5}">
                      <a16:colId xmlns:a16="http://schemas.microsoft.com/office/drawing/2014/main" val="4289097039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Binary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 pitchFamily="2" charset="0"/>
                        </a:rPr>
                        <a:t>Base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93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7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 pitchFamily="2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077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 pitchFamily="2" charset="0"/>
                        </a:rPr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08137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12A59F-B493-B944-BFB4-2E3133ECB773}"/>
              </a:ext>
            </a:extLst>
          </p:cNvPr>
          <p:cNvGraphicFramePr>
            <a:graphicFrameLocks noGrp="1"/>
          </p:cNvGraphicFramePr>
          <p:nvPr/>
        </p:nvGraphicFramePr>
        <p:xfrm>
          <a:off x="780392" y="4143562"/>
          <a:ext cx="544173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312">
                  <a:extLst>
                    <a:ext uri="{9D8B030D-6E8A-4147-A177-3AD203B41FA5}">
                      <a16:colId xmlns:a16="http://schemas.microsoft.com/office/drawing/2014/main" val="4258101426"/>
                    </a:ext>
                  </a:extLst>
                </a:gridCol>
                <a:gridCol w="526069">
                  <a:extLst>
                    <a:ext uri="{9D8B030D-6E8A-4147-A177-3AD203B41FA5}">
                      <a16:colId xmlns:a16="http://schemas.microsoft.com/office/drawing/2014/main" val="3408045189"/>
                    </a:ext>
                  </a:extLst>
                </a:gridCol>
                <a:gridCol w="526069">
                  <a:extLst>
                    <a:ext uri="{9D8B030D-6E8A-4147-A177-3AD203B41FA5}">
                      <a16:colId xmlns:a16="http://schemas.microsoft.com/office/drawing/2014/main" val="1876792108"/>
                    </a:ext>
                  </a:extLst>
                </a:gridCol>
                <a:gridCol w="526069">
                  <a:extLst>
                    <a:ext uri="{9D8B030D-6E8A-4147-A177-3AD203B41FA5}">
                      <a16:colId xmlns:a16="http://schemas.microsoft.com/office/drawing/2014/main" val="20159002"/>
                    </a:ext>
                  </a:extLst>
                </a:gridCol>
                <a:gridCol w="526069">
                  <a:extLst>
                    <a:ext uri="{9D8B030D-6E8A-4147-A177-3AD203B41FA5}">
                      <a16:colId xmlns:a16="http://schemas.microsoft.com/office/drawing/2014/main" val="1814916979"/>
                    </a:ext>
                  </a:extLst>
                </a:gridCol>
                <a:gridCol w="526069">
                  <a:extLst>
                    <a:ext uri="{9D8B030D-6E8A-4147-A177-3AD203B41FA5}">
                      <a16:colId xmlns:a16="http://schemas.microsoft.com/office/drawing/2014/main" val="2512091046"/>
                    </a:ext>
                  </a:extLst>
                </a:gridCol>
                <a:gridCol w="526069">
                  <a:extLst>
                    <a:ext uri="{9D8B030D-6E8A-4147-A177-3AD203B41FA5}">
                      <a16:colId xmlns:a16="http://schemas.microsoft.com/office/drawing/2014/main" val="1886596218"/>
                    </a:ext>
                  </a:extLst>
                </a:gridCol>
                <a:gridCol w="526069">
                  <a:extLst>
                    <a:ext uri="{9D8B030D-6E8A-4147-A177-3AD203B41FA5}">
                      <a16:colId xmlns:a16="http://schemas.microsoft.com/office/drawing/2014/main" val="182477374"/>
                    </a:ext>
                  </a:extLst>
                </a:gridCol>
                <a:gridCol w="1298936">
                  <a:extLst>
                    <a:ext uri="{9D8B030D-6E8A-4147-A177-3AD203B41FA5}">
                      <a16:colId xmlns:a16="http://schemas.microsoft.com/office/drawing/2014/main" val="4289097039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Binary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 pitchFamily="2" charset="0"/>
                        </a:rPr>
                        <a:t>Base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93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7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 pitchFamily="2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077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 pitchFamily="2" charset="0"/>
                        </a:rPr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08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 pitchFamily="2" charset="0"/>
                        </a:rPr>
                        <a:t>-128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96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" pitchFamily="2" charset="0"/>
                        </a:rPr>
                        <a:t>-127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59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180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ACFE-DD1C-2848-AA3B-849DA8AB6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display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FA62E-B211-4748-81D2-8B3DDC6D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header file </a:t>
            </a:r>
            <a:r>
              <a:rPr lang="en-US" dirty="0" err="1">
                <a:latin typeface="Courier" pitchFamily="2" charset="0"/>
              </a:rPr>
              <a:t>stdio.h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contains functions to accept keyboard entry and display data to screen.</a:t>
            </a:r>
          </a:p>
          <a:p>
            <a:pPr marL="0" indent="0" algn="ctr">
              <a:buNone/>
            </a:pPr>
            <a:r>
              <a:rPr lang="en-US" sz="1400" dirty="0" err="1">
                <a:latin typeface="Courier" pitchFamily="2" charset="0"/>
              </a:rPr>
              <a:t>printf</a:t>
            </a:r>
            <a:r>
              <a:rPr lang="en-US" sz="1400" dirty="0">
                <a:latin typeface="Courier" pitchFamily="2" charset="0"/>
              </a:rPr>
              <a:t>(“string [conversion characters]”,[argument list]);</a:t>
            </a:r>
          </a:p>
          <a:p>
            <a:pPr marL="0" indent="0" algn="ctr">
              <a:buNone/>
            </a:pPr>
            <a:r>
              <a:rPr lang="en-US" sz="1400" dirty="0">
                <a:latin typeface="Courier" pitchFamily="2" charset="0"/>
              </a:rPr>
              <a:t>Example 1:</a:t>
            </a:r>
          </a:p>
          <a:p>
            <a:pPr marL="0" indent="0" algn="ctr">
              <a:buNone/>
            </a:pPr>
            <a:r>
              <a:rPr lang="en-US" sz="1400" dirty="0" err="1">
                <a:latin typeface="Courier" pitchFamily="2" charset="0"/>
              </a:rPr>
              <a:t>printf</a:t>
            </a:r>
            <a:r>
              <a:rPr lang="en-US" sz="1400" dirty="0">
                <a:latin typeface="Courier" pitchFamily="2" charset="0"/>
              </a:rPr>
              <a:t>(“Hello world!\</a:t>
            </a:r>
            <a:r>
              <a:rPr lang="en-US" sz="1400" dirty="0" err="1">
                <a:latin typeface="Courier" pitchFamily="2" charset="0"/>
              </a:rPr>
              <a:t>nMorning</a:t>
            </a:r>
            <a:r>
              <a:rPr lang="en-US" sz="1400" dirty="0">
                <a:latin typeface="Courier" pitchFamily="2" charset="0"/>
              </a:rPr>
              <a:t>!”);</a:t>
            </a:r>
          </a:p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OUTPUT: 		Hello world!</a:t>
            </a:r>
          </a:p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		Morning!</a:t>
            </a:r>
          </a:p>
          <a:p>
            <a:pPr marL="0" indent="0" algn="ctr">
              <a:buNone/>
            </a:pPr>
            <a:r>
              <a:rPr lang="en-US" sz="1400" dirty="0">
                <a:latin typeface="Courier" pitchFamily="2" charset="0"/>
              </a:rPr>
              <a:t>Example 2:</a:t>
            </a:r>
          </a:p>
          <a:p>
            <a:pPr marL="0" indent="0" algn="ctr">
              <a:buNone/>
            </a:pPr>
            <a:r>
              <a:rPr lang="en-US" sz="1400" dirty="0" err="1">
                <a:latin typeface="Courier" pitchFamily="2" charset="0"/>
              </a:rPr>
              <a:t>int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latin typeface="Courier" pitchFamily="2" charset="0"/>
              </a:rPr>
              <a:t>result_score</a:t>
            </a:r>
            <a:r>
              <a:rPr lang="en-US" sz="1400" dirty="0">
                <a:latin typeface="Courier" pitchFamily="2" charset="0"/>
              </a:rPr>
              <a:t>=256;</a:t>
            </a:r>
          </a:p>
          <a:p>
            <a:pPr marL="0" indent="0" algn="ctr">
              <a:buNone/>
            </a:pPr>
            <a:r>
              <a:rPr lang="en-US" sz="1400" dirty="0" err="1">
                <a:latin typeface="Courier" pitchFamily="2" charset="0"/>
              </a:rPr>
              <a:t>int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latin typeface="Courier" pitchFamily="2" charset="0"/>
              </a:rPr>
              <a:t>avg_score</a:t>
            </a:r>
            <a:r>
              <a:rPr lang="en-US" sz="1400" dirty="0">
                <a:latin typeface="Courier" pitchFamily="2" charset="0"/>
              </a:rPr>
              <a:t>=78;</a:t>
            </a:r>
          </a:p>
          <a:p>
            <a:pPr marL="0" indent="0" algn="ctr">
              <a:buNone/>
            </a:pPr>
            <a:r>
              <a:rPr lang="en-US" sz="1400" dirty="0" err="1">
                <a:latin typeface="Courier" pitchFamily="2" charset="0"/>
              </a:rPr>
              <a:t>printf</a:t>
            </a:r>
            <a:r>
              <a:rPr lang="en-US" sz="1400" dirty="0">
                <a:latin typeface="Courier" pitchFamily="2" charset="0"/>
              </a:rPr>
              <a:t>(“The result is = %d\</a:t>
            </a:r>
            <a:r>
              <a:rPr lang="en-US" sz="1400" dirty="0" err="1">
                <a:latin typeface="Courier" pitchFamily="2" charset="0"/>
              </a:rPr>
              <a:t>nAverage</a:t>
            </a:r>
            <a:r>
              <a:rPr lang="en-US" sz="1400" dirty="0">
                <a:latin typeface="Courier" pitchFamily="2" charset="0"/>
              </a:rPr>
              <a:t> = %d”,</a:t>
            </a:r>
            <a:r>
              <a:rPr lang="en-US" sz="1400" dirty="0" err="1">
                <a:latin typeface="Courier" pitchFamily="2" charset="0"/>
              </a:rPr>
              <a:t>result_score,avg_score</a:t>
            </a:r>
            <a:r>
              <a:rPr lang="en-US" sz="1400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OUTPUT:		The result is 256</a:t>
            </a:r>
          </a:p>
          <a:p>
            <a:pPr marL="0" indent="0">
              <a:buNone/>
            </a:pPr>
            <a:r>
              <a:rPr lang="en-US" sz="1400" b="1" dirty="0">
                <a:latin typeface="Courier" pitchFamily="2" charset="0"/>
              </a:rPr>
              <a:t>		Average = 78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310BA-BDB8-E04F-A7DC-C2A987CE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16E04-3008-7E4C-ACD6-5B7BBC5E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4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AB4F-BCA7-1A41-8FBE-90C64CED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command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3ACEB6-BFC8-F941-86B6-D96EAB4A8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578" y="1609344"/>
            <a:ext cx="6323560" cy="45624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4976D-C7CF-CB45-8712-3F36038E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C81F0-CAB3-AC4B-B0B4-0E1BB779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3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8AD4-41BD-6543-8346-CB5F093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f command escape sequence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6AEC40-6E31-014F-ABA9-880F568B4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132" y="1357092"/>
            <a:ext cx="7772400" cy="29446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A957E-8466-824C-9E02-5199834C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E94E2-66F3-BB4F-A7C6-43BF7DFC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8CD0B-B63C-1945-B5B6-85A61E20B70A}"/>
              </a:ext>
            </a:extLst>
          </p:cNvPr>
          <p:cNvSpPr txBox="1"/>
          <p:nvPr/>
        </p:nvSpPr>
        <p:spPr>
          <a:xfrm>
            <a:off x="675132" y="4803228"/>
            <a:ext cx="307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you print a % sign?</a:t>
            </a:r>
          </a:p>
        </p:txBody>
      </p:sp>
    </p:spTree>
    <p:extLst>
      <p:ext uri="{BB962C8B-B14F-4D97-AF65-F5344CB8AC3E}">
        <p14:creationId xmlns:p14="http://schemas.microsoft.com/office/powerpoint/2010/main" val="1776452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C2F4-2436-964C-909A-4ADFB211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26AF7F-1EDC-A441-84D4-F5597035C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132" y="1167250"/>
            <a:ext cx="4711700" cy="22733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D5753-21D5-F444-A0FD-69E4704E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8A923-9FBD-494F-87BF-1C52F473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8662C7-4024-EE4C-9321-44FEF978A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32" y="4813957"/>
            <a:ext cx="27559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67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22C0-A304-A542-8C36-C8F17231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E9AA31-4AC5-E34E-B3E5-671033AE1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132" y="1609344"/>
            <a:ext cx="6045200" cy="32385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EADCF-EA41-744E-BC03-E2CB335C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FD366-79D7-034F-8D9E-9F73241D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D45280-E69D-874A-B69F-5CFB0DA29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32" y="5383785"/>
            <a:ext cx="3517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05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387E-787B-3F42-A82B-E926E9F9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1A0897-F7DA-A44B-9434-F76D385F7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132" y="1197105"/>
            <a:ext cx="7353300" cy="22098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98339-5568-944D-A720-D0BB51D1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257B8-E19F-9341-B07A-6AAA4441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C756EE-5AEF-6446-A1CD-DA2F85FDF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32" y="4730021"/>
            <a:ext cx="2870200" cy="1295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2637C4-DE36-6948-BDE6-8ECBC1B68EFD}"/>
              </a:ext>
            </a:extLst>
          </p:cNvPr>
          <p:cNvSpPr txBox="1"/>
          <p:nvPr/>
        </p:nvSpPr>
        <p:spPr>
          <a:xfrm>
            <a:off x="4241381" y="1012439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preprocessor macro aka header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F2E9B-4FA1-E145-AE7A-92CAF26E93BC}"/>
              </a:ext>
            </a:extLst>
          </p:cNvPr>
          <p:cNvSpPr txBox="1"/>
          <p:nvPr/>
        </p:nvSpPr>
        <p:spPr>
          <a:xfrm>
            <a:off x="4241381" y="1489331"/>
            <a:ext cx="264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Required main function</a:t>
            </a:r>
          </a:p>
        </p:txBody>
      </p:sp>
    </p:spTree>
    <p:extLst>
      <p:ext uri="{BB962C8B-B14F-4D97-AF65-F5344CB8AC3E}">
        <p14:creationId xmlns:p14="http://schemas.microsoft.com/office/powerpoint/2010/main" val="451036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4FD1-7A2D-2242-9FF8-77DEC431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CF367-184A-9543-ACDC-B677D16E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work on handout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EF188-B8F3-BB43-8991-A195715B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E5186-3364-FA4E-B6EB-F7137113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4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FB1C-068E-4743-BB32-F8D8591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guys made it!</a:t>
            </a:r>
          </a:p>
        </p:txBody>
      </p:sp>
      <p:pic>
        <p:nvPicPr>
          <p:cNvPr id="6" name="funny-gif-graduation-girl-dancing-falling_Mtcf0J.mp4">
            <a:hlinkClick r:id="" action="ppaction://media"/>
            <a:extLst>
              <a:ext uri="{FF2B5EF4-FFF2-40B4-BE49-F238E27FC236}">
                <a16:creationId xmlns:a16="http://schemas.microsoft.com/office/drawing/2014/main" id="{91752C9B-3FA3-B34F-9D27-A76CBD6D02F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6325" y="1609725"/>
            <a:ext cx="6991350" cy="45624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6B554-5007-3A44-B003-4ABED101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7330E-58CB-4047-8C9E-76A0ACC6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43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75F7-5177-3C4B-9901-414B5F08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30D73-3C6C-3E47-9E7E-0AC3DFCAD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Test (190 points)</a:t>
            </a:r>
          </a:p>
          <a:p>
            <a:pPr lvl="1"/>
            <a:r>
              <a:rPr lang="en-US" dirty="0"/>
              <a:t>Average: 	141</a:t>
            </a:r>
          </a:p>
          <a:p>
            <a:pPr lvl="1"/>
            <a:r>
              <a:rPr lang="en-US" dirty="0"/>
              <a:t>Median: 	145</a:t>
            </a:r>
          </a:p>
          <a:p>
            <a:r>
              <a:rPr lang="en-US" dirty="0"/>
              <a:t>Written Test (172 points)</a:t>
            </a:r>
          </a:p>
          <a:p>
            <a:pPr lvl="1"/>
            <a:r>
              <a:rPr lang="en-US" dirty="0"/>
              <a:t>Average:	167</a:t>
            </a:r>
          </a:p>
          <a:p>
            <a:pPr lvl="1"/>
            <a:r>
              <a:rPr lang="en-US" dirty="0"/>
              <a:t>Median:	173</a:t>
            </a:r>
          </a:p>
          <a:p>
            <a:pPr lvl="1"/>
            <a:endParaRPr lang="en-US" dirty="0"/>
          </a:p>
          <a:p>
            <a:r>
              <a:rPr lang="en-US" dirty="0"/>
              <a:t>Overall Midterm (100%)</a:t>
            </a:r>
          </a:p>
          <a:p>
            <a:pPr lvl="1"/>
            <a:r>
              <a:rPr lang="en-US" dirty="0"/>
              <a:t>Average:	85%</a:t>
            </a:r>
          </a:p>
          <a:p>
            <a:pPr lvl="1"/>
            <a:r>
              <a:rPr lang="en-US" dirty="0"/>
              <a:t>Median:</a:t>
            </a:r>
            <a:r>
              <a:rPr lang="en-US"/>
              <a:t>	87%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A9D05-EF91-0446-BD94-58FDA455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3DFCC-829A-0947-B1EE-41A2917B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4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4EAC-7682-784F-B29A-0F154F4B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and its history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60EC-17B7-894D-899B-D1FC762C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Dennis Ritchie between 1969-73 at Bell Labs</a:t>
            </a:r>
          </a:p>
          <a:p>
            <a:pPr lvl="1"/>
            <a:r>
              <a:rPr lang="en-US" dirty="0"/>
              <a:t>Designed to re-implement UNIX</a:t>
            </a:r>
          </a:p>
          <a:p>
            <a:r>
              <a:rPr lang="en-US" dirty="0"/>
              <a:t>Most widely used programming language of all time</a:t>
            </a:r>
          </a:p>
          <a:p>
            <a:pPr lvl="1"/>
            <a:r>
              <a:rPr lang="en-US" dirty="0"/>
              <a:t>Works on nearly all architectures (given a suitable compiler)</a:t>
            </a:r>
          </a:p>
          <a:p>
            <a:pPr lvl="1"/>
            <a:r>
              <a:rPr lang="en-US" dirty="0"/>
              <a:t>C has been standardized by ISO</a:t>
            </a:r>
          </a:p>
          <a:p>
            <a:r>
              <a:rPr lang="en-US" dirty="0"/>
              <a:t>Static type-check</a:t>
            </a:r>
          </a:p>
          <a:p>
            <a:pPr lvl="1"/>
            <a:r>
              <a:rPr lang="en-US" dirty="0"/>
              <a:t>Variable types are checked at compile time</a:t>
            </a:r>
          </a:p>
          <a:p>
            <a:pPr lvl="1"/>
            <a:r>
              <a:rPr lang="en-US" dirty="0"/>
              <a:t>*dynamic type-check, checks at run time</a:t>
            </a:r>
          </a:p>
          <a:p>
            <a:r>
              <a:rPr lang="en-US" dirty="0"/>
              <a:t>Low-level</a:t>
            </a:r>
          </a:p>
          <a:p>
            <a:pPr lvl="1"/>
            <a:r>
              <a:rPr lang="en-US" dirty="0"/>
              <a:t>Can give you low-level access to memory locations using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9CC18-D1AA-2B4E-9BD6-EC55D5F5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00C17-5D55-A341-BA03-55C5BDC41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4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12CE-01D5-D549-8D1F-B27465CE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in todays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08DAF-9F2E-6249-8F99-F7CEC8380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for systems programming:</a:t>
            </a:r>
          </a:p>
          <a:p>
            <a:pPr lvl="1"/>
            <a:r>
              <a:rPr lang="en-US" dirty="0"/>
              <a:t>Operating systems</a:t>
            </a:r>
          </a:p>
          <a:p>
            <a:pPr lvl="1"/>
            <a:r>
              <a:rPr lang="en-US" dirty="0"/>
              <a:t>Microcontrollers (automobiles, airplanes etc.)</a:t>
            </a:r>
          </a:p>
          <a:p>
            <a:pPr lvl="1"/>
            <a:r>
              <a:rPr lang="en-US" dirty="0"/>
              <a:t>Embedded processors (phones, portable electronics etc.)</a:t>
            </a:r>
          </a:p>
          <a:p>
            <a:pPr lvl="1"/>
            <a:r>
              <a:rPr lang="en-US" dirty="0"/>
              <a:t>DSP processors (audio, </a:t>
            </a:r>
            <a:r>
              <a:rPr lang="en-US" dirty="0" err="1"/>
              <a:t>tv</a:t>
            </a:r>
            <a:r>
              <a:rPr lang="en-US" dirty="0"/>
              <a:t> systems etc.)</a:t>
            </a:r>
          </a:p>
          <a:p>
            <a:r>
              <a:rPr lang="en-US" dirty="0"/>
              <a:t>Reasons:</a:t>
            </a:r>
          </a:p>
          <a:p>
            <a:pPr lvl="1"/>
            <a:r>
              <a:rPr lang="en-US" dirty="0"/>
              <a:t>It has no runtime dependencies (except main())</a:t>
            </a:r>
          </a:p>
          <a:p>
            <a:pPr lvl="1"/>
            <a:r>
              <a:rPr lang="en-US" dirty="0"/>
              <a:t>Direct memory access</a:t>
            </a:r>
          </a:p>
          <a:p>
            <a:pPr lvl="1"/>
            <a:r>
              <a:rPr lang="en-US" dirty="0"/>
              <a:t>Efficient byte-level manipulation</a:t>
            </a:r>
          </a:p>
          <a:p>
            <a:pPr lvl="1"/>
            <a:r>
              <a:rPr lang="en-US" dirty="0"/>
              <a:t>All C code has direct 1-1 mapping to machine code</a:t>
            </a:r>
          </a:p>
          <a:p>
            <a:pPr lvl="1"/>
            <a:r>
              <a:rPr lang="en-US" dirty="0"/>
              <a:t>Faster code!!!</a:t>
            </a:r>
          </a:p>
          <a:p>
            <a:r>
              <a:rPr lang="en-US" dirty="0"/>
              <a:t>C</a:t>
            </a:r>
          </a:p>
          <a:p>
            <a:pPr lvl="1"/>
            <a:r>
              <a:rPr lang="en-US" dirty="0"/>
              <a:t>Basis for C++, Objective-C, C#</a:t>
            </a:r>
          </a:p>
          <a:p>
            <a:pPr lvl="1"/>
            <a:r>
              <a:rPr lang="en-US" dirty="0"/>
              <a:t>Influenced Java, Perl,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7CAD1-7185-2A4F-AEBD-23BBDB6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1016E-C7E0-4546-B548-9E6CADD0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8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BA0B-84AB-AD4B-9464-82E9ADBA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3954E-D8FD-B94F-8CE3-01D794DA6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32 keywords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other functionality is provided by library functions</a:t>
            </a:r>
          </a:p>
          <a:p>
            <a:pPr lvl="1"/>
            <a:r>
              <a:rPr lang="en-US" dirty="0"/>
              <a:t>Example </a:t>
            </a:r>
            <a:r>
              <a:rPr lang="en-US" dirty="0" err="1"/>
              <a:t>printf</a:t>
            </a:r>
            <a:endParaRPr lang="en-US" dirty="0"/>
          </a:p>
          <a:p>
            <a:pPr lvl="1"/>
            <a:r>
              <a:rPr lang="en-US" dirty="0"/>
              <a:t>Check code written within </a:t>
            </a:r>
            <a:r>
              <a:rPr lang="en-US" dirty="0">
                <a:hlinkClick r:id="rId3"/>
              </a:rPr>
              <a:t>printf code</a:t>
            </a:r>
            <a:endParaRPr lang="en-US" dirty="0"/>
          </a:p>
          <a:p>
            <a:r>
              <a:rPr lang="en-US" dirty="0"/>
              <a:t>Various compilers provide additional functionality</a:t>
            </a:r>
          </a:p>
          <a:p>
            <a:pPr lvl="1"/>
            <a:r>
              <a:rPr lang="en-US" dirty="0"/>
              <a:t>For example MS VC++ may contain additional key words.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F7D36-40B1-1D4F-990A-723898CA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7B35E-2AEB-AD45-A2CC-8126F346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5DCE84-2FA0-5D42-983D-4D115CAE6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318" y="1263129"/>
            <a:ext cx="4356100" cy="241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2C1FC5-A6E4-094C-8D97-7FA138D84E78}"/>
              </a:ext>
            </a:extLst>
          </p:cNvPr>
          <p:cNvSpPr txBox="1"/>
          <p:nvPr/>
        </p:nvSpPr>
        <p:spPr>
          <a:xfrm>
            <a:off x="69382" y="6518415"/>
            <a:ext cx="3876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Figure taken from “Let Us C” by </a:t>
            </a:r>
            <a:r>
              <a:rPr lang="en-US" sz="1100" dirty="0" err="1"/>
              <a:t>Yashwant</a:t>
            </a:r>
            <a:r>
              <a:rPr lang="en-US" sz="1100" dirty="0"/>
              <a:t> </a:t>
            </a:r>
            <a:r>
              <a:rPr lang="en-US" sz="1100" dirty="0" err="1"/>
              <a:t>Kanitker</a:t>
            </a:r>
            <a:r>
              <a:rPr lang="en-US" sz="1100" dirty="0"/>
              <a:t>, 2004</a:t>
            </a:r>
          </a:p>
        </p:txBody>
      </p:sp>
    </p:spTree>
    <p:extLst>
      <p:ext uri="{BB962C8B-B14F-4D97-AF65-F5344CB8AC3E}">
        <p14:creationId xmlns:p14="http://schemas.microsoft.com/office/powerpoint/2010/main" val="10282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1064-59F7-B742-AB63-952A2DD3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is a compiler-based language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EDE437D-0DDC-4A44-8C31-88923A1442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516915"/>
              </p:ext>
            </p:extLst>
          </p:nvPr>
        </p:nvGraphicFramePr>
        <p:xfrm>
          <a:off x="685800" y="1609726"/>
          <a:ext cx="7772400" cy="1793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D69EE-794B-6049-A8D0-7EE49F91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910C7-9EE1-9D4C-B56D-8758A146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1EA43-35DB-6C44-96A3-985C5AEE232C}"/>
              </a:ext>
            </a:extLst>
          </p:cNvPr>
          <p:cNvSpPr txBox="1"/>
          <p:nvPr/>
        </p:nvSpPr>
        <p:spPr>
          <a:xfrm>
            <a:off x="0" y="3332270"/>
            <a:ext cx="375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Text file containing instruction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C30673-3EFB-474D-843C-C2C5B3FA6742}"/>
              </a:ext>
            </a:extLst>
          </p:cNvPr>
          <p:cNvSpPr txBox="1"/>
          <p:nvPr/>
        </p:nvSpPr>
        <p:spPr>
          <a:xfrm>
            <a:off x="2024384" y="4180527"/>
            <a:ext cx="509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 that converts human-readable source code into machine readable 0’s and 1’s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99FF1-9FD4-7F40-89CA-ACCEF058F21A}"/>
              </a:ext>
            </a:extLst>
          </p:cNvPr>
          <p:cNvSpPr txBox="1"/>
          <p:nvPr/>
        </p:nvSpPr>
        <p:spPr>
          <a:xfrm>
            <a:off x="6224515" y="3332270"/>
            <a:ext cx="273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Executable program file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DD005A-DA86-C342-9F90-983A51BD1132}"/>
              </a:ext>
            </a:extLst>
          </p:cNvPr>
          <p:cNvCxnSpPr>
            <a:stCxn id="7" idx="0"/>
          </p:cNvCxnSpPr>
          <p:nvPr/>
        </p:nvCxnSpPr>
        <p:spPr>
          <a:xfrm flipV="1">
            <a:off x="1878880" y="3102964"/>
            <a:ext cx="0" cy="22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4499CE-4FED-1644-A44C-F0922808A232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7593960" y="3102964"/>
            <a:ext cx="1" cy="22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3E5A40-233A-BD4C-9A48-D269B18226B6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4561332" y="3102964"/>
            <a:ext cx="10668" cy="107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21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7172-2535-604B-B397-2DC2F757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write and use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9833B-2BF3-164A-9774-191DE3AA8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a text editor to write the Source code in</a:t>
            </a:r>
          </a:p>
          <a:p>
            <a:pPr lvl="1"/>
            <a:r>
              <a:rPr lang="en-US" dirty="0" err="1"/>
              <a:t>textEdit</a:t>
            </a:r>
            <a:r>
              <a:rPr lang="en-US" dirty="0"/>
              <a:t> (mac)</a:t>
            </a:r>
          </a:p>
          <a:p>
            <a:pPr lvl="1"/>
            <a:r>
              <a:rPr lang="en-US" dirty="0" err="1"/>
              <a:t>NotePad</a:t>
            </a:r>
            <a:r>
              <a:rPr lang="en-US" dirty="0"/>
              <a:t> (win)</a:t>
            </a:r>
          </a:p>
          <a:p>
            <a:pPr lvl="1"/>
            <a:r>
              <a:rPr lang="en-US" dirty="0" err="1"/>
              <a:t>nano</a:t>
            </a:r>
            <a:r>
              <a:rPr lang="en-US" dirty="0"/>
              <a:t> (</a:t>
            </a:r>
            <a:r>
              <a:rPr lang="en-US" dirty="0" err="1"/>
              <a:t>unix</a:t>
            </a:r>
            <a:r>
              <a:rPr lang="en-US" dirty="0"/>
              <a:t>/</a:t>
            </a:r>
            <a:r>
              <a:rPr lang="en-US" dirty="0" err="1"/>
              <a:t>linux</a:t>
            </a:r>
            <a:r>
              <a:rPr lang="en-US" dirty="0"/>
              <a:t>/mac)</a:t>
            </a:r>
          </a:p>
          <a:p>
            <a:r>
              <a:rPr lang="en-US" dirty="0"/>
              <a:t>A compiler to compile the code for your machine</a:t>
            </a:r>
          </a:p>
          <a:p>
            <a:pPr lvl="1"/>
            <a:r>
              <a:rPr lang="en-US" dirty="0"/>
              <a:t>GNU Compiler Collection (</a:t>
            </a:r>
            <a:r>
              <a:rPr lang="en-US" dirty="0" err="1"/>
              <a:t>unix</a:t>
            </a:r>
            <a:r>
              <a:rPr lang="en-US" dirty="0"/>
              <a:t>). 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MinGW</a:t>
            </a:r>
            <a:r>
              <a:rPr lang="en-US" dirty="0"/>
              <a:t> for Windows. Visit my Public Folder to find out how.</a:t>
            </a:r>
          </a:p>
          <a:p>
            <a:pPr lvl="1"/>
            <a:r>
              <a:rPr lang="en-US" dirty="0"/>
              <a:t>Visual C++ (windows)</a:t>
            </a:r>
          </a:p>
          <a:p>
            <a:pPr lvl="1"/>
            <a:r>
              <a:rPr lang="en-US" dirty="0"/>
              <a:t>XL C (IBM)</a:t>
            </a:r>
          </a:p>
          <a:p>
            <a:pPr lvl="1"/>
            <a:r>
              <a:rPr lang="en-US" dirty="0"/>
              <a:t>Tiny C Compiler (</a:t>
            </a:r>
            <a:r>
              <a:rPr lang="en-US" dirty="0" err="1"/>
              <a:t>unix</a:t>
            </a:r>
            <a:r>
              <a:rPr lang="en-US" dirty="0"/>
              <a:t> and win)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B0836-F81E-5F40-B69E-271A7686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548C5-282B-044C-8F9D-0FE3B651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10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2689</TotalTime>
  <Words>1163</Words>
  <Application>Microsoft Office PowerPoint</Application>
  <PresentationFormat>On-screen Show (4:3)</PresentationFormat>
  <Paragraphs>382</Paragraphs>
  <Slides>29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Courier</vt:lpstr>
      <vt:lpstr>Rockwell</vt:lpstr>
      <vt:lpstr>Rockwell Condensed</vt:lpstr>
      <vt:lpstr>Rockwell Extra Bold</vt:lpstr>
      <vt:lpstr>Wingdings</vt:lpstr>
      <vt:lpstr>Wood Type</vt:lpstr>
      <vt:lpstr>ENGR 12</vt:lpstr>
      <vt:lpstr>Peer Review due leave on desk</vt:lpstr>
      <vt:lpstr>You guys made it!</vt:lpstr>
      <vt:lpstr>Midterm</vt:lpstr>
      <vt:lpstr>C and its history </vt:lpstr>
      <vt:lpstr>C in todays world</vt:lpstr>
      <vt:lpstr>C</vt:lpstr>
      <vt:lpstr>C is a compiler-based language</vt:lpstr>
      <vt:lpstr>To write and use C</vt:lpstr>
      <vt:lpstr>C Code Structure</vt:lpstr>
      <vt:lpstr>Compile process</vt:lpstr>
      <vt:lpstr>A simple C code</vt:lpstr>
      <vt:lpstr>hello.c becomes hello.i</vt:lpstr>
      <vt:lpstr>Hello.i becomes hello.s</vt:lpstr>
      <vt:lpstr>Hello.s becomes hello.o</vt:lpstr>
      <vt:lpstr>IDE</vt:lpstr>
      <vt:lpstr>C Data Types</vt:lpstr>
      <vt:lpstr>C variables</vt:lpstr>
      <vt:lpstr>A note on data type</vt:lpstr>
      <vt:lpstr>Why does C need declaration</vt:lpstr>
      <vt:lpstr>8-bit data and Characters</vt:lpstr>
      <vt:lpstr>8-bit data and signed numbers</vt:lpstr>
      <vt:lpstr>How to display data?</vt:lpstr>
      <vt:lpstr>Printf command</vt:lpstr>
      <vt:lpstr>Print f command escape sequence</vt:lpstr>
      <vt:lpstr>Sample C code</vt:lpstr>
      <vt:lpstr>Sample C code</vt:lpstr>
      <vt:lpstr>A simple C code</vt:lpstr>
      <vt:lpstr>Handout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12</dc:title>
  <dc:creator>Microsoft Office User</dc:creator>
  <cp:lastModifiedBy>Peiffer, Avery E</cp:lastModifiedBy>
  <cp:revision>140</cp:revision>
  <dcterms:created xsi:type="dcterms:W3CDTF">2018-01-16T11:06:59Z</dcterms:created>
  <dcterms:modified xsi:type="dcterms:W3CDTF">2018-03-13T18:03:41Z</dcterms:modified>
</cp:coreProperties>
</file>